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7" r:id="rId2"/>
    <p:sldId id="268"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D64E4021-12DD-4654-BEC3-DE5FAEB5F8D3}"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310892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64E4021-12DD-4654-BEC3-DE5FAEB5F8D3}"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189779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64E4021-12DD-4654-BEC3-DE5FAEB5F8D3}"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178285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64E4021-12DD-4654-BEC3-DE5FAEB5F8D3}"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387413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E4021-12DD-4654-BEC3-DE5FAEB5F8D3}"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261964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D64E4021-12DD-4654-BEC3-DE5FAEB5F8D3}"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188656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D64E4021-12DD-4654-BEC3-DE5FAEB5F8D3}" type="datetimeFigureOut">
              <a:rPr lang="ar-EG" smtClean="0"/>
              <a:t>24/07/1441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256252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D64E4021-12DD-4654-BEC3-DE5FAEB5F8D3}" type="datetimeFigureOut">
              <a:rPr lang="ar-EG" smtClean="0"/>
              <a:t>24/07/1441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427360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E4021-12DD-4654-BEC3-DE5FAEB5F8D3}" type="datetimeFigureOut">
              <a:rPr lang="ar-EG" smtClean="0"/>
              <a:t>24/07/1441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183673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E4021-12DD-4654-BEC3-DE5FAEB5F8D3}"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1998281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E4021-12DD-4654-BEC3-DE5FAEB5F8D3}"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8ABEF5B-0BA7-49F9-8620-7349C4F0BDC6}" type="slidenum">
              <a:rPr lang="ar-EG" smtClean="0"/>
              <a:t>‹#›</a:t>
            </a:fld>
            <a:endParaRPr lang="ar-EG"/>
          </a:p>
        </p:txBody>
      </p:sp>
    </p:spTree>
    <p:extLst>
      <p:ext uri="{BB962C8B-B14F-4D97-AF65-F5344CB8AC3E}">
        <p14:creationId xmlns:p14="http://schemas.microsoft.com/office/powerpoint/2010/main" val="419642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4E4021-12DD-4654-BEC3-DE5FAEB5F8D3}" type="datetimeFigureOut">
              <a:rPr lang="ar-EG" smtClean="0"/>
              <a:t>24/07/1441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ABEF5B-0BA7-49F9-8620-7349C4F0BDC6}" type="slidenum">
              <a:rPr lang="ar-EG" smtClean="0"/>
              <a:t>‹#›</a:t>
            </a:fld>
            <a:endParaRPr lang="ar-EG"/>
          </a:p>
        </p:txBody>
      </p:sp>
    </p:spTree>
    <p:extLst>
      <p:ext uri="{BB962C8B-B14F-4D97-AF65-F5344CB8AC3E}">
        <p14:creationId xmlns:p14="http://schemas.microsoft.com/office/powerpoint/2010/main" val="1351780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EG" b="1" dirty="0" smtClean="0"/>
              <a:t>المحاضرة الرابعة</a:t>
            </a:r>
            <a:endParaRPr lang="ar-EG" b="1" dirty="0"/>
          </a:p>
        </p:txBody>
      </p:sp>
      <p:sp>
        <p:nvSpPr>
          <p:cNvPr id="3" name="Content Placeholder 2"/>
          <p:cNvSpPr>
            <a:spLocks noGrp="1"/>
          </p:cNvSpPr>
          <p:nvPr>
            <p:ph idx="1"/>
          </p:nvPr>
        </p:nvSpPr>
        <p:spPr>
          <a:solidFill>
            <a:schemeClr val="accent1"/>
          </a:solidFill>
        </p:spPr>
        <p:txBody>
          <a:bodyPr/>
          <a:lstStyle/>
          <a:p>
            <a:r>
              <a:rPr lang="ar-EG" b="1" dirty="0" smtClean="0"/>
              <a:t>اسم المقرر/ المدخل الاجتماعى للاعلام</a:t>
            </a:r>
          </a:p>
          <a:p>
            <a:r>
              <a:rPr lang="ar-EG" b="1" dirty="0" smtClean="0"/>
              <a:t>المستوى الرابع</a:t>
            </a:r>
          </a:p>
          <a:p>
            <a:endParaRPr lang="ar-EG" b="1" dirty="0"/>
          </a:p>
          <a:p>
            <a:endParaRPr lang="ar-EG" b="1" dirty="0" smtClean="0"/>
          </a:p>
          <a:p>
            <a:endParaRPr lang="ar-EG" b="1" dirty="0"/>
          </a:p>
          <a:p>
            <a:r>
              <a:rPr lang="ar-EG" b="1" dirty="0" smtClean="0"/>
              <a:t>                                               الدكتورة</a:t>
            </a:r>
          </a:p>
          <a:p>
            <a:r>
              <a:rPr lang="ar-EG" b="1" dirty="0"/>
              <a:t> </a:t>
            </a:r>
            <a:r>
              <a:rPr lang="ar-EG" b="1" dirty="0" smtClean="0"/>
              <a:t>                                         آمال السعدى</a:t>
            </a:r>
            <a:endParaRPr lang="ar-EG" b="1" dirty="0"/>
          </a:p>
        </p:txBody>
      </p:sp>
    </p:spTree>
    <p:extLst>
      <p:ext uri="{BB962C8B-B14F-4D97-AF65-F5344CB8AC3E}">
        <p14:creationId xmlns:p14="http://schemas.microsoft.com/office/powerpoint/2010/main" val="206599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ar-EG" b="1" i="1" dirty="0" smtClean="0"/>
              <a:t>النوع السابع: صياغة الواقع</a:t>
            </a:r>
            <a:endParaRPr lang="ar-EG" dirty="0"/>
          </a:p>
        </p:txBody>
      </p:sp>
      <p:sp>
        <p:nvSpPr>
          <p:cNvPr id="3" name="Content Placeholder 2"/>
          <p:cNvSpPr>
            <a:spLocks noGrp="1"/>
          </p:cNvSpPr>
          <p:nvPr>
            <p:ph idx="1"/>
          </p:nvPr>
        </p:nvSpPr>
        <p:spPr/>
        <p:style>
          <a:lnRef idx="0">
            <a:schemeClr val="accent5"/>
          </a:lnRef>
          <a:fillRef idx="3">
            <a:schemeClr val="accent5"/>
          </a:fillRef>
          <a:effectRef idx="3">
            <a:schemeClr val="accent5"/>
          </a:effectRef>
          <a:fontRef idx="minor">
            <a:schemeClr val="lt1"/>
          </a:fontRef>
        </p:style>
        <p:txBody>
          <a:bodyPr/>
          <a:lstStyle/>
          <a:p>
            <a:r>
              <a:rPr lang="ar-EG" b="1" dirty="0" smtClean="0"/>
              <a:t>تؤثر وسائل الإعلام في هذا الباب عبر قيامها بعرض جزء صغير من حقيقة الواقع، ليبقى في أذهان الجمهور على أساس أنه هو الواقع الحقيقي الكامل!!، وبذلك تعمل على صياغة الواقع حسب الرؤية التي تريدها، وتعمل أيضاً على صياغة نمط حياة من صنعها لتقدمه للناس على أنه هو الواقع المثالي، وتوحي للجمهور بتقليده عبر نشر صورته الإيجابية الجميلة فقط!! فتختزل مجمل تفاصيل الحقيقة في هذا الجزء الصغير الذي تم عرضه فقط.</a:t>
            </a:r>
            <a:endParaRPr lang="ar-EG" b="1" dirty="0"/>
          </a:p>
        </p:txBody>
      </p:sp>
    </p:spTree>
    <p:extLst>
      <p:ext uri="{BB962C8B-B14F-4D97-AF65-F5344CB8AC3E}">
        <p14:creationId xmlns:p14="http://schemas.microsoft.com/office/powerpoint/2010/main" val="28324443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ar-EG" b="1" i="1" dirty="0" smtClean="0"/>
              <a:t>النوع الثامـن: تكريس الأمـر الواقع</a:t>
            </a:r>
            <a:endParaRPr lang="ar-EG" dirty="0"/>
          </a:p>
        </p:txBody>
      </p:sp>
      <p:sp>
        <p:nvSpPr>
          <p:cNvPr id="3" name="Content Placeholder 2"/>
          <p:cNvSpPr>
            <a:spLocks noGrp="1"/>
          </p:cNvSpPr>
          <p:nvPr>
            <p:ph idx="1"/>
          </p:nvPr>
        </p:nvSpPr>
        <p:spPr>
          <a:xfrm>
            <a:off x="457200" y="1484784"/>
            <a:ext cx="8229600" cy="4641379"/>
          </a:xfrm>
          <a:solidFill>
            <a:schemeClr val="accent5">
              <a:lumMod val="60000"/>
              <a:lumOff val="40000"/>
            </a:schemeClr>
          </a:solidFill>
        </p:spPr>
        <p:txBody>
          <a:bodyPr/>
          <a:lstStyle/>
          <a:p>
            <a:r>
              <a:rPr lang="ar-EG" dirty="0" smtClean="0"/>
              <a:t>هي عكس صياغة الواقع، ومعنى ذلك أن وسائل الإعلام قد تعمل على تزكية ما هو قائم وتكريس ما هو موجود، فتجعل الجمهور يقبله دون نقـاش، فإقرار الأمر الواقع وتبريره وتقديم المسوّغ له من قبل وسائل الإعـلام يعمل على صنع رأي عام شبه موحّد، فلا يمكن لأي شخص أن يثير تساؤلاً حول صحة ما يجـري.</a:t>
            </a:r>
            <a:endParaRPr lang="ar-EG" dirty="0"/>
          </a:p>
        </p:txBody>
      </p:sp>
    </p:spTree>
    <p:extLst>
      <p:ext uri="{BB962C8B-B14F-4D97-AF65-F5344CB8AC3E}">
        <p14:creationId xmlns:p14="http://schemas.microsoft.com/office/powerpoint/2010/main" val="41520176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EG" sz="4000" b="1" dirty="0" smtClean="0">
                <a:solidFill>
                  <a:schemeClr val="accent6">
                    <a:lumMod val="60000"/>
                    <a:lumOff val="40000"/>
                  </a:schemeClr>
                </a:solidFill>
              </a:rPr>
              <a:t>بعد الانتهاء من التعرف على اهم النظريات المتعلقة بنوع التأثير الإعلامي الذي تحدثه وسائل الاتصال في الجمهور، يتضح أن من شأنها تقديم تصورات عن كيفية عمل الإعلام وتأثيره، كما يتضح أن النظرية تشرح ما تحدثه في الجمهور من تأثير</a:t>
            </a:r>
            <a:r>
              <a:rPr lang="ar-EG" dirty="0" smtClean="0"/>
              <a:t>.</a:t>
            </a:r>
          </a:p>
          <a:p>
            <a:pPr marL="0" indent="0">
              <a:buNone/>
            </a:pPr>
            <a:r>
              <a:rPr lang="ar-EG" dirty="0" smtClean="0"/>
              <a:t> </a:t>
            </a:r>
          </a:p>
          <a:p>
            <a:pPr algn="l"/>
            <a:r>
              <a:rPr lang="ar-EG" b="1" dirty="0" smtClean="0">
                <a:solidFill>
                  <a:schemeClr val="bg2"/>
                </a:solidFill>
              </a:rPr>
              <a:t> وهذا ما تطرقنا اليه فى المحاضرة السابقة</a:t>
            </a:r>
            <a:endParaRPr lang="ar-EG" b="1" dirty="0">
              <a:solidFill>
                <a:schemeClr val="bg2"/>
              </a:solidFill>
            </a:endParaRPr>
          </a:p>
        </p:txBody>
      </p:sp>
    </p:spTree>
    <p:extLst>
      <p:ext uri="{BB962C8B-B14F-4D97-AF65-F5344CB8AC3E}">
        <p14:creationId xmlns:p14="http://schemas.microsoft.com/office/powerpoint/2010/main" val="110196509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Effect transition="in" filter="wipe(down)">
                                      <p:cBhvr>
                                        <p:cTn id="61" dur="580">
                                          <p:stCondLst>
                                            <p:cond delay="0"/>
                                          </p:stCondLst>
                                        </p:cTn>
                                        <p:tgtEl>
                                          <p:spTgt spid="3">
                                            <p:txEl>
                                              <p:pRg st="2" end="2"/>
                                            </p:txEl>
                                          </p:spTgt>
                                        </p:tgtEl>
                                      </p:cBhvr>
                                    </p:animEffect>
                                    <p:anim calcmode="lin" valueType="num">
                                      <p:cBhvr>
                                        <p:cTn id="6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2" end="2"/>
                                            </p:txEl>
                                          </p:spTgt>
                                        </p:tgtEl>
                                      </p:cBhvr>
                                      <p:to x="100000" y="60000"/>
                                    </p:animScale>
                                    <p:animScale>
                                      <p:cBhvr>
                                        <p:cTn id="68" dur="166" decel="50000">
                                          <p:stCondLst>
                                            <p:cond delay="676"/>
                                          </p:stCondLst>
                                        </p:cTn>
                                        <p:tgtEl>
                                          <p:spTgt spid="3">
                                            <p:txEl>
                                              <p:pRg st="2" end="2"/>
                                            </p:txEl>
                                          </p:spTgt>
                                        </p:tgtEl>
                                      </p:cBhvr>
                                      <p:to x="100000" y="100000"/>
                                    </p:animScale>
                                    <p:animScale>
                                      <p:cBhvr>
                                        <p:cTn id="69" dur="26">
                                          <p:stCondLst>
                                            <p:cond delay="1312"/>
                                          </p:stCondLst>
                                        </p:cTn>
                                        <p:tgtEl>
                                          <p:spTgt spid="3">
                                            <p:txEl>
                                              <p:pRg st="2" end="2"/>
                                            </p:txEl>
                                          </p:spTgt>
                                        </p:tgtEl>
                                      </p:cBhvr>
                                      <p:to x="100000" y="80000"/>
                                    </p:animScale>
                                    <p:animScale>
                                      <p:cBhvr>
                                        <p:cTn id="70" dur="166" decel="50000">
                                          <p:stCondLst>
                                            <p:cond delay="1338"/>
                                          </p:stCondLst>
                                        </p:cTn>
                                        <p:tgtEl>
                                          <p:spTgt spid="3">
                                            <p:txEl>
                                              <p:pRg st="2" end="2"/>
                                            </p:txEl>
                                          </p:spTgt>
                                        </p:tgtEl>
                                      </p:cBhvr>
                                      <p:to x="100000" y="100000"/>
                                    </p:animScale>
                                    <p:animScale>
                                      <p:cBhvr>
                                        <p:cTn id="71" dur="26">
                                          <p:stCondLst>
                                            <p:cond delay="1642"/>
                                          </p:stCondLst>
                                        </p:cTn>
                                        <p:tgtEl>
                                          <p:spTgt spid="3">
                                            <p:txEl>
                                              <p:pRg st="2" end="2"/>
                                            </p:txEl>
                                          </p:spTgt>
                                        </p:tgtEl>
                                      </p:cBhvr>
                                      <p:to x="100000" y="90000"/>
                                    </p:animScale>
                                    <p:animScale>
                                      <p:cBhvr>
                                        <p:cTn id="72" dur="166" decel="50000">
                                          <p:stCondLst>
                                            <p:cond delay="1668"/>
                                          </p:stCondLst>
                                        </p:cTn>
                                        <p:tgtEl>
                                          <p:spTgt spid="3">
                                            <p:txEl>
                                              <p:pRg st="2" end="2"/>
                                            </p:txEl>
                                          </p:spTgt>
                                        </p:tgtEl>
                                      </p:cBhvr>
                                      <p:to x="100000" y="100000"/>
                                    </p:animScale>
                                    <p:animScale>
                                      <p:cBhvr>
                                        <p:cTn id="73" dur="26">
                                          <p:stCondLst>
                                            <p:cond delay="1808"/>
                                          </p:stCondLst>
                                        </p:cTn>
                                        <p:tgtEl>
                                          <p:spTgt spid="3">
                                            <p:txEl>
                                              <p:pRg st="2" end="2"/>
                                            </p:txEl>
                                          </p:spTgt>
                                        </p:tgtEl>
                                      </p:cBhvr>
                                      <p:to x="100000" y="95000"/>
                                    </p:animScale>
                                    <p:animScale>
                                      <p:cBhvr>
                                        <p:cTn id="7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Autofit/>
          </a:bodyPr>
          <a:lstStyle/>
          <a:p>
            <a:r>
              <a:rPr lang="ar-EG" sz="3200" b="1" dirty="0" smtClean="0"/>
              <a:t>أنواع التأثيرات التي تحدثها وسائل الإعلام كشكل من أشكال الاتصال الجماهيري على الأفراد والجماعة</a:t>
            </a:r>
            <a:endParaRPr lang="ar-EG" sz="3200" b="1" dirty="0"/>
          </a:p>
        </p:txBody>
      </p:sp>
      <p:sp>
        <p:nvSpPr>
          <p:cNvPr id="3" name="Content Placeholder 2"/>
          <p:cNvSpPr>
            <a:spLocks noGrp="1"/>
          </p:cNvSpPr>
          <p:nvPr>
            <p:ph idx="1"/>
          </p:nvPr>
        </p:nvSpPr>
        <p:spPr>
          <a:xfrm>
            <a:off x="457200" y="1600200"/>
            <a:ext cx="8229600" cy="4781128"/>
          </a:xfrm>
        </p:spPr>
        <p:style>
          <a:lnRef idx="1">
            <a:schemeClr val="accent3"/>
          </a:lnRef>
          <a:fillRef idx="3">
            <a:schemeClr val="accent3"/>
          </a:fillRef>
          <a:effectRef idx="2">
            <a:schemeClr val="accent3"/>
          </a:effectRef>
          <a:fontRef idx="minor">
            <a:schemeClr val="lt1"/>
          </a:fontRef>
        </p:style>
        <p:txBody>
          <a:bodyPr>
            <a:normAutofit/>
          </a:bodyPr>
          <a:lstStyle/>
          <a:p>
            <a:r>
              <a:rPr lang="ar-EG" b="1" i="1" dirty="0" smtClean="0"/>
              <a:t>النوع الأول: تغيير الموقف </a:t>
            </a:r>
          </a:p>
          <a:p>
            <a:r>
              <a:rPr lang="ar-EG" b="1" i="1" dirty="0" smtClean="0"/>
              <a:t>النوع الثانـي: التغيير المعرفي </a:t>
            </a:r>
          </a:p>
          <a:p>
            <a:r>
              <a:rPr lang="ar-EG" b="1" i="1" dirty="0" smtClean="0"/>
              <a:t>النوع الثالـث: التنشئة الاتصالية </a:t>
            </a:r>
          </a:p>
          <a:p>
            <a:r>
              <a:rPr lang="ar-EG" b="1" i="1" dirty="0" smtClean="0"/>
              <a:t>النوع الرابـع: الإثارة الجماعية </a:t>
            </a:r>
          </a:p>
          <a:p>
            <a:r>
              <a:rPr lang="ar-EG" b="1" i="1" dirty="0" smtClean="0"/>
              <a:t>النوع الخامس: الاستشارة العاطفية</a:t>
            </a:r>
          </a:p>
          <a:p>
            <a:r>
              <a:rPr lang="ar-EG" b="1" i="1" dirty="0" smtClean="0"/>
              <a:t>النوع السادس: الضبط الاتصالي </a:t>
            </a:r>
          </a:p>
          <a:p>
            <a:r>
              <a:rPr lang="ar-EG" b="1" i="1" dirty="0" smtClean="0"/>
              <a:t>النوع السابع: صياغة الواقع</a:t>
            </a:r>
          </a:p>
          <a:p>
            <a:r>
              <a:rPr lang="ar-EG" b="1" i="1" dirty="0" smtClean="0"/>
              <a:t>النوع الثامـن: تكريس الأمـر الواقع</a:t>
            </a:r>
            <a:endParaRPr lang="ar-EG" b="1" i="1" dirty="0"/>
          </a:p>
        </p:txBody>
      </p:sp>
    </p:spTree>
    <p:extLst>
      <p:ext uri="{BB962C8B-B14F-4D97-AF65-F5344CB8AC3E}">
        <p14:creationId xmlns:p14="http://schemas.microsoft.com/office/powerpoint/2010/main" val="41338055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wheel(1)">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heel(1)">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heel(1)">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heel(1)">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heel(1)">
                                      <p:cBhvr>
                                        <p:cTn id="33" dur="20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wheel(1)">
                                      <p:cBhvr>
                                        <p:cTn id="38" dur="2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wheel(1)">
                                      <p:cBhvr>
                                        <p:cTn id="43" dur="20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wheel(1)">
                                      <p:cBhvr>
                                        <p:cTn id="48" dur="2000"/>
                                        <p:tgtEl>
                                          <p:spTgt spid="3">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wheel(1)">
                                      <p:cBhvr>
                                        <p:cTn id="53"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ar-EG" b="1" i="1" dirty="0" smtClean="0"/>
              <a:t>النوع الأول: تغيير الموقف</a:t>
            </a:r>
            <a:endParaRPr lang="ar-EG"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lstStyle/>
          <a:p>
            <a:r>
              <a:rPr lang="ar-EG" b="1" dirty="0" smtClean="0"/>
              <a:t>قدرة وسائل الإعلام من خلال ما تنشره وتبثه من مواضيع على تغيير نظرة وموقف واتجاه الناس إلى العالم. وذلك سواء على مستوى الأشخاص أو القضايا، أو على مستوى السلوك والقيم. إذ نجد الأشخاص بناء على ما يتلقونه من مضامين وسائل الإعلام سواء أكانت صحيحة أو مشوهة أو حتى مكذوبة وشائعة فإنها تؤثر فيهم، وتستطيع تغيير منحى موقفهم إذا صح القول، وذلك لأنهم أصبحوا يتعرضون لها وحدها بطريقة الإدمان.</a:t>
            </a:r>
            <a:endParaRPr lang="ar-EG" b="1" dirty="0"/>
          </a:p>
        </p:txBody>
      </p:sp>
    </p:spTree>
    <p:extLst>
      <p:ext uri="{BB962C8B-B14F-4D97-AF65-F5344CB8AC3E}">
        <p14:creationId xmlns:p14="http://schemas.microsoft.com/office/powerpoint/2010/main" val="21079870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ar-EG" b="1" i="1" dirty="0" smtClean="0"/>
              <a:t>النوع الثانـي: التغيير المعرفي </a:t>
            </a:r>
            <a:endParaRPr lang="ar-EG" dirty="0"/>
          </a:p>
        </p:txBody>
      </p:sp>
      <p:sp>
        <p:nvSpPr>
          <p:cNvPr id="3" name="Content Placeholder 2"/>
          <p:cNvSpPr>
            <a:spLocks noGrp="1"/>
          </p:cNvSpPr>
          <p:nvPr>
            <p:ph idx="1"/>
          </p:nvPr>
        </p:nvSpPr>
        <p:spPr>
          <a:xfrm>
            <a:off x="457200" y="1484784"/>
            <a:ext cx="8229600" cy="4641379"/>
          </a:xfrm>
          <a:solidFill>
            <a:schemeClr val="accent3">
              <a:lumMod val="60000"/>
              <a:lumOff val="40000"/>
            </a:schemeClr>
          </a:solidFill>
        </p:spPr>
        <p:txBody>
          <a:bodyPr>
            <a:normAutofit/>
          </a:bodyPr>
          <a:lstStyle/>
          <a:p>
            <a:r>
              <a:rPr lang="ar-EG" sz="4000" dirty="0" smtClean="0"/>
              <a:t>كون وسائل الإعلام لها القدرة والاستطاعة في أن تؤثر في التكوين المعرفي للأفراد، وذلك يتم من خلال عملية التعرض الطويلة المدى لوسائل الإعلام كمصادر للمعلومات الموثوقة. فتقوم بتوجيه معارفنا حسب المنحى الذي تريده فتغير في أسلوب ونمط وطريقة تفكير الفرد وقناعاته المكتسبة.</a:t>
            </a:r>
            <a:endParaRPr lang="ar-EG" sz="4000" dirty="0"/>
          </a:p>
        </p:txBody>
      </p:sp>
    </p:spTree>
    <p:extLst>
      <p:ext uri="{BB962C8B-B14F-4D97-AF65-F5344CB8AC3E}">
        <p14:creationId xmlns:p14="http://schemas.microsoft.com/office/powerpoint/2010/main" val="13712278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style>
          <a:lnRef idx="1">
            <a:schemeClr val="accent4"/>
          </a:lnRef>
          <a:fillRef idx="2">
            <a:schemeClr val="accent4"/>
          </a:fillRef>
          <a:effectRef idx="1">
            <a:schemeClr val="accent4"/>
          </a:effectRef>
          <a:fontRef idx="minor">
            <a:schemeClr val="dk1"/>
          </a:fontRef>
        </p:style>
        <p:txBody>
          <a:bodyPr>
            <a:normAutofit/>
          </a:bodyPr>
          <a:lstStyle/>
          <a:p>
            <a:r>
              <a:rPr lang="ar-EG" b="1" i="1" dirty="0" smtClean="0"/>
              <a:t>النوع الثالـث: التنشئة الاتصالية </a:t>
            </a:r>
            <a:endParaRPr lang="ar-EG" dirty="0"/>
          </a:p>
        </p:txBody>
      </p:sp>
      <p:sp>
        <p:nvSpPr>
          <p:cNvPr id="3" name="Content Placeholder 2"/>
          <p:cNvSpPr>
            <a:spLocks noGrp="1"/>
          </p:cNvSpPr>
          <p:nvPr>
            <p:ph idx="1"/>
          </p:nvPr>
        </p:nvSpPr>
        <p:spPr>
          <a:xfrm>
            <a:off x="395536" y="1484784"/>
            <a:ext cx="8229600" cy="5001419"/>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r>
              <a:rPr lang="ar-EG" b="1" dirty="0" smtClean="0"/>
              <a:t>إن تأثير «التنشئة الاتصالية» يفيد أن كل ما يُسمع أو يُرى أو يُقرأ لا يخلو من هدف بقدر ما هو مشحون بالقيم، وهذا هو الذي يعرف عنه بـ «التنشئة الاتصالية»، فيُعمل على تلقين المُستقبِل مجموعة من المعارف لتشكيل الهوية الثقافية.</a:t>
            </a:r>
          </a:p>
          <a:p>
            <a:r>
              <a:rPr lang="ar-EG" b="1" dirty="0" smtClean="0"/>
              <a:t>والتعرض المستمر للرسائل الإعلامية المشحونة بالقيم،عرض بقوالب جذابة تسمح لها بالتسلل إلى اللاشعور لتشكل اتجاها معيناً – دون وعي كامل من المتلقي– فليس هنالك أخبار محايدة ولا ترفيه بريء! بل كلٌ يحمل في طياته وبين سطوره كثيراً من القيم الخفية التي يُراد ترويجها إلا أنها لا تُقبل في العلن بل تقابل بالرفض، فيُلجئ إلى هذا الأسلوب المغلف، ليظهر أثر هذه القيم على المتلقي عبر المدى البعيد</a:t>
            </a:r>
          </a:p>
          <a:p>
            <a:endParaRPr lang="ar-EG" dirty="0"/>
          </a:p>
        </p:txBody>
      </p:sp>
    </p:spTree>
    <p:extLst>
      <p:ext uri="{BB962C8B-B14F-4D97-AF65-F5344CB8AC3E}">
        <p14:creationId xmlns:p14="http://schemas.microsoft.com/office/powerpoint/2010/main" val="13529782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bg/>
                                          </p:spTgt>
                                        </p:tgtEl>
                                        <p:attrNameLst>
                                          <p:attrName>style.visibility</p:attrName>
                                        </p:attrNameLst>
                                      </p:cBhvr>
                                      <p:to>
                                        <p:strVal val="visible"/>
                                      </p:to>
                                    </p:set>
                                    <p:anim calcmode="lin" valueType="num">
                                      <p:cBhvr>
                                        <p:cTn id="31" dur="1000" fill="hold"/>
                                        <p:tgtEl>
                                          <p:spTgt spid="3">
                                            <p:bg/>
                                          </p:spTgt>
                                        </p:tgtEl>
                                        <p:attrNameLst>
                                          <p:attrName>ppt_w</p:attrName>
                                        </p:attrNameLst>
                                      </p:cBhvr>
                                      <p:tavLst>
                                        <p:tav tm="0">
                                          <p:val>
                                            <p:fltVal val="0"/>
                                          </p:val>
                                        </p:tav>
                                        <p:tav tm="100000">
                                          <p:val>
                                            <p:strVal val="#ppt_w"/>
                                          </p:val>
                                        </p:tav>
                                      </p:tavLst>
                                    </p:anim>
                                    <p:anim calcmode="lin" valueType="num">
                                      <p:cBhvr>
                                        <p:cTn id="32" dur="1000" fill="hold"/>
                                        <p:tgtEl>
                                          <p:spTgt spid="3">
                                            <p:bg/>
                                          </p:spTgt>
                                        </p:tgtEl>
                                        <p:attrNameLst>
                                          <p:attrName>ppt_h</p:attrName>
                                        </p:attrNameLst>
                                      </p:cBhvr>
                                      <p:tavLst>
                                        <p:tav tm="0">
                                          <p:val>
                                            <p:fltVal val="0"/>
                                          </p:val>
                                        </p:tav>
                                        <p:tav tm="100000">
                                          <p:val>
                                            <p:strVal val="#ppt_h"/>
                                          </p:val>
                                        </p:tav>
                                      </p:tavLst>
                                    </p:anim>
                                    <p:anim calcmode="lin" valueType="num">
                                      <p:cBhvr>
                                        <p:cTn id="33" dur="1000" fill="hold"/>
                                        <p:tgtEl>
                                          <p:spTgt spid="3">
                                            <p:bg/>
                                          </p:spTgt>
                                        </p:tgtEl>
                                        <p:attrNameLst>
                                          <p:attrName>style.rotation</p:attrName>
                                        </p:attrNameLst>
                                      </p:cBhvr>
                                      <p:tavLst>
                                        <p:tav tm="0">
                                          <p:val>
                                            <p:fltVal val="90"/>
                                          </p:val>
                                        </p:tav>
                                        <p:tav tm="100000">
                                          <p:val>
                                            <p:fltVal val="0"/>
                                          </p:val>
                                        </p:tav>
                                      </p:tavLst>
                                    </p:anim>
                                    <p:animEffect transition="in" filter="fade">
                                      <p:cBhvr>
                                        <p:cTn id="34" dur="10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EG" b="1" i="1" dirty="0" smtClean="0">
                <a:solidFill>
                  <a:srgbClr val="92D050"/>
                </a:solidFill>
              </a:rPr>
              <a:t>النوع الرابـع: الإثارة الجماعية </a:t>
            </a:r>
            <a:endParaRPr lang="ar-EG" dirty="0">
              <a:solidFill>
                <a:srgbClr val="92D050"/>
              </a:solidFill>
            </a:endParaRPr>
          </a:p>
        </p:txBody>
      </p:sp>
      <p:sp>
        <p:nvSpPr>
          <p:cNvPr id="3" name="Content Placeholder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r>
              <a:rPr lang="ar-EG" b="1" dirty="0" smtClean="0">
                <a:solidFill>
                  <a:srgbClr val="002060"/>
                </a:solidFill>
              </a:rPr>
              <a:t>تسمى أيضا، وسائل الاتصال الجماهيرية، وهي من أهم خصائص وسائل الإعلام نظرا لاستطاعتها ومقدرتها على إثارة الجماهير وتحريكها لتحقيق غرض معين، عن طريق تكييف الجماهير معه، في الحروب مثلا، وفي حالة الكوارث الطبيعية.</a:t>
            </a:r>
          </a:p>
          <a:p>
            <a:r>
              <a:rPr lang="ar-EG" b="1" dirty="0" smtClean="0">
                <a:solidFill>
                  <a:srgbClr val="002060"/>
                </a:solidFill>
              </a:rPr>
              <a:t>ومن سلبيات هذا النوع من التأثيرات سوء استخدامه في المناسبات، مثل صنع وسائل الإعلام قلقا معينا بلا مبرر له في أوساط النـاس «مثلا إفلوانزا الخنازير إذا كان غير موجود». ومن أحسن الأحوال لاستخدام الإثارة الجماعية هي في حالات الكوارث الطبيعية والأوبئة وتسمى بـ«فن إدارة الأزمات»، أي مخاطبة وتكييف فئة عريضة من الناس مع ظروف الأزمات.</a:t>
            </a:r>
          </a:p>
          <a:p>
            <a:endParaRPr lang="ar-EG" b="1" dirty="0">
              <a:solidFill>
                <a:srgbClr val="002060"/>
              </a:solidFill>
            </a:endParaRPr>
          </a:p>
        </p:txBody>
      </p:sp>
    </p:spTree>
    <p:extLst>
      <p:ext uri="{BB962C8B-B14F-4D97-AF65-F5344CB8AC3E}">
        <p14:creationId xmlns:p14="http://schemas.microsoft.com/office/powerpoint/2010/main" val="103276476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1000" fill="hold"/>
                                        <p:tgtEl>
                                          <p:spTgt spid="3">
                                            <p:bg/>
                                          </p:spTgt>
                                        </p:tgtEl>
                                        <p:attrNameLst>
                                          <p:attrName>ppt_w</p:attrName>
                                        </p:attrNameLst>
                                      </p:cBhvr>
                                      <p:tavLst>
                                        <p:tav tm="0">
                                          <p:val>
                                            <p:fltVal val="0"/>
                                          </p:val>
                                        </p:tav>
                                        <p:tav tm="100000">
                                          <p:val>
                                            <p:strVal val="#ppt_w"/>
                                          </p:val>
                                        </p:tav>
                                      </p:tavLst>
                                    </p:anim>
                                    <p:anim calcmode="lin" valueType="num">
                                      <p:cBhvr>
                                        <p:cTn id="16" dur="1000" fill="hold"/>
                                        <p:tgtEl>
                                          <p:spTgt spid="3">
                                            <p:bg/>
                                          </p:spTgt>
                                        </p:tgtEl>
                                        <p:attrNameLst>
                                          <p:attrName>ppt_h</p:attrName>
                                        </p:attrNameLst>
                                      </p:cBhvr>
                                      <p:tavLst>
                                        <p:tav tm="0">
                                          <p:val>
                                            <p:fltVal val="0"/>
                                          </p:val>
                                        </p:tav>
                                        <p:tav tm="100000">
                                          <p:val>
                                            <p:strVal val="#ppt_h"/>
                                          </p:val>
                                        </p:tav>
                                      </p:tavLst>
                                    </p:anim>
                                    <p:anim calcmode="lin" valueType="num">
                                      <p:cBhvr>
                                        <p:cTn id="17" dur="1000" fill="hold"/>
                                        <p:tgtEl>
                                          <p:spTgt spid="3">
                                            <p:bg/>
                                          </p:spTgt>
                                        </p:tgtEl>
                                        <p:attrNameLst>
                                          <p:attrName>style.rotation</p:attrName>
                                        </p:attrNameLst>
                                      </p:cBhvr>
                                      <p:tavLst>
                                        <p:tav tm="0">
                                          <p:val>
                                            <p:fltVal val="90"/>
                                          </p:val>
                                        </p:tav>
                                        <p:tav tm="100000">
                                          <p:val>
                                            <p:fltVal val="0"/>
                                          </p:val>
                                        </p:tav>
                                      </p:tavLst>
                                    </p:anim>
                                    <p:animEffect transition="in" filter="fade">
                                      <p:cBhvr>
                                        <p:cTn id="18" dur="1000"/>
                                        <p:tgtEl>
                                          <p:spTgt spid="3">
                                            <p:bg/>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ar-EG" sz="4000" b="1" i="1" dirty="0" smtClean="0"/>
              <a:t>النوع الخامس: الاستشارة العاطفية</a:t>
            </a:r>
            <a:endParaRPr lang="ar-EG" sz="4000"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r>
              <a:rPr lang="ar-EG" b="1" dirty="0" smtClean="0"/>
              <a:t>كمن دور وسائل الإعلام في عملية الإستشارة العاطفية، في كون النفوذ القوي للعواطف الذي يسيطر على سلوك الإنسان، هو الذي يمنح وسائل الإعلام هذه المكانة والفرصة الكبيرة في التأثير على المتلقي.</a:t>
            </a:r>
          </a:p>
          <a:p>
            <a:r>
              <a:rPr lang="ar-EG" b="1" dirty="0" smtClean="0"/>
              <a:t>فوسائل الإعلام تتمتع بقدرة متفوقة على التعامل مع عواطف الجمهور من خلال استخدام أساليب عرض مختلفة. ومثال على هذا: أن وسائل الإعلام تستطيع من خلال ما تعرضه وتبثه من مسلسلات وأفلام أن تجعلنا نتعاطف مع الضحية، وقد يؤدي بنا الأمر أحيانا إلى أن نبكي معها حينما تعرض لمشاهد المعاناة والألــم.</a:t>
            </a:r>
          </a:p>
          <a:p>
            <a:r>
              <a:rPr lang="ar-EG" b="1" dirty="0" smtClean="0"/>
              <a:t>وبلا شك أن عملية الاستثارة العاطفية من خلال وسائل الإعلام يمكن أن تكون سيئة، بل وخطيرة حينما تتم من خلال استخدام معلومات كاذبة ومغلوطة..</a:t>
            </a:r>
          </a:p>
          <a:p>
            <a:endParaRPr lang="ar-EG" b="1" dirty="0"/>
          </a:p>
        </p:txBody>
      </p:sp>
    </p:spTree>
    <p:extLst>
      <p:ext uri="{BB962C8B-B14F-4D97-AF65-F5344CB8AC3E}">
        <p14:creationId xmlns:p14="http://schemas.microsoft.com/office/powerpoint/2010/main" val="39896119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ar-EG" b="1" i="1" dirty="0" smtClean="0"/>
              <a:t>النوع السادس: الضبط الاتصالي </a:t>
            </a:r>
            <a:endParaRPr lang="ar-EG"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ar-EG" b="1" dirty="0" smtClean="0"/>
              <a:t>تجلى دور وسائل الإعلام في عملية الضبط الجماعي من خلال قيامها بتوحيد الناس على ثقافة واحدة يصبح الخروج عنها أمراً صعباً دون معنى، حيث تصبح مع مرور الزمن عرفاً، كما تصبح جزءاً من ثقافة المجتمع. وذلك حيث أصبحت وسائل الإعلام هي التي تحدد للناس ما يصلح وما لا يصلح من خلال الإعلان عن آراء معينة، والتكتيم على أخرى، فيخلق ذلك عند الناس ما يشبه العرف الذي يُقبل ويتّبع ويُحذر من مخالفته.</a:t>
            </a:r>
            <a:endParaRPr lang="ar-EG" b="1" dirty="0"/>
          </a:p>
        </p:txBody>
      </p:sp>
    </p:spTree>
    <p:extLst>
      <p:ext uri="{BB962C8B-B14F-4D97-AF65-F5344CB8AC3E}">
        <p14:creationId xmlns:p14="http://schemas.microsoft.com/office/powerpoint/2010/main" val="5934090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822</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المحاضرة الرابعة</vt:lpstr>
      <vt:lpstr>PowerPoint Presentation</vt:lpstr>
      <vt:lpstr>أنواع التأثيرات التي تحدثها وسائل الإعلام كشكل من أشكال الاتصال الجماهيري على الأفراد والجماعة</vt:lpstr>
      <vt:lpstr>النوع الأول: تغيير الموقف</vt:lpstr>
      <vt:lpstr>النوع الثانـي: التغيير المعرفي </vt:lpstr>
      <vt:lpstr>النوع الثالـث: التنشئة الاتصالية </vt:lpstr>
      <vt:lpstr>النوع الرابـع: الإثارة الجماعية </vt:lpstr>
      <vt:lpstr>النوع الخامس: الاستشارة العاطفية</vt:lpstr>
      <vt:lpstr>النوع السادس: الضبط الاتصالي </vt:lpstr>
      <vt:lpstr>النوع السابع: صياغة الواقع</vt:lpstr>
      <vt:lpstr>النوع الثامـن: تكريس الأمـر الواقع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15</cp:revision>
  <dcterms:created xsi:type="dcterms:W3CDTF">2020-03-12T22:49:13Z</dcterms:created>
  <dcterms:modified xsi:type="dcterms:W3CDTF">2020-03-18T02:03:03Z</dcterms:modified>
</cp:coreProperties>
</file>