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8" r:id="rId2"/>
    <p:sldId id="289" r:id="rId3"/>
    <p:sldId id="257" r:id="rId4"/>
    <p:sldId id="258" r:id="rId5"/>
    <p:sldId id="263" r:id="rId6"/>
    <p:sldId id="259" r:id="rId7"/>
    <p:sldId id="260" r:id="rId8"/>
    <p:sldId id="264" r:id="rId9"/>
    <p:sldId id="261" r:id="rId10"/>
    <p:sldId id="262" r:id="rId11"/>
    <p:sldId id="265" r:id="rId12"/>
    <p:sldId id="266" r:id="rId13"/>
    <p:sldId id="267" r:id="rId14"/>
    <p:sldId id="268" r:id="rId15"/>
    <p:sldId id="269" r:id="rId16"/>
    <p:sldId id="271" r:id="rId17"/>
    <p:sldId id="270" r:id="rId18"/>
    <p:sldId id="273" r:id="rId19"/>
    <p:sldId id="272" r:id="rId20"/>
    <p:sldId id="274" r:id="rId21"/>
    <p:sldId id="275" r:id="rId22"/>
    <p:sldId id="276" r:id="rId23"/>
    <p:sldId id="277" r:id="rId24"/>
    <p:sldId id="278" r:id="rId25"/>
    <p:sldId id="279" r:id="rId26"/>
    <p:sldId id="286" r:id="rId27"/>
    <p:sldId id="281" r:id="rId28"/>
    <p:sldId id="282" r:id="rId29"/>
    <p:sldId id="283" r:id="rId30"/>
    <p:sldId id="284" r:id="rId31"/>
    <p:sldId id="287" r:id="rId3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767FE1F4-AC54-43CE-9EAF-00EDCEE0B4A9}"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4026669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67FE1F4-AC54-43CE-9EAF-00EDCEE0B4A9}"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36305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67FE1F4-AC54-43CE-9EAF-00EDCEE0B4A9}"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76720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67FE1F4-AC54-43CE-9EAF-00EDCEE0B4A9}"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2972613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7FE1F4-AC54-43CE-9EAF-00EDCEE0B4A9}"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4046050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767FE1F4-AC54-43CE-9EAF-00EDCEE0B4A9}"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381210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767FE1F4-AC54-43CE-9EAF-00EDCEE0B4A9}" type="datetimeFigureOut">
              <a:rPr lang="ar-EG" smtClean="0"/>
              <a:t>24/07/1441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229440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767FE1F4-AC54-43CE-9EAF-00EDCEE0B4A9}" type="datetimeFigureOut">
              <a:rPr lang="ar-EG" smtClean="0"/>
              <a:t>24/07/1441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44058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FE1F4-AC54-43CE-9EAF-00EDCEE0B4A9}" type="datetimeFigureOut">
              <a:rPr lang="ar-EG" smtClean="0"/>
              <a:t>24/07/1441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399308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FE1F4-AC54-43CE-9EAF-00EDCEE0B4A9}"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2598842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FE1F4-AC54-43CE-9EAF-00EDCEE0B4A9}"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DDD32C6-1D26-47A5-9508-ABDC9DB8D31A}" type="slidenum">
              <a:rPr lang="ar-EG" smtClean="0"/>
              <a:t>‹#›</a:t>
            </a:fld>
            <a:endParaRPr lang="ar-EG"/>
          </a:p>
        </p:txBody>
      </p:sp>
    </p:spTree>
    <p:extLst>
      <p:ext uri="{BB962C8B-B14F-4D97-AF65-F5344CB8AC3E}">
        <p14:creationId xmlns:p14="http://schemas.microsoft.com/office/powerpoint/2010/main" val="571929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67FE1F4-AC54-43CE-9EAF-00EDCEE0B4A9}" type="datetimeFigureOut">
              <a:rPr lang="ar-EG" smtClean="0"/>
              <a:t>24/07/1441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DD32C6-1D26-47A5-9508-ABDC9DB8D31A}" type="slidenum">
              <a:rPr lang="ar-EG" smtClean="0"/>
              <a:t>‹#›</a:t>
            </a:fld>
            <a:endParaRPr lang="ar-EG"/>
          </a:p>
        </p:txBody>
      </p:sp>
    </p:spTree>
    <p:extLst>
      <p:ext uri="{BB962C8B-B14F-4D97-AF65-F5344CB8AC3E}">
        <p14:creationId xmlns:p14="http://schemas.microsoft.com/office/powerpoint/2010/main" val="2121931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style>
          <a:lnRef idx="2">
            <a:schemeClr val="accent1">
              <a:shade val="50000"/>
            </a:schemeClr>
          </a:lnRef>
          <a:fillRef idx="1">
            <a:schemeClr val="accent1"/>
          </a:fillRef>
          <a:effectRef idx="0">
            <a:schemeClr val="accent1"/>
          </a:effectRef>
          <a:fontRef idx="minor">
            <a:schemeClr val="lt1"/>
          </a:fontRef>
        </p:style>
        <p:txBody>
          <a:bodyPr/>
          <a:lstStyle/>
          <a:p>
            <a:r>
              <a:rPr lang="ar-EG" dirty="0" smtClean="0"/>
              <a:t>المحاضرة الخامسة</a:t>
            </a:r>
            <a:endParaRPr lang="ar-EG" dirty="0"/>
          </a:p>
        </p:txBody>
      </p:sp>
      <p:sp>
        <p:nvSpPr>
          <p:cNvPr id="3" name="Content Placeholder 2"/>
          <p:cNvSpPr>
            <a:spLocks noGrp="1"/>
          </p:cNvSpPr>
          <p:nvPr>
            <p:ph idx="1"/>
          </p:nvPr>
        </p:nvSpPr>
        <p:spPr>
          <a:xfrm>
            <a:off x="457200" y="2060848"/>
            <a:ext cx="8229600" cy="4065315"/>
          </a:xfrm>
          <a:solidFill>
            <a:srgbClr val="FFFF00"/>
          </a:solidFill>
        </p:spPr>
        <p:txBody>
          <a:bodyPr>
            <a:normAutofit lnSpcReduction="10000"/>
          </a:bodyPr>
          <a:lstStyle/>
          <a:p>
            <a:r>
              <a:rPr lang="ar-EG" sz="4000" b="1" dirty="0" smtClean="0"/>
              <a:t>مقرر انتاج المواد السمعية والبصرية للعلاقات العامة </a:t>
            </a:r>
          </a:p>
          <a:p>
            <a:r>
              <a:rPr lang="ar-EG" sz="4000" b="1" dirty="0" smtClean="0"/>
              <a:t>رابعة علاقات عامة</a:t>
            </a:r>
          </a:p>
          <a:p>
            <a:endParaRPr lang="ar-EG" sz="4000" b="1" dirty="0" smtClean="0"/>
          </a:p>
          <a:p>
            <a:r>
              <a:rPr lang="ar-EG" sz="4000" b="1" dirty="0"/>
              <a:t> </a:t>
            </a:r>
            <a:r>
              <a:rPr lang="ar-EG" sz="4000" b="1" dirty="0" smtClean="0"/>
              <a:t>                                      الدكتورة</a:t>
            </a:r>
          </a:p>
          <a:p>
            <a:r>
              <a:rPr lang="ar-EG" sz="4000" b="1" dirty="0"/>
              <a:t> </a:t>
            </a:r>
            <a:r>
              <a:rPr lang="ar-EG" sz="4000" b="1" dirty="0" smtClean="0"/>
              <a:t>                                  آمال السعدى</a:t>
            </a:r>
            <a:endParaRPr lang="ar-EG" sz="4000" b="1" dirty="0"/>
          </a:p>
        </p:txBody>
      </p:sp>
    </p:spTree>
    <p:extLst>
      <p:ext uri="{BB962C8B-B14F-4D97-AF65-F5344CB8AC3E}">
        <p14:creationId xmlns:p14="http://schemas.microsoft.com/office/powerpoint/2010/main" val="385262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wipe(down)">
                                      <p:cBhvr>
                                        <p:cTn id="13" dur="580">
                                          <p:stCondLst>
                                            <p:cond delay="0"/>
                                          </p:stCondLst>
                                        </p:cTn>
                                        <p:tgtEl>
                                          <p:spTgt spid="3">
                                            <p:bg/>
                                          </p:spTgt>
                                        </p:tgtEl>
                                      </p:cBhvr>
                                    </p:animEffect>
                                    <p:anim calcmode="lin" valueType="num">
                                      <p:cBhvr>
                                        <p:cTn id="14"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bg/>
                                          </p:spTgt>
                                        </p:tgtEl>
                                      </p:cBhvr>
                                      <p:to x="100000" y="60000"/>
                                    </p:animScale>
                                    <p:animScale>
                                      <p:cBhvr>
                                        <p:cTn id="20" dur="166" decel="50000">
                                          <p:stCondLst>
                                            <p:cond delay="676"/>
                                          </p:stCondLst>
                                        </p:cTn>
                                        <p:tgtEl>
                                          <p:spTgt spid="3">
                                            <p:bg/>
                                          </p:spTgt>
                                        </p:tgtEl>
                                      </p:cBhvr>
                                      <p:to x="100000" y="100000"/>
                                    </p:animScale>
                                    <p:animScale>
                                      <p:cBhvr>
                                        <p:cTn id="21" dur="26">
                                          <p:stCondLst>
                                            <p:cond delay="1312"/>
                                          </p:stCondLst>
                                        </p:cTn>
                                        <p:tgtEl>
                                          <p:spTgt spid="3">
                                            <p:bg/>
                                          </p:spTgt>
                                        </p:tgtEl>
                                      </p:cBhvr>
                                      <p:to x="100000" y="80000"/>
                                    </p:animScale>
                                    <p:animScale>
                                      <p:cBhvr>
                                        <p:cTn id="22" dur="166" decel="50000">
                                          <p:stCondLst>
                                            <p:cond delay="1338"/>
                                          </p:stCondLst>
                                        </p:cTn>
                                        <p:tgtEl>
                                          <p:spTgt spid="3">
                                            <p:bg/>
                                          </p:spTgt>
                                        </p:tgtEl>
                                      </p:cBhvr>
                                      <p:to x="100000" y="100000"/>
                                    </p:animScale>
                                    <p:animScale>
                                      <p:cBhvr>
                                        <p:cTn id="23" dur="26">
                                          <p:stCondLst>
                                            <p:cond delay="1642"/>
                                          </p:stCondLst>
                                        </p:cTn>
                                        <p:tgtEl>
                                          <p:spTgt spid="3">
                                            <p:bg/>
                                          </p:spTgt>
                                        </p:tgtEl>
                                      </p:cBhvr>
                                      <p:to x="100000" y="90000"/>
                                    </p:animScale>
                                    <p:animScale>
                                      <p:cBhvr>
                                        <p:cTn id="24" dur="166" decel="50000">
                                          <p:stCondLst>
                                            <p:cond delay="1668"/>
                                          </p:stCondLst>
                                        </p:cTn>
                                        <p:tgtEl>
                                          <p:spTgt spid="3">
                                            <p:bg/>
                                          </p:spTgt>
                                        </p:tgtEl>
                                      </p:cBhvr>
                                      <p:to x="100000" y="100000"/>
                                    </p:animScale>
                                    <p:animScale>
                                      <p:cBhvr>
                                        <p:cTn id="25" dur="26">
                                          <p:stCondLst>
                                            <p:cond delay="1808"/>
                                          </p:stCondLst>
                                        </p:cTn>
                                        <p:tgtEl>
                                          <p:spTgt spid="3">
                                            <p:bg/>
                                          </p:spTgt>
                                        </p:tgtEl>
                                      </p:cBhvr>
                                      <p:to x="100000" y="95000"/>
                                    </p:animScale>
                                    <p:animScale>
                                      <p:cBhvr>
                                        <p:cTn id="26" dur="166" decel="50000">
                                          <p:stCondLst>
                                            <p:cond delay="1834"/>
                                          </p:stCondLst>
                                        </p:cTn>
                                        <p:tgtEl>
                                          <p:spTgt spid="3">
                                            <p:bg/>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wipe(down)">
                                      <p:cBhvr>
                                        <p:cTn id="31" dur="580">
                                          <p:stCondLst>
                                            <p:cond delay="0"/>
                                          </p:stCondLst>
                                        </p:cTn>
                                        <p:tgtEl>
                                          <p:spTgt spid="3">
                                            <p:txEl>
                                              <p:pRg st="0" end="0"/>
                                            </p:txEl>
                                          </p:spTgt>
                                        </p:tgtEl>
                                      </p:cBhvr>
                                    </p:animEffect>
                                    <p:anim calcmode="lin" valueType="num">
                                      <p:cBhvr>
                                        <p:cTn id="32"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0" end="0"/>
                                            </p:txEl>
                                          </p:spTgt>
                                        </p:tgtEl>
                                      </p:cBhvr>
                                      <p:to x="100000" y="60000"/>
                                    </p:animScale>
                                    <p:animScale>
                                      <p:cBhvr>
                                        <p:cTn id="38" dur="166" decel="50000">
                                          <p:stCondLst>
                                            <p:cond delay="676"/>
                                          </p:stCondLst>
                                        </p:cTn>
                                        <p:tgtEl>
                                          <p:spTgt spid="3">
                                            <p:txEl>
                                              <p:pRg st="0" end="0"/>
                                            </p:txEl>
                                          </p:spTgt>
                                        </p:tgtEl>
                                      </p:cBhvr>
                                      <p:to x="100000" y="100000"/>
                                    </p:animScale>
                                    <p:animScale>
                                      <p:cBhvr>
                                        <p:cTn id="39" dur="26">
                                          <p:stCondLst>
                                            <p:cond delay="1312"/>
                                          </p:stCondLst>
                                        </p:cTn>
                                        <p:tgtEl>
                                          <p:spTgt spid="3">
                                            <p:txEl>
                                              <p:pRg st="0" end="0"/>
                                            </p:txEl>
                                          </p:spTgt>
                                        </p:tgtEl>
                                      </p:cBhvr>
                                      <p:to x="100000" y="80000"/>
                                    </p:animScale>
                                    <p:animScale>
                                      <p:cBhvr>
                                        <p:cTn id="40" dur="166" decel="50000">
                                          <p:stCondLst>
                                            <p:cond delay="1338"/>
                                          </p:stCondLst>
                                        </p:cTn>
                                        <p:tgtEl>
                                          <p:spTgt spid="3">
                                            <p:txEl>
                                              <p:pRg st="0" end="0"/>
                                            </p:txEl>
                                          </p:spTgt>
                                        </p:tgtEl>
                                      </p:cBhvr>
                                      <p:to x="100000" y="100000"/>
                                    </p:animScale>
                                    <p:animScale>
                                      <p:cBhvr>
                                        <p:cTn id="41" dur="26">
                                          <p:stCondLst>
                                            <p:cond delay="1642"/>
                                          </p:stCondLst>
                                        </p:cTn>
                                        <p:tgtEl>
                                          <p:spTgt spid="3">
                                            <p:txEl>
                                              <p:pRg st="0" end="0"/>
                                            </p:txEl>
                                          </p:spTgt>
                                        </p:tgtEl>
                                      </p:cBhvr>
                                      <p:to x="100000" y="90000"/>
                                    </p:animScale>
                                    <p:animScale>
                                      <p:cBhvr>
                                        <p:cTn id="42" dur="166" decel="50000">
                                          <p:stCondLst>
                                            <p:cond delay="1668"/>
                                          </p:stCondLst>
                                        </p:cTn>
                                        <p:tgtEl>
                                          <p:spTgt spid="3">
                                            <p:txEl>
                                              <p:pRg st="0" end="0"/>
                                            </p:txEl>
                                          </p:spTgt>
                                        </p:tgtEl>
                                      </p:cBhvr>
                                      <p:to x="100000" y="100000"/>
                                    </p:animScale>
                                    <p:animScale>
                                      <p:cBhvr>
                                        <p:cTn id="43" dur="26">
                                          <p:stCondLst>
                                            <p:cond delay="1808"/>
                                          </p:stCondLst>
                                        </p:cTn>
                                        <p:tgtEl>
                                          <p:spTgt spid="3">
                                            <p:txEl>
                                              <p:pRg st="0" end="0"/>
                                            </p:txEl>
                                          </p:spTgt>
                                        </p:tgtEl>
                                      </p:cBhvr>
                                      <p:to x="100000" y="95000"/>
                                    </p:animScale>
                                    <p:animScale>
                                      <p:cBhvr>
                                        <p:cTn id="44" dur="166" decel="50000">
                                          <p:stCondLst>
                                            <p:cond delay="1834"/>
                                          </p:stCondLst>
                                        </p:cTn>
                                        <p:tgtEl>
                                          <p:spTgt spid="3">
                                            <p:txEl>
                                              <p:pRg st="0" end="0"/>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Effect transition="in" filter="wipe(down)">
                                      <p:cBhvr>
                                        <p:cTn id="49" dur="580">
                                          <p:stCondLst>
                                            <p:cond delay="0"/>
                                          </p:stCondLst>
                                        </p:cTn>
                                        <p:tgtEl>
                                          <p:spTgt spid="3">
                                            <p:txEl>
                                              <p:pRg st="1" end="1"/>
                                            </p:txEl>
                                          </p:spTgt>
                                        </p:tgtEl>
                                      </p:cBhvr>
                                    </p:animEffect>
                                    <p:anim calcmode="lin" valueType="num">
                                      <p:cBhvr>
                                        <p:cTn id="5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1" end="1"/>
                                            </p:txEl>
                                          </p:spTgt>
                                        </p:tgtEl>
                                      </p:cBhvr>
                                      <p:to x="100000" y="60000"/>
                                    </p:animScale>
                                    <p:animScale>
                                      <p:cBhvr>
                                        <p:cTn id="56" dur="166" decel="50000">
                                          <p:stCondLst>
                                            <p:cond delay="676"/>
                                          </p:stCondLst>
                                        </p:cTn>
                                        <p:tgtEl>
                                          <p:spTgt spid="3">
                                            <p:txEl>
                                              <p:pRg st="1" end="1"/>
                                            </p:txEl>
                                          </p:spTgt>
                                        </p:tgtEl>
                                      </p:cBhvr>
                                      <p:to x="100000" y="100000"/>
                                    </p:animScale>
                                    <p:animScale>
                                      <p:cBhvr>
                                        <p:cTn id="57" dur="26">
                                          <p:stCondLst>
                                            <p:cond delay="1312"/>
                                          </p:stCondLst>
                                        </p:cTn>
                                        <p:tgtEl>
                                          <p:spTgt spid="3">
                                            <p:txEl>
                                              <p:pRg st="1" end="1"/>
                                            </p:txEl>
                                          </p:spTgt>
                                        </p:tgtEl>
                                      </p:cBhvr>
                                      <p:to x="100000" y="80000"/>
                                    </p:animScale>
                                    <p:animScale>
                                      <p:cBhvr>
                                        <p:cTn id="58" dur="166" decel="50000">
                                          <p:stCondLst>
                                            <p:cond delay="1338"/>
                                          </p:stCondLst>
                                        </p:cTn>
                                        <p:tgtEl>
                                          <p:spTgt spid="3">
                                            <p:txEl>
                                              <p:pRg st="1" end="1"/>
                                            </p:txEl>
                                          </p:spTgt>
                                        </p:tgtEl>
                                      </p:cBhvr>
                                      <p:to x="100000" y="100000"/>
                                    </p:animScale>
                                    <p:animScale>
                                      <p:cBhvr>
                                        <p:cTn id="59" dur="26">
                                          <p:stCondLst>
                                            <p:cond delay="1642"/>
                                          </p:stCondLst>
                                        </p:cTn>
                                        <p:tgtEl>
                                          <p:spTgt spid="3">
                                            <p:txEl>
                                              <p:pRg st="1" end="1"/>
                                            </p:txEl>
                                          </p:spTgt>
                                        </p:tgtEl>
                                      </p:cBhvr>
                                      <p:to x="100000" y="90000"/>
                                    </p:animScale>
                                    <p:animScale>
                                      <p:cBhvr>
                                        <p:cTn id="60" dur="166" decel="50000">
                                          <p:stCondLst>
                                            <p:cond delay="1668"/>
                                          </p:stCondLst>
                                        </p:cTn>
                                        <p:tgtEl>
                                          <p:spTgt spid="3">
                                            <p:txEl>
                                              <p:pRg st="1" end="1"/>
                                            </p:txEl>
                                          </p:spTgt>
                                        </p:tgtEl>
                                      </p:cBhvr>
                                      <p:to x="100000" y="100000"/>
                                    </p:animScale>
                                    <p:animScale>
                                      <p:cBhvr>
                                        <p:cTn id="61" dur="26">
                                          <p:stCondLst>
                                            <p:cond delay="1808"/>
                                          </p:stCondLst>
                                        </p:cTn>
                                        <p:tgtEl>
                                          <p:spTgt spid="3">
                                            <p:txEl>
                                              <p:pRg st="1" end="1"/>
                                            </p:txEl>
                                          </p:spTgt>
                                        </p:tgtEl>
                                      </p:cBhvr>
                                      <p:to x="100000" y="95000"/>
                                    </p:animScale>
                                    <p:animScale>
                                      <p:cBhvr>
                                        <p:cTn id="62" dur="166" decel="50000">
                                          <p:stCondLst>
                                            <p:cond delay="1834"/>
                                          </p:stCondLst>
                                        </p:cTn>
                                        <p:tgtEl>
                                          <p:spTgt spid="3">
                                            <p:txEl>
                                              <p:pRg st="1" end="1"/>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Effect transition="in" filter="wipe(down)">
                                      <p:cBhvr>
                                        <p:cTn id="67" dur="580">
                                          <p:stCondLst>
                                            <p:cond delay="0"/>
                                          </p:stCondLst>
                                        </p:cTn>
                                        <p:tgtEl>
                                          <p:spTgt spid="3">
                                            <p:txEl>
                                              <p:pRg st="3" end="3"/>
                                            </p:txEl>
                                          </p:spTgt>
                                        </p:tgtEl>
                                      </p:cBhvr>
                                    </p:animEffect>
                                    <p:anim calcmode="lin" valueType="num">
                                      <p:cBhvr>
                                        <p:cTn id="6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txEl>
                                              <p:pRg st="3" end="3"/>
                                            </p:txEl>
                                          </p:spTgt>
                                        </p:tgtEl>
                                      </p:cBhvr>
                                      <p:to x="100000" y="60000"/>
                                    </p:animScale>
                                    <p:animScale>
                                      <p:cBhvr>
                                        <p:cTn id="74" dur="166" decel="50000">
                                          <p:stCondLst>
                                            <p:cond delay="676"/>
                                          </p:stCondLst>
                                        </p:cTn>
                                        <p:tgtEl>
                                          <p:spTgt spid="3">
                                            <p:txEl>
                                              <p:pRg st="3" end="3"/>
                                            </p:txEl>
                                          </p:spTgt>
                                        </p:tgtEl>
                                      </p:cBhvr>
                                      <p:to x="100000" y="100000"/>
                                    </p:animScale>
                                    <p:animScale>
                                      <p:cBhvr>
                                        <p:cTn id="75" dur="26">
                                          <p:stCondLst>
                                            <p:cond delay="1312"/>
                                          </p:stCondLst>
                                        </p:cTn>
                                        <p:tgtEl>
                                          <p:spTgt spid="3">
                                            <p:txEl>
                                              <p:pRg st="3" end="3"/>
                                            </p:txEl>
                                          </p:spTgt>
                                        </p:tgtEl>
                                      </p:cBhvr>
                                      <p:to x="100000" y="80000"/>
                                    </p:animScale>
                                    <p:animScale>
                                      <p:cBhvr>
                                        <p:cTn id="76" dur="166" decel="50000">
                                          <p:stCondLst>
                                            <p:cond delay="1338"/>
                                          </p:stCondLst>
                                        </p:cTn>
                                        <p:tgtEl>
                                          <p:spTgt spid="3">
                                            <p:txEl>
                                              <p:pRg st="3" end="3"/>
                                            </p:txEl>
                                          </p:spTgt>
                                        </p:tgtEl>
                                      </p:cBhvr>
                                      <p:to x="100000" y="100000"/>
                                    </p:animScale>
                                    <p:animScale>
                                      <p:cBhvr>
                                        <p:cTn id="77" dur="26">
                                          <p:stCondLst>
                                            <p:cond delay="1642"/>
                                          </p:stCondLst>
                                        </p:cTn>
                                        <p:tgtEl>
                                          <p:spTgt spid="3">
                                            <p:txEl>
                                              <p:pRg st="3" end="3"/>
                                            </p:txEl>
                                          </p:spTgt>
                                        </p:tgtEl>
                                      </p:cBhvr>
                                      <p:to x="100000" y="90000"/>
                                    </p:animScale>
                                    <p:animScale>
                                      <p:cBhvr>
                                        <p:cTn id="78" dur="166" decel="50000">
                                          <p:stCondLst>
                                            <p:cond delay="1668"/>
                                          </p:stCondLst>
                                        </p:cTn>
                                        <p:tgtEl>
                                          <p:spTgt spid="3">
                                            <p:txEl>
                                              <p:pRg st="3" end="3"/>
                                            </p:txEl>
                                          </p:spTgt>
                                        </p:tgtEl>
                                      </p:cBhvr>
                                      <p:to x="100000" y="100000"/>
                                    </p:animScale>
                                    <p:animScale>
                                      <p:cBhvr>
                                        <p:cTn id="79" dur="26">
                                          <p:stCondLst>
                                            <p:cond delay="1808"/>
                                          </p:stCondLst>
                                        </p:cTn>
                                        <p:tgtEl>
                                          <p:spTgt spid="3">
                                            <p:txEl>
                                              <p:pRg st="3" end="3"/>
                                            </p:txEl>
                                          </p:spTgt>
                                        </p:tgtEl>
                                      </p:cBhvr>
                                      <p:to x="100000" y="95000"/>
                                    </p:animScale>
                                    <p:animScale>
                                      <p:cBhvr>
                                        <p:cTn id="80" dur="166" decel="50000">
                                          <p:stCondLst>
                                            <p:cond delay="1834"/>
                                          </p:stCondLst>
                                        </p:cTn>
                                        <p:tgtEl>
                                          <p:spTgt spid="3">
                                            <p:txEl>
                                              <p:pRg st="3" end="3"/>
                                            </p:tx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3">
                                            <p:txEl>
                                              <p:pRg st="4" end="4"/>
                                            </p:txEl>
                                          </p:spTgt>
                                        </p:tgtEl>
                                        <p:attrNameLst>
                                          <p:attrName>style.visibility</p:attrName>
                                        </p:attrNameLst>
                                      </p:cBhvr>
                                      <p:to>
                                        <p:strVal val="visible"/>
                                      </p:to>
                                    </p:set>
                                    <p:animEffect transition="in" filter="wipe(down)">
                                      <p:cBhvr>
                                        <p:cTn id="85" dur="580">
                                          <p:stCondLst>
                                            <p:cond delay="0"/>
                                          </p:stCondLst>
                                        </p:cTn>
                                        <p:tgtEl>
                                          <p:spTgt spid="3">
                                            <p:txEl>
                                              <p:pRg st="4" end="4"/>
                                            </p:txEl>
                                          </p:spTgt>
                                        </p:tgtEl>
                                      </p:cBhvr>
                                    </p:animEffect>
                                    <p:anim calcmode="lin" valueType="num">
                                      <p:cBhvr>
                                        <p:cTn id="8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3">
                                            <p:txEl>
                                              <p:pRg st="4" end="4"/>
                                            </p:txEl>
                                          </p:spTgt>
                                        </p:tgtEl>
                                      </p:cBhvr>
                                      <p:to x="100000" y="60000"/>
                                    </p:animScale>
                                    <p:animScale>
                                      <p:cBhvr>
                                        <p:cTn id="92" dur="166" decel="50000">
                                          <p:stCondLst>
                                            <p:cond delay="676"/>
                                          </p:stCondLst>
                                        </p:cTn>
                                        <p:tgtEl>
                                          <p:spTgt spid="3">
                                            <p:txEl>
                                              <p:pRg st="4" end="4"/>
                                            </p:txEl>
                                          </p:spTgt>
                                        </p:tgtEl>
                                      </p:cBhvr>
                                      <p:to x="100000" y="100000"/>
                                    </p:animScale>
                                    <p:animScale>
                                      <p:cBhvr>
                                        <p:cTn id="93" dur="26">
                                          <p:stCondLst>
                                            <p:cond delay="1312"/>
                                          </p:stCondLst>
                                        </p:cTn>
                                        <p:tgtEl>
                                          <p:spTgt spid="3">
                                            <p:txEl>
                                              <p:pRg st="4" end="4"/>
                                            </p:txEl>
                                          </p:spTgt>
                                        </p:tgtEl>
                                      </p:cBhvr>
                                      <p:to x="100000" y="80000"/>
                                    </p:animScale>
                                    <p:animScale>
                                      <p:cBhvr>
                                        <p:cTn id="94" dur="166" decel="50000">
                                          <p:stCondLst>
                                            <p:cond delay="1338"/>
                                          </p:stCondLst>
                                        </p:cTn>
                                        <p:tgtEl>
                                          <p:spTgt spid="3">
                                            <p:txEl>
                                              <p:pRg st="4" end="4"/>
                                            </p:txEl>
                                          </p:spTgt>
                                        </p:tgtEl>
                                      </p:cBhvr>
                                      <p:to x="100000" y="100000"/>
                                    </p:animScale>
                                    <p:animScale>
                                      <p:cBhvr>
                                        <p:cTn id="95" dur="26">
                                          <p:stCondLst>
                                            <p:cond delay="1642"/>
                                          </p:stCondLst>
                                        </p:cTn>
                                        <p:tgtEl>
                                          <p:spTgt spid="3">
                                            <p:txEl>
                                              <p:pRg st="4" end="4"/>
                                            </p:txEl>
                                          </p:spTgt>
                                        </p:tgtEl>
                                      </p:cBhvr>
                                      <p:to x="100000" y="90000"/>
                                    </p:animScale>
                                    <p:animScale>
                                      <p:cBhvr>
                                        <p:cTn id="96" dur="166" decel="50000">
                                          <p:stCondLst>
                                            <p:cond delay="1668"/>
                                          </p:stCondLst>
                                        </p:cTn>
                                        <p:tgtEl>
                                          <p:spTgt spid="3">
                                            <p:txEl>
                                              <p:pRg st="4" end="4"/>
                                            </p:txEl>
                                          </p:spTgt>
                                        </p:tgtEl>
                                      </p:cBhvr>
                                      <p:to x="100000" y="100000"/>
                                    </p:animScale>
                                    <p:animScale>
                                      <p:cBhvr>
                                        <p:cTn id="97" dur="26">
                                          <p:stCondLst>
                                            <p:cond delay="1808"/>
                                          </p:stCondLst>
                                        </p:cTn>
                                        <p:tgtEl>
                                          <p:spTgt spid="3">
                                            <p:txEl>
                                              <p:pRg st="4" end="4"/>
                                            </p:txEl>
                                          </p:spTgt>
                                        </p:tgtEl>
                                      </p:cBhvr>
                                      <p:to x="100000" y="95000"/>
                                    </p:animScale>
                                    <p:animScale>
                                      <p:cBhvr>
                                        <p:cTn id="98"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75000"/>
            </a:schemeClr>
          </a:solidFill>
        </p:spPr>
        <p:txBody>
          <a:bodyPr>
            <a:normAutofit fontScale="90000"/>
          </a:bodyPr>
          <a:lstStyle/>
          <a:p>
            <a:r>
              <a:rPr lang="ar-EG" b="1" dirty="0" smtClean="0"/>
              <a:t>ثانياً : اللقطات المتوسطة </a:t>
            </a:r>
            <a:r>
              <a:rPr lang="en-US" b="1" dirty="0" smtClean="0"/>
              <a:t>MEDIUM SHOTS</a:t>
            </a:r>
            <a:br>
              <a:rPr lang="en-US" b="1" dirty="0" smtClean="0"/>
            </a:br>
            <a:endParaRPr lang="ar-EG" dirty="0"/>
          </a:p>
        </p:txBody>
      </p:sp>
      <p:sp>
        <p:nvSpPr>
          <p:cNvPr id="3" name="Content Placeholder 2"/>
          <p:cNvSpPr>
            <a:spLocks noGrp="1"/>
          </p:cNvSpPr>
          <p:nvPr>
            <p:ph idx="1"/>
          </p:nvPr>
        </p:nvSpPr>
        <p:spPr>
          <a:xfrm>
            <a:off x="457200" y="1412776"/>
            <a:ext cx="8229600" cy="4713387"/>
          </a:xfrm>
          <a:solidFill>
            <a:schemeClr val="accent4">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ar-EG" sz="2400" dirty="0" smtClean="0"/>
              <a:t>هى واحدة من أنواع اللقطات التي تستخدم لاستكمال التأسيس بعد اللقطة الطويلة، وتستخدم كلقطة انتقالية بين اللقطة الطويلة واللقطة القريبة.</a:t>
            </a:r>
          </a:p>
          <a:p>
            <a:r>
              <a:rPr lang="ar-EG" sz="2400" dirty="0" smtClean="0"/>
              <a:t>وتعتبر اللقطة المتوسطة من أهم الاحجام المفضلة ، حيث يكون الجسم </a:t>
            </a:r>
            <a:br>
              <a:rPr lang="ar-EG" sz="2400" dirty="0" smtClean="0"/>
            </a:br>
            <a:r>
              <a:rPr lang="ar-EG" sz="2400" dirty="0" smtClean="0"/>
              <a:t>محور الاهتمام ومركزة بالنسبة للمشاهد فقد تعطى قدر متوازيا من الوضوح للشخصيات و انفعالاتها و علاقاتها فى الحيز</a:t>
            </a:r>
            <a:br>
              <a:rPr lang="ar-EG" sz="2400" dirty="0" smtClean="0"/>
            </a:br>
            <a:r>
              <a:rPr lang="ar-EG" sz="2400" dirty="0" smtClean="0"/>
              <a:t>مع قدر من المحتويات الخاصة بالمكان</a:t>
            </a:r>
            <a:br>
              <a:rPr lang="ar-EG" sz="2400" dirty="0" smtClean="0"/>
            </a:br>
            <a:r>
              <a:rPr lang="ar-EG" sz="2400" dirty="0" smtClean="0"/>
              <a:t/>
            </a:r>
            <a:br>
              <a:rPr lang="ar-EG" sz="2400" dirty="0" smtClean="0"/>
            </a:br>
            <a:r>
              <a:rPr lang="ar-EG" sz="2400" b="1" dirty="0" smtClean="0"/>
              <a:t>وتتميز هذه اللقطة بالاتى:-</a:t>
            </a:r>
            <a:r>
              <a:rPr lang="ar-EG" sz="2400" dirty="0" smtClean="0"/>
              <a:t/>
            </a:r>
            <a:br>
              <a:rPr lang="ar-EG" sz="2400" dirty="0" smtClean="0"/>
            </a:br>
            <a:r>
              <a:rPr lang="ar-EG" sz="2400" dirty="0" smtClean="0"/>
              <a:t>1- تبرز العلاقات بين الأشخاص</a:t>
            </a:r>
            <a:br>
              <a:rPr lang="ar-EG" sz="2400" dirty="0" smtClean="0"/>
            </a:br>
            <a:r>
              <a:rPr lang="ar-EG" sz="2400" dirty="0" smtClean="0"/>
              <a:t>2- تركز على الحجم دون البيئة المحيطة</a:t>
            </a:r>
            <a:br>
              <a:rPr lang="ar-EG" sz="2400" dirty="0" smtClean="0"/>
            </a:br>
            <a:endParaRPr lang="ar-EG" sz="2400" dirty="0"/>
          </a:p>
        </p:txBody>
      </p:sp>
    </p:spTree>
    <p:extLst>
      <p:ext uri="{BB962C8B-B14F-4D97-AF65-F5344CB8AC3E}">
        <p14:creationId xmlns:p14="http://schemas.microsoft.com/office/powerpoint/2010/main" val="1285971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ar-EG" dirty="0" smtClean="0"/>
              <a:t>نموذج اللقطة المتوسطة </a:t>
            </a:r>
            <a:endParaRPr lang="ar-EG" dirty="0"/>
          </a:p>
        </p:txBody>
      </p:sp>
      <p:pic>
        <p:nvPicPr>
          <p:cNvPr id="2050" name="Picture 2" descr="E:\المواد التى تدرس\انتاج المواد السمعية والبصرية\المواد السمعبصرية د سارة\صور للمادة\MEDIUM-SHOTS-3-300x20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1677516"/>
            <a:ext cx="5184576" cy="3191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86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additive="base">
                                        <p:cTn id="14" dur="500" fill="hold"/>
                                        <p:tgtEl>
                                          <p:spTgt spid="2050"/>
                                        </p:tgtEl>
                                        <p:attrNameLst>
                                          <p:attrName>ppt_x</p:attrName>
                                        </p:attrNameLst>
                                      </p:cBhvr>
                                      <p:tavLst>
                                        <p:tav tm="0">
                                          <p:val>
                                            <p:strVal val="#ppt_x"/>
                                          </p:val>
                                        </p:tav>
                                        <p:tav tm="100000">
                                          <p:val>
                                            <p:strVal val="#ppt_x"/>
                                          </p:val>
                                        </p:tav>
                                      </p:tavLst>
                                    </p:anim>
                                    <p:anim calcmode="lin" valueType="num">
                                      <p:cBhvr additive="base">
                                        <p:cTn id="15"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EG" b="1" dirty="0" smtClean="0"/>
              <a:t>ثالثا:اللقطات القريبة </a:t>
            </a:r>
            <a:r>
              <a:rPr lang="en-US" b="1" dirty="0" smtClean="0"/>
              <a:t>CLOSE-UP SHOTS</a:t>
            </a:r>
            <a:br>
              <a:rPr lang="en-US" b="1" dirty="0" smtClean="0"/>
            </a:br>
            <a:endParaRPr lang="ar-EG" dirty="0"/>
          </a:p>
        </p:txBody>
      </p:sp>
      <p:sp>
        <p:nvSpPr>
          <p:cNvPr id="3" name="Content Placeholder 2"/>
          <p:cNvSpPr>
            <a:spLocks noGrp="1"/>
          </p:cNvSpPr>
          <p:nvPr>
            <p:ph idx="1"/>
          </p:nvPr>
        </p:nvSpPr>
        <p:spPr>
          <a:solidFill>
            <a:schemeClr val="accent2">
              <a:lumMod val="40000"/>
              <a:lumOff val="60000"/>
            </a:schemeClr>
          </a:solidFill>
        </p:spPr>
        <p:txBody>
          <a:bodyPr>
            <a:normAutofit fontScale="55000" lnSpcReduction="20000"/>
          </a:bodyPr>
          <a:lstStyle/>
          <a:p>
            <a:r>
              <a:rPr lang="ar-EG" sz="3800" b="1" dirty="0" smtClean="0"/>
              <a:t>لها ثلاث أشكال: </a:t>
            </a:r>
          </a:p>
          <a:p>
            <a:r>
              <a:rPr lang="ar-EG" sz="3800" b="1" dirty="0" smtClean="0"/>
              <a:t>لقطة متوسطة القرب  </a:t>
            </a:r>
            <a:r>
              <a:rPr lang="en-US" sz="3800" b="1" dirty="0" smtClean="0"/>
              <a:t>Medium Close- up Shot</a:t>
            </a:r>
          </a:p>
          <a:p>
            <a:r>
              <a:rPr lang="ar-EG" sz="3800" b="1" dirty="0" smtClean="0"/>
              <a:t>ولقطة قريبة </a:t>
            </a:r>
            <a:r>
              <a:rPr lang="en-US" sz="3800" b="1" dirty="0" smtClean="0"/>
              <a:t>Close-up Shot</a:t>
            </a:r>
          </a:p>
          <a:p>
            <a:r>
              <a:rPr lang="en-US" sz="3800" b="1" dirty="0" smtClean="0"/>
              <a:t> </a:t>
            </a:r>
            <a:r>
              <a:rPr lang="ar-EG" sz="3800" b="1" dirty="0" smtClean="0"/>
              <a:t>ولقطة متناهية القرب </a:t>
            </a:r>
            <a:r>
              <a:rPr lang="en-US" sz="3800" b="1" dirty="0" smtClean="0"/>
              <a:t>Extreme Close-up Shot</a:t>
            </a:r>
          </a:p>
          <a:p>
            <a:r>
              <a:rPr lang="ar-EG" sz="3800" b="1" dirty="0" smtClean="0"/>
              <a:t>هذا النوع من أنواع اللقطات له أهمية نسبية، وله سمات تتسم به، منها:</a:t>
            </a:r>
          </a:p>
          <a:p>
            <a:r>
              <a:rPr lang="ar-EG" sz="3800" b="1" dirty="0" smtClean="0">
                <a:effectLst/>
              </a:rPr>
              <a:t>تركز على شئ صغير نسبياً كالوجه الإنساني أو جزء منه</a:t>
            </a:r>
          </a:p>
          <a:p>
            <a:r>
              <a:rPr lang="ar-EG" sz="3800" b="1" dirty="0" smtClean="0">
                <a:effectLst/>
              </a:rPr>
              <a:t>ولكونها تضخم حجم الشيء، فإنها تميل إلى رفع أهميته والتأكيد عليه.</a:t>
            </a:r>
          </a:p>
          <a:p>
            <a:r>
              <a:rPr lang="ar-EG" sz="3800" b="1" dirty="0" smtClean="0">
                <a:effectLst/>
              </a:rPr>
              <a:t>توحي هذه اللقطة بمغزى رمزي أو لحظة مهمة ضمن السياق الدرامي</a:t>
            </a:r>
          </a:p>
          <a:p>
            <a:r>
              <a:rPr lang="ar-EG" sz="3800" b="1" dirty="0" smtClean="0">
                <a:effectLst/>
              </a:rPr>
              <a:t>اللقطة المتوسطة القرب عادة ما تضم الرأس وجزء من الصدر ، وغالباً ما تستخدم في حالة الحوار</a:t>
            </a:r>
          </a:p>
          <a:p>
            <a:r>
              <a:rPr lang="ar-EG" sz="3800" b="1" dirty="0" smtClean="0">
                <a:effectLst/>
              </a:rPr>
              <a:t>واللقطة القريبة تضم الرأس لإظهار ملامح أكثر من الوجه.</a:t>
            </a:r>
          </a:p>
          <a:p>
            <a:r>
              <a:rPr lang="ar-EG" sz="3800" b="1" dirty="0" smtClean="0">
                <a:effectLst/>
              </a:rPr>
              <a:t>واللقطة متناهية القرب تركز على جزء من الرأس كالعين لإظهار المشاعر أو جزء من اليد كالخاتم.</a:t>
            </a:r>
          </a:p>
        </p:txBody>
      </p:sp>
    </p:spTree>
    <p:extLst>
      <p:ext uri="{BB962C8B-B14F-4D97-AF65-F5344CB8AC3E}">
        <p14:creationId xmlns:p14="http://schemas.microsoft.com/office/powerpoint/2010/main" val="407203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additive="base">
                                        <p:cTn id="6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 calcmode="lin" valueType="num">
                                      <p:cBhvr additive="base">
                                        <p:cTn id="6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9" end="9"/>
                                            </p:txEl>
                                          </p:spTgt>
                                        </p:tgtEl>
                                        <p:attrNameLst>
                                          <p:attrName>style.visibility</p:attrName>
                                        </p:attrNameLst>
                                      </p:cBhvr>
                                      <p:to>
                                        <p:strVal val="visible"/>
                                      </p:to>
                                    </p:set>
                                    <p:anim calcmode="lin" valueType="num">
                                      <p:cBhvr additive="base">
                                        <p:cTn id="7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 calcmode="lin" valueType="num">
                                      <p:cBhvr additive="base">
                                        <p:cTn id="7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ar-EG" b="1" dirty="0" smtClean="0"/>
              <a:t>نماذج اللقطات القريبة </a:t>
            </a:r>
            <a:r>
              <a:rPr lang="en-US" b="1" dirty="0" smtClean="0"/>
              <a:t>CLOSE-UP SHOTS</a:t>
            </a:r>
            <a:br>
              <a:rPr lang="en-US" b="1" dirty="0" smtClean="0"/>
            </a:br>
            <a:endParaRPr lang="ar-EG" dirty="0"/>
          </a:p>
        </p:txBody>
      </p:sp>
      <p:pic>
        <p:nvPicPr>
          <p:cNvPr id="3075" name="Picture 3" descr="E:\المواد التى تدرس\انتاج المواد السمعية والبصرية\المواد السمعبصرية د سارة\صور للمادة\Medium-Close-up-Shot-300x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2075" y="1700808"/>
            <a:ext cx="3217540" cy="2088232"/>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E:\المواد التى تدرس\انتاج المواد السمعية والبصرية\المواد السمعبصرية د سارة\صور للمادة\MEDIUM-SHOTS-1-300x200.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0" y="2492896"/>
            <a:ext cx="3168352" cy="230425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E:\المواد التى تدرس\انتاج المواد السمعية والبصرية\المواد السمعبصرية د سارة\صور للمادة\Extreme-Close-up-Shot-1-300x2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2075" y="4293096"/>
            <a:ext cx="3402334" cy="2049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471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7"/>
                                        </p:tgtEl>
                                        <p:attrNameLst>
                                          <p:attrName>style.visibility</p:attrName>
                                        </p:attrNameLst>
                                      </p:cBhvr>
                                      <p:to>
                                        <p:strVal val="visible"/>
                                      </p:to>
                                    </p:set>
                                    <p:anim calcmode="lin" valueType="num">
                                      <p:cBhvr additive="base">
                                        <p:cTn id="13" dur="500" fill="hold"/>
                                        <p:tgtEl>
                                          <p:spTgt spid="3077"/>
                                        </p:tgtEl>
                                        <p:attrNameLst>
                                          <p:attrName>ppt_x</p:attrName>
                                        </p:attrNameLst>
                                      </p:cBhvr>
                                      <p:tavLst>
                                        <p:tav tm="0">
                                          <p:val>
                                            <p:strVal val="#ppt_x"/>
                                          </p:val>
                                        </p:tav>
                                        <p:tav tm="100000">
                                          <p:val>
                                            <p:strVal val="#ppt_x"/>
                                          </p:val>
                                        </p:tav>
                                      </p:tavLst>
                                    </p:anim>
                                    <p:anim calcmode="lin" valueType="num">
                                      <p:cBhvr additive="base">
                                        <p:cTn id="14"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gtEl>
                                        <p:attrNameLst>
                                          <p:attrName>style.visibility</p:attrName>
                                        </p:attrNameLst>
                                      </p:cBhvr>
                                      <p:to>
                                        <p:strVal val="visible"/>
                                      </p:to>
                                    </p:set>
                                    <p:anim calcmode="lin" valueType="num">
                                      <p:cBhvr additive="base">
                                        <p:cTn id="19" dur="500" fill="hold"/>
                                        <p:tgtEl>
                                          <p:spTgt spid="3075"/>
                                        </p:tgtEl>
                                        <p:attrNameLst>
                                          <p:attrName>ppt_x</p:attrName>
                                        </p:attrNameLst>
                                      </p:cBhvr>
                                      <p:tavLst>
                                        <p:tav tm="0">
                                          <p:val>
                                            <p:strVal val="#ppt_x"/>
                                          </p:val>
                                        </p:tav>
                                        <p:tav tm="100000">
                                          <p:val>
                                            <p:strVal val="#ppt_x"/>
                                          </p:val>
                                        </p:tav>
                                      </p:tavLst>
                                    </p:anim>
                                    <p:anim calcmode="lin" valueType="num">
                                      <p:cBhvr additive="base">
                                        <p:cTn id="20"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8"/>
                                        </p:tgtEl>
                                        <p:attrNameLst>
                                          <p:attrName>style.visibility</p:attrName>
                                        </p:attrNameLst>
                                      </p:cBhvr>
                                      <p:to>
                                        <p:strVal val="visible"/>
                                      </p:to>
                                    </p:set>
                                    <p:anim calcmode="lin" valueType="num">
                                      <p:cBhvr additive="base">
                                        <p:cTn id="25" dur="500" fill="hold"/>
                                        <p:tgtEl>
                                          <p:spTgt spid="3078"/>
                                        </p:tgtEl>
                                        <p:attrNameLst>
                                          <p:attrName>ppt_x</p:attrName>
                                        </p:attrNameLst>
                                      </p:cBhvr>
                                      <p:tavLst>
                                        <p:tav tm="0">
                                          <p:val>
                                            <p:strVal val="#ppt_x"/>
                                          </p:val>
                                        </p:tav>
                                        <p:tav tm="100000">
                                          <p:val>
                                            <p:strVal val="#ppt_x"/>
                                          </p:val>
                                        </p:tav>
                                      </p:tavLst>
                                    </p:anim>
                                    <p:anim calcmode="lin" valueType="num">
                                      <p:cBhvr additive="base">
                                        <p:cTn id="26"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ar-EG" b="1" u="sng" dirty="0" smtClean="0">
                <a:solidFill>
                  <a:srgbClr val="FF0000"/>
                </a:solidFill>
              </a:rPr>
              <a:t>أنواع زوايا التصوير</a:t>
            </a:r>
            <a:endParaRPr lang="ar-EG" b="1" u="sng" dirty="0">
              <a:solidFill>
                <a:srgbClr val="FF0000"/>
              </a:solidFill>
            </a:endParaRPr>
          </a:p>
        </p:txBody>
      </p:sp>
      <p:sp>
        <p:nvSpPr>
          <p:cNvPr id="3" name="Content Placeholder 2"/>
          <p:cNvSpPr>
            <a:spLocks noGrp="1"/>
          </p:cNvSpPr>
          <p:nvPr>
            <p:ph idx="1"/>
          </p:nvPr>
        </p:nvSpPr>
        <p:spPr>
          <a:xfrm>
            <a:off x="457200" y="1600200"/>
            <a:ext cx="8229600" cy="470912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ar-EG" b="1" dirty="0" smtClean="0"/>
              <a:t> 1- زاوية مستوى النظر </a:t>
            </a:r>
            <a:r>
              <a:rPr lang="en-US" b="1" dirty="0" smtClean="0"/>
              <a:t>Eye-Level Angle:</a:t>
            </a:r>
          </a:p>
          <a:p>
            <a:r>
              <a:rPr lang="ar-EG" dirty="0" smtClean="0"/>
              <a:t>هي الزاوية شائعة الاستخدام في التصوير التلفزيوني ، وفيها تكون زاوية الكاميرا في نفس مستوى نظر الشخص.</a:t>
            </a:r>
          </a:p>
          <a:p>
            <a:r>
              <a:rPr lang="ar-EG" dirty="0" smtClean="0"/>
              <a:t> </a:t>
            </a:r>
          </a:p>
          <a:p>
            <a:endParaRPr lang="ar-EG" dirty="0"/>
          </a:p>
        </p:txBody>
      </p:sp>
      <p:pic>
        <p:nvPicPr>
          <p:cNvPr id="4098" name="Picture 2" descr="E:\المواد التى تدرس\انتاج المواد السمعية والبصرية\المواد السمعبصرية د سارة\صور للمادة\montag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717032"/>
            <a:ext cx="4318925" cy="2426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71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4098"/>
                                        </p:tgtEl>
                                        <p:attrNameLst>
                                          <p:attrName>style.visibility</p:attrName>
                                        </p:attrNameLst>
                                      </p:cBhvr>
                                      <p:to>
                                        <p:strVal val="visible"/>
                                      </p:to>
                                    </p:set>
                                    <p:animEffect transition="in" filter="wipe(down)">
                                      <p:cBhvr>
                                        <p:cTn id="37" dur="580">
                                          <p:stCondLst>
                                            <p:cond delay="0"/>
                                          </p:stCondLst>
                                        </p:cTn>
                                        <p:tgtEl>
                                          <p:spTgt spid="4098"/>
                                        </p:tgtEl>
                                      </p:cBhvr>
                                    </p:animEffect>
                                    <p:anim calcmode="lin" valueType="num">
                                      <p:cBhvr>
                                        <p:cTn id="38"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43" dur="26">
                                          <p:stCondLst>
                                            <p:cond delay="650"/>
                                          </p:stCondLst>
                                        </p:cTn>
                                        <p:tgtEl>
                                          <p:spTgt spid="4098"/>
                                        </p:tgtEl>
                                      </p:cBhvr>
                                      <p:to x="100000" y="60000"/>
                                    </p:animScale>
                                    <p:animScale>
                                      <p:cBhvr>
                                        <p:cTn id="44" dur="166" decel="50000">
                                          <p:stCondLst>
                                            <p:cond delay="676"/>
                                          </p:stCondLst>
                                        </p:cTn>
                                        <p:tgtEl>
                                          <p:spTgt spid="4098"/>
                                        </p:tgtEl>
                                      </p:cBhvr>
                                      <p:to x="100000" y="100000"/>
                                    </p:animScale>
                                    <p:animScale>
                                      <p:cBhvr>
                                        <p:cTn id="45" dur="26">
                                          <p:stCondLst>
                                            <p:cond delay="1312"/>
                                          </p:stCondLst>
                                        </p:cTn>
                                        <p:tgtEl>
                                          <p:spTgt spid="4098"/>
                                        </p:tgtEl>
                                      </p:cBhvr>
                                      <p:to x="100000" y="80000"/>
                                    </p:animScale>
                                    <p:animScale>
                                      <p:cBhvr>
                                        <p:cTn id="46" dur="166" decel="50000">
                                          <p:stCondLst>
                                            <p:cond delay="1338"/>
                                          </p:stCondLst>
                                        </p:cTn>
                                        <p:tgtEl>
                                          <p:spTgt spid="4098"/>
                                        </p:tgtEl>
                                      </p:cBhvr>
                                      <p:to x="100000" y="100000"/>
                                    </p:animScale>
                                    <p:animScale>
                                      <p:cBhvr>
                                        <p:cTn id="47" dur="26">
                                          <p:stCondLst>
                                            <p:cond delay="1642"/>
                                          </p:stCondLst>
                                        </p:cTn>
                                        <p:tgtEl>
                                          <p:spTgt spid="4098"/>
                                        </p:tgtEl>
                                      </p:cBhvr>
                                      <p:to x="100000" y="90000"/>
                                    </p:animScale>
                                    <p:animScale>
                                      <p:cBhvr>
                                        <p:cTn id="48" dur="166" decel="50000">
                                          <p:stCondLst>
                                            <p:cond delay="1668"/>
                                          </p:stCondLst>
                                        </p:cTn>
                                        <p:tgtEl>
                                          <p:spTgt spid="4098"/>
                                        </p:tgtEl>
                                      </p:cBhvr>
                                      <p:to x="100000" y="100000"/>
                                    </p:animScale>
                                    <p:animScale>
                                      <p:cBhvr>
                                        <p:cTn id="49" dur="26">
                                          <p:stCondLst>
                                            <p:cond delay="1808"/>
                                          </p:stCondLst>
                                        </p:cTn>
                                        <p:tgtEl>
                                          <p:spTgt spid="4098"/>
                                        </p:tgtEl>
                                      </p:cBhvr>
                                      <p:to x="100000" y="95000"/>
                                    </p:animScale>
                                    <p:animScale>
                                      <p:cBhvr>
                                        <p:cTn id="50" dur="166" decel="50000">
                                          <p:stCondLst>
                                            <p:cond delay="1834"/>
                                          </p:stCondLst>
                                        </p:cTn>
                                        <p:tgtEl>
                                          <p:spTgt spid="409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style>
          <a:lnRef idx="1">
            <a:schemeClr val="accent2"/>
          </a:lnRef>
          <a:fillRef idx="2">
            <a:schemeClr val="accent2"/>
          </a:fillRef>
          <a:effectRef idx="1">
            <a:schemeClr val="accent2"/>
          </a:effectRef>
          <a:fontRef idx="minor">
            <a:schemeClr val="dk1"/>
          </a:fontRef>
        </p:style>
        <p:txBody>
          <a:bodyPr>
            <a:normAutofit/>
          </a:bodyPr>
          <a:lstStyle/>
          <a:p>
            <a:r>
              <a:rPr lang="ar-EG" b="1" i="1" u="sng" dirty="0" smtClean="0"/>
              <a:t>ثانياً الزاوية المرتفعة </a:t>
            </a:r>
            <a:r>
              <a:rPr lang="en-US" b="1" i="1" u="sng" dirty="0" smtClean="0"/>
              <a:t>High Angle Shot</a:t>
            </a:r>
          </a:p>
          <a:p>
            <a:endParaRPr lang="en-US" b="1" dirty="0" smtClean="0"/>
          </a:p>
          <a:p>
            <a:r>
              <a:rPr lang="ar-EG" dirty="0" smtClean="0"/>
              <a:t>توضع الكاميرا في زاوية مرتفعة ارتفاعاً طبيعياً لا يشوه منظر المكان ، وقد توضع على رافعة أو مرتفع طبيعي من الأرض.</a:t>
            </a:r>
          </a:p>
          <a:p>
            <a:r>
              <a:rPr lang="ar-EG" dirty="0" smtClean="0"/>
              <a:t>تستخدم هذه الزاوية لإعطاء المشاهد إحساساً بضعف الشخص الذي يتم تصويره وعدم أهميته.</a:t>
            </a:r>
          </a:p>
          <a:p>
            <a:r>
              <a:rPr lang="ar-EG" dirty="0" smtClean="0"/>
              <a:t>كما توحى هذه الزاوية بالرتابة حيث أنها تقلل ارتفاع الأشياء وتبطئ الحركة.</a:t>
            </a:r>
          </a:p>
          <a:p>
            <a:endParaRPr lang="ar-EG" dirty="0" smtClean="0"/>
          </a:p>
          <a:p>
            <a:endParaRPr lang="ar-EG" dirty="0"/>
          </a:p>
        </p:txBody>
      </p:sp>
    </p:spTree>
    <p:extLst>
      <p:ext uri="{BB962C8B-B14F-4D97-AF65-F5344CB8AC3E}">
        <p14:creationId xmlns:p14="http://schemas.microsoft.com/office/powerpoint/2010/main" val="93885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ar-EG" dirty="0" smtClean="0"/>
              <a:t>نموذج الزاوية المرتفعة</a:t>
            </a:r>
            <a:endParaRPr lang="ar-EG" dirty="0"/>
          </a:p>
        </p:txBody>
      </p:sp>
      <p:pic>
        <p:nvPicPr>
          <p:cNvPr id="5122" name="Picture 2" descr="E:\المواد التى تدرس\انتاج المواد السمعية والبصرية\المواد السمعبصرية د سارة\صور للمادة\montag_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1" y="2060848"/>
            <a:ext cx="6192688" cy="432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74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2"/>
                                        </p:tgtEl>
                                        <p:attrNameLst>
                                          <p:attrName>style.visibility</p:attrName>
                                        </p:attrNameLst>
                                      </p:cBhvr>
                                      <p:to>
                                        <p:strVal val="visible"/>
                                      </p:to>
                                    </p:set>
                                    <p:anim calcmode="lin" valueType="num">
                                      <p:cBhvr additive="base">
                                        <p:cTn id="13" dur="500" fill="hold"/>
                                        <p:tgtEl>
                                          <p:spTgt spid="5122"/>
                                        </p:tgtEl>
                                        <p:attrNameLst>
                                          <p:attrName>ppt_x</p:attrName>
                                        </p:attrNameLst>
                                      </p:cBhvr>
                                      <p:tavLst>
                                        <p:tav tm="0">
                                          <p:val>
                                            <p:strVal val="#ppt_x"/>
                                          </p:val>
                                        </p:tav>
                                        <p:tav tm="100000">
                                          <p:val>
                                            <p:strVal val="#ppt_x"/>
                                          </p:val>
                                        </p:tav>
                                      </p:tavLst>
                                    </p:anim>
                                    <p:anim calcmode="lin" valueType="num">
                                      <p:cBhvr additive="base">
                                        <p:cTn id="14"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EG" b="1" dirty="0" smtClean="0"/>
              <a:t>ثالثاً: الزاوية المنخفضة </a:t>
            </a:r>
            <a:r>
              <a:rPr lang="en-US" b="1" dirty="0" smtClean="0"/>
              <a:t>Low Angle Shot:</a:t>
            </a:r>
            <a:br>
              <a:rPr lang="en-US" b="1" dirty="0" smtClean="0"/>
            </a:br>
            <a:endParaRPr lang="ar-EG" dirty="0"/>
          </a:p>
        </p:txBody>
      </p:sp>
      <p:sp>
        <p:nvSpPr>
          <p:cNvPr id="3" name="Content Placeholder 2"/>
          <p:cNvSpPr>
            <a:spLocks noGrp="1"/>
          </p:cNvSpPr>
          <p:nvPr>
            <p:ph idx="1"/>
          </p:nvPr>
        </p:nvSpPr>
        <p:spPr>
          <a:xfrm>
            <a:off x="467544" y="1556792"/>
            <a:ext cx="8229600" cy="4525963"/>
          </a:xfrm>
        </p:spPr>
        <p:style>
          <a:lnRef idx="1">
            <a:schemeClr val="accent2"/>
          </a:lnRef>
          <a:fillRef idx="2">
            <a:schemeClr val="accent2"/>
          </a:fillRef>
          <a:effectRef idx="1">
            <a:schemeClr val="accent2"/>
          </a:effectRef>
          <a:fontRef idx="minor">
            <a:schemeClr val="dk1"/>
          </a:fontRef>
        </p:style>
        <p:txBody>
          <a:bodyPr>
            <a:normAutofit/>
          </a:bodyPr>
          <a:lstStyle/>
          <a:p>
            <a:r>
              <a:rPr lang="ar-EG" dirty="0" smtClean="0"/>
              <a:t>توضع الكاميرا في زاوية منخفضة ، وبذلك يتجه نظر المشاهد إلى أعلى ، فتعطي إيحاء بأهمية ومكانة الشخص الذي يمكن وضعه في موقف مسيطر .</a:t>
            </a:r>
          </a:p>
          <a:p>
            <a:pPr marL="0" indent="0">
              <a:buNone/>
            </a:pPr>
            <a:endParaRPr lang="ar-EG" dirty="0" smtClean="0"/>
          </a:p>
        </p:txBody>
      </p:sp>
    </p:spTree>
    <p:extLst>
      <p:ext uri="{BB962C8B-B14F-4D97-AF65-F5344CB8AC3E}">
        <p14:creationId xmlns:p14="http://schemas.microsoft.com/office/powerpoint/2010/main" val="346438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lstStyle/>
          <a:p>
            <a:r>
              <a:rPr lang="ar-EG" b="1" i="1" u="sng" dirty="0" smtClean="0">
                <a:effectLst>
                  <a:outerShdw blurRad="38100" dist="38100" dir="2700000" algn="tl">
                    <a:srgbClr val="000000">
                      <a:alpha val="43137"/>
                    </a:srgbClr>
                  </a:outerShdw>
                </a:effectLst>
              </a:rPr>
              <a:t>نموذج الزاوية المنخفضة</a:t>
            </a:r>
            <a:endParaRPr lang="ar-EG" b="1" i="1" u="sng" dirty="0">
              <a:effectLst>
                <a:outerShdw blurRad="38100" dist="38100" dir="2700000" algn="tl">
                  <a:srgbClr val="000000">
                    <a:alpha val="43137"/>
                  </a:srgbClr>
                </a:outerShdw>
              </a:effectLst>
            </a:endParaRPr>
          </a:p>
        </p:txBody>
      </p:sp>
      <p:pic>
        <p:nvPicPr>
          <p:cNvPr id="6146" name="Picture 2" descr="E:\المواد التى تدرس\انتاج المواد السمعية والبصرية\المواد السمعبصرية د سارة\صور للمادة\montag_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672431"/>
            <a:ext cx="7010400" cy="438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14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Effect transition="in" filter="fade">
                                      <p:cBhvr>
                                        <p:cTn id="13" dur="2000"/>
                                        <p:tgtEl>
                                          <p:spTgt spid="6146"/>
                                        </p:tgtEl>
                                      </p:cBhvr>
                                    </p:animEffect>
                                    <p:anim calcmode="lin" valueType="num">
                                      <p:cBhvr>
                                        <p:cTn id="14" dur="2000" fill="hold"/>
                                        <p:tgtEl>
                                          <p:spTgt spid="6146"/>
                                        </p:tgtEl>
                                        <p:attrNameLst>
                                          <p:attrName>ppt_w</p:attrName>
                                        </p:attrNameLst>
                                      </p:cBhvr>
                                      <p:tavLst>
                                        <p:tav tm="0" fmla="#ppt_w*sin(2.5*pi*$)">
                                          <p:val>
                                            <p:fltVal val="0"/>
                                          </p:val>
                                        </p:tav>
                                        <p:tav tm="100000">
                                          <p:val>
                                            <p:fltVal val="1"/>
                                          </p:val>
                                        </p:tav>
                                      </p:tavLst>
                                    </p:anim>
                                    <p:anim calcmode="lin" valueType="num">
                                      <p:cBhvr>
                                        <p:cTn id="15" dur="2000" fill="hold"/>
                                        <p:tgtEl>
                                          <p:spTgt spid="61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ar-EG" b="1" dirty="0" smtClean="0"/>
              <a:t>رابعاً: الزاوية المائلة </a:t>
            </a:r>
            <a:r>
              <a:rPr lang="en-US" b="1" dirty="0" smtClean="0"/>
              <a:t>Canted Angle:</a:t>
            </a:r>
            <a:br>
              <a:rPr lang="en-US" b="1" dirty="0" smtClean="0"/>
            </a:br>
            <a:endParaRPr lang="ar-EG"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ar-EG" dirty="0" smtClean="0"/>
              <a:t>في هذه اللقطة يكون المحور الرأسي للكاميرا مائلاً ، وعادة تأخذ هذه اللقطة في مشاهد العنف والارتباك وفي حالات الكوارث وعدم التوازن أو في حالة فقدان التوازن العاطفي أو حالات اليأس </a:t>
            </a:r>
            <a:r>
              <a:rPr lang="ar-EG" dirty="0" smtClean="0"/>
              <a:t>و </a:t>
            </a:r>
            <a:r>
              <a:rPr lang="ar-EG" dirty="0"/>
              <a:t>على حد تعبير الناقد السينمائي روجر ايبرت، "يتعلم المخرجون احيانا إمالة كاميراتهم، دون أن يتعلموا لماذا</a:t>
            </a:r>
          </a:p>
        </p:txBody>
      </p:sp>
    </p:spTree>
    <p:extLst>
      <p:ext uri="{BB962C8B-B14F-4D97-AF65-F5344CB8AC3E}">
        <p14:creationId xmlns:p14="http://schemas.microsoft.com/office/powerpoint/2010/main" val="85348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6264696"/>
          </a:xfrm>
        </p:spPr>
        <p:style>
          <a:lnRef idx="3">
            <a:schemeClr val="lt1"/>
          </a:lnRef>
          <a:fillRef idx="1">
            <a:schemeClr val="accent5"/>
          </a:fillRef>
          <a:effectRef idx="1">
            <a:schemeClr val="accent5"/>
          </a:effectRef>
          <a:fontRef idx="minor">
            <a:schemeClr val="lt1"/>
          </a:fontRef>
        </p:style>
        <p:txBody>
          <a:bodyPr>
            <a:normAutofit fontScale="90000"/>
          </a:bodyPr>
          <a:lstStyle/>
          <a:p>
            <a:r>
              <a:rPr lang="ar-EG" dirty="0" smtClean="0"/>
              <a:t>المحاضرة السابقة  تناولنا الانتاج التلفزيونى واهم المراحل التى يسلكها الصوت حتى يصل الى المشاهدين «الجمهور» وكيفية معالجته بالشكل الذى يؤدى الى تحقيق الهدف المقصود,كذلك تطرقنا الى اهم المؤثرات الصوتية والبصرية فى عملية الانتاج التلفزيونى ,وتعرفنا على الاوضاع المختلفة للكاميرا وحركاتها حيث كل حركة تخدم هدف محدد فى الرسالة الاعلامية</a:t>
            </a:r>
            <a:br>
              <a:rPr lang="ar-EG" dirty="0" smtClean="0"/>
            </a:br>
            <a:endParaRPr lang="ar-EG" dirty="0"/>
          </a:p>
        </p:txBody>
      </p:sp>
    </p:spTree>
    <p:extLst>
      <p:ext uri="{BB962C8B-B14F-4D97-AF65-F5344CB8AC3E}">
        <p14:creationId xmlns:p14="http://schemas.microsoft.com/office/powerpoint/2010/main" val="53404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ar-EG" dirty="0" smtClean="0"/>
              <a:t>نموذج الزاوية المائلة</a:t>
            </a:r>
            <a:endParaRPr lang="ar-EG" dirty="0"/>
          </a:p>
        </p:txBody>
      </p:sp>
      <p:pic>
        <p:nvPicPr>
          <p:cNvPr id="7170" name="Picture 2" descr="E:\المواد التى تدرس\انتاج المواد السمعية والبصرية\المواد السمعبصرية د سارة\صور للمادة\montag_1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720056"/>
            <a:ext cx="76200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168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0"/>
                                        </p:tgtEl>
                                        <p:attrNameLst>
                                          <p:attrName>style.visibility</p:attrName>
                                        </p:attrNameLst>
                                      </p:cBhvr>
                                      <p:to>
                                        <p:strVal val="visible"/>
                                      </p:to>
                                    </p:set>
                                    <p:anim calcmode="lin" valueType="num">
                                      <p:cBhvr additive="base">
                                        <p:cTn id="13" dur="500" fill="hold"/>
                                        <p:tgtEl>
                                          <p:spTgt spid="7170"/>
                                        </p:tgtEl>
                                        <p:attrNameLst>
                                          <p:attrName>ppt_x</p:attrName>
                                        </p:attrNameLst>
                                      </p:cBhvr>
                                      <p:tavLst>
                                        <p:tav tm="0">
                                          <p:val>
                                            <p:strVal val="#ppt_x"/>
                                          </p:val>
                                        </p:tav>
                                        <p:tav tm="100000">
                                          <p:val>
                                            <p:strVal val="#ppt_x"/>
                                          </p:val>
                                        </p:tav>
                                      </p:tavLst>
                                    </p:anim>
                                    <p:anim calcmode="lin" valueType="num">
                                      <p:cBhvr additive="base">
                                        <p:cTn id="14"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ar-EG" dirty="0" smtClean="0"/>
              <a:t>تعرفنا سابقا على المونتاج التلفزيونى </a:t>
            </a:r>
            <a:endParaRPr lang="ar-EG" dirty="0"/>
          </a:p>
        </p:txBody>
      </p:sp>
      <p:sp>
        <p:nvSpPr>
          <p:cNvPr id="3" name="Content Placeholder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r>
              <a:rPr lang="ar-EG" dirty="0" smtClean="0">
                <a:effectLst/>
              </a:rPr>
              <a:t>يعتبر المونتاج أو ال </a:t>
            </a:r>
            <a:r>
              <a:rPr lang="en-US" dirty="0" smtClean="0">
                <a:effectLst/>
              </a:rPr>
              <a:t> Video Editing </a:t>
            </a:r>
            <a:r>
              <a:rPr lang="ar-EG" dirty="0" smtClean="0">
                <a:effectLst/>
              </a:rPr>
              <a:t>الركيزة الأساسية لأي مشروع انتاج تلفزيوني أو سينمائي، وهو باختصار إعادة ترتيب اللقطات التي تم تصويرها في وقت سابق، وإزالة المشاهد والزوائد غير الضرورية، وإضافة المؤثرات الخاصة بواسطة أجهزة,والمونتاج هو الذي يعطي للمشاهد معناها حسب ترتيبها وسياقها. المونتاج باختصار هو عملية اختيار وترتيب المشاهد واللقطات حسب الغرض الدرامي المراد تكوينه وإيصاله للجمهور.</a:t>
            </a:r>
            <a:endParaRPr lang="ar-EG" dirty="0"/>
          </a:p>
        </p:txBody>
      </p:sp>
    </p:spTree>
    <p:extLst>
      <p:ext uri="{BB962C8B-B14F-4D97-AF65-F5344CB8AC3E}">
        <p14:creationId xmlns:p14="http://schemas.microsoft.com/office/powerpoint/2010/main" val="410674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wipe(down)">
                                      <p:cBhvr>
                                        <p:cTn id="25" dur="580">
                                          <p:stCondLst>
                                            <p:cond delay="0"/>
                                          </p:stCondLst>
                                        </p:cTn>
                                        <p:tgtEl>
                                          <p:spTgt spid="3">
                                            <p:bg/>
                                          </p:spTgt>
                                        </p:tgtEl>
                                      </p:cBhvr>
                                    </p:animEffect>
                                    <p:anim calcmode="lin" valueType="num">
                                      <p:cBhvr>
                                        <p:cTn id="26"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bg/>
                                          </p:spTgt>
                                        </p:tgtEl>
                                      </p:cBhvr>
                                      <p:to x="100000" y="60000"/>
                                    </p:animScale>
                                    <p:animScale>
                                      <p:cBhvr>
                                        <p:cTn id="32" dur="166" decel="50000">
                                          <p:stCondLst>
                                            <p:cond delay="676"/>
                                          </p:stCondLst>
                                        </p:cTn>
                                        <p:tgtEl>
                                          <p:spTgt spid="3">
                                            <p:bg/>
                                          </p:spTgt>
                                        </p:tgtEl>
                                      </p:cBhvr>
                                      <p:to x="100000" y="100000"/>
                                    </p:animScale>
                                    <p:animScale>
                                      <p:cBhvr>
                                        <p:cTn id="33" dur="26">
                                          <p:stCondLst>
                                            <p:cond delay="1312"/>
                                          </p:stCondLst>
                                        </p:cTn>
                                        <p:tgtEl>
                                          <p:spTgt spid="3">
                                            <p:bg/>
                                          </p:spTgt>
                                        </p:tgtEl>
                                      </p:cBhvr>
                                      <p:to x="100000" y="80000"/>
                                    </p:animScale>
                                    <p:animScale>
                                      <p:cBhvr>
                                        <p:cTn id="34" dur="166" decel="50000">
                                          <p:stCondLst>
                                            <p:cond delay="1338"/>
                                          </p:stCondLst>
                                        </p:cTn>
                                        <p:tgtEl>
                                          <p:spTgt spid="3">
                                            <p:bg/>
                                          </p:spTgt>
                                        </p:tgtEl>
                                      </p:cBhvr>
                                      <p:to x="100000" y="100000"/>
                                    </p:animScale>
                                    <p:animScale>
                                      <p:cBhvr>
                                        <p:cTn id="35" dur="26">
                                          <p:stCondLst>
                                            <p:cond delay="1642"/>
                                          </p:stCondLst>
                                        </p:cTn>
                                        <p:tgtEl>
                                          <p:spTgt spid="3">
                                            <p:bg/>
                                          </p:spTgt>
                                        </p:tgtEl>
                                      </p:cBhvr>
                                      <p:to x="100000" y="90000"/>
                                    </p:animScale>
                                    <p:animScale>
                                      <p:cBhvr>
                                        <p:cTn id="36" dur="166" decel="50000">
                                          <p:stCondLst>
                                            <p:cond delay="1668"/>
                                          </p:stCondLst>
                                        </p:cTn>
                                        <p:tgtEl>
                                          <p:spTgt spid="3">
                                            <p:bg/>
                                          </p:spTgt>
                                        </p:tgtEl>
                                      </p:cBhvr>
                                      <p:to x="100000" y="100000"/>
                                    </p:animScale>
                                    <p:animScale>
                                      <p:cBhvr>
                                        <p:cTn id="37" dur="26">
                                          <p:stCondLst>
                                            <p:cond delay="1808"/>
                                          </p:stCondLst>
                                        </p:cTn>
                                        <p:tgtEl>
                                          <p:spTgt spid="3">
                                            <p:bg/>
                                          </p:spTgt>
                                        </p:tgtEl>
                                      </p:cBhvr>
                                      <p:to x="100000" y="95000"/>
                                    </p:animScale>
                                    <p:animScale>
                                      <p:cBhvr>
                                        <p:cTn id="38" dur="166" decel="50000">
                                          <p:stCondLst>
                                            <p:cond delay="1834"/>
                                          </p:stCondLst>
                                        </p:cTn>
                                        <p:tgtEl>
                                          <p:spTgt spid="3">
                                            <p:bg/>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animEffect transition="in" filter="wipe(down)">
                                      <p:cBhvr>
                                        <p:cTn id="43" dur="580">
                                          <p:stCondLst>
                                            <p:cond delay="0"/>
                                          </p:stCondLst>
                                        </p:cTn>
                                        <p:tgtEl>
                                          <p:spTgt spid="3">
                                            <p:txEl>
                                              <p:pRg st="0" end="0"/>
                                            </p:txEl>
                                          </p:spTgt>
                                        </p:tgtEl>
                                      </p:cBhvr>
                                    </p:animEffect>
                                    <p:anim calcmode="lin" valueType="num">
                                      <p:cBhvr>
                                        <p:cTn id="4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0" end="0"/>
                                            </p:txEl>
                                          </p:spTgt>
                                        </p:tgtEl>
                                      </p:cBhvr>
                                      <p:to x="100000" y="60000"/>
                                    </p:animScale>
                                    <p:animScale>
                                      <p:cBhvr>
                                        <p:cTn id="50" dur="166" decel="50000">
                                          <p:stCondLst>
                                            <p:cond delay="676"/>
                                          </p:stCondLst>
                                        </p:cTn>
                                        <p:tgtEl>
                                          <p:spTgt spid="3">
                                            <p:txEl>
                                              <p:pRg st="0" end="0"/>
                                            </p:txEl>
                                          </p:spTgt>
                                        </p:tgtEl>
                                      </p:cBhvr>
                                      <p:to x="100000" y="100000"/>
                                    </p:animScale>
                                    <p:animScale>
                                      <p:cBhvr>
                                        <p:cTn id="51" dur="26">
                                          <p:stCondLst>
                                            <p:cond delay="1312"/>
                                          </p:stCondLst>
                                        </p:cTn>
                                        <p:tgtEl>
                                          <p:spTgt spid="3">
                                            <p:txEl>
                                              <p:pRg st="0" end="0"/>
                                            </p:txEl>
                                          </p:spTgt>
                                        </p:tgtEl>
                                      </p:cBhvr>
                                      <p:to x="100000" y="80000"/>
                                    </p:animScale>
                                    <p:animScale>
                                      <p:cBhvr>
                                        <p:cTn id="52" dur="166" decel="50000">
                                          <p:stCondLst>
                                            <p:cond delay="1338"/>
                                          </p:stCondLst>
                                        </p:cTn>
                                        <p:tgtEl>
                                          <p:spTgt spid="3">
                                            <p:txEl>
                                              <p:pRg st="0" end="0"/>
                                            </p:txEl>
                                          </p:spTgt>
                                        </p:tgtEl>
                                      </p:cBhvr>
                                      <p:to x="100000" y="100000"/>
                                    </p:animScale>
                                    <p:animScale>
                                      <p:cBhvr>
                                        <p:cTn id="53" dur="26">
                                          <p:stCondLst>
                                            <p:cond delay="1642"/>
                                          </p:stCondLst>
                                        </p:cTn>
                                        <p:tgtEl>
                                          <p:spTgt spid="3">
                                            <p:txEl>
                                              <p:pRg st="0" end="0"/>
                                            </p:txEl>
                                          </p:spTgt>
                                        </p:tgtEl>
                                      </p:cBhvr>
                                      <p:to x="100000" y="90000"/>
                                    </p:animScale>
                                    <p:animScale>
                                      <p:cBhvr>
                                        <p:cTn id="54" dur="166" decel="50000">
                                          <p:stCondLst>
                                            <p:cond delay="1668"/>
                                          </p:stCondLst>
                                        </p:cTn>
                                        <p:tgtEl>
                                          <p:spTgt spid="3">
                                            <p:txEl>
                                              <p:pRg st="0" end="0"/>
                                            </p:txEl>
                                          </p:spTgt>
                                        </p:tgtEl>
                                      </p:cBhvr>
                                      <p:to x="100000" y="100000"/>
                                    </p:animScale>
                                    <p:animScale>
                                      <p:cBhvr>
                                        <p:cTn id="55" dur="26">
                                          <p:stCondLst>
                                            <p:cond delay="1808"/>
                                          </p:stCondLst>
                                        </p:cTn>
                                        <p:tgtEl>
                                          <p:spTgt spid="3">
                                            <p:txEl>
                                              <p:pRg st="0" end="0"/>
                                            </p:txEl>
                                          </p:spTgt>
                                        </p:tgtEl>
                                      </p:cBhvr>
                                      <p:to x="100000" y="95000"/>
                                    </p:animScale>
                                    <p:animScale>
                                      <p:cBhvr>
                                        <p:cTn id="56"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EG" b="1" dirty="0" smtClean="0"/>
              <a:t>وفى هذه المحاضرة سوف نتطرق الى أنواع المونتاج</a:t>
            </a:r>
            <a:endParaRPr lang="ar-EG" b="1" dirty="0"/>
          </a:p>
        </p:txBody>
      </p:sp>
      <p:sp>
        <p:nvSpPr>
          <p:cNvPr id="3" name="Content Placeholder 2"/>
          <p:cNvSpPr>
            <a:spLocks noGrp="1"/>
          </p:cNvSpPr>
          <p:nvPr>
            <p:ph idx="1"/>
          </p:nvPr>
        </p:nvSpPr>
        <p:spPr/>
        <p:txBody>
          <a:bodyPr>
            <a:normAutofit/>
          </a:bodyPr>
          <a:lstStyle/>
          <a:p>
            <a:r>
              <a:rPr lang="ar-EG" dirty="0"/>
              <a:t/>
            </a:r>
            <a:br>
              <a:rPr lang="ar-EG" dirty="0"/>
            </a:br>
            <a:r>
              <a:rPr lang="ar-EG" dirty="0"/>
              <a:t/>
            </a:r>
            <a:br>
              <a:rPr lang="ar-EG" dirty="0"/>
            </a:br>
            <a:endParaRPr lang="ar-EG" dirty="0"/>
          </a:p>
          <a:p>
            <a:endParaRPr lang="ar-EG"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801"/>
            <a:ext cx="8762006"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005064"/>
            <a:ext cx="8712968"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960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gtEl>
                                        <p:attrNameLst>
                                          <p:attrName>style.visibility</p:attrName>
                                        </p:attrNameLst>
                                      </p:cBhvr>
                                      <p:to>
                                        <p:strVal val="visible"/>
                                      </p:to>
                                    </p:set>
                                    <p:anim calcmode="lin" valueType="num">
                                      <p:cBhvr additive="base">
                                        <p:cTn id="19" dur="500" fill="hold"/>
                                        <p:tgtEl>
                                          <p:spTgt spid="8194"/>
                                        </p:tgtEl>
                                        <p:attrNameLst>
                                          <p:attrName>ppt_x</p:attrName>
                                        </p:attrNameLst>
                                      </p:cBhvr>
                                      <p:tavLst>
                                        <p:tav tm="0">
                                          <p:val>
                                            <p:strVal val="#ppt_x"/>
                                          </p:val>
                                        </p:tav>
                                        <p:tav tm="100000">
                                          <p:val>
                                            <p:strVal val="#ppt_x"/>
                                          </p:val>
                                        </p:tav>
                                      </p:tavLst>
                                    </p:anim>
                                    <p:anim calcmode="lin" valueType="num">
                                      <p:cBhvr additive="base">
                                        <p:cTn id="20"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EG" dirty="0" smtClean="0"/>
              <a:t>أولا:المونتاج الخطى</a:t>
            </a:r>
            <a:endParaRPr lang="ar-EG"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916832"/>
            <a:ext cx="7684534"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227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ar-EG" dirty="0" smtClean="0"/>
              <a:t>الخطى</a:t>
            </a:r>
            <a:endParaRPr lang="ar-EG" dirty="0"/>
          </a:p>
        </p:txBody>
      </p:sp>
      <p:sp>
        <p:nvSpPr>
          <p:cNvPr id="3" name="Content Placeholder 2"/>
          <p:cNvSpPr>
            <a:spLocks noGrp="1"/>
          </p:cNvSpPr>
          <p:nvPr>
            <p:ph idx="1"/>
          </p:nvPr>
        </p:nvSpPr>
        <p:spPr>
          <a:solidFill>
            <a:schemeClr val="accent2">
              <a:lumMod val="40000"/>
              <a:lumOff val="60000"/>
            </a:schemeClr>
          </a:solidFill>
        </p:spPr>
        <p:txBody>
          <a:bodyPr/>
          <a:lstStyle/>
          <a:p>
            <a:endParaRPr lang="ar-EG"/>
          </a:p>
        </p:txBody>
      </p:sp>
      <p:pic>
        <p:nvPicPr>
          <p:cNvPr id="10242" name="Picture 2" descr="E:\المواد التى تدرس\انتاج المواد السمعية والبصرية\المواد السمعبصرية د سارة\صور للمادة\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528888"/>
            <a:ext cx="6912768" cy="2988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58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2"/>
                                        </p:tgtEl>
                                        <p:attrNameLst>
                                          <p:attrName>style.visibility</p:attrName>
                                        </p:attrNameLst>
                                      </p:cBhvr>
                                      <p:to>
                                        <p:strVal val="visible"/>
                                      </p:to>
                                    </p:set>
                                    <p:anim calcmode="lin" valueType="num">
                                      <p:cBhvr additive="base">
                                        <p:cTn id="13" dur="500" fill="hold"/>
                                        <p:tgtEl>
                                          <p:spTgt spid="10242"/>
                                        </p:tgtEl>
                                        <p:attrNameLst>
                                          <p:attrName>ppt_x</p:attrName>
                                        </p:attrNameLst>
                                      </p:cBhvr>
                                      <p:tavLst>
                                        <p:tav tm="0">
                                          <p:val>
                                            <p:strVal val="#ppt_x"/>
                                          </p:val>
                                        </p:tav>
                                        <p:tav tm="100000">
                                          <p:val>
                                            <p:strVal val="#ppt_x"/>
                                          </p:val>
                                        </p:tav>
                                      </p:tavLst>
                                    </p:anim>
                                    <p:anim calcmode="lin" valueType="num">
                                      <p:cBhvr additive="base">
                                        <p:cTn id="14"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fontScale="90000"/>
          </a:bodyPr>
          <a:lstStyle/>
          <a:p>
            <a:r>
              <a:rPr lang="ar-EG" b="1" dirty="0" smtClean="0"/>
              <a:t>المونتاج التلفزيوني اللاخطي:</a:t>
            </a:r>
            <a:r>
              <a:rPr lang="ar-EG" dirty="0" smtClean="0"/>
              <a:t/>
            </a:r>
            <a:br>
              <a:rPr lang="ar-EG" dirty="0" smtClean="0"/>
            </a:br>
            <a:endParaRPr lang="ar-EG" dirty="0"/>
          </a:p>
        </p:txBody>
      </p:sp>
      <p:sp>
        <p:nvSpPr>
          <p:cNvPr id="3" name="Content Placeholder 2"/>
          <p:cNvSpPr>
            <a:spLocks noGrp="1"/>
          </p:cNvSpPr>
          <p:nvPr>
            <p:ph idx="1"/>
          </p:nvPr>
        </p:nvSpPr>
        <p:spPr/>
        <p:style>
          <a:lnRef idx="1">
            <a:schemeClr val="accent4"/>
          </a:lnRef>
          <a:fillRef idx="3">
            <a:schemeClr val="accent4"/>
          </a:fillRef>
          <a:effectRef idx="2">
            <a:schemeClr val="accent4"/>
          </a:effectRef>
          <a:fontRef idx="minor">
            <a:schemeClr val="lt1"/>
          </a:fontRef>
        </p:style>
        <p:txBody>
          <a:bodyPr>
            <a:normAutofit lnSpcReduction="10000"/>
          </a:bodyPr>
          <a:lstStyle/>
          <a:p>
            <a:r>
              <a:rPr lang="ar-EG" b="1" dirty="0"/>
              <a:t>- </a:t>
            </a:r>
            <a:r>
              <a:rPr lang="ar-EG" dirty="0" smtClean="0"/>
              <a:t>وهو </a:t>
            </a:r>
            <a:r>
              <a:rPr lang="ar-EG" dirty="0"/>
              <a:t>أحدث نظام مونتاج وهو يعمل بواسطة الحاسب الآلي ، ويقوم هذا الجهاز بتحويل المادة من الأشرطة إلى بيانات فيديو</a:t>
            </a:r>
            <a:endParaRPr lang="ar-EG" dirty="0" smtClean="0"/>
          </a:p>
          <a:p>
            <a:r>
              <a:rPr lang="ar-EG" dirty="0"/>
              <a:t>في الحاسب الآلي مع الاحتفاظ  بنقاوة الصورة والصوت،</a:t>
            </a:r>
            <a:endParaRPr lang="ar-EG" dirty="0" smtClean="0"/>
          </a:p>
          <a:p>
            <a:r>
              <a:rPr lang="ar-EG" dirty="0"/>
              <a:t>وبعد هذه العملية يتم عمل المونتاج على الحاسب الآلي بواسطة برنامج متخصص احترافي حيث يتم تجميع المواد الفيلمية في جزء خاص وتتم معالجتها في جزء آخر، مع توفر جميع المؤثرات وإمكانيات التغيير والتحكم في الصوت والصورة كبيرة وذات مواصفات عالية،</a:t>
            </a:r>
            <a:endParaRPr lang="ar-EG" dirty="0" smtClean="0"/>
          </a:p>
          <a:p>
            <a:endParaRPr lang="ar-EG" dirty="0"/>
          </a:p>
        </p:txBody>
      </p:sp>
    </p:spTree>
    <p:extLst>
      <p:ext uri="{BB962C8B-B14F-4D97-AF65-F5344CB8AC3E}">
        <p14:creationId xmlns:p14="http://schemas.microsoft.com/office/powerpoint/2010/main" val="215299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r>
              <a:rPr lang="ar-EG" dirty="0"/>
              <a:t>وبعد الانتهاء من العمل ،  يتم تسجيل العمل النهائي إما على أقراص فيديو رقمية دي في دي أو نسخها على شريط فيديو احترافي ، وهذا النوع من المونتاج رغم دقته وإمكانية التحكم الكبيرة</a:t>
            </a:r>
            <a:br>
              <a:rPr lang="ar-EG" dirty="0"/>
            </a:br>
            <a:r>
              <a:rPr lang="ar-EG" dirty="0"/>
              <a:t>إلا أنه يُستهلك وقتا . ً به أكبر من النوع الآخر القديم </a:t>
            </a:r>
            <a:endParaRPr lang="ar-EG" dirty="0" smtClean="0"/>
          </a:p>
        </p:txBody>
      </p:sp>
      <p:pic>
        <p:nvPicPr>
          <p:cNvPr id="11266" name="Picture 2" descr="E:\المواد التى تدرس\انتاج المواد السمعية والبصرية\المواد السمعبصرية د سارة\صور للمادة\d985d8acd988d986d8a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924944"/>
            <a:ext cx="6545137" cy="3591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48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EG" b="1" u="sng" dirty="0" smtClean="0"/>
              <a:t>وسائل المونتاج</a:t>
            </a:r>
            <a:br>
              <a:rPr lang="ar-EG" b="1" u="sng" dirty="0" smtClean="0"/>
            </a:br>
            <a:r>
              <a:rPr lang="ar-EG" b="1" u="sng" dirty="0" smtClean="0"/>
              <a:t>أولا :القطع </a:t>
            </a:r>
            <a:endParaRPr lang="ar-EG" b="1" u="sng"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r>
              <a:rPr lang="ar-EG" sz="4400" dirty="0" smtClean="0"/>
              <a:t>التوظيف الجيد لطريقة القطع في ضوء القواعد الأساسية للمونتاج يمكن ان يترك بين أيدينا بناءاً مونتاجياً يتسم بالسلاسة وانسيابية التدفق سواء بما يختص بالتوافق الحركي أو التبادل الشكلي في الاحجام كما ان المحافظة على الاتجاه وضبط القطع والتحكم في التوقيت هي الأخرى من العوامل البالغة الأهمية لما لها من اثر على المستوى الآلي يجعل القطع مقبولاً وغير ملفتاً للنظر وبالتالي تحقيق بناءاً محكماً وقوياً ويتسم بالسلاسة التماسك.</a:t>
            </a:r>
            <a:br>
              <a:rPr lang="ar-EG" sz="4400" dirty="0" smtClean="0"/>
            </a:br>
            <a:r>
              <a:rPr lang="ar-EG" sz="4400" dirty="0" smtClean="0"/>
              <a:t/>
            </a:r>
            <a:br>
              <a:rPr lang="ar-EG" sz="4400" dirty="0" smtClean="0"/>
            </a:br>
            <a:r>
              <a:rPr lang="ar-EG" sz="4400" dirty="0" smtClean="0"/>
              <a:t>ورغم اننا قد نتحادث في الحياة الواقعية عبر الهاتف.. وقد ننظر بنفس الاتجاه.. لكن بمجرد ان ينتقل الموضوع إلى الشاشة ويصبح مسألة فنية وإخراجية.. سيكون من المتعذر القبول بالحالة الأولى.. حيث ستربط اللقطتان والمتحدث الأول ينظر إلى جهة اليسار مثلاً بينما الثاني ينظر إلى جهة اليمين.. عندئذ يحقق الربط بين اللقطتين صلة الاتصال المادي المباشر بينهما وسيظهران وكأنهما بمواجه بعض</a:t>
            </a:r>
            <a:endParaRPr lang="ar-EG" sz="4400" dirty="0"/>
          </a:p>
        </p:txBody>
      </p:sp>
    </p:spTree>
    <p:extLst>
      <p:ext uri="{BB962C8B-B14F-4D97-AF65-F5344CB8AC3E}">
        <p14:creationId xmlns:p14="http://schemas.microsoft.com/office/powerpoint/2010/main" val="238735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ar-EG" dirty="0" smtClean="0"/>
              <a:t>ثانيا:الظهور والاختفاء التدريجي</a:t>
            </a:r>
            <a:endParaRPr lang="ar-EG" dirty="0"/>
          </a:p>
        </p:txBody>
      </p:sp>
      <p:sp>
        <p:nvSpPr>
          <p:cNvPr id="3" name="Content Placeholder 2"/>
          <p:cNvSpPr>
            <a:spLocks noGrp="1"/>
          </p:cNvSpPr>
          <p:nvPr>
            <p:ph idx="1"/>
          </p:nvPr>
        </p:nvSpPr>
        <p:spPr>
          <a:solidFill>
            <a:schemeClr val="accent1">
              <a:lumMod val="60000"/>
              <a:lumOff val="40000"/>
            </a:schemeClr>
          </a:solidFill>
        </p:spPr>
        <p:txBody>
          <a:bodyPr/>
          <a:lstStyle/>
          <a:p>
            <a:r>
              <a:rPr lang="ar-EG" dirty="0" smtClean="0"/>
              <a:t>وهو ظهور الصورة على الشاشة تدريجياً واختفاؤها تدريجياً كذلك، ففي الظهور التدريجي تكون الشاشة معتمة، ثم تبدأ الصورة في الظهور حتى تتضح تماماً، ويحدث العكس في الاختفاء التدريجي حيث تبدأ الصورة في الإعتام حتى تظلم الشاشة تماماً. وتحدث عملية الظهور أو الاختفاء التدريجي في ثانية أو ثانيتين</a:t>
            </a:r>
            <a:endParaRPr lang="ar-EG" dirty="0"/>
          </a:p>
        </p:txBody>
      </p:sp>
    </p:spTree>
    <p:extLst>
      <p:ext uri="{BB962C8B-B14F-4D97-AF65-F5344CB8AC3E}">
        <p14:creationId xmlns:p14="http://schemas.microsoft.com/office/powerpoint/2010/main" val="224649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ar-EG" dirty="0" smtClean="0"/>
              <a:t>ثالثا:</a:t>
            </a:r>
            <a:r>
              <a:rPr lang="ar-EG" dirty="0" smtClean="0"/>
              <a:t> المزج</a:t>
            </a:r>
            <a:endParaRPr lang="ar-EG" dirty="0"/>
          </a:p>
        </p:txBody>
      </p:sp>
      <p:sp>
        <p:nvSpPr>
          <p:cNvPr id="3" name="Content Placeholder 2"/>
          <p:cNvSpPr>
            <a:spLocks noGrp="1"/>
          </p:cNvSpPr>
          <p:nvPr>
            <p:ph idx="1"/>
          </p:nvPr>
        </p:nvSpPr>
        <p:spPr>
          <a:solidFill>
            <a:schemeClr val="accent3">
              <a:lumMod val="40000"/>
              <a:lumOff val="60000"/>
            </a:schemeClr>
          </a:solidFill>
        </p:spPr>
        <p:txBody>
          <a:bodyPr/>
          <a:lstStyle/>
          <a:p>
            <a:r>
              <a:rPr lang="ar-EG" dirty="0" smtClean="0"/>
              <a:t>وهو مزج نهاية لقطة مع بداية لقطة أخرى، وفيها تبدأ اللقطة الأولى في الظهور بينما تبدأ اللقطة الثانية في الاختفاء تدريجياً. وللمزج عدة استخدامات، فهو يستخدم لتمثيل مولد فكرة من فكرة أخرى، أو لبيان ارتباط أحداث المشهد التالي مع المشهد الأول، أو لإعطاء الإحساس بالانتقال من جزء من أجزاء المشهد إلى جزء آخر</a:t>
            </a:r>
            <a:endParaRPr lang="ar-EG" dirty="0"/>
          </a:p>
        </p:txBody>
      </p:sp>
    </p:spTree>
    <p:extLst>
      <p:ext uri="{BB962C8B-B14F-4D97-AF65-F5344CB8AC3E}">
        <p14:creationId xmlns:p14="http://schemas.microsoft.com/office/powerpoint/2010/main" val="117643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ar-EG" b="1" dirty="0" smtClean="0"/>
              <a:t>استكمالا لما سبق نتناول اليوم لقطات الكاميرا وانواعها</a:t>
            </a:r>
            <a:endParaRPr lang="ar-EG" b="1"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ar-EG" dirty="0" smtClean="0">
                <a:effectLst/>
              </a:rPr>
              <a:t>يقصد باللقطة </a:t>
            </a:r>
            <a:r>
              <a:rPr lang="en-US" dirty="0" smtClean="0">
                <a:effectLst/>
              </a:rPr>
              <a:t>shot </a:t>
            </a:r>
            <a:r>
              <a:rPr lang="ar-EG" dirty="0" smtClean="0">
                <a:effectLst/>
              </a:rPr>
              <a:t>الصورة التي تظهر على الشاشة عند تشغيل الكاميرا، وتتعدد أنواع اللقطات حيث تختلف حسب حجم اللقطة وحسب المسافة بين الكاميرا والمشهد.</a:t>
            </a:r>
          </a:p>
          <a:p>
            <a:r>
              <a:rPr lang="ar-EG" dirty="0" smtClean="0">
                <a:effectLst/>
              </a:rPr>
              <a:t>كما تختلف أيضاً حسب زاوية التصوير ، وكذلك حسب طريقة واتجاه حركة الكاميرا ، ولكل لقطة مسمى ووصف متعارف عليه بين المخرج وفريق التصوير مما يسهل لغة التواصل والتوجيه.</a:t>
            </a:r>
          </a:p>
          <a:p>
            <a:endParaRPr lang="ar-EG" dirty="0"/>
          </a:p>
        </p:txBody>
      </p:sp>
    </p:spTree>
    <p:extLst>
      <p:ext uri="{BB962C8B-B14F-4D97-AF65-F5344CB8AC3E}">
        <p14:creationId xmlns:p14="http://schemas.microsoft.com/office/powerpoint/2010/main" val="162534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EG" dirty="0" smtClean="0"/>
              <a:t>رابعا:المسح</a:t>
            </a:r>
            <a:endParaRPr lang="ar-EG" dirty="0"/>
          </a:p>
        </p:txBody>
      </p:sp>
      <p:sp>
        <p:nvSpPr>
          <p:cNvPr id="3" name="Content Placeholder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EG" dirty="0" smtClean="0"/>
              <a:t>ومعناه أن يبدأ مشهد في مسح مشهد آخر، وقد يبدأ المسح من جانب من جوانب الشاشة فيتلاشى المشهد الأول بينما يحل محله المشهد التالي بالتدريج حتى يملأ الشاشة.</a:t>
            </a:r>
            <a:endParaRPr lang="ar-EG" dirty="0"/>
          </a:p>
        </p:txBody>
      </p:sp>
    </p:spTree>
    <p:extLst>
      <p:ext uri="{BB962C8B-B14F-4D97-AF65-F5344CB8AC3E}">
        <p14:creationId xmlns:p14="http://schemas.microsoft.com/office/powerpoint/2010/main" val="367176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173704">
            <a:off x="486087" y="2345966"/>
            <a:ext cx="8229600" cy="1824128"/>
          </a:xfrm>
          <a:solidFill>
            <a:srgbClr val="FF0000"/>
          </a:solidFill>
        </p:spPr>
        <p:txBody>
          <a:bodyPr/>
          <a:lstStyle/>
          <a:p>
            <a:r>
              <a:rPr lang="ar-EG" dirty="0" smtClean="0"/>
              <a:t>انتهت المحاضر</a:t>
            </a:r>
            <a:br>
              <a:rPr lang="ar-EG" dirty="0" smtClean="0"/>
            </a:br>
            <a:r>
              <a:rPr lang="ar-EG" dirty="0"/>
              <a:t> </a:t>
            </a:r>
            <a:r>
              <a:rPr lang="ar-EG" dirty="0" smtClean="0"/>
              <a:t>        بالتوفيق د/آمال السعدى</a:t>
            </a:r>
            <a:endParaRPr lang="ar-EG" dirty="0"/>
          </a:p>
        </p:txBody>
      </p:sp>
    </p:spTree>
    <p:extLst>
      <p:ext uri="{BB962C8B-B14F-4D97-AF65-F5344CB8AC3E}">
        <p14:creationId xmlns:p14="http://schemas.microsoft.com/office/powerpoint/2010/main" val="4185327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20800766">
            <a:off x="545376" y="863353"/>
            <a:ext cx="8229600" cy="4119338"/>
          </a:xfrm>
          <a:solidFill>
            <a:schemeClr val="accent4">
              <a:lumMod val="60000"/>
              <a:lumOff val="40000"/>
            </a:schemeClr>
          </a:solidFill>
        </p:spPr>
        <p:txBody>
          <a:bodyPr>
            <a:normAutofit/>
          </a:bodyPr>
          <a:lstStyle/>
          <a:p>
            <a:r>
              <a:rPr lang="ar-EG" sz="4000" u="sng" dirty="0" smtClean="0"/>
              <a:t>نشير في البداية أنه لا توجد قواعد ثابتة ومحددة في مجال تحديد وظائف كل لقطة، فلكل مخرج رؤيته وإبداعه الفنى فى توظيف اللقطة بما يخدم الهدف</a:t>
            </a:r>
          </a:p>
          <a:p>
            <a:endParaRPr lang="ar-EG" sz="4000" u="sng" dirty="0"/>
          </a:p>
        </p:txBody>
      </p:sp>
    </p:spTree>
    <p:extLst>
      <p:ext uri="{BB962C8B-B14F-4D97-AF65-F5344CB8AC3E}">
        <p14:creationId xmlns:p14="http://schemas.microsoft.com/office/powerpoint/2010/main" val="54952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994203">
            <a:off x="569352" y="1714917"/>
            <a:ext cx="8229600" cy="3329039"/>
          </a:xfrm>
        </p:spPr>
        <p:style>
          <a:lnRef idx="3">
            <a:schemeClr val="lt1"/>
          </a:lnRef>
          <a:fillRef idx="1">
            <a:schemeClr val="accent3"/>
          </a:fillRef>
          <a:effectRef idx="1">
            <a:schemeClr val="accent3"/>
          </a:effectRef>
          <a:fontRef idx="minor">
            <a:schemeClr val="lt1"/>
          </a:fontRef>
        </p:style>
        <p:txBody>
          <a:bodyPr/>
          <a:lstStyle/>
          <a:p>
            <a:r>
              <a:rPr lang="ar-EG" b="1" i="1" u="sng" dirty="0" smtClean="0">
                <a:solidFill>
                  <a:srgbClr val="FF0000"/>
                </a:solidFill>
              </a:rPr>
              <a:t>أنواع اللقطات حسب حجم الصورة</a:t>
            </a:r>
            <a:endParaRPr lang="ar-EG" b="1" i="1" u="sng" dirty="0">
              <a:solidFill>
                <a:srgbClr val="FF0000"/>
              </a:solidFill>
            </a:endParaRPr>
          </a:p>
        </p:txBody>
      </p:sp>
    </p:spTree>
    <p:extLst>
      <p:ext uri="{BB962C8B-B14F-4D97-AF65-F5344CB8AC3E}">
        <p14:creationId xmlns:p14="http://schemas.microsoft.com/office/powerpoint/2010/main" val="129823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ar-EG" b="1" dirty="0"/>
              <a:t>أولاً : اللقطات الطويلة   </a:t>
            </a:r>
            <a:r>
              <a:rPr lang="en-US" b="1" dirty="0"/>
              <a:t>LONG SHOTS</a:t>
            </a:r>
            <a:br>
              <a:rPr lang="en-US" b="1" dirty="0"/>
            </a:br>
            <a:endParaRPr lang="ar-EG" dirty="0"/>
          </a:p>
        </p:txBody>
      </p:sp>
      <p:sp>
        <p:nvSpPr>
          <p:cNvPr id="3" name="Content Placeholder 2"/>
          <p:cNvSpPr>
            <a:spLocks noGrp="1"/>
          </p:cNvSpPr>
          <p:nvPr>
            <p:ph idx="1"/>
          </p:nvPr>
        </p:nvSpPr>
        <p:spPr>
          <a:xfrm>
            <a:off x="457200" y="1412776"/>
            <a:ext cx="8229600" cy="5328592"/>
          </a:xfrm>
          <a:solidFill>
            <a:schemeClr val="accent3">
              <a:lumMod val="60000"/>
              <a:lumOff val="40000"/>
            </a:schemeClr>
          </a:solidFill>
        </p:spPr>
        <p:txBody>
          <a:bodyPr>
            <a:normAutofit fontScale="85000" lnSpcReduction="20000"/>
          </a:bodyPr>
          <a:lstStyle/>
          <a:p>
            <a:endParaRPr lang="ar-EG" b="1" dirty="0" smtClean="0">
              <a:effectLst/>
            </a:endParaRPr>
          </a:p>
          <a:p>
            <a:r>
              <a:rPr lang="ar-EG" sz="4400" dirty="0" smtClean="0"/>
              <a:t>لها ثلاث أشكال:</a:t>
            </a:r>
          </a:p>
          <a:p>
            <a:r>
              <a:rPr lang="ar-EG" sz="4400" dirty="0" smtClean="0"/>
              <a:t>لقطة متناهية الطول </a:t>
            </a:r>
            <a:r>
              <a:rPr lang="en-US" sz="4400" dirty="0" smtClean="0"/>
              <a:t>Extreme Long Shot</a:t>
            </a:r>
          </a:p>
          <a:p>
            <a:r>
              <a:rPr lang="ar-EG" sz="4400" dirty="0" smtClean="0"/>
              <a:t>لقطة طويلة </a:t>
            </a:r>
            <a:r>
              <a:rPr lang="en-US" sz="4400" dirty="0" smtClean="0"/>
              <a:t>Long Shot</a:t>
            </a:r>
            <a:endParaRPr lang="ar-EG" sz="4400" dirty="0" smtClean="0"/>
          </a:p>
          <a:p>
            <a:r>
              <a:rPr lang="ar-EG" sz="4400" dirty="0" smtClean="0"/>
              <a:t>لقطة متوسطة الطول </a:t>
            </a:r>
            <a:r>
              <a:rPr lang="en-US" sz="4400" dirty="0" smtClean="0"/>
              <a:t>Medium Long Shot</a:t>
            </a:r>
          </a:p>
          <a:p>
            <a:r>
              <a:rPr lang="ar-EG" sz="4400" dirty="0" smtClean="0"/>
              <a:t>اللقطة متناهية الطول </a:t>
            </a:r>
            <a:r>
              <a:rPr lang="en-US" sz="4400" dirty="0" smtClean="0"/>
              <a:t>Extreme Long Shot </a:t>
            </a:r>
            <a:r>
              <a:rPr lang="ar-EG" sz="4400" dirty="0" smtClean="0"/>
              <a:t>هى واحدة من أنواع اللقطات التي تعطي انطباع عن الموقع وجغرافية المكان وزمان التصوير وظروف هذه البيئة ، فيفهم المشاهد ما يحيط بالمكان ويتهيأ ليرى الحدث كاملاً.</a:t>
            </a:r>
          </a:p>
          <a:p>
            <a:endParaRPr lang="ar-EG" sz="4400" dirty="0"/>
          </a:p>
        </p:txBody>
      </p:sp>
    </p:spTree>
    <p:extLst>
      <p:ext uri="{BB962C8B-B14F-4D97-AF65-F5344CB8AC3E}">
        <p14:creationId xmlns:p14="http://schemas.microsoft.com/office/powerpoint/2010/main" val="310161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solidFill>
            <a:schemeClr val="accent1">
              <a:lumMod val="40000"/>
              <a:lumOff val="60000"/>
            </a:schemeClr>
          </a:solidFill>
        </p:spPr>
        <p:txBody>
          <a:bodyPr/>
          <a:lstStyle/>
          <a:p>
            <a:r>
              <a:rPr lang="ar-EG" b="1" dirty="0" smtClean="0"/>
              <a:t>غالباً ما تستخدم هذه اللقطة كلقطة بنائية أو تأسيسية </a:t>
            </a:r>
            <a:r>
              <a:rPr lang="en-US" b="1" dirty="0" smtClean="0"/>
              <a:t>Establishing or Master Shot ، </a:t>
            </a:r>
            <a:r>
              <a:rPr lang="ar-EG" b="1" dirty="0" smtClean="0"/>
              <a:t>تمهد للقطات التالية وما سيجري من أحداث وأفعال، تتسم الصورة بالضخامة والاتساع، وأغلب المخرجين يفضلون بدء العمل الفني بهذه اللقطة.</a:t>
            </a:r>
          </a:p>
          <a:p>
            <a:r>
              <a:rPr lang="ar-EG" b="1" dirty="0" smtClean="0"/>
              <a:t>وفي اللقطة الطويلة </a:t>
            </a:r>
            <a:r>
              <a:rPr lang="en-US" b="1" dirty="0" smtClean="0"/>
              <a:t>Long Shot </a:t>
            </a:r>
            <a:r>
              <a:rPr lang="ar-EG" b="1" dirty="0" smtClean="0"/>
              <a:t>يظهر الجسم الإنساني كاملاً، أما اللقطة متوسطة الطول </a:t>
            </a:r>
            <a:r>
              <a:rPr lang="en-US" b="1" dirty="0" smtClean="0"/>
              <a:t>Medium Long Shot </a:t>
            </a:r>
            <a:r>
              <a:rPr lang="ar-EG" b="1" dirty="0" smtClean="0"/>
              <a:t>فتقاس في الشخص من منطقة الركبة أو الخصر حتى الرأس</a:t>
            </a:r>
          </a:p>
          <a:p>
            <a:endParaRPr lang="ar-EG" dirty="0"/>
          </a:p>
        </p:txBody>
      </p:sp>
    </p:spTree>
    <p:extLst>
      <p:ext uri="{BB962C8B-B14F-4D97-AF65-F5344CB8AC3E}">
        <p14:creationId xmlns:p14="http://schemas.microsoft.com/office/powerpoint/2010/main" val="122911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style>
          <a:lnRef idx="2">
            <a:schemeClr val="accent4">
              <a:shade val="50000"/>
            </a:schemeClr>
          </a:lnRef>
          <a:fillRef idx="1">
            <a:schemeClr val="accent4"/>
          </a:fillRef>
          <a:effectRef idx="0">
            <a:schemeClr val="accent4"/>
          </a:effectRef>
          <a:fontRef idx="minor">
            <a:schemeClr val="lt1"/>
          </a:fontRef>
        </p:style>
        <p:txBody>
          <a:bodyPr/>
          <a:lstStyle/>
          <a:p>
            <a:r>
              <a:rPr lang="ar-EG" b="1" dirty="0" smtClean="0"/>
              <a:t>تتميز هذه اللقطة بالاتى:-</a:t>
            </a:r>
            <a:r>
              <a:rPr lang="ar-EG" dirty="0" smtClean="0"/>
              <a:t/>
            </a:r>
            <a:br>
              <a:rPr lang="ar-EG" dirty="0" smtClean="0"/>
            </a:br>
            <a:r>
              <a:rPr lang="ar-EG" b="1" dirty="0" smtClean="0"/>
              <a:t>1-ابراز مساحة الاشياء وموقع الحدث و الجو العام للمكان</a:t>
            </a:r>
            <a:br>
              <a:rPr lang="ar-EG" b="1" dirty="0" smtClean="0"/>
            </a:br>
            <a:r>
              <a:rPr lang="ar-EG" b="1" dirty="0" smtClean="0"/>
              <a:t>2- تستخدم فى تصوير المعارك والتظاهرات .</a:t>
            </a:r>
            <a:br>
              <a:rPr lang="ar-EG" b="1" dirty="0" smtClean="0"/>
            </a:br>
            <a:r>
              <a:rPr lang="ar-EG" b="1" dirty="0" smtClean="0"/>
              <a:t>3- تعطى أحساس بالضياع او القهر او المستحيل (عند غزو الانسان للصحراء او حجم الانسان فى الغابة......الخ) 4- تعرف بالعلاقة بين الاشياء</a:t>
            </a:r>
            <a:endParaRPr lang="ar-EG" dirty="0"/>
          </a:p>
        </p:txBody>
      </p:sp>
    </p:spTree>
    <p:extLst>
      <p:ext uri="{BB962C8B-B14F-4D97-AF65-F5344CB8AC3E}">
        <p14:creationId xmlns:p14="http://schemas.microsoft.com/office/powerpoint/2010/main" val="341323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391144" y="116632"/>
            <a:ext cx="8147248" cy="1340768"/>
          </a:xfrm>
        </p:spPr>
        <p:style>
          <a:lnRef idx="3">
            <a:schemeClr val="lt1"/>
          </a:lnRef>
          <a:fillRef idx="1">
            <a:schemeClr val="accent2"/>
          </a:fillRef>
          <a:effectRef idx="1">
            <a:schemeClr val="accent2"/>
          </a:effectRef>
          <a:fontRef idx="minor">
            <a:schemeClr val="lt1"/>
          </a:fontRef>
        </p:style>
        <p:txBody>
          <a:bodyPr>
            <a:noAutofit/>
          </a:bodyPr>
          <a:lstStyle/>
          <a:p>
            <a:r>
              <a:rPr lang="ar-EG" sz="4800" dirty="0" smtClean="0"/>
              <a:t>نماذج اللقطات</a:t>
            </a:r>
            <a:br>
              <a:rPr lang="ar-EG" sz="4800" dirty="0" smtClean="0"/>
            </a:br>
            <a:endParaRPr lang="ar-EG" sz="4800" dirty="0"/>
          </a:p>
        </p:txBody>
      </p:sp>
      <p:sp>
        <p:nvSpPr>
          <p:cNvPr id="3" name="Content Placeholder 2"/>
          <p:cNvSpPr>
            <a:spLocks noGrp="1"/>
          </p:cNvSpPr>
          <p:nvPr>
            <p:ph idx="1"/>
          </p:nvPr>
        </p:nvSpPr>
        <p:spPr>
          <a:solidFill>
            <a:schemeClr val="accent6">
              <a:lumMod val="20000"/>
              <a:lumOff val="80000"/>
            </a:schemeClr>
          </a:solidFill>
        </p:spPr>
        <p:txBody>
          <a:bodyPr/>
          <a:lstStyle/>
          <a:p>
            <a:pPr algn="ctr"/>
            <a:r>
              <a:rPr lang="ar-EG" sz="2400" dirty="0" smtClean="0"/>
              <a:t>اللقطات متناهية الطول            اللقطة الطويلة                   اللقطة المتوسطة </a:t>
            </a:r>
          </a:p>
          <a:p>
            <a:pPr algn="ctr"/>
            <a:endParaRPr lang="ar-EG" sz="2400" dirty="0"/>
          </a:p>
          <a:p>
            <a:pPr marL="0" indent="0" algn="ctr">
              <a:buNone/>
            </a:pPr>
            <a:r>
              <a:rPr lang="ar-EG" sz="2400" dirty="0" smtClean="0"/>
              <a:t>       </a:t>
            </a:r>
            <a:endParaRPr lang="ar-EG" sz="2400" dirty="0"/>
          </a:p>
        </p:txBody>
      </p:sp>
      <p:pic>
        <p:nvPicPr>
          <p:cNvPr id="1026" name="Picture 2" descr="E:\المواد التى تدرس\انتاج المواد السمعية والبصرية\المواد السمعبصرية د سارة\صور للمادة\Extreme-Long-Shot2-300x18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2564879"/>
            <a:ext cx="2448272" cy="18002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المواد التى تدرس\انتاج المواد السمعية والبصرية\المواد السمعبصرية د سارة\صور للمادة\Long-Shot1-300x2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2497042"/>
            <a:ext cx="2665856" cy="19526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المواد التى تدرس\انتاج المواد السمعية والبصرية\المواد السمعبصرية د سارة\صور للمادة\Medium-Long-Shot-300x23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3" y="2497042"/>
            <a:ext cx="2441781" cy="1966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65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6"/>
                                        </p:tgtEl>
                                        <p:attrNameLst>
                                          <p:attrName>style.visibility</p:attrName>
                                        </p:attrNameLst>
                                      </p:cBhvr>
                                      <p:to>
                                        <p:strVal val="visible"/>
                                      </p:to>
                                    </p:set>
                                    <p:anim calcmode="lin" valueType="num">
                                      <p:cBhvr additive="base">
                                        <p:cTn id="25" dur="500" fill="hold"/>
                                        <p:tgtEl>
                                          <p:spTgt spid="1026"/>
                                        </p:tgtEl>
                                        <p:attrNameLst>
                                          <p:attrName>ppt_x</p:attrName>
                                        </p:attrNameLst>
                                      </p:cBhvr>
                                      <p:tavLst>
                                        <p:tav tm="0">
                                          <p:val>
                                            <p:strVal val="#ppt_x"/>
                                          </p:val>
                                        </p:tav>
                                        <p:tav tm="100000">
                                          <p:val>
                                            <p:strVal val="#ppt_x"/>
                                          </p:val>
                                        </p:tav>
                                      </p:tavLst>
                                    </p:anim>
                                    <p:anim calcmode="lin" valueType="num">
                                      <p:cBhvr additive="base">
                                        <p:cTn id="26"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7"/>
                                        </p:tgtEl>
                                        <p:attrNameLst>
                                          <p:attrName>style.visibility</p:attrName>
                                        </p:attrNameLst>
                                      </p:cBhvr>
                                      <p:to>
                                        <p:strVal val="visible"/>
                                      </p:to>
                                    </p:set>
                                    <p:anim calcmode="lin" valueType="num">
                                      <p:cBhvr additive="base">
                                        <p:cTn id="31" dur="500" fill="hold"/>
                                        <p:tgtEl>
                                          <p:spTgt spid="1027"/>
                                        </p:tgtEl>
                                        <p:attrNameLst>
                                          <p:attrName>ppt_x</p:attrName>
                                        </p:attrNameLst>
                                      </p:cBhvr>
                                      <p:tavLst>
                                        <p:tav tm="0">
                                          <p:val>
                                            <p:strVal val="#ppt_x"/>
                                          </p:val>
                                        </p:tav>
                                        <p:tav tm="100000">
                                          <p:val>
                                            <p:strVal val="#ppt_x"/>
                                          </p:val>
                                        </p:tav>
                                      </p:tavLst>
                                    </p:anim>
                                    <p:anim calcmode="lin" valueType="num">
                                      <p:cBhvr additive="base">
                                        <p:cTn id="32"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8"/>
                                        </p:tgtEl>
                                        <p:attrNameLst>
                                          <p:attrName>style.visibility</p:attrName>
                                        </p:attrNameLst>
                                      </p:cBhvr>
                                      <p:to>
                                        <p:strVal val="visible"/>
                                      </p:to>
                                    </p:set>
                                    <p:anim calcmode="lin" valueType="num">
                                      <p:cBhvr additive="base">
                                        <p:cTn id="37" dur="500" fill="hold"/>
                                        <p:tgtEl>
                                          <p:spTgt spid="1028"/>
                                        </p:tgtEl>
                                        <p:attrNameLst>
                                          <p:attrName>ppt_x</p:attrName>
                                        </p:attrNameLst>
                                      </p:cBhvr>
                                      <p:tavLst>
                                        <p:tav tm="0">
                                          <p:val>
                                            <p:strVal val="#ppt_x"/>
                                          </p:val>
                                        </p:tav>
                                        <p:tav tm="100000">
                                          <p:val>
                                            <p:strVal val="#ppt_x"/>
                                          </p:val>
                                        </p:tav>
                                      </p:tavLst>
                                    </p:anim>
                                    <p:anim calcmode="lin" valueType="num">
                                      <p:cBhvr additive="base">
                                        <p:cTn id="3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864</Words>
  <Application>Microsoft Office PowerPoint</Application>
  <PresentationFormat>On-screen Show (4:3)</PresentationFormat>
  <Paragraphs>79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المحاضرة الخامسة</vt:lpstr>
      <vt:lpstr>المحاضرة السابقة  تناولنا الانتاج التلفزيونى واهم المراحل التى يسلكها الصوت حتى يصل الى المشاهدين «الجمهور» وكيفية معالجته بالشكل الذى يؤدى الى تحقيق الهدف المقصود,كذلك تطرقنا الى اهم المؤثرات الصوتية والبصرية فى عملية الانتاج التلفزيونى ,وتعرفنا على الاوضاع المختلفة للكاميرا وحركاتها حيث كل حركة تخدم هدف محدد فى الرسالة الاعلامية </vt:lpstr>
      <vt:lpstr>استكمالا لما سبق نتناول اليوم لقطات الكاميرا وانواعها</vt:lpstr>
      <vt:lpstr>PowerPoint Presentation</vt:lpstr>
      <vt:lpstr>أنواع اللقطات حسب حجم الصورة</vt:lpstr>
      <vt:lpstr>أولاً : اللقطات الطويلة   LONG SHOTS </vt:lpstr>
      <vt:lpstr>PowerPoint Presentation</vt:lpstr>
      <vt:lpstr>PowerPoint Presentation</vt:lpstr>
      <vt:lpstr>نماذج اللقطات </vt:lpstr>
      <vt:lpstr>ثانياً : اللقطات المتوسطة MEDIUM SHOTS </vt:lpstr>
      <vt:lpstr>نموذج اللقطة المتوسطة </vt:lpstr>
      <vt:lpstr>ثالثا:اللقطات القريبة CLOSE-UP SHOTS </vt:lpstr>
      <vt:lpstr>نماذج اللقطات القريبة CLOSE-UP SHOTS </vt:lpstr>
      <vt:lpstr>أنواع زوايا التصوير</vt:lpstr>
      <vt:lpstr>PowerPoint Presentation</vt:lpstr>
      <vt:lpstr>نموذج الزاوية المرتفعة</vt:lpstr>
      <vt:lpstr>ثالثاً: الزاوية المنخفضة Low Angle Shot: </vt:lpstr>
      <vt:lpstr>نموذج الزاوية المنخفضة</vt:lpstr>
      <vt:lpstr>رابعاً: الزاوية المائلة Canted Angle: </vt:lpstr>
      <vt:lpstr>نموذج الزاوية المائلة</vt:lpstr>
      <vt:lpstr>تعرفنا سابقا على المونتاج التلفزيونى </vt:lpstr>
      <vt:lpstr>وفى هذه المحاضرة سوف نتطرق الى أنواع المونتاج</vt:lpstr>
      <vt:lpstr>أولا:المونتاج الخطى</vt:lpstr>
      <vt:lpstr>الخطى</vt:lpstr>
      <vt:lpstr>المونتاج التلفزيوني اللاخطي: </vt:lpstr>
      <vt:lpstr>PowerPoint Presentation</vt:lpstr>
      <vt:lpstr>وسائل المونتاج أولا :القطع </vt:lpstr>
      <vt:lpstr>ثانيا:الظهور والاختفاء التدريجي</vt:lpstr>
      <vt:lpstr>ثالثا: المزج</vt:lpstr>
      <vt:lpstr>رابعا:المسح</vt:lpstr>
      <vt:lpstr>انتهت المحاضر          بالتوفيق د/آمال السعدى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hj</dc:title>
  <dc:creator>Anas_it</dc:creator>
  <cp:lastModifiedBy>Anas_it</cp:lastModifiedBy>
  <cp:revision>66</cp:revision>
  <dcterms:created xsi:type="dcterms:W3CDTF">2020-03-17T22:24:11Z</dcterms:created>
  <dcterms:modified xsi:type="dcterms:W3CDTF">2020-03-18T01:58:46Z</dcterms:modified>
</cp:coreProperties>
</file>