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73" r:id="rId3"/>
    <p:sldId id="270" r:id="rId4"/>
    <p:sldId id="274" r:id="rId5"/>
    <p:sldId id="275" r:id="rId6"/>
    <p:sldId id="279" r:id="rId7"/>
    <p:sldId id="280" r:id="rId8"/>
    <p:sldId id="281" r:id="rId9"/>
    <p:sldId id="282" r:id="rId10"/>
    <p:sldId id="285" r:id="rId11"/>
    <p:sldId id="286" r:id="rId12"/>
    <p:sldId id="287" r:id="rId13"/>
    <p:sldId id="288"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47" autoAdjust="0"/>
    <p:restoredTop sz="94662" autoAdjust="0"/>
  </p:normalViewPr>
  <p:slideViewPr>
    <p:cSldViewPr>
      <p:cViewPr>
        <p:scale>
          <a:sx n="62" d="100"/>
          <a:sy n="62" d="100"/>
        </p:scale>
        <p:origin x="-158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27/07/41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27/07/41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27/07/41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t>27/07/41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27/07/41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27/07/41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27/07/41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27/07/41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27/07/41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27/07/41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27/07/41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ABB09-4A1D-463E-8065-109CC2B7EFAA}" type="datetimeFigureOut">
              <a:rPr lang="ar-SA" smtClean="0"/>
              <a:t>27/07/41</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3.png"/><Relationship Id="rId4" Type="http://schemas.openxmlformats.org/officeDocument/2006/relationships/hyperlink" Target="#_ftn1"/></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315652" y="2132856"/>
            <a:ext cx="7014889" cy="3416320"/>
          </a:xfrm>
          <a:prstGeom prst="rect">
            <a:avLst/>
          </a:prstGeom>
        </p:spPr>
        <p:txBody>
          <a:bodyPr wrap="square">
            <a:spAutoFit/>
          </a:bodyPr>
          <a:lstStyle/>
          <a:p>
            <a:pPr lvl="0" algn="ctr">
              <a:lnSpc>
                <a:spcPct val="200000"/>
              </a:lnSpc>
            </a:pPr>
            <a:r>
              <a:rPr lang="ar-SA" sz="4400" b="1" dirty="0" smtClean="0">
                <a:solidFill>
                  <a:srgbClr val="0070C0"/>
                </a:solidFill>
                <a:latin typeface="Monotype Koufi" pitchFamily="2" charset="-78"/>
                <a:ea typeface="Monotype Koufi" pitchFamily="2" charset="-78"/>
                <a:cs typeface="Monotype Koufi" pitchFamily="2" charset="-78"/>
              </a:rPr>
              <a:t>الصحافة الاستقصائية</a:t>
            </a:r>
          </a:p>
          <a:p>
            <a:pPr lvl="0" algn="ctr">
              <a:lnSpc>
                <a:spcPct val="200000"/>
              </a:lnSpc>
            </a:pPr>
            <a:r>
              <a:rPr lang="ar-SA" sz="4400" b="1" dirty="0" smtClean="0">
                <a:solidFill>
                  <a:srgbClr val="0070C0"/>
                </a:solidFill>
                <a:latin typeface="Monotype Koufi" pitchFamily="2" charset="-78"/>
                <a:ea typeface="Monotype Koufi" pitchFamily="2" charset="-78"/>
                <a:cs typeface="Monotype Koufi" pitchFamily="2" charset="-78"/>
              </a:rPr>
              <a:t>د . هبة عبد المعز أحمد</a:t>
            </a:r>
          </a:p>
          <a:p>
            <a:pPr lvl="0" algn="ctr">
              <a:lnSpc>
                <a:spcPct val="200000"/>
              </a:lnSpc>
            </a:pPr>
            <a:r>
              <a:rPr lang="ar-SA" sz="2000" b="1" dirty="0" smtClean="0">
                <a:solidFill>
                  <a:srgbClr val="0070C0"/>
                </a:solidFill>
                <a:latin typeface="Monotype Koufi" pitchFamily="2" charset="-78"/>
                <a:ea typeface="Monotype Koufi" pitchFamily="2" charset="-78"/>
                <a:cs typeface="Monotype Koufi" pitchFamily="2" charset="-78"/>
              </a:rPr>
              <a:t>مدرس الصحافة في كلية الإعلام وتكنولوجيا الاتصال جامعة جنوب الوادي  </a:t>
            </a:r>
            <a:endParaRPr lang="ar-SA" sz="2000" b="1" dirty="0">
              <a:solidFill>
                <a:srgbClr val="0070C0"/>
              </a:solidFill>
              <a:latin typeface="Monotype Koufi" pitchFamily="2" charset="-78"/>
              <a:ea typeface="Monotype Koufi" pitchFamily="2" charset="-78"/>
              <a:cs typeface="Monotype Koufi" pitchFamily="2" charset="-78"/>
            </a:endParaRPr>
          </a:p>
        </p:txBody>
      </p:sp>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954" y="620688"/>
            <a:ext cx="1375576" cy="1224136"/>
          </a:xfrm>
          <a:prstGeom prst="rect">
            <a:avLst/>
          </a:prstGeom>
        </p:spPr>
      </p:pic>
      <p:pic>
        <p:nvPicPr>
          <p:cNvPr id="1026" name="Picture 2" descr="C:\Users\المحمديه جروب\Desktop\لوجو اعلام.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010" y="807014"/>
            <a:ext cx="107632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8" name="صو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28836040"/>
      </p:ext>
    </p:extLst>
  </p:cSld>
  <p:clrMapOvr>
    <a:masterClrMapping/>
  </p:clrMapOvr>
  <mc:AlternateContent xmlns:mc="http://schemas.openxmlformats.org/markup-compatibility/2006" xmlns:p14="http://schemas.microsoft.com/office/powerpoint/2010/main">
    <mc:Choice Requires="p14">
      <p:transition spd="slow" p14:dur="2000" advTm="11105"/>
    </mc:Choice>
    <mc:Fallback xmlns="">
      <p:transition spd="slow" advTm="11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42491" y="692696"/>
            <a:ext cx="7056783" cy="4939814"/>
          </a:xfrm>
          <a:prstGeom prst="rect">
            <a:avLst/>
          </a:prstGeom>
        </p:spPr>
        <p:txBody>
          <a:bodyPr wrap="square">
            <a:spAutoFit/>
          </a:bodyPr>
          <a:lstStyle/>
          <a:p>
            <a:pPr>
              <a:lnSpc>
                <a:spcPct val="200000"/>
              </a:lnSpc>
            </a:pPr>
            <a:r>
              <a:rPr lang="ar-EG" sz="2000" b="1" dirty="0">
                <a:solidFill>
                  <a:srgbClr val="0070C0"/>
                </a:solidFill>
                <a:ea typeface="Times New Roman"/>
                <a:cs typeface="Simplified Arabic"/>
              </a:rPr>
              <a:t>الخطوة الثامنة: ننشرُ القصة، وندعمُها وندافعُ عنها.</a:t>
            </a:r>
            <a:endParaRPr lang="en-US" sz="2000" dirty="0">
              <a:solidFill>
                <a:srgbClr val="0070C0"/>
              </a:solidFill>
            </a:endParaRPr>
          </a:p>
          <a:p>
            <a:pPr algn="just">
              <a:lnSpc>
                <a:spcPct val="200000"/>
              </a:lnSpc>
            </a:pPr>
            <a:r>
              <a:rPr lang="ar-EG" sz="2000" b="1" dirty="0">
                <a:solidFill>
                  <a:srgbClr val="0070C0"/>
                </a:solidFill>
                <a:latin typeface="Calibri"/>
                <a:ea typeface="Times New Roman"/>
                <a:cs typeface="Simplified Arabic"/>
              </a:rPr>
              <a:t>1. انشرها:</a:t>
            </a:r>
            <a:r>
              <a:rPr lang="ar-EG" sz="2000" dirty="0">
                <a:solidFill>
                  <a:srgbClr val="0070C0"/>
                </a:solidFill>
                <a:latin typeface="Calibri"/>
                <a:ea typeface="Times New Roman"/>
                <a:cs typeface="Simplified Arabic"/>
              </a:rPr>
              <a:t> أضمن أن القصةَ مُحرَّرَةٌ بشكل جيد. فقد يُدمِّرُ المحررون غير الخبراء بالاستقصاء أثر قصة بقَصِّ الحقائق الخاطئة، فكن مستعدَّاً للقتال لما هو مهمٌّ، وللتنازل عمّا ليس مهمَّاً، أضمن أن القصة مُوضَّحةٌ فوتوغرافيَّاً، وبيانياً بشكل ملائم، فالصور، أو الرسوم البيانيَّة الضعيفة، أو الغائبة ستجعل القصةَ عصيَّةً على الفهم، وأقلَّ جاذبيَّةً، أضمن أن تحملَ القصةُ عناوينَ جيدةً، لا تدعْ مُحرِّرَاً يكتب عنواناً يسيء تمثيل عملك، أو يُعلنَ شيئاً ليس في القصة، قاتل لتحصَلَ على الحد الأقصى من لفت الانتباه، والمكان الأفضل في وسيلة الإعلام لقصَّتك.</a:t>
            </a:r>
            <a:endParaRPr lang="en-US" sz="2000" dirty="0">
              <a:solidFill>
                <a:srgbClr val="0070C0"/>
              </a:solidFill>
              <a:effectLst/>
              <a:latin typeface="Calibri"/>
              <a:ea typeface="Calibri"/>
              <a:cs typeface="Arial"/>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74018090"/>
      </p:ext>
    </p:extLst>
  </p:cSld>
  <p:clrMapOvr>
    <a:masterClrMapping/>
  </p:clrMapOvr>
  <mc:AlternateContent xmlns:mc="http://schemas.openxmlformats.org/markup-compatibility/2006" xmlns:p14="http://schemas.microsoft.com/office/powerpoint/2010/main">
    <mc:Choice Requires="p14">
      <p:transition spd="slow" p14:dur="2000" advTm="36581"/>
    </mc:Choice>
    <mc:Fallback xmlns="">
      <p:transition spd="slow" advTm="36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16782" y="836712"/>
            <a:ext cx="6912768" cy="4524315"/>
          </a:xfrm>
          <a:prstGeom prst="rect">
            <a:avLst/>
          </a:prstGeom>
        </p:spPr>
        <p:txBody>
          <a:bodyPr wrap="square">
            <a:spAutoFit/>
          </a:bodyPr>
          <a:lstStyle/>
          <a:p>
            <a:pPr algn="just">
              <a:lnSpc>
                <a:spcPct val="200000"/>
              </a:lnSpc>
            </a:pPr>
            <a:r>
              <a:rPr lang="ar-EG" b="1" dirty="0">
                <a:solidFill>
                  <a:srgbClr val="0070C0"/>
                </a:solidFill>
                <a:latin typeface="Calibri"/>
                <a:ea typeface="Times New Roman"/>
                <a:cs typeface="Simplified Arabic"/>
              </a:rPr>
              <a:t>2</a:t>
            </a:r>
            <a:r>
              <a:rPr lang="ar-EG" sz="2400" b="1" dirty="0">
                <a:solidFill>
                  <a:srgbClr val="0070C0"/>
                </a:solidFill>
                <a:latin typeface="Calibri"/>
                <a:ea typeface="Times New Roman"/>
                <a:cs typeface="Simplified Arabic"/>
              </a:rPr>
              <a:t>. الدفاع في المنطقة العموميَّة: </a:t>
            </a:r>
            <a:r>
              <a:rPr lang="ar-EG" sz="2400" dirty="0">
                <a:solidFill>
                  <a:srgbClr val="0070C0"/>
                </a:solidFill>
                <a:latin typeface="Calibri"/>
                <a:ea typeface="Times New Roman"/>
                <a:cs typeface="Simplified Arabic"/>
              </a:rPr>
              <a:t>عندما تُنشر قصَّتك، أخبر المصادر الصديقة الأساسية، وتأكد من حصولهم على نسخ منها،  وافعل الشيء نفسه مع برلمانيين أو شخصيات سياسية مهتمّة بالمسألة، رتِّب مواعيدَ لمناقشة القصة في منتديات جماهيرية) وسائل إعلام أخرى، جامعات، جمعيات مواطنين، الخ)، توقَّع هجماتِ خصومِكَ المضادةَ، وجهِّز قصصاً جديدةً تهدم دفاعاتهم</a:t>
            </a:r>
            <a:endParaRPr lang="en-US" sz="2400" dirty="0">
              <a:solidFill>
                <a:srgbClr val="0070C0"/>
              </a:solidFill>
              <a:effectLst/>
              <a:latin typeface="Calibri"/>
              <a:ea typeface="Calibri"/>
              <a:cs typeface="Arial"/>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480640168"/>
      </p:ext>
    </p:extLst>
  </p:cSld>
  <p:clrMapOvr>
    <a:masterClrMapping/>
  </p:clrMapOvr>
  <mc:AlternateContent xmlns:mc="http://schemas.openxmlformats.org/markup-compatibility/2006" xmlns:p14="http://schemas.microsoft.com/office/powerpoint/2010/main">
    <mc:Choice Requires="p14">
      <p:transition spd="slow" p14:dur="2000" advTm="22800"/>
    </mc:Choice>
    <mc:Fallback xmlns="">
      <p:transition spd="slow" advTm="22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19672" y="908720"/>
            <a:ext cx="6336704" cy="4156202"/>
          </a:xfrm>
          <a:prstGeom prst="rect">
            <a:avLst/>
          </a:prstGeom>
        </p:spPr>
        <p:txBody>
          <a:bodyPr wrap="square">
            <a:spAutoFit/>
          </a:bodyPr>
          <a:lstStyle/>
          <a:p>
            <a:pPr algn="just">
              <a:lnSpc>
                <a:spcPct val="200000"/>
              </a:lnSpc>
            </a:pPr>
            <a:r>
              <a:rPr lang="ar-EG" sz="2400" b="1" dirty="0">
                <a:solidFill>
                  <a:srgbClr val="0070C0"/>
                </a:solidFill>
                <a:latin typeface="Calibri"/>
                <a:ea typeface="Times New Roman"/>
                <a:cs typeface="Simplified Arabic"/>
              </a:rPr>
              <a:t>3. الدعم: </a:t>
            </a:r>
            <a:r>
              <a:rPr lang="ar-EG" sz="2400" dirty="0">
                <a:solidFill>
                  <a:srgbClr val="0070C0"/>
                </a:solidFill>
                <a:latin typeface="Calibri"/>
                <a:ea typeface="Times New Roman"/>
                <a:cs typeface="Simplified Arabic"/>
              </a:rPr>
              <a:t>جهِّز بياناً صحفيَّاً عن القصة يُوضِّحُ استنتاجاتها الأساسية ببضع جُمل، وزِّعه على نطاقٍ واسعٍ حين تُنشر القصة، فَكِّرْ بنشر القصة، بشكل مشترك، مع وسيلة إعلام غير مُنافسة، وفي منتدياتِ الإنترنت، أو مجموعاتِ المواطنين ذات الصِّلة </a:t>
            </a:r>
            <a:r>
              <a:rPr lang="ar-EG" sz="2400" dirty="0" smtClean="0">
                <a:solidFill>
                  <a:srgbClr val="0070C0"/>
                </a:solidFill>
                <a:latin typeface="Calibri"/>
                <a:ea typeface="Times New Roman"/>
                <a:cs typeface="Simplified Arabic"/>
              </a:rPr>
              <a:t>بالقصة</a:t>
            </a:r>
            <a:r>
              <a:rPr lang="ar-SA" sz="2400" baseline="30000" dirty="0">
                <a:solidFill>
                  <a:srgbClr val="0070C0"/>
                </a:solidFill>
                <a:latin typeface="Calibri"/>
                <a:ea typeface="Times New Roman"/>
                <a:cs typeface="Simplified Arabic"/>
              </a:rPr>
              <a:t> </a:t>
            </a:r>
            <a:r>
              <a:rPr lang="ar-EG" sz="2400" dirty="0" smtClean="0">
                <a:solidFill>
                  <a:srgbClr val="0070C0"/>
                </a:solidFill>
                <a:latin typeface="Calibri"/>
                <a:ea typeface="Times New Roman"/>
                <a:cs typeface="Simplified Arabic"/>
              </a:rPr>
              <a:t>على </a:t>
            </a:r>
            <a:r>
              <a:rPr lang="ar-EG" sz="2400" dirty="0">
                <a:solidFill>
                  <a:srgbClr val="0070C0"/>
                </a:solidFill>
                <a:latin typeface="Calibri"/>
                <a:ea typeface="Times New Roman"/>
                <a:cs typeface="Simplified Arabic"/>
              </a:rPr>
              <a:t>أرض </a:t>
            </a:r>
            <a:r>
              <a:rPr lang="ar-EG" sz="2400" dirty="0" smtClean="0">
                <a:solidFill>
                  <a:srgbClr val="0070C0"/>
                </a:solidFill>
                <a:latin typeface="Calibri"/>
                <a:ea typeface="Times New Roman"/>
                <a:cs typeface="Simplified Arabic"/>
              </a:rPr>
              <a:t>الواقع</a:t>
            </a:r>
            <a:r>
              <a:rPr lang="ar-SA" sz="2400" dirty="0" smtClean="0">
                <a:solidFill>
                  <a:srgbClr val="0070C0"/>
                </a:solidFill>
                <a:latin typeface="Calibri"/>
                <a:ea typeface="Times New Roman"/>
                <a:cs typeface="Simplified Arabic"/>
              </a:rPr>
              <a:t>.</a:t>
            </a:r>
          </a:p>
          <a:p>
            <a:pPr algn="just">
              <a:lnSpc>
                <a:spcPct val="200000"/>
              </a:lnSpc>
            </a:pPr>
            <a:endParaRPr lang="en-US" sz="1400" dirty="0">
              <a:solidFill>
                <a:srgbClr val="0070C0"/>
              </a:solidFill>
              <a:latin typeface="Calibri"/>
              <a:ea typeface="Calibri"/>
              <a:cs typeface="Arial"/>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61943644"/>
      </p:ext>
    </p:extLst>
  </p:cSld>
  <p:clrMapOvr>
    <a:masterClrMapping/>
  </p:clrMapOvr>
  <mc:AlternateContent xmlns:mc="http://schemas.openxmlformats.org/markup-compatibility/2006" xmlns:p14="http://schemas.microsoft.com/office/powerpoint/2010/main">
    <mc:Choice Requires="p14">
      <p:transition spd="slow" p14:dur="2000" advTm="30448"/>
    </mc:Choice>
    <mc:Fallback xmlns="">
      <p:transition spd="slow" advTm="304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2097867"/>
            <a:ext cx="4572000" cy="1569660"/>
          </a:xfrm>
          <a:prstGeom prst="rect">
            <a:avLst/>
          </a:prstGeom>
        </p:spPr>
        <p:txBody>
          <a:bodyPr>
            <a:spAutoFit/>
          </a:bodyPr>
          <a:lstStyle/>
          <a:p>
            <a:pPr algn="ctr">
              <a:lnSpc>
                <a:spcPct val="200000"/>
              </a:lnSpc>
            </a:pPr>
            <a:r>
              <a:rPr lang="ar-SA" sz="2400" b="1" dirty="0" smtClean="0">
                <a:solidFill>
                  <a:srgbClr val="0070C0"/>
                </a:solidFill>
                <a:latin typeface="Monotype Koufi" pitchFamily="2" charset="-78"/>
                <a:ea typeface="Monotype Koufi" pitchFamily="2" charset="-78"/>
                <a:cs typeface="Monotype Koufi" pitchFamily="2" charset="-78"/>
              </a:rPr>
              <a:t>مع تمنيات بالنجاح والتوفيق </a:t>
            </a:r>
          </a:p>
          <a:p>
            <a:pPr algn="ctr">
              <a:lnSpc>
                <a:spcPct val="200000"/>
              </a:lnSpc>
            </a:pPr>
            <a:r>
              <a:rPr lang="ar-SA" sz="2400" b="1" dirty="0" smtClean="0">
                <a:solidFill>
                  <a:srgbClr val="0070C0"/>
                </a:solidFill>
                <a:effectLst/>
                <a:latin typeface="Monotype Koufi" pitchFamily="2" charset="-78"/>
                <a:ea typeface="Monotype Koufi" pitchFamily="2" charset="-78"/>
                <a:cs typeface="Monotype Koufi" pitchFamily="2" charset="-78"/>
              </a:rPr>
              <a:t>د. هبة عبد المعز أحمد </a:t>
            </a:r>
            <a:endParaRPr lang="en-US" sz="2400" dirty="0">
              <a:solidFill>
                <a:srgbClr val="0070C0"/>
              </a:solidFill>
              <a:effectLst/>
              <a:latin typeface="Times New Roman"/>
              <a:ea typeface="Monotype Koufi" pitchFamily="2" charset="-78"/>
              <a:cs typeface="Monotype Koufi" pitchFamily="2" charset="-78"/>
            </a:endParaRPr>
          </a:p>
        </p:txBody>
      </p:sp>
    </p:spTree>
    <p:extLst>
      <p:ext uri="{BB962C8B-B14F-4D97-AF65-F5344CB8AC3E}">
        <p14:creationId xmlns:p14="http://schemas.microsoft.com/office/powerpoint/2010/main" val="4138139956"/>
      </p:ext>
    </p:extLst>
  </p:cSld>
  <p:clrMapOvr>
    <a:masterClrMapping/>
  </p:clrMapOvr>
  <mc:AlternateContent xmlns:mc="http://schemas.openxmlformats.org/markup-compatibility/2006" xmlns:p14="http://schemas.microsoft.com/office/powerpoint/2010/main">
    <mc:Choice Requires="p14">
      <p:transition spd="slow" p14:dur="2000" advTm="5867"/>
    </mc:Choice>
    <mc:Fallback xmlns="">
      <p:transition spd="slow" advTm="586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268760"/>
            <a:ext cx="6768752" cy="4031873"/>
          </a:xfrm>
          <a:prstGeom prst="rect">
            <a:avLst/>
          </a:prstGeom>
        </p:spPr>
        <p:txBody>
          <a:bodyPr wrap="square">
            <a:spAutoFit/>
          </a:bodyPr>
          <a:lstStyle/>
          <a:p>
            <a:pPr lvl="0" algn="ctr">
              <a:lnSpc>
                <a:spcPct val="200000"/>
              </a:lnSpc>
            </a:pPr>
            <a:r>
              <a:rPr lang="ar-SA" sz="3200" b="1" dirty="0">
                <a:solidFill>
                  <a:srgbClr val="0070C0"/>
                </a:solidFill>
                <a:latin typeface="Arial Unicode MS" pitchFamily="34" charset="-128"/>
                <a:ea typeface="Arial Unicode MS" pitchFamily="34" charset="-128"/>
                <a:cs typeface="Arial Unicode MS" pitchFamily="34" charset="-128"/>
              </a:rPr>
              <a:t>محاضرة الفرقة الرابعة المستوى الثامن </a:t>
            </a:r>
          </a:p>
          <a:p>
            <a:pPr lvl="0" algn="ctr">
              <a:lnSpc>
                <a:spcPct val="200000"/>
              </a:lnSpc>
            </a:pPr>
            <a:r>
              <a:rPr lang="ar-SA" sz="3200" b="1" dirty="0">
                <a:solidFill>
                  <a:srgbClr val="0070C0"/>
                </a:solidFill>
                <a:latin typeface="Arial Unicode MS" pitchFamily="34" charset="-128"/>
                <a:ea typeface="Arial Unicode MS" pitchFamily="34" charset="-128"/>
                <a:cs typeface="Arial Unicode MS" pitchFamily="34" charset="-128"/>
              </a:rPr>
              <a:t>مادة الصحافة الاستقصائية</a:t>
            </a:r>
          </a:p>
          <a:p>
            <a:pPr lvl="0" algn="ctr">
              <a:lnSpc>
                <a:spcPct val="200000"/>
              </a:lnSpc>
            </a:pPr>
            <a:r>
              <a:rPr lang="ar-SA" sz="3200" b="1" dirty="0">
                <a:solidFill>
                  <a:srgbClr val="0070C0"/>
                </a:solidFill>
                <a:latin typeface="Arial Unicode MS" pitchFamily="34" charset="-128"/>
                <a:ea typeface="Arial Unicode MS" pitchFamily="34" charset="-128"/>
                <a:cs typeface="Arial Unicode MS" pitchFamily="34" charset="-128"/>
              </a:rPr>
              <a:t>الاثنين  </a:t>
            </a:r>
            <a:r>
              <a:rPr lang="ar-SA" sz="3200" b="1" dirty="0" smtClean="0">
                <a:solidFill>
                  <a:srgbClr val="0070C0"/>
                </a:solidFill>
                <a:latin typeface="Arial Unicode MS" pitchFamily="34" charset="-128"/>
                <a:ea typeface="Arial Unicode MS" pitchFamily="34" charset="-128"/>
                <a:cs typeface="Arial Unicode MS" pitchFamily="34" charset="-128"/>
              </a:rPr>
              <a:t>23/ </a:t>
            </a:r>
            <a:r>
              <a:rPr lang="ar-SA" sz="3200" b="1" dirty="0">
                <a:solidFill>
                  <a:srgbClr val="0070C0"/>
                </a:solidFill>
                <a:latin typeface="Arial Unicode MS" pitchFamily="34" charset="-128"/>
                <a:ea typeface="Arial Unicode MS" pitchFamily="34" charset="-128"/>
                <a:cs typeface="Arial Unicode MS" pitchFamily="34" charset="-128"/>
              </a:rPr>
              <a:t>3/ 2020 </a:t>
            </a:r>
          </a:p>
          <a:p>
            <a:pPr lvl="0" algn="ctr">
              <a:lnSpc>
                <a:spcPct val="200000"/>
              </a:lnSpc>
            </a:pPr>
            <a:r>
              <a:rPr lang="ar-SA" sz="3200" b="1" dirty="0">
                <a:solidFill>
                  <a:srgbClr val="0070C0"/>
                </a:solidFill>
                <a:latin typeface="Arial Unicode MS" pitchFamily="34" charset="-128"/>
                <a:ea typeface="Arial Unicode MS" pitchFamily="34" charset="-128"/>
                <a:cs typeface="Arial Unicode MS" pitchFamily="34" charset="-128"/>
              </a:rPr>
              <a:t>الساعة العاشرة صباحا </a:t>
            </a:r>
            <a:endParaRPr lang="ar-SA" sz="3200" dirty="0">
              <a:solidFill>
                <a:srgbClr val="0070C0"/>
              </a:solidFill>
              <a:latin typeface="Arial Unicode MS" pitchFamily="34" charset="-128"/>
              <a:ea typeface="Arial Unicode MS" pitchFamily="34" charset="-128"/>
              <a:cs typeface="Arial Unicode MS" pitchFamily="34" charset="-128"/>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45365290"/>
      </p:ext>
    </p:extLst>
  </p:cSld>
  <p:clrMapOvr>
    <a:masterClrMapping/>
  </p:clrMapOvr>
  <mc:AlternateContent xmlns:mc="http://schemas.openxmlformats.org/markup-compatibility/2006" xmlns:p14="http://schemas.microsoft.com/office/powerpoint/2010/main">
    <mc:Choice Requires="p14">
      <p:transition spd="slow" p14:dur="2000" advTm="13212"/>
    </mc:Choice>
    <mc:Fallback xmlns="">
      <p:transition spd="slow" advTm="132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19672" y="1905506"/>
            <a:ext cx="5238328" cy="1915461"/>
          </a:xfrm>
          <a:prstGeom prst="rect">
            <a:avLst/>
          </a:prstGeom>
        </p:spPr>
        <p:txBody>
          <a:bodyPr wrap="square">
            <a:spAutoFit/>
          </a:bodyPr>
          <a:lstStyle/>
          <a:p>
            <a:pPr lvl="0" algn="ctr">
              <a:lnSpc>
                <a:spcPct val="200000"/>
              </a:lnSpc>
            </a:pPr>
            <a:r>
              <a:rPr lang="ar-EG" sz="3200" b="1" dirty="0">
                <a:solidFill>
                  <a:srgbClr val="0070C0"/>
                </a:solidFill>
                <a:latin typeface="Arial Unicode MS" pitchFamily="34" charset="-128"/>
                <a:ea typeface="Arial Unicode MS" pitchFamily="34" charset="-128"/>
                <a:cs typeface="Arial Unicode MS" pitchFamily="34" charset="-128"/>
              </a:rPr>
              <a:t>المبحث الرابع</a:t>
            </a:r>
            <a:endParaRPr lang="en-US" sz="3200" dirty="0">
              <a:solidFill>
                <a:srgbClr val="0070C0"/>
              </a:solidFill>
              <a:latin typeface="Arial Unicode MS" pitchFamily="34" charset="-128"/>
              <a:ea typeface="Arial Unicode MS" pitchFamily="34" charset="-128"/>
              <a:cs typeface="Arial Unicode MS" pitchFamily="34" charset="-128"/>
            </a:endParaRPr>
          </a:p>
          <a:p>
            <a:pPr lvl="0">
              <a:lnSpc>
                <a:spcPct val="200000"/>
              </a:lnSpc>
            </a:pPr>
            <a:r>
              <a:rPr lang="ar-EG" sz="3200" b="1" dirty="0">
                <a:solidFill>
                  <a:srgbClr val="0070C0"/>
                </a:solidFill>
                <a:latin typeface="Arial Unicode MS" pitchFamily="34" charset="-128"/>
                <a:ea typeface="Arial Unicode MS" pitchFamily="34" charset="-128"/>
                <a:cs typeface="Arial Unicode MS" pitchFamily="34" charset="-128"/>
              </a:rPr>
              <a:t>كيفية إعداد التحقيق الاستقصائي</a:t>
            </a:r>
            <a:endParaRPr lang="ar-SA" sz="3200" b="1" dirty="0">
              <a:solidFill>
                <a:srgbClr val="0070C0"/>
              </a:solidFill>
              <a:latin typeface="Arial Unicode MS" pitchFamily="34" charset="-128"/>
              <a:ea typeface="Arial Unicode MS" pitchFamily="34" charset="-128"/>
              <a:cs typeface="Arial Unicode MS" pitchFamily="34" charset="-128"/>
            </a:endParaRP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495154867"/>
      </p:ext>
    </p:extLst>
  </p:cSld>
  <p:clrMapOvr>
    <a:masterClrMapping/>
  </p:clrMapOvr>
  <mc:AlternateContent xmlns:mc="http://schemas.openxmlformats.org/markup-compatibility/2006" xmlns:p14="http://schemas.microsoft.com/office/powerpoint/2010/main">
    <mc:Choice Requires="p14">
      <p:transition spd="slow" p14:dur="2000" advTm="7378"/>
    </mc:Choice>
    <mc:Fallback xmlns="">
      <p:transition spd="slow" advTm="73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548680"/>
            <a:ext cx="7488832" cy="4431983"/>
          </a:xfrm>
          <a:prstGeom prst="rect">
            <a:avLst/>
          </a:prstGeom>
        </p:spPr>
        <p:txBody>
          <a:bodyPr wrap="square">
            <a:spAutoFit/>
          </a:bodyPr>
          <a:lstStyle/>
          <a:p>
            <a:pPr algn="just">
              <a:lnSpc>
                <a:spcPct val="200000"/>
              </a:lnSpc>
            </a:pPr>
            <a:r>
              <a:rPr lang="ar-EG" sz="2400" dirty="0">
                <a:solidFill>
                  <a:srgbClr val="0070C0"/>
                </a:solidFill>
                <a:latin typeface="Calibri"/>
                <a:ea typeface="Times New Roman"/>
                <a:cs typeface="Simplified Arabic"/>
              </a:rPr>
              <a:t>الخطوة الخامسة: </a:t>
            </a:r>
            <a:endParaRPr lang="ar-SA" sz="2400" dirty="0" smtClean="0">
              <a:solidFill>
                <a:srgbClr val="0070C0"/>
              </a:solidFill>
              <a:latin typeface="Calibri"/>
              <a:ea typeface="Times New Roman"/>
              <a:cs typeface="Simplified Arabic"/>
            </a:endParaRPr>
          </a:p>
          <a:p>
            <a:pPr algn="just">
              <a:lnSpc>
                <a:spcPct val="200000"/>
              </a:lnSpc>
            </a:pPr>
            <a:r>
              <a:rPr lang="ar-EG" sz="2400" dirty="0" err="1" smtClean="0">
                <a:solidFill>
                  <a:srgbClr val="0070C0"/>
                </a:solidFill>
                <a:latin typeface="Calibri"/>
                <a:ea typeface="Times New Roman"/>
                <a:cs typeface="Simplified Arabic"/>
              </a:rPr>
              <a:t>ون</a:t>
            </a:r>
            <a:r>
              <a:rPr lang="ar-SA" sz="2400" dirty="0">
                <a:solidFill>
                  <a:srgbClr val="0070C0"/>
                </a:solidFill>
                <a:latin typeface="Calibri"/>
                <a:ea typeface="Times New Roman"/>
                <a:cs typeface="Simplified Arabic"/>
              </a:rPr>
              <a:t>حن</a:t>
            </a:r>
            <a:r>
              <a:rPr lang="ar-EG" sz="2400" dirty="0">
                <a:solidFill>
                  <a:srgbClr val="0070C0"/>
                </a:solidFill>
                <a:latin typeface="Calibri"/>
                <a:ea typeface="Times New Roman"/>
                <a:cs typeface="Simplified Arabic"/>
              </a:rPr>
              <a:t> نجمع المعلومات، نُنظمها – كي يسهل تفحُّصَها، وتأليفها في قصة، وتدقيقها </a:t>
            </a:r>
            <a:endParaRPr lang="ar-SA" sz="2400" dirty="0">
              <a:solidFill>
                <a:srgbClr val="0070C0"/>
              </a:solidFill>
              <a:latin typeface="Calibri"/>
              <a:ea typeface="Times New Roman"/>
              <a:cs typeface="Simplified Arabic"/>
            </a:endParaRPr>
          </a:p>
          <a:p>
            <a:pPr algn="just">
              <a:lnSpc>
                <a:spcPct val="200000"/>
              </a:lnSpc>
            </a:pPr>
            <a:r>
              <a:rPr lang="ar-EG" sz="2400" dirty="0">
                <a:solidFill>
                  <a:srgbClr val="0070C0"/>
                </a:solidFill>
                <a:latin typeface="Calibri"/>
                <a:ea typeface="Times New Roman"/>
                <a:cs typeface="Simplified Arabic"/>
              </a:rPr>
              <a:t>يتطور البحث الاستقصائي إلى مادةً أكثر بكثير مما تنتجه تغطية الأخبار التقليدية، ويجب أن تكون هذه المادة مُنظمة بفاعلية على أسس مستمرة، وهذا العمل التنظيمي هو جزءٌ من عملية منهجية للكتابة</a:t>
            </a:r>
            <a:endParaRPr lang="en-US" sz="2400" dirty="0">
              <a:solidFill>
                <a:srgbClr val="0070C0"/>
              </a:solidFill>
              <a:latin typeface="Calibri"/>
              <a:ea typeface="Times New Roman"/>
              <a:cs typeface="Simplified Arabic"/>
            </a:endParaRP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9406619"/>
      </p:ext>
    </p:extLst>
  </p:cSld>
  <p:clrMapOvr>
    <a:masterClrMapping/>
  </p:clrMapOvr>
  <mc:AlternateContent xmlns:mc="http://schemas.openxmlformats.org/markup-compatibility/2006" xmlns:p14="http://schemas.microsoft.com/office/powerpoint/2010/main">
    <mc:Choice Requires="p14">
      <p:transition spd="slow" p14:dur="2000" advTm="70538"/>
    </mc:Choice>
    <mc:Fallback xmlns="">
      <p:transition spd="slow" advTm="70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46709" y="548680"/>
            <a:ext cx="5904656" cy="4524315"/>
          </a:xfrm>
          <a:prstGeom prst="rect">
            <a:avLst/>
          </a:prstGeom>
        </p:spPr>
        <p:txBody>
          <a:bodyPr wrap="square">
            <a:spAutoFit/>
          </a:bodyPr>
          <a:lstStyle/>
          <a:p>
            <a:pPr>
              <a:lnSpc>
                <a:spcPct val="150000"/>
              </a:lnSpc>
            </a:pPr>
            <a:r>
              <a:rPr lang="ar-EG" sz="2400" b="1" dirty="0">
                <a:solidFill>
                  <a:srgbClr val="0070C0"/>
                </a:solidFill>
                <a:ea typeface="Times New Roman"/>
                <a:cs typeface="Simplified Arabic"/>
              </a:rPr>
              <a:t>الخطوة السادسة: نضع المعلومات بترتيب سرديٍّ، ونؤلِّفُ القصَّةَ.</a:t>
            </a:r>
            <a:endParaRPr lang="en-US" sz="2400" dirty="0">
              <a:solidFill>
                <a:srgbClr val="0070C0"/>
              </a:solidFill>
            </a:endParaRPr>
          </a:p>
          <a:p>
            <a:pPr marL="1600200" lvl="3" indent="-228600">
              <a:lnSpc>
                <a:spcPct val="150000"/>
              </a:lnSpc>
              <a:buFont typeface="Simplified Arabic"/>
              <a:buChar char="-"/>
            </a:pPr>
            <a:r>
              <a:rPr lang="ar-EG" sz="2400" dirty="0">
                <a:solidFill>
                  <a:srgbClr val="0070C0"/>
                </a:solidFill>
                <a:ea typeface="Times New Roman"/>
                <a:cs typeface="Simplified Arabic"/>
              </a:rPr>
              <a:t>عناصر الأسلوب.</a:t>
            </a:r>
            <a:endParaRPr lang="en-US" sz="2400" dirty="0">
              <a:solidFill>
                <a:srgbClr val="0070C0"/>
              </a:solidFill>
              <a:ea typeface="Calibri"/>
            </a:endParaRPr>
          </a:p>
          <a:p>
            <a:pPr marL="1600200" lvl="3" indent="-228600">
              <a:lnSpc>
                <a:spcPct val="150000"/>
              </a:lnSpc>
              <a:buFont typeface="Simplified Arabic"/>
              <a:buChar char="-"/>
            </a:pPr>
            <a:r>
              <a:rPr lang="ar-EG" sz="2400" dirty="0">
                <a:solidFill>
                  <a:srgbClr val="0070C0"/>
                </a:solidFill>
                <a:ea typeface="Times New Roman"/>
                <a:cs typeface="Simplified Arabic"/>
              </a:rPr>
              <a:t>دعم أسلوبك: استخدام النماذج المثالية.</a:t>
            </a:r>
            <a:endParaRPr lang="en-US" sz="2400" dirty="0">
              <a:solidFill>
                <a:srgbClr val="0070C0"/>
              </a:solidFill>
              <a:ea typeface="Calibri"/>
            </a:endParaRPr>
          </a:p>
          <a:p>
            <a:pPr marL="1600200" lvl="3" indent="-228600">
              <a:lnSpc>
                <a:spcPct val="150000"/>
              </a:lnSpc>
              <a:buFont typeface="Simplified Arabic"/>
              <a:buChar char="-"/>
            </a:pPr>
            <a:r>
              <a:rPr lang="ar-EG" sz="2400" dirty="0">
                <a:solidFill>
                  <a:srgbClr val="0070C0"/>
                </a:solidFill>
                <a:ea typeface="Times New Roman"/>
                <a:cs typeface="Simplified Arabic"/>
              </a:rPr>
              <a:t>تعريف بنية السرد:  زمنيَّة أم </a:t>
            </a:r>
            <a:r>
              <a:rPr lang="ar-EG" sz="2400" dirty="0" smtClean="0">
                <a:solidFill>
                  <a:srgbClr val="0070C0"/>
                </a:solidFill>
                <a:ea typeface="Times New Roman"/>
                <a:cs typeface="Simplified Arabic"/>
              </a:rPr>
              <a:t>أوديسة</a:t>
            </a:r>
            <a:r>
              <a:rPr lang="ar-EG" sz="2400" baseline="30000" dirty="0" smtClean="0">
                <a:solidFill>
                  <a:srgbClr val="0070C0"/>
                </a:solidFill>
                <a:ea typeface="Times New Roman"/>
                <a:cs typeface="Simplified Arabic"/>
                <a:hlinkClick r:id="rId4" action="ppaction://hlinkfile"/>
              </a:rPr>
              <a:t>*</a:t>
            </a:r>
            <a:r>
              <a:rPr lang="ar-EG" sz="2400" dirty="0" smtClean="0">
                <a:solidFill>
                  <a:srgbClr val="0070C0"/>
                </a:solidFill>
                <a:ea typeface="Times New Roman"/>
                <a:cs typeface="Simplified Arabic"/>
              </a:rPr>
              <a:t>؟</a:t>
            </a:r>
            <a:endParaRPr lang="en-US" sz="2400" dirty="0">
              <a:solidFill>
                <a:srgbClr val="0070C0"/>
              </a:solidFill>
              <a:ea typeface="Calibri"/>
            </a:endParaRPr>
          </a:p>
          <a:p>
            <a:pPr marL="1600200" lvl="3" indent="-228600">
              <a:lnSpc>
                <a:spcPct val="150000"/>
              </a:lnSpc>
              <a:buFont typeface="Simplified Arabic"/>
              <a:buChar char="-"/>
            </a:pPr>
            <a:r>
              <a:rPr lang="ar-EG" sz="2400" dirty="0" smtClean="0">
                <a:solidFill>
                  <a:srgbClr val="0070C0"/>
                </a:solidFill>
                <a:ea typeface="Times New Roman"/>
                <a:cs typeface="Simplified Arabic"/>
              </a:rPr>
              <a:t>بناء </a:t>
            </a:r>
            <a:r>
              <a:rPr lang="ar-EG" sz="2400" dirty="0">
                <a:solidFill>
                  <a:srgbClr val="0070C0"/>
                </a:solidFill>
                <a:ea typeface="Times New Roman"/>
                <a:cs typeface="Simplified Arabic"/>
              </a:rPr>
              <a:t>الزمن وتطويع التسلسل الزمني.</a:t>
            </a:r>
            <a:endParaRPr lang="en-US" sz="2400" dirty="0">
              <a:solidFill>
                <a:srgbClr val="0070C0"/>
              </a:solidFill>
              <a:ea typeface="Calibri"/>
            </a:endParaRPr>
          </a:p>
          <a:p>
            <a:pPr marL="1600200" lvl="3" indent="-228600">
              <a:lnSpc>
                <a:spcPct val="150000"/>
              </a:lnSpc>
              <a:buFont typeface="Simplified Arabic"/>
              <a:buChar char="-"/>
            </a:pPr>
            <a:r>
              <a:rPr lang="ar-EG" sz="2400" dirty="0">
                <a:solidFill>
                  <a:srgbClr val="0070C0"/>
                </a:solidFill>
                <a:ea typeface="Times New Roman"/>
                <a:cs typeface="Simplified Arabic"/>
              </a:rPr>
              <a:t>استخدام الملف الأساس.</a:t>
            </a:r>
            <a:endParaRPr lang="en-US" sz="2400" dirty="0">
              <a:solidFill>
                <a:srgbClr val="0070C0"/>
              </a:solidFill>
              <a:ea typeface="Calibri"/>
            </a:endParaRPr>
          </a:p>
          <a:p>
            <a:pPr marL="1600200" lvl="3" indent="-228600">
              <a:lnSpc>
                <a:spcPct val="150000"/>
              </a:lnSpc>
              <a:buFont typeface="Simplified Arabic"/>
              <a:buChar char="-"/>
            </a:pPr>
            <a:r>
              <a:rPr lang="ar-EG" sz="2400" dirty="0" smtClean="0">
                <a:solidFill>
                  <a:srgbClr val="0070C0"/>
                </a:solidFill>
                <a:ea typeface="Times New Roman"/>
                <a:cs typeface="Simplified Arabic"/>
              </a:rPr>
              <a:t>تكتيكات </a:t>
            </a:r>
            <a:r>
              <a:rPr lang="ar-EG" sz="2400" dirty="0">
                <a:solidFill>
                  <a:srgbClr val="0070C0"/>
                </a:solidFill>
                <a:ea typeface="Times New Roman"/>
                <a:cs typeface="Simplified Arabic"/>
              </a:rPr>
              <a:t>تأليفيَّة </a:t>
            </a:r>
            <a:r>
              <a:rPr lang="ar-EG" sz="2400" dirty="0" smtClean="0">
                <a:solidFill>
                  <a:srgbClr val="0070C0"/>
                </a:solidFill>
                <a:ea typeface="Times New Roman"/>
                <a:cs typeface="Simplified Arabic"/>
              </a:rPr>
              <a:t>مُحَدَّدَ</a:t>
            </a:r>
            <a:endParaRPr lang="en-US" sz="2400" dirty="0">
              <a:solidFill>
                <a:srgbClr val="0070C0"/>
              </a:solidFill>
              <a:effectLst/>
              <a:latin typeface="Times New Roman"/>
              <a:ea typeface="Times New Roman"/>
            </a:endParaRP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552004690"/>
      </p:ext>
    </p:extLst>
  </p:cSld>
  <p:clrMapOvr>
    <a:masterClrMapping/>
  </p:clrMapOvr>
  <mc:AlternateContent xmlns:mc="http://schemas.openxmlformats.org/markup-compatibility/2006" xmlns:p14="http://schemas.microsoft.com/office/powerpoint/2010/main">
    <mc:Choice Requires="p14">
      <p:transition spd="slow" p14:dur="2000" advTm="65824"/>
    </mc:Choice>
    <mc:Fallback xmlns="">
      <p:transition spd="slow" advTm="65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1052736"/>
            <a:ext cx="7056784" cy="3046988"/>
          </a:xfrm>
          <a:prstGeom prst="rect">
            <a:avLst/>
          </a:prstGeom>
        </p:spPr>
        <p:txBody>
          <a:bodyPr wrap="square">
            <a:spAutoFit/>
          </a:bodyPr>
          <a:lstStyle/>
          <a:p>
            <a:pPr>
              <a:lnSpc>
                <a:spcPct val="200000"/>
              </a:lnSpc>
            </a:pPr>
            <a:r>
              <a:rPr lang="ar-EG" sz="2400" b="1" dirty="0">
                <a:solidFill>
                  <a:srgbClr val="0070C0"/>
                </a:solidFill>
                <a:ea typeface="Times New Roman"/>
                <a:cs typeface="Simplified Arabic"/>
              </a:rPr>
              <a:t>الخطوة السابعة: نقوم بمراقبة النوعيَّة لنتأكد من أن القصة صحيحة</a:t>
            </a:r>
            <a:r>
              <a:rPr lang="ar-EG" sz="2400" baseline="30000" dirty="0">
                <a:solidFill>
                  <a:srgbClr val="0070C0"/>
                </a:solidFill>
                <a:ea typeface="Times New Roman"/>
                <a:cs typeface="Simplified Arabic"/>
              </a:rPr>
              <a:t>.</a:t>
            </a:r>
            <a:endParaRPr lang="en-US" sz="2400" dirty="0">
              <a:solidFill>
                <a:srgbClr val="0070C0"/>
              </a:solidFill>
            </a:endParaRPr>
          </a:p>
          <a:p>
            <a:pPr algn="just">
              <a:lnSpc>
                <a:spcPct val="200000"/>
              </a:lnSpc>
            </a:pPr>
            <a:r>
              <a:rPr lang="ar-EG" sz="2400" dirty="0">
                <a:solidFill>
                  <a:srgbClr val="0070C0"/>
                </a:solidFill>
                <a:latin typeface="Calibri"/>
                <a:ea typeface="Times New Roman"/>
                <a:cs typeface="Simplified Arabic"/>
              </a:rPr>
              <a:t>لقد قُمتَ ببحث حول القصة، ونظّمتها، وكتبتها، والآن دعنا نتأكد من أننا قمنا بما قمنا به بشكل صحيح قبل أن تُنشر، أو تُذاع، وهذا الأمر يشمل مراقبة النوعيّة.</a:t>
            </a:r>
            <a:endParaRPr lang="en-US" sz="2400" dirty="0">
              <a:solidFill>
                <a:srgbClr val="0070C0"/>
              </a:solidFill>
              <a:effectLst/>
              <a:latin typeface="Calibri"/>
              <a:ea typeface="Calibri"/>
              <a:cs typeface="Arial"/>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336973601"/>
      </p:ext>
    </p:extLst>
  </p:cSld>
  <p:clrMapOvr>
    <a:masterClrMapping/>
  </p:clrMapOvr>
  <mc:AlternateContent xmlns:mc="http://schemas.openxmlformats.org/markup-compatibility/2006">
    <mc:Choice xmlns:p14="http://schemas.microsoft.com/office/powerpoint/2010/main" Requires="p14">
      <p:transition spd="slow" p14:dur="2000" advTm="15647"/>
    </mc:Choice>
    <mc:Fallback>
      <p:transition spd="slow" advTm="15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91680" y="1340768"/>
            <a:ext cx="5832648" cy="3046988"/>
          </a:xfrm>
          <a:prstGeom prst="rect">
            <a:avLst/>
          </a:prstGeom>
        </p:spPr>
        <p:txBody>
          <a:bodyPr wrap="square">
            <a:spAutoFit/>
          </a:bodyPr>
          <a:lstStyle/>
          <a:p>
            <a:pPr>
              <a:lnSpc>
                <a:spcPct val="200000"/>
              </a:lnSpc>
              <a:tabLst>
                <a:tab pos="237490" algn="l"/>
              </a:tabLst>
            </a:pPr>
            <a:r>
              <a:rPr lang="ar-EG" sz="2400" b="1" dirty="0">
                <a:solidFill>
                  <a:srgbClr val="0070C0"/>
                </a:solidFill>
                <a:ea typeface="Times New Roman"/>
                <a:cs typeface="Simplified Arabic"/>
              </a:rPr>
              <a:t>1.	ما التدقيق في الحقائق؟</a:t>
            </a:r>
            <a:endParaRPr lang="en-US" sz="2400" dirty="0">
              <a:solidFill>
                <a:srgbClr val="0070C0"/>
              </a:solidFill>
            </a:endParaRPr>
          </a:p>
          <a:p>
            <a:pPr algn="just">
              <a:lnSpc>
                <a:spcPct val="200000"/>
              </a:lnSpc>
            </a:pPr>
            <a:r>
              <a:rPr lang="ar-EG" sz="2400" dirty="0">
                <a:solidFill>
                  <a:srgbClr val="0070C0"/>
                </a:solidFill>
                <a:latin typeface="Calibri"/>
                <a:ea typeface="Times New Roman"/>
                <a:cs typeface="Simplified Arabic"/>
              </a:rPr>
              <a:t>في جميع أنحاء العالم، تشمل أفضل فرق الاستقصاء شخصاً مُحرِّراً، أو حتى مُدَقِّقَ حقائقَ وظيفته أن يُرشد عملية التأكد من أن استقصاءً ما قد نُفِّذ، وأُلِّفَ بشكل كامل.</a:t>
            </a:r>
            <a:endParaRPr lang="en-US" sz="2400" dirty="0">
              <a:solidFill>
                <a:srgbClr val="0070C0"/>
              </a:solidFill>
              <a:effectLst/>
              <a:latin typeface="Calibri"/>
              <a:ea typeface="Calibri"/>
              <a:cs typeface="Arial"/>
            </a:endParaRPr>
          </a:p>
        </p:txBody>
      </p:sp>
      <p:pic>
        <p:nvPicPr>
          <p:cNvPr id="5" name="صو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390445409"/>
      </p:ext>
    </p:extLst>
  </p:cSld>
  <p:clrMapOvr>
    <a:masterClrMapping/>
  </p:clrMapOvr>
  <mc:AlternateContent xmlns:mc="http://schemas.openxmlformats.org/markup-compatibility/2006">
    <mc:Choice xmlns:p14="http://schemas.microsoft.com/office/powerpoint/2010/main" Requires="p14">
      <p:transition spd="slow" p14:dur="2000" advTm="36986"/>
    </mc:Choice>
    <mc:Fallback>
      <p:transition spd="slow" advTm="36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45593" y="980728"/>
            <a:ext cx="5904656" cy="3785652"/>
          </a:xfrm>
          <a:prstGeom prst="rect">
            <a:avLst/>
          </a:prstGeom>
        </p:spPr>
        <p:txBody>
          <a:bodyPr wrap="square">
            <a:spAutoFit/>
          </a:bodyPr>
          <a:lstStyle/>
          <a:p>
            <a:pPr>
              <a:lnSpc>
                <a:spcPct val="200000"/>
              </a:lnSpc>
              <a:tabLst>
                <a:tab pos="237490" algn="l"/>
                <a:tab pos="597535" algn="l"/>
              </a:tabLst>
            </a:pPr>
            <a:r>
              <a:rPr lang="ar-EG" sz="2400" b="1" dirty="0">
                <a:solidFill>
                  <a:srgbClr val="0070C0"/>
                </a:solidFill>
                <a:ea typeface="Times New Roman"/>
                <a:cs typeface="Simplified Arabic"/>
              </a:rPr>
              <a:t>2.	تدقيقُ الحقائقِ والقانون: </a:t>
            </a:r>
            <a:endParaRPr lang="en-US" sz="2400" dirty="0">
              <a:solidFill>
                <a:srgbClr val="0070C0"/>
              </a:solidFill>
            </a:endParaRPr>
          </a:p>
          <a:p>
            <a:pPr algn="just">
              <a:lnSpc>
                <a:spcPct val="200000"/>
              </a:lnSpc>
            </a:pPr>
            <a:r>
              <a:rPr lang="ar-EG" sz="2400" dirty="0">
                <a:solidFill>
                  <a:srgbClr val="0070C0"/>
                </a:solidFill>
                <a:latin typeface="Calibri"/>
                <a:ea typeface="Times New Roman"/>
                <a:cs typeface="Simplified Arabic"/>
              </a:rPr>
              <a:t>يمكن لهذه العملية أيضاً أن تكون أساسَ مراجعةٍ قانونية لما إذا كانت قصتك تنتهك قوانين التشهير، أو تشويه السمعة، ففي كل نظام قانوني تقريباً، تُوجد بعض المعايير المبدئية للحكم على وقوع التشهير، أو تشويه السمعة.</a:t>
            </a:r>
            <a:endParaRPr lang="en-US" sz="2400" dirty="0">
              <a:solidFill>
                <a:srgbClr val="0070C0"/>
              </a:solidFill>
              <a:effectLst/>
              <a:latin typeface="Calibri"/>
              <a:ea typeface="Calibri"/>
              <a:cs typeface="Arial"/>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826624707"/>
      </p:ext>
    </p:extLst>
  </p:cSld>
  <p:clrMapOvr>
    <a:masterClrMapping/>
  </p:clrMapOvr>
  <mc:AlternateContent xmlns:mc="http://schemas.openxmlformats.org/markup-compatibility/2006" xmlns:p14="http://schemas.microsoft.com/office/powerpoint/2010/main">
    <mc:Choice Requires="p14">
      <p:transition spd="slow" p14:dur="2000" advTm="45521"/>
    </mc:Choice>
    <mc:Fallback xmlns="">
      <p:transition spd="slow" advTm="45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35696" y="1052736"/>
            <a:ext cx="6192688" cy="3785652"/>
          </a:xfrm>
          <a:prstGeom prst="rect">
            <a:avLst/>
          </a:prstGeom>
        </p:spPr>
        <p:txBody>
          <a:bodyPr wrap="square">
            <a:spAutoFit/>
          </a:bodyPr>
          <a:lstStyle/>
          <a:p>
            <a:pPr algn="just">
              <a:lnSpc>
                <a:spcPct val="200000"/>
              </a:lnSpc>
              <a:tabLst>
                <a:tab pos="237490" algn="l"/>
              </a:tabLst>
            </a:pPr>
            <a:r>
              <a:rPr lang="ar-EG" sz="2400" b="1" dirty="0">
                <a:solidFill>
                  <a:srgbClr val="0070C0"/>
                </a:solidFill>
                <a:ea typeface="Times New Roman"/>
                <a:cs typeface="Simplified Arabic"/>
              </a:rPr>
              <a:t>	</a:t>
            </a:r>
            <a:r>
              <a:rPr lang="ar-SA" sz="2400" b="1" dirty="0" smtClean="0">
                <a:solidFill>
                  <a:srgbClr val="0070C0"/>
                </a:solidFill>
                <a:ea typeface="Times New Roman"/>
                <a:cs typeface="Simplified Arabic"/>
              </a:rPr>
              <a:t>3. </a:t>
            </a:r>
            <a:r>
              <a:rPr lang="ar-SA" sz="2400" b="1" dirty="0">
                <a:solidFill>
                  <a:srgbClr val="0070C0"/>
                </a:solidFill>
                <a:ea typeface="Times New Roman"/>
                <a:cs typeface="Simplified Arabic"/>
              </a:rPr>
              <a:t>ا</a:t>
            </a:r>
            <a:r>
              <a:rPr lang="ar-EG" sz="2400" b="1" dirty="0" smtClean="0">
                <a:solidFill>
                  <a:srgbClr val="0070C0"/>
                </a:solidFill>
                <a:ea typeface="Times New Roman"/>
                <a:cs typeface="Simplified Arabic"/>
              </a:rPr>
              <a:t>لتدقيق </a:t>
            </a:r>
            <a:r>
              <a:rPr lang="ar-EG" sz="2400" b="1" dirty="0">
                <a:solidFill>
                  <a:srgbClr val="0070C0"/>
                </a:solidFill>
                <a:ea typeface="Times New Roman"/>
                <a:cs typeface="Simplified Arabic"/>
              </a:rPr>
              <a:t>في أخلاقيّات عملك: </a:t>
            </a:r>
            <a:endParaRPr lang="ar-SA" sz="2400" b="1" dirty="0" smtClean="0">
              <a:solidFill>
                <a:srgbClr val="0070C0"/>
              </a:solidFill>
              <a:ea typeface="Times New Roman"/>
              <a:cs typeface="Simplified Arabic"/>
            </a:endParaRPr>
          </a:p>
          <a:p>
            <a:pPr algn="just">
              <a:lnSpc>
                <a:spcPct val="200000"/>
              </a:lnSpc>
              <a:tabLst>
                <a:tab pos="237490" algn="l"/>
              </a:tabLst>
            </a:pPr>
            <a:r>
              <a:rPr lang="ar-EG" sz="2400" dirty="0" smtClean="0">
                <a:solidFill>
                  <a:srgbClr val="0070C0"/>
                </a:solidFill>
                <a:ea typeface="Times New Roman"/>
                <a:cs typeface="Simplified Arabic"/>
              </a:rPr>
              <a:t>لا </a:t>
            </a:r>
            <a:r>
              <a:rPr lang="ar-EG" sz="2400" dirty="0">
                <a:solidFill>
                  <a:srgbClr val="0070C0"/>
                </a:solidFill>
                <a:ea typeface="Times New Roman"/>
                <a:cs typeface="Simplified Arabic"/>
              </a:rPr>
              <a:t>تُسِئ استخدام قوة الإهانات، شطبُ العدوانية غير المُبرَّرة من قصتك أمرٌ يجب أن تعتاد عليه، في معظم الحالات التي رأيناها، يُصبحُ الإعلاميون جارحين حين يكونون مرهقين، أو خائفين، أعْطِ المُسْتَهْدَفَ حقَّ الرَّد</a:t>
            </a:r>
            <a:r>
              <a:rPr lang="ar-EG" sz="2400" b="1" dirty="0">
                <a:solidFill>
                  <a:srgbClr val="0070C0"/>
                </a:solidFill>
                <a:ea typeface="Times New Roman"/>
                <a:cs typeface="Simplified Arabic"/>
              </a:rPr>
              <a:t>.</a:t>
            </a:r>
            <a:endParaRPr lang="en-US" sz="2400" dirty="0">
              <a:solidFill>
                <a:srgbClr val="0070C0"/>
              </a:solidFill>
              <a:effectLst/>
            </a:endParaRP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03935822"/>
      </p:ext>
    </p:extLst>
  </p:cSld>
  <p:clrMapOvr>
    <a:masterClrMapping/>
  </p:clrMapOvr>
  <mc:AlternateContent xmlns:mc="http://schemas.openxmlformats.org/markup-compatibility/2006" xmlns:p14="http://schemas.microsoft.com/office/powerpoint/2010/main">
    <mc:Choice Requires="p14">
      <p:transition spd="slow" p14:dur="2000" advTm="9286"/>
    </mc:Choice>
    <mc:Fallback xmlns="">
      <p:transition spd="slow" advTm="9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506</TotalTime>
  <Words>420</Words>
  <Application>Microsoft Office PowerPoint</Application>
  <PresentationFormat>عرض على الشاشة (3:4)‏</PresentationFormat>
  <Paragraphs>33</Paragraphs>
  <Slides>13</Slides>
  <Notes>0</Notes>
  <HiddenSlides>0</HiddenSlides>
  <MMClips>12</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دفق الهواء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المحمديه جروب</dc:creator>
  <cp:lastModifiedBy>المحمديه جروب</cp:lastModifiedBy>
  <cp:revision>43</cp:revision>
  <dcterms:created xsi:type="dcterms:W3CDTF">2020-03-20T07:38:46Z</dcterms:created>
  <dcterms:modified xsi:type="dcterms:W3CDTF">2020-03-21T10:35:11Z</dcterms:modified>
</cp:coreProperties>
</file>