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4" r:id="rId1"/>
  </p:sldMasterIdLst>
  <p:sldIdLst>
    <p:sldId id="256" r:id="rId2"/>
    <p:sldId id="273" r:id="rId3"/>
    <p:sldId id="270" r:id="rId4"/>
    <p:sldId id="257" r:id="rId5"/>
    <p:sldId id="260" r:id="rId6"/>
    <p:sldId id="261" r:id="rId7"/>
    <p:sldId id="262" r:id="rId8"/>
    <p:sldId id="263" r:id="rId9"/>
    <p:sldId id="264" r:id="rId10"/>
    <p:sldId id="265" r:id="rId11"/>
    <p:sldId id="267" r:id="rId12"/>
    <p:sldId id="268" r:id="rId13"/>
    <p:sldId id="269" r:id="rId14"/>
    <p:sldId id="271" r:id="rId15"/>
    <p:sldId id="272" r:id="rId1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47" autoAdjust="0"/>
    <p:restoredTop sz="94662" autoAdjust="0"/>
  </p:normalViewPr>
  <p:slideViewPr>
    <p:cSldViewPr>
      <p:cViewPr>
        <p:scale>
          <a:sx n="66" d="100"/>
          <a:sy n="66" d="100"/>
        </p:scale>
        <p:origin x="-149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27/07/41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27/07/41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27/07/41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B8ABB09-4A1D-463E-8065-109CC2B7EFAA}" type="datetimeFigureOut">
              <a:rPr lang="ar-SA" smtClean="0"/>
              <a:t>27/07/41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27/07/41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B8ABB09-4A1D-463E-8065-109CC2B7EFAA}" type="datetimeFigureOut">
              <a:rPr lang="ar-SA" smtClean="0"/>
              <a:t>27/07/41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ar-SA" smtClean="0"/>
              <a:t>انقر لتحرير أنماط النص الرئيسي</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B8ABB09-4A1D-463E-8065-109CC2B7EFAA}" type="datetimeFigureOut">
              <a:rPr lang="ar-SA" smtClean="0"/>
              <a:t>27/07/41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
        <p:nvSpPr>
          <p:cNvPr id="10" name="Title 9"/>
          <p:cNvSpPr>
            <a:spLocks noGrp="1"/>
          </p:cNvSpPr>
          <p:nvPr>
            <p:ph type="title"/>
          </p:nvPr>
        </p:nvSpPr>
        <p:spPr/>
        <p:txBody>
          <a:body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1B8ABB09-4A1D-463E-8065-109CC2B7EFAA}" type="datetimeFigureOut">
              <a:rPr lang="ar-SA" smtClean="0"/>
              <a:t>27/07/41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27/07/41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27/07/41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27/07/41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B8ABB09-4A1D-463E-8065-109CC2B7EFAA}" type="datetimeFigureOut">
              <a:rPr lang="ar-SA" smtClean="0"/>
              <a:t>27/07/41</a:t>
            </a:fld>
            <a:endParaRPr lang="ar-SA"/>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ar-SA"/>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315652" y="2132856"/>
            <a:ext cx="7014889" cy="3416320"/>
          </a:xfrm>
          <a:prstGeom prst="rect">
            <a:avLst/>
          </a:prstGeom>
        </p:spPr>
        <p:txBody>
          <a:bodyPr wrap="square">
            <a:spAutoFit/>
          </a:bodyPr>
          <a:lstStyle/>
          <a:p>
            <a:pPr lvl="0" algn="ctr">
              <a:lnSpc>
                <a:spcPct val="200000"/>
              </a:lnSpc>
            </a:pPr>
            <a:r>
              <a:rPr lang="ar-SA" sz="4400" b="1" dirty="0" smtClean="0">
                <a:solidFill>
                  <a:srgbClr val="0070C0"/>
                </a:solidFill>
                <a:latin typeface="Monotype Koufi" pitchFamily="2" charset="-78"/>
                <a:ea typeface="Monotype Koufi" pitchFamily="2" charset="-78"/>
                <a:cs typeface="Monotype Koufi" pitchFamily="2" charset="-78"/>
              </a:rPr>
              <a:t>الصحافة الاستقصائية</a:t>
            </a:r>
          </a:p>
          <a:p>
            <a:pPr lvl="0" algn="ctr">
              <a:lnSpc>
                <a:spcPct val="200000"/>
              </a:lnSpc>
            </a:pPr>
            <a:r>
              <a:rPr lang="ar-SA" sz="4400" b="1" dirty="0" smtClean="0">
                <a:solidFill>
                  <a:srgbClr val="0070C0"/>
                </a:solidFill>
                <a:latin typeface="Monotype Koufi" pitchFamily="2" charset="-78"/>
                <a:ea typeface="Monotype Koufi" pitchFamily="2" charset="-78"/>
                <a:cs typeface="Monotype Koufi" pitchFamily="2" charset="-78"/>
              </a:rPr>
              <a:t>د . هبة عبد المعز أحمد</a:t>
            </a:r>
          </a:p>
          <a:p>
            <a:pPr lvl="0" algn="ctr">
              <a:lnSpc>
                <a:spcPct val="200000"/>
              </a:lnSpc>
            </a:pPr>
            <a:r>
              <a:rPr lang="ar-SA" sz="2000" b="1" dirty="0" smtClean="0">
                <a:solidFill>
                  <a:srgbClr val="0070C0"/>
                </a:solidFill>
                <a:latin typeface="Monotype Koufi" pitchFamily="2" charset="-78"/>
                <a:ea typeface="Monotype Koufi" pitchFamily="2" charset="-78"/>
                <a:cs typeface="Monotype Koufi" pitchFamily="2" charset="-78"/>
              </a:rPr>
              <a:t>مدرس الصحافة في كلية الإعلام وتكنولوجيا الاتصال جامعة جنوب الوادي  </a:t>
            </a:r>
            <a:endParaRPr lang="ar-SA" sz="2000" b="1" dirty="0">
              <a:solidFill>
                <a:srgbClr val="0070C0"/>
              </a:solidFill>
              <a:latin typeface="Monotype Koufi" pitchFamily="2" charset="-78"/>
              <a:ea typeface="Monotype Koufi" pitchFamily="2" charset="-78"/>
              <a:cs typeface="Monotype Koufi" pitchFamily="2" charset="-78"/>
            </a:endParaRPr>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954" y="620688"/>
            <a:ext cx="1375576" cy="1224136"/>
          </a:xfrm>
          <a:prstGeom prst="rect">
            <a:avLst/>
          </a:prstGeom>
        </p:spPr>
      </p:pic>
      <p:pic>
        <p:nvPicPr>
          <p:cNvPr id="1026" name="Picture 2" descr="C:\Users\المحمديه جروب\Desktop\لوجو اعلام.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010" y="807014"/>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8836040"/>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83568" y="1305342"/>
            <a:ext cx="7704856" cy="3970318"/>
          </a:xfrm>
          <a:prstGeom prst="rect">
            <a:avLst/>
          </a:prstGeom>
        </p:spPr>
        <p:txBody>
          <a:bodyPr wrap="square">
            <a:spAutoFit/>
          </a:bodyPr>
          <a:lstStyle/>
          <a:p>
            <a:pPr>
              <a:lnSpc>
                <a:spcPct val="150000"/>
              </a:lnSpc>
            </a:pPr>
            <a:r>
              <a:rPr lang="ar-EG" sz="2400" b="1" dirty="0">
                <a:solidFill>
                  <a:srgbClr val="0070C0"/>
                </a:solidFill>
                <a:ea typeface="Times New Roman"/>
                <a:cs typeface="Simplified Arabic"/>
              </a:rPr>
              <a:t>ما أنواع المصادر العلنية؟</a:t>
            </a:r>
            <a:endParaRPr lang="en-US" sz="2400" dirty="0">
              <a:solidFill>
                <a:srgbClr val="0070C0"/>
              </a:solidFill>
            </a:endParaRPr>
          </a:p>
          <a:p>
            <a:pPr>
              <a:lnSpc>
                <a:spcPct val="150000"/>
              </a:lnSpc>
            </a:pPr>
            <a:r>
              <a:rPr lang="ar-EG" sz="2400" dirty="0">
                <a:solidFill>
                  <a:srgbClr val="0070C0"/>
                </a:solidFill>
                <a:latin typeface="Calibri"/>
                <a:ea typeface="Times New Roman"/>
                <a:cs typeface="Simplified Arabic"/>
              </a:rPr>
              <a:t>المعلومات التي نُشرت في أي وسيلة إعلامية يسهل الوصول إليها بحرية.</a:t>
            </a:r>
            <a:endParaRPr lang="en-US" sz="2400" dirty="0">
              <a:solidFill>
                <a:srgbClr val="0070C0"/>
              </a:solidFill>
              <a:latin typeface="Calibri"/>
              <a:ea typeface="Calibri"/>
              <a:cs typeface="Arial"/>
            </a:endParaRPr>
          </a:p>
          <a:p>
            <a:pPr algn="just">
              <a:lnSpc>
                <a:spcPct val="150000"/>
              </a:lnSpc>
            </a:pPr>
            <a:r>
              <a:rPr lang="ar-EG" sz="2400" dirty="0">
                <a:solidFill>
                  <a:srgbClr val="0070C0"/>
                </a:solidFill>
                <a:latin typeface="Calibri"/>
                <a:ea typeface="Times New Roman"/>
                <a:cs typeface="Simplified Arabic"/>
              </a:rPr>
              <a:t>تقدّم الوكالات الحكومية عموماً معلومات أكثر من أي مصدر آخر، حتى في البلدان التي نعتبرها مغلقة، ويمكنك الحصول على معلومات منها أكثر مما تظن مثل: (تقارير الحوادث، تقارير التفتيش المركزي، الشكاوى أو التظلمات، المكتبات الحكومية، المحاكم، مكاتب الترويج "الغرف التجارية"، مكاتبُ تسجيل ملكية الأراضي، تقارير شركات القطاع العام ومراقب </a:t>
            </a:r>
            <a:r>
              <a:rPr lang="ar-EG" sz="2400" dirty="0" smtClean="0">
                <a:solidFill>
                  <a:srgbClr val="0070C0"/>
                </a:solidFill>
                <a:latin typeface="Calibri"/>
                <a:ea typeface="Times New Roman"/>
                <a:cs typeface="Simplified Arabic"/>
              </a:rPr>
              <a:t>الشركات</a:t>
            </a:r>
            <a:r>
              <a:rPr lang="ar-SA" sz="2400" dirty="0" smtClean="0">
                <a:solidFill>
                  <a:srgbClr val="0070C0"/>
                </a:solidFill>
                <a:latin typeface="Calibri"/>
                <a:ea typeface="Times New Roman"/>
                <a:cs typeface="Simplified Arabic"/>
              </a:rPr>
              <a:t>) </a:t>
            </a:r>
            <a:r>
              <a:rPr lang="ar-EG" sz="2400" dirty="0" smtClean="0">
                <a:solidFill>
                  <a:srgbClr val="0070C0"/>
                </a:solidFill>
                <a:latin typeface="Calibri"/>
                <a:ea typeface="Times New Roman"/>
                <a:cs typeface="Simplified Arabic"/>
              </a:rPr>
              <a:t>.</a:t>
            </a:r>
            <a:endParaRPr lang="en-US" sz="2400" dirty="0">
              <a:solidFill>
                <a:srgbClr val="0070C0"/>
              </a:solidFill>
              <a:effectLst/>
              <a:latin typeface="Calibri"/>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4081026"/>
      </p:ext>
    </p:extLst>
  </p:cSld>
  <p:clrMapOvr>
    <a:masterClrMapping/>
  </p:clrMapOvr>
  <mc:AlternateContent xmlns:mc="http://schemas.openxmlformats.org/markup-compatibility/2006" xmlns:p14="http://schemas.microsoft.com/office/powerpoint/2010/main">
    <mc:Choice Requires="p14">
      <p:transition spd="slow" p14:dur="2000" advTm="27370"/>
    </mc:Choice>
    <mc:Fallback xmlns="">
      <p:transition spd="slow" advTm="2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59632" y="980729"/>
            <a:ext cx="7056784" cy="4431983"/>
          </a:xfrm>
          <a:prstGeom prst="rect">
            <a:avLst/>
          </a:prstGeom>
        </p:spPr>
        <p:txBody>
          <a:bodyPr wrap="square">
            <a:spAutoFit/>
          </a:bodyPr>
          <a:lstStyle/>
          <a:p>
            <a:pPr>
              <a:lnSpc>
                <a:spcPct val="200000"/>
              </a:lnSpc>
            </a:pPr>
            <a:r>
              <a:rPr lang="ar-EG" b="1" dirty="0">
                <a:ea typeface="Times New Roman"/>
                <a:cs typeface="Simplified Arabic"/>
              </a:rPr>
              <a:t>. </a:t>
            </a:r>
            <a:r>
              <a:rPr lang="ar-EG" sz="2400" b="1" dirty="0">
                <a:solidFill>
                  <a:srgbClr val="0070C0"/>
                </a:solidFill>
                <a:ea typeface="Times New Roman"/>
                <a:cs typeface="Simplified Arabic"/>
              </a:rPr>
              <a:t>استراتيجية المصادر العلنية للاستقصاء:</a:t>
            </a:r>
            <a:endParaRPr lang="en-US" sz="2400" dirty="0">
              <a:solidFill>
                <a:srgbClr val="0070C0"/>
              </a:solidFill>
            </a:endParaRPr>
          </a:p>
          <a:p>
            <a:pPr marL="342900" lvl="0" indent="-342900">
              <a:lnSpc>
                <a:spcPct val="200000"/>
              </a:lnSpc>
              <a:buFont typeface="Simplified Arabic"/>
              <a:buChar char="-"/>
            </a:pPr>
            <a:r>
              <a:rPr lang="ar-EG" sz="2400" dirty="0">
                <a:solidFill>
                  <a:srgbClr val="0070C0"/>
                </a:solidFill>
                <a:ea typeface="Times New Roman"/>
                <a:cs typeface="Simplified Arabic"/>
              </a:rPr>
              <a:t>نبدأ ببضعة مؤشرات للحقائق.</a:t>
            </a:r>
            <a:endParaRPr lang="en-US" sz="2400" dirty="0">
              <a:solidFill>
                <a:srgbClr val="0070C0"/>
              </a:solidFill>
              <a:ea typeface="Times New Roman"/>
            </a:endParaRPr>
          </a:p>
          <a:p>
            <a:pPr marL="342900" lvl="0" indent="-342900">
              <a:lnSpc>
                <a:spcPct val="200000"/>
              </a:lnSpc>
              <a:buFont typeface="Simplified Arabic"/>
              <a:buChar char="-"/>
            </a:pPr>
            <a:r>
              <a:rPr lang="ar-EG" sz="2400" dirty="0">
                <a:solidFill>
                  <a:srgbClr val="0070C0"/>
                </a:solidFill>
                <a:ea typeface="Times New Roman"/>
                <a:cs typeface="Simplified Arabic"/>
              </a:rPr>
              <a:t>نجعل الحقائق التي لا نعرفها فرضيّات.</a:t>
            </a:r>
            <a:endParaRPr lang="en-US" sz="2400" dirty="0">
              <a:solidFill>
                <a:srgbClr val="0070C0"/>
              </a:solidFill>
              <a:ea typeface="Times New Roman"/>
            </a:endParaRPr>
          </a:p>
          <a:p>
            <a:pPr marL="342900" lvl="0" indent="-342900">
              <a:lnSpc>
                <a:spcPct val="200000"/>
              </a:lnSpc>
              <a:buFont typeface="Simplified Arabic"/>
              <a:buChar char="-"/>
            </a:pPr>
            <a:r>
              <a:rPr lang="ar-EG" sz="2400" dirty="0">
                <a:solidFill>
                  <a:srgbClr val="0070C0"/>
                </a:solidFill>
                <a:ea typeface="Times New Roman"/>
                <a:cs typeface="Simplified Arabic"/>
              </a:rPr>
              <a:t>نسعى إلى تأكيد فرضيّتنا من مصادر علنية.</a:t>
            </a:r>
            <a:endParaRPr lang="en-US" sz="2400" dirty="0">
              <a:solidFill>
                <a:srgbClr val="0070C0"/>
              </a:solidFill>
              <a:ea typeface="Times New Roman"/>
            </a:endParaRPr>
          </a:p>
          <a:p>
            <a:pPr marL="342900" lvl="0" indent="-342900">
              <a:lnSpc>
                <a:spcPct val="200000"/>
              </a:lnSpc>
              <a:buFont typeface="Simplified Arabic"/>
              <a:buChar char="-"/>
            </a:pPr>
            <a:r>
              <a:rPr lang="ar-EG" sz="2400" dirty="0">
                <a:solidFill>
                  <a:srgbClr val="0070C0"/>
                </a:solidFill>
                <a:ea typeface="Times New Roman"/>
                <a:cs typeface="Simplified Arabic"/>
              </a:rPr>
              <a:t>نسأل أشخاصاً يمكنهم إكمال المعلومات التي عثرنا عليها في مصادر علنية.</a:t>
            </a:r>
            <a:endParaRPr lang="en-US" sz="2400" dirty="0">
              <a:solidFill>
                <a:srgbClr val="0070C0"/>
              </a:solidFill>
              <a:effectLst/>
              <a:ea typeface="Times New Roman"/>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5953417"/>
      </p:ext>
    </p:extLst>
  </p:cSld>
  <p:clrMapOvr>
    <a:masterClrMapping/>
  </p:clrMapOvr>
  <mc:AlternateContent xmlns:mc="http://schemas.openxmlformats.org/markup-compatibility/2006" xmlns:p14="http://schemas.microsoft.com/office/powerpoint/2010/main">
    <mc:Choice Requires="p14">
      <p:transition spd="slow" p14:dur="2000" advTm="39480"/>
    </mc:Choice>
    <mc:Fallback xmlns="">
      <p:transition spd="slow" advTm="3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59632" y="1556792"/>
            <a:ext cx="6264696" cy="3924151"/>
          </a:xfrm>
          <a:prstGeom prst="rect">
            <a:avLst/>
          </a:prstGeom>
        </p:spPr>
        <p:txBody>
          <a:bodyPr wrap="square">
            <a:spAutoFit/>
          </a:bodyPr>
          <a:lstStyle/>
          <a:p>
            <a:pPr>
              <a:lnSpc>
                <a:spcPct val="150000"/>
              </a:lnSpc>
            </a:pPr>
            <a:r>
              <a:rPr lang="ar-EG" sz="2400" b="1" dirty="0">
                <a:solidFill>
                  <a:srgbClr val="0070C0"/>
                </a:solidFill>
                <a:ea typeface="Times New Roman"/>
                <a:cs typeface="Simplified Arabic"/>
              </a:rPr>
              <a:t>ب‌. استخدام مصادر عامة لتوجهك للمصادر الخبيرة بالقضية مثار البحث:</a:t>
            </a:r>
            <a:endParaRPr lang="en-US" sz="2400" dirty="0">
              <a:solidFill>
                <a:srgbClr val="0070C0"/>
              </a:solidFill>
            </a:endParaRPr>
          </a:p>
          <a:p>
            <a:pPr algn="just">
              <a:lnSpc>
                <a:spcPct val="150000"/>
              </a:lnSpc>
            </a:pPr>
            <a:r>
              <a:rPr lang="ar-EG" sz="2400" dirty="0">
                <a:solidFill>
                  <a:srgbClr val="0070C0"/>
                </a:solidFill>
                <a:latin typeface="Calibri"/>
                <a:ea typeface="Times New Roman"/>
                <a:cs typeface="Simplified Arabic"/>
              </a:rPr>
              <a:t>والطريقة الأفضل لاكتشاف مصادر علنية خبيرة هي سؤال المحترفين في قطاع ما عن المصادر التي يستخدمونها، وحين تتحدث مع تلك المصادر المحترفة، تأكدْ أن تسألهم عن مصدر الحقائق التي تجدها مثيرة، لا تجمع حقائق فقط: اجمع الطرق، والتقنيات التي على أساسها يتم العثور على الحقائق.</a:t>
            </a:r>
            <a:endParaRPr lang="en-US" sz="2400" dirty="0">
              <a:solidFill>
                <a:srgbClr val="0070C0"/>
              </a:solidFill>
              <a:effectLst/>
              <a:latin typeface="Calibri"/>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492918"/>
      </p:ext>
    </p:extLst>
  </p:cSld>
  <p:clrMapOvr>
    <a:masterClrMapping/>
  </p:clrMapOvr>
  <mc:AlternateContent xmlns:mc="http://schemas.openxmlformats.org/markup-compatibility/2006">
    <mc:Choice xmlns:p14="http://schemas.microsoft.com/office/powerpoint/2010/main" Requires="p14">
      <p:transition spd="slow" p14:dur="2000" advTm="24423"/>
    </mc:Choice>
    <mc:Fallback>
      <p:transition spd="slow" advTm="2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548680"/>
            <a:ext cx="7560840" cy="5262979"/>
          </a:xfrm>
          <a:prstGeom prst="rect">
            <a:avLst/>
          </a:prstGeom>
        </p:spPr>
        <p:txBody>
          <a:bodyPr wrap="square">
            <a:spAutoFit/>
          </a:bodyPr>
          <a:lstStyle/>
          <a:p>
            <a:pPr algn="just">
              <a:lnSpc>
                <a:spcPct val="200000"/>
              </a:lnSpc>
            </a:pPr>
            <a:r>
              <a:rPr lang="ar-EG" sz="2400" b="1" dirty="0">
                <a:solidFill>
                  <a:srgbClr val="0070C0"/>
                </a:solidFill>
                <a:ea typeface="Times New Roman"/>
                <a:cs typeface="Simplified Arabic"/>
              </a:rPr>
              <a:t>ت‌. أحصد الوثائق المتاحة: </a:t>
            </a:r>
            <a:r>
              <a:rPr lang="ar-EG" sz="2400" dirty="0">
                <a:solidFill>
                  <a:srgbClr val="0070C0"/>
                </a:solidFill>
                <a:ea typeface="Times New Roman"/>
                <a:cs typeface="Simplified Arabic"/>
              </a:rPr>
              <a:t>عليك أن تجمع كل الوثائق التي تقع تحت بصرك في أي وقت تزور فيه مكاناً كإعلامي، وأن تستخدم خبراء لتطوير مصادرك.</a:t>
            </a:r>
            <a:endParaRPr lang="en-US" sz="2400" dirty="0">
              <a:solidFill>
                <a:srgbClr val="0070C0"/>
              </a:solidFill>
            </a:endParaRPr>
          </a:p>
          <a:p>
            <a:pPr algn="just">
              <a:lnSpc>
                <a:spcPct val="200000"/>
              </a:lnSpc>
            </a:pPr>
            <a:r>
              <a:rPr lang="ar-EG" sz="2400" b="1" dirty="0">
                <a:solidFill>
                  <a:srgbClr val="0070C0"/>
                </a:solidFill>
                <a:ea typeface="Times New Roman"/>
                <a:cs typeface="Simplified Arabic"/>
              </a:rPr>
              <a:t>ث‌. فهمُ ما وجدته: </a:t>
            </a:r>
            <a:r>
              <a:rPr lang="ar-EG" sz="2400" dirty="0">
                <a:solidFill>
                  <a:srgbClr val="0070C0"/>
                </a:solidFill>
                <a:ea typeface="Times New Roman"/>
                <a:cs typeface="Simplified Arabic"/>
              </a:rPr>
              <a:t>ليس الحصول على وثيقة مثل فهمها، فكثيراً ما تكون لغة التقارير الرسمية خاصة جداً، عليك العثور على مُفسِّرٍ خبير للغتها وجوهرها</a:t>
            </a:r>
            <a:r>
              <a:rPr lang="ar-EG" dirty="0" smtClean="0">
                <a:ea typeface="Times New Roman"/>
                <a:cs typeface="Simplified Arabic"/>
              </a:rPr>
              <a:t>،</a:t>
            </a:r>
            <a:endParaRPr lang="ar-SA" dirty="0" smtClean="0">
              <a:ea typeface="Times New Roman"/>
              <a:cs typeface="Simplified Arabic"/>
            </a:endParaRPr>
          </a:p>
          <a:p>
            <a:pPr algn="just">
              <a:lnSpc>
                <a:spcPct val="200000"/>
              </a:lnSpc>
            </a:pPr>
            <a:r>
              <a:rPr lang="ar-EG" dirty="0">
                <a:ea typeface="Times New Roman"/>
                <a:cs typeface="Simplified Arabic"/>
              </a:rPr>
              <a:t> </a:t>
            </a:r>
            <a:r>
              <a:rPr lang="ar-SA" sz="2400" dirty="0" smtClean="0">
                <a:solidFill>
                  <a:srgbClr val="0070C0"/>
                </a:solidFill>
                <a:ea typeface="Times New Roman"/>
                <a:cs typeface="Simplified Arabic"/>
              </a:rPr>
              <a:t>جـ. </a:t>
            </a:r>
            <a:r>
              <a:rPr lang="ar-EG" sz="2400" dirty="0" smtClean="0">
                <a:solidFill>
                  <a:srgbClr val="0070C0"/>
                </a:solidFill>
                <a:ea typeface="Times New Roman"/>
                <a:cs typeface="Simplified Arabic"/>
              </a:rPr>
              <a:t>ابدأ </a:t>
            </a:r>
            <a:r>
              <a:rPr lang="ar-EG" sz="2400" dirty="0">
                <a:solidFill>
                  <a:srgbClr val="0070C0"/>
                </a:solidFill>
                <a:ea typeface="Times New Roman"/>
                <a:cs typeface="Simplified Arabic"/>
              </a:rPr>
              <a:t>تحقيقك بجمع أسهلِ المعلومات التي يمكنك الحصول عليها من أكثر المصادر علنيَّةً، لأن الصعوبة ستزداد كلما تقدم مسار </a:t>
            </a:r>
            <a:r>
              <a:rPr lang="ar-EG" sz="2400" dirty="0" smtClean="0">
                <a:solidFill>
                  <a:srgbClr val="0070C0"/>
                </a:solidFill>
                <a:ea typeface="Times New Roman"/>
                <a:cs typeface="Simplified Arabic"/>
              </a:rPr>
              <a:t>التحقيق</a:t>
            </a:r>
            <a:r>
              <a:rPr lang="ar-SA" sz="2400" dirty="0" smtClean="0">
                <a:solidFill>
                  <a:srgbClr val="0070C0"/>
                </a:solidFill>
                <a:ea typeface="Times New Roman"/>
                <a:cs typeface="Simplified Arabic"/>
              </a:rPr>
              <a:t>، ولا </a:t>
            </a:r>
            <a:r>
              <a:rPr lang="ar-SA" sz="2400" dirty="0">
                <a:solidFill>
                  <a:srgbClr val="0070C0"/>
                </a:solidFill>
                <a:ea typeface="Times New Roman"/>
                <a:cs typeface="Simplified Arabic"/>
              </a:rPr>
              <a:t>ت</a:t>
            </a:r>
            <a:r>
              <a:rPr lang="ar-EG" sz="2400" dirty="0">
                <a:solidFill>
                  <a:srgbClr val="0070C0"/>
                </a:solidFill>
                <a:ea typeface="Times New Roman"/>
                <a:cs typeface="Simplified Arabic"/>
              </a:rPr>
              <a:t>سْعَ للحصول على رأي من شخص سيقوم بتقديم تقرير عن محادثتكما لآخرين، </a:t>
            </a:r>
            <a:endParaRPr lang="en-US" sz="2400" dirty="0">
              <a:solidFill>
                <a:srgbClr val="0070C0"/>
              </a:solidFill>
              <a:ea typeface="Times New Roman"/>
              <a:cs typeface="Simplified Arabic"/>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1690174"/>
      </p:ext>
    </p:extLst>
  </p:cSld>
  <p:clrMapOvr>
    <a:masterClrMapping/>
  </p:clrMapOvr>
  <mc:AlternateContent xmlns:mc="http://schemas.openxmlformats.org/markup-compatibility/2006">
    <mc:Choice xmlns:p14="http://schemas.microsoft.com/office/powerpoint/2010/main" Requires="p14">
      <p:transition spd="slow" p14:dur="2000" advTm="34911"/>
    </mc:Choice>
    <mc:Fallback>
      <p:transition spd="slow" advTm="3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43608" y="1059121"/>
            <a:ext cx="7056784" cy="4524315"/>
          </a:xfrm>
          <a:prstGeom prst="rect">
            <a:avLst/>
          </a:prstGeom>
        </p:spPr>
        <p:txBody>
          <a:bodyPr wrap="square">
            <a:spAutoFit/>
          </a:bodyPr>
          <a:lstStyle/>
          <a:p>
            <a:pPr marL="342900" lvl="0" indent="-342900">
              <a:lnSpc>
                <a:spcPct val="150000"/>
              </a:lnSpc>
              <a:buFont typeface="Wingdings"/>
              <a:buChar char=""/>
            </a:pPr>
            <a:r>
              <a:rPr lang="ar-EG" sz="2400" b="1" dirty="0">
                <a:solidFill>
                  <a:srgbClr val="0070C0"/>
                </a:solidFill>
                <a:ea typeface="Times New Roman"/>
                <a:cs typeface="Simplified Arabic"/>
              </a:rPr>
              <a:t>الخطوة الرابعة: نسعى إلى جمع مصادر </a:t>
            </a:r>
            <a:r>
              <a:rPr lang="ar-EG" sz="2400" b="1" dirty="0" smtClean="0">
                <a:solidFill>
                  <a:srgbClr val="0070C0"/>
                </a:solidFill>
                <a:ea typeface="Times New Roman"/>
                <a:cs typeface="Simplified Arabic"/>
              </a:rPr>
              <a:t>بشري</a:t>
            </a:r>
            <a:r>
              <a:rPr lang="ar-SA" sz="2400" b="1" dirty="0" smtClean="0">
                <a:solidFill>
                  <a:srgbClr val="0070C0"/>
                </a:solidFill>
                <a:ea typeface="Times New Roman"/>
                <a:cs typeface="Simplified Arabic"/>
              </a:rPr>
              <a:t>:</a:t>
            </a:r>
          </a:p>
          <a:p>
            <a:pPr marL="342900" lvl="0" indent="-342900">
              <a:lnSpc>
                <a:spcPct val="150000"/>
              </a:lnSpc>
              <a:buFont typeface="Wingdings"/>
              <a:buChar char=""/>
            </a:pPr>
            <a:r>
              <a:rPr lang="ar-EG" sz="2400" b="1" dirty="0">
                <a:solidFill>
                  <a:srgbClr val="0070C0"/>
                </a:solidFill>
                <a:ea typeface="Times New Roman"/>
                <a:cs typeface="Simplified Arabic"/>
              </a:rPr>
              <a:t>أ. رسم خريطة </a:t>
            </a:r>
            <a:r>
              <a:rPr lang="ar-EG" sz="2400" b="1" dirty="0" smtClean="0">
                <a:solidFill>
                  <a:srgbClr val="0070C0"/>
                </a:solidFill>
                <a:ea typeface="Times New Roman"/>
                <a:cs typeface="Simplified Arabic"/>
              </a:rPr>
              <a:t>للمصدر</a:t>
            </a:r>
            <a:r>
              <a:rPr lang="ar-SA" sz="2400" b="1" dirty="0" smtClean="0">
                <a:solidFill>
                  <a:srgbClr val="0070C0"/>
                </a:solidFill>
                <a:ea typeface="Times New Roman"/>
                <a:cs typeface="Simplified Arabic"/>
              </a:rPr>
              <a:t>: </a:t>
            </a:r>
            <a:r>
              <a:rPr lang="ar-EG" sz="2400" dirty="0">
                <a:solidFill>
                  <a:srgbClr val="0070C0"/>
                </a:solidFill>
                <a:ea typeface="Times New Roman"/>
                <a:cs typeface="Simplified Arabic"/>
              </a:rPr>
              <a:t>ننصحك أن ترسم خريطةَ مصادر بسيطة بأسرع ما تستطيع، فالخريطة تمثيل مرئي لكل الناس المنخرطين، أو الذين قد ينخرطون مباشرةً في </a:t>
            </a:r>
            <a:r>
              <a:rPr lang="ar-EG" sz="2400" dirty="0" smtClean="0">
                <a:solidFill>
                  <a:srgbClr val="0070C0"/>
                </a:solidFill>
                <a:ea typeface="Times New Roman"/>
                <a:cs typeface="Simplified Arabic"/>
              </a:rPr>
              <a:t>قصَّتك</a:t>
            </a:r>
            <a:endParaRPr lang="ar-SA" sz="2400" dirty="0" smtClean="0">
              <a:solidFill>
                <a:srgbClr val="0070C0"/>
              </a:solidFill>
              <a:ea typeface="Times New Roman"/>
              <a:cs typeface="Simplified Arabic"/>
            </a:endParaRPr>
          </a:p>
          <a:p>
            <a:pPr marL="342900" lvl="0" indent="-342900">
              <a:lnSpc>
                <a:spcPct val="150000"/>
              </a:lnSpc>
              <a:buFont typeface="Wingdings"/>
              <a:buChar char=""/>
            </a:pPr>
            <a:r>
              <a:rPr lang="ar-EG" sz="2400" b="1" dirty="0">
                <a:solidFill>
                  <a:srgbClr val="0070C0"/>
                </a:solidFill>
                <a:ea typeface="Times New Roman"/>
                <a:cs typeface="Simplified Arabic"/>
              </a:rPr>
              <a:t>ب. أعط المصادرَ أسباباً لتتكلم</a:t>
            </a:r>
            <a:r>
              <a:rPr lang="ar-EG" sz="2400" dirty="0">
                <a:solidFill>
                  <a:srgbClr val="0070C0"/>
                </a:solidFill>
                <a:ea typeface="Times New Roman"/>
                <a:cs typeface="Simplified Arabic"/>
              </a:rPr>
              <a:t>: قد يكون عند الناس الذين لديهم حقائق أو قصص ليرووها أسبابًا قويَّةً لعدم إجابتهم عن أسئلتك، فبمعنىً عام هم لا يعرفون إن كنتَ مُحترفاً، ومسئولاً، ومُنصِفاً أم </a:t>
            </a:r>
            <a:r>
              <a:rPr lang="ar-EG" sz="2400" dirty="0" smtClean="0">
                <a:solidFill>
                  <a:srgbClr val="0070C0"/>
                </a:solidFill>
                <a:ea typeface="Times New Roman"/>
                <a:cs typeface="Simplified Arabic"/>
              </a:rPr>
              <a:t>لا</a:t>
            </a:r>
            <a:r>
              <a:rPr lang="ar-SA" sz="2400" dirty="0" smtClean="0">
                <a:solidFill>
                  <a:srgbClr val="0070C0"/>
                </a:solidFill>
                <a:ea typeface="Times New Roman"/>
                <a:cs typeface="Simplified Arabic"/>
              </a:rPr>
              <a:t>.</a:t>
            </a:r>
          </a:p>
          <a:p>
            <a:pPr marL="342900" lvl="0" indent="-342900">
              <a:lnSpc>
                <a:spcPct val="150000"/>
              </a:lnSpc>
              <a:buFont typeface="Wingdings"/>
              <a:buChar char=""/>
            </a:pPr>
            <a:endParaRPr lang="ar-SA" sz="2400" dirty="0" smtClean="0">
              <a:solidFill>
                <a:srgbClr val="0070C0"/>
              </a:solidFill>
              <a:ea typeface="Times New Roman"/>
              <a:cs typeface="Simplified Arabic"/>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2414775"/>
      </p:ext>
    </p:extLst>
  </p:cSld>
  <p:clrMapOvr>
    <a:masterClrMapping/>
  </p:clrMapOvr>
  <mc:AlternateContent xmlns:mc="http://schemas.openxmlformats.org/markup-compatibility/2006">
    <mc:Choice xmlns:p14="http://schemas.microsoft.com/office/powerpoint/2010/main" Requires="p14">
      <p:transition spd="slow" p14:dur="2000" advTm="52931"/>
    </mc:Choice>
    <mc:Fallback>
      <p:transition spd="slow" advTm="5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63688" y="920621"/>
            <a:ext cx="6264696" cy="4031873"/>
          </a:xfrm>
          <a:prstGeom prst="rect">
            <a:avLst/>
          </a:prstGeom>
        </p:spPr>
        <p:txBody>
          <a:bodyPr wrap="square">
            <a:spAutoFit/>
          </a:bodyPr>
          <a:lstStyle/>
          <a:p>
            <a:pPr lvl="0" algn="ctr">
              <a:lnSpc>
                <a:spcPct val="200000"/>
              </a:lnSpc>
            </a:pPr>
            <a:r>
              <a:rPr lang="ar-SA" sz="3200" b="1" dirty="0" smtClean="0">
                <a:solidFill>
                  <a:srgbClr val="0070C0"/>
                </a:solidFill>
                <a:latin typeface="Arial Unicode MS" pitchFamily="34" charset="-128"/>
                <a:ea typeface="Arial Unicode MS" pitchFamily="34" charset="-128"/>
                <a:cs typeface="Arial Unicode MS" pitchFamily="34" charset="-128"/>
              </a:rPr>
              <a:t>تمت المحاضرة </a:t>
            </a:r>
          </a:p>
          <a:p>
            <a:pPr lvl="0" algn="ctr">
              <a:lnSpc>
                <a:spcPct val="200000"/>
              </a:lnSpc>
            </a:pPr>
            <a:r>
              <a:rPr lang="ar-SA" sz="3200" b="1" dirty="0" smtClean="0">
                <a:solidFill>
                  <a:srgbClr val="0070C0"/>
                </a:solidFill>
                <a:latin typeface="Arial Unicode MS" pitchFamily="34" charset="-128"/>
                <a:ea typeface="Arial Unicode MS" pitchFamily="34" charset="-128"/>
                <a:cs typeface="Arial Unicode MS" pitchFamily="34" charset="-128"/>
              </a:rPr>
              <a:t>أتمنى لكم جميعا التوفيق والنجاح </a:t>
            </a:r>
            <a:endParaRPr lang="ar-SA" sz="3200" b="1" dirty="0">
              <a:solidFill>
                <a:srgbClr val="0070C0"/>
              </a:solidFill>
              <a:latin typeface="Arial Unicode MS" pitchFamily="34" charset="-128"/>
              <a:ea typeface="Arial Unicode MS" pitchFamily="34" charset="-128"/>
              <a:cs typeface="Arial Unicode MS" pitchFamily="34" charset="-128"/>
            </a:endParaRPr>
          </a:p>
          <a:p>
            <a:pPr lvl="0" algn="ctr">
              <a:lnSpc>
                <a:spcPct val="200000"/>
              </a:lnSpc>
            </a:pPr>
            <a:r>
              <a:rPr lang="ar-SA" sz="3200" b="1" dirty="0" smtClean="0">
                <a:solidFill>
                  <a:srgbClr val="0070C0"/>
                </a:solidFill>
                <a:latin typeface="Arial Unicode MS" pitchFamily="34" charset="-128"/>
                <a:ea typeface="Arial Unicode MS" pitchFamily="34" charset="-128"/>
                <a:cs typeface="Arial Unicode MS" pitchFamily="34" charset="-128"/>
              </a:rPr>
              <a:t>مع </a:t>
            </a:r>
            <a:r>
              <a:rPr lang="ar-SA" sz="3200" b="1" dirty="0" err="1" smtClean="0">
                <a:solidFill>
                  <a:srgbClr val="0070C0"/>
                </a:solidFill>
                <a:latin typeface="Arial Unicode MS" pitchFamily="34" charset="-128"/>
                <a:ea typeface="Arial Unicode MS" pitchFamily="34" charset="-128"/>
                <a:cs typeface="Arial Unicode MS" pitchFamily="34" charset="-128"/>
              </a:rPr>
              <a:t>تحياتى</a:t>
            </a:r>
            <a:r>
              <a:rPr lang="ar-SA" sz="3200" b="1" dirty="0" smtClean="0">
                <a:solidFill>
                  <a:srgbClr val="0070C0"/>
                </a:solidFill>
                <a:latin typeface="Arial Unicode MS" pitchFamily="34" charset="-128"/>
                <a:ea typeface="Arial Unicode MS" pitchFamily="34" charset="-128"/>
                <a:cs typeface="Arial Unicode MS" pitchFamily="34" charset="-128"/>
              </a:rPr>
              <a:t> </a:t>
            </a:r>
          </a:p>
          <a:p>
            <a:pPr lvl="0" algn="ctr">
              <a:lnSpc>
                <a:spcPct val="200000"/>
              </a:lnSpc>
            </a:pPr>
            <a:r>
              <a:rPr lang="ar-SA" sz="3200" b="1" dirty="0" smtClean="0">
                <a:solidFill>
                  <a:srgbClr val="0070C0"/>
                </a:solidFill>
                <a:latin typeface="Arial Unicode MS" pitchFamily="34" charset="-128"/>
                <a:ea typeface="Arial Unicode MS" pitchFamily="34" charset="-128"/>
                <a:cs typeface="Arial Unicode MS" pitchFamily="34" charset="-128"/>
              </a:rPr>
              <a:t>د. هبة عبد المعز أحمد </a:t>
            </a:r>
            <a:endParaRPr lang="ar-SA" sz="3200" dirty="0">
              <a:solidFill>
                <a:srgbClr val="0070C0"/>
              </a:solidFill>
              <a:latin typeface="Arial Unicode MS" pitchFamily="34" charset="-128"/>
              <a:ea typeface="Arial Unicode MS" pitchFamily="34" charset="-128"/>
              <a:cs typeface="Arial Unicode MS" pitchFamily="34" charset="-12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9831721"/>
      </p:ext>
    </p:extLst>
  </p:cSld>
  <p:clrMapOvr>
    <a:masterClrMapping/>
  </p:clrMapOvr>
  <mc:AlternateContent xmlns:mc="http://schemas.openxmlformats.org/markup-compatibility/2006">
    <mc:Choice xmlns:p14="http://schemas.microsoft.com/office/powerpoint/2010/main" Requires="p14">
      <p:transition spd="slow" p14:dur="2000" advTm="19501"/>
    </mc:Choice>
    <mc:Fallback>
      <p:transition spd="slow" advTm="1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59632" y="1268760"/>
            <a:ext cx="6768752" cy="4031873"/>
          </a:xfrm>
          <a:prstGeom prst="rect">
            <a:avLst/>
          </a:prstGeom>
        </p:spPr>
        <p:txBody>
          <a:bodyPr wrap="square">
            <a:spAutoFit/>
          </a:bodyPr>
          <a:lstStyle/>
          <a:p>
            <a:pPr lvl="0" algn="ctr">
              <a:lnSpc>
                <a:spcPct val="200000"/>
              </a:lnSpc>
            </a:pPr>
            <a:r>
              <a:rPr lang="ar-SA" sz="3200" b="1" dirty="0">
                <a:solidFill>
                  <a:srgbClr val="0070C0"/>
                </a:solidFill>
                <a:latin typeface="Arial Unicode MS" pitchFamily="34" charset="-128"/>
                <a:ea typeface="Arial Unicode MS" pitchFamily="34" charset="-128"/>
                <a:cs typeface="Arial Unicode MS" pitchFamily="34" charset="-128"/>
              </a:rPr>
              <a:t>محاضرة الفرقة الرابعة المستوى الثامن </a:t>
            </a:r>
          </a:p>
          <a:p>
            <a:pPr lvl="0" algn="ctr">
              <a:lnSpc>
                <a:spcPct val="200000"/>
              </a:lnSpc>
            </a:pPr>
            <a:r>
              <a:rPr lang="ar-SA" sz="3200" b="1" dirty="0">
                <a:solidFill>
                  <a:srgbClr val="0070C0"/>
                </a:solidFill>
                <a:latin typeface="Arial Unicode MS" pitchFamily="34" charset="-128"/>
                <a:ea typeface="Arial Unicode MS" pitchFamily="34" charset="-128"/>
                <a:cs typeface="Arial Unicode MS" pitchFamily="34" charset="-128"/>
              </a:rPr>
              <a:t>مادة الصحافة الاستقصائية</a:t>
            </a:r>
          </a:p>
          <a:p>
            <a:pPr lvl="0" algn="ctr">
              <a:lnSpc>
                <a:spcPct val="200000"/>
              </a:lnSpc>
            </a:pPr>
            <a:r>
              <a:rPr lang="ar-SA" sz="3200" b="1" dirty="0">
                <a:solidFill>
                  <a:srgbClr val="0070C0"/>
                </a:solidFill>
                <a:latin typeface="Arial Unicode MS" pitchFamily="34" charset="-128"/>
                <a:ea typeface="Arial Unicode MS" pitchFamily="34" charset="-128"/>
                <a:cs typeface="Arial Unicode MS" pitchFamily="34" charset="-128"/>
              </a:rPr>
              <a:t>الاثنين  16/ 3/ 2020 </a:t>
            </a:r>
          </a:p>
          <a:p>
            <a:pPr lvl="0" algn="ctr">
              <a:lnSpc>
                <a:spcPct val="200000"/>
              </a:lnSpc>
            </a:pPr>
            <a:r>
              <a:rPr lang="ar-SA" sz="3200" b="1" dirty="0">
                <a:solidFill>
                  <a:srgbClr val="0070C0"/>
                </a:solidFill>
                <a:latin typeface="Arial Unicode MS" pitchFamily="34" charset="-128"/>
                <a:ea typeface="Arial Unicode MS" pitchFamily="34" charset="-128"/>
                <a:cs typeface="Arial Unicode MS" pitchFamily="34" charset="-128"/>
              </a:rPr>
              <a:t>الساعة العاشرة صباحا </a:t>
            </a:r>
            <a:endParaRPr lang="ar-SA" sz="3200" dirty="0">
              <a:solidFill>
                <a:srgbClr val="0070C0"/>
              </a:solidFill>
              <a:latin typeface="Arial Unicode MS" pitchFamily="34" charset="-128"/>
              <a:ea typeface="Arial Unicode MS" pitchFamily="34" charset="-128"/>
              <a:cs typeface="Arial Unicode MS" pitchFamily="34" charset="-12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5365290"/>
      </p:ext>
    </p:extLst>
  </p:cSld>
  <p:clrMapOvr>
    <a:masterClrMapping/>
  </p:clrMapOvr>
  <mc:AlternateContent xmlns:mc="http://schemas.openxmlformats.org/markup-compatibility/2006" xmlns:p14="http://schemas.microsoft.com/office/powerpoint/2010/main">
    <mc:Choice Requires="p14">
      <p:transition spd="slow" p14:dur="2000" advTm="16079"/>
    </mc:Choice>
    <mc:Fallback xmlns="">
      <p:transition spd="slow" advTm="1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619672" y="1905506"/>
            <a:ext cx="5238328" cy="1915461"/>
          </a:xfrm>
          <a:prstGeom prst="rect">
            <a:avLst/>
          </a:prstGeom>
        </p:spPr>
        <p:txBody>
          <a:bodyPr wrap="square">
            <a:spAutoFit/>
          </a:bodyPr>
          <a:lstStyle/>
          <a:p>
            <a:pPr lvl="0" algn="ctr">
              <a:lnSpc>
                <a:spcPct val="200000"/>
              </a:lnSpc>
            </a:pPr>
            <a:r>
              <a:rPr lang="ar-EG" sz="3200" b="1" dirty="0">
                <a:solidFill>
                  <a:srgbClr val="0070C0"/>
                </a:solidFill>
                <a:latin typeface="Arial Unicode MS" pitchFamily="34" charset="-128"/>
                <a:ea typeface="Arial Unicode MS" pitchFamily="34" charset="-128"/>
                <a:cs typeface="Arial Unicode MS" pitchFamily="34" charset="-128"/>
              </a:rPr>
              <a:t>المبحث الرابع</a:t>
            </a:r>
            <a:endParaRPr lang="en-US" sz="3200" dirty="0">
              <a:solidFill>
                <a:srgbClr val="0070C0"/>
              </a:solidFill>
              <a:latin typeface="Arial Unicode MS" pitchFamily="34" charset="-128"/>
              <a:ea typeface="Arial Unicode MS" pitchFamily="34" charset="-128"/>
              <a:cs typeface="Arial Unicode MS" pitchFamily="34" charset="-128"/>
            </a:endParaRPr>
          </a:p>
          <a:p>
            <a:pPr lvl="0">
              <a:lnSpc>
                <a:spcPct val="200000"/>
              </a:lnSpc>
            </a:pPr>
            <a:r>
              <a:rPr lang="ar-EG" sz="3200" b="1" dirty="0">
                <a:solidFill>
                  <a:srgbClr val="0070C0"/>
                </a:solidFill>
                <a:latin typeface="Arial Unicode MS" pitchFamily="34" charset="-128"/>
                <a:ea typeface="Arial Unicode MS" pitchFamily="34" charset="-128"/>
                <a:cs typeface="Arial Unicode MS" pitchFamily="34" charset="-128"/>
              </a:rPr>
              <a:t>كيفية إعداد التحقيق الاستقصائي</a:t>
            </a:r>
            <a:endParaRPr lang="ar-SA" sz="3200" b="1" dirty="0">
              <a:solidFill>
                <a:srgbClr val="0070C0"/>
              </a:solidFill>
              <a:latin typeface="Arial Unicode MS" pitchFamily="34" charset="-128"/>
              <a:ea typeface="Arial Unicode MS" pitchFamily="34" charset="-128"/>
              <a:cs typeface="Arial Unicode MS" pitchFamily="34" charset="-12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5154867"/>
      </p:ext>
    </p:extLst>
  </p:cSld>
  <p:clrMapOvr>
    <a:masterClrMapping/>
  </p:clrMapOvr>
  <mc:AlternateContent xmlns:mc="http://schemas.openxmlformats.org/markup-compatibility/2006" xmlns:p14="http://schemas.microsoft.com/office/powerpoint/2010/main">
    <mc:Choice Requires="p14">
      <p:transition spd="slow" p14:dur="2000" advTm="9480"/>
    </mc:Choice>
    <mc:Fallback xmlns="">
      <p:transition spd="slow" advTm="9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31640" y="1700808"/>
            <a:ext cx="6480720" cy="3539430"/>
          </a:xfrm>
          <a:prstGeom prst="rect">
            <a:avLst/>
          </a:prstGeom>
        </p:spPr>
        <p:txBody>
          <a:bodyPr wrap="square">
            <a:spAutoFit/>
          </a:bodyPr>
          <a:lstStyle/>
          <a:p>
            <a:pPr algn="just">
              <a:lnSpc>
                <a:spcPct val="200000"/>
              </a:lnSpc>
            </a:pPr>
            <a:r>
              <a:rPr lang="ar-EG" sz="2800" b="1" dirty="0">
                <a:solidFill>
                  <a:srgbClr val="0070C0"/>
                </a:solidFill>
                <a:ea typeface="Times New Roman"/>
                <a:cs typeface="Simplified Arabic"/>
              </a:rPr>
              <a:t>يقول مارك لي </a:t>
            </a:r>
            <a:r>
              <a:rPr lang="ar-EG" sz="2800" b="1" dirty="0" err="1">
                <a:solidFill>
                  <a:srgbClr val="0070C0"/>
                </a:solidFill>
                <a:ea typeface="Times New Roman"/>
                <a:cs typeface="Simplified Arabic"/>
              </a:rPr>
              <a:t>هنتر</a:t>
            </a:r>
            <a:r>
              <a:rPr lang="ar-EG" sz="2800" b="1" dirty="0">
                <a:solidFill>
                  <a:srgbClr val="0070C0"/>
                </a:solidFill>
                <a:ea typeface="Times New Roman"/>
                <a:cs typeface="Simplified Arabic"/>
              </a:rPr>
              <a:t>: كان هناك اعتقاد أنه لا يمكن حصر قواعد الصحافة الاستقصائية، أو تعليمها، لكن اليوم أصبح للصحافة الاستقصائية أساسيات، وقواعد لا يمكن الاستغناء عنها، لإجراء </a:t>
            </a:r>
            <a:r>
              <a:rPr lang="ar-EG" sz="2800" dirty="0">
                <a:solidFill>
                  <a:srgbClr val="0070C0"/>
                </a:solidFill>
                <a:ea typeface="Times New Roman"/>
                <a:cs typeface="Simplified Arabic"/>
              </a:rPr>
              <a:t>تحقيقات </a:t>
            </a:r>
            <a:r>
              <a:rPr lang="ar-EG" sz="2800" dirty="0" smtClean="0">
                <a:solidFill>
                  <a:srgbClr val="0070C0"/>
                </a:solidFill>
                <a:ea typeface="Times New Roman"/>
                <a:cs typeface="Simplified Arabic"/>
              </a:rPr>
              <a:t>جيّدة</a:t>
            </a:r>
            <a:endParaRPr lang="en-US" sz="2800" dirty="0" smtClean="0">
              <a:solidFill>
                <a:srgbClr val="0070C0"/>
              </a:solidFill>
              <a:ea typeface="Times New Roman"/>
              <a:cs typeface="Simplified Arabic"/>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4245146"/>
      </p:ext>
    </p:extLst>
  </p:cSld>
  <p:clrMapOvr>
    <a:masterClrMapping/>
  </p:clrMapOvr>
  <mc:AlternateContent xmlns:mc="http://schemas.openxmlformats.org/markup-compatibility/2006" xmlns:p14="http://schemas.microsoft.com/office/powerpoint/2010/main">
    <mc:Choice Requires="p14">
      <p:transition spd="slow" p14:dur="2000" advTm="13361"/>
    </mc:Choice>
    <mc:Fallback xmlns="">
      <p:transition spd="slow" advTm="1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11560" y="620689"/>
            <a:ext cx="7848872" cy="5632311"/>
          </a:xfrm>
          <a:prstGeom prst="rect">
            <a:avLst/>
          </a:prstGeom>
        </p:spPr>
        <p:txBody>
          <a:bodyPr wrap="square">
            <a:spAutoFit/>
          </a:bodyPr>
          <a:lstStyle/>
          <a:p>
            <a:pPr algn="just">
              <a:lnSpc>
                <a:spcPct val="150000"/>
              </a:lnSpc>
            </a:pPr>
            <a:r>
              <a:rPr lang="ar-EG" sz="2400" b="1" dirty="0">
                <a:solidFill>
                  <a:srgbClr val="0070C0"/>
                </a:solidFill>
                <a:latin typeface="Calibri"/>
                <a:ea typeface="Times New Roman"/>
                <a:cs typeface="Simplified Arabic"/>
              </a:rPr>
              <a:t>ثماني خطوات لصناعة التحقيق الصحفي الاستقصائي بنجاح:  </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نكتشف موضوعاً</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نطرح فرضيَّةً لنستقصيها</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نسعى إلى الحصول على معلومات مصدر علني لنتحقق من الفرضيَّة</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نسعى إلى جمع مصادر بشرية</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ونحن نجمع المعلومات، نُنظمها</a:t>
            </a:r>
            <a:r>
              <a:rPr lang="en-US" sz="2400" b="1" dirty="0">
                <a:solidFill>
                  <a:srgbClr val="0070C0"/>
                </a:solidFill>
                <a:latin typeface="Simplified Arabic"/>
                <a:ea typeface="Times New Roman"/>
                <a:cs typeface="Arial"/>
              </a:rPr>
              <a:t> – </a:t>
            </a:r>
            <a:r>
              <a:rPr lang="ar-EG" sz="2400" b="1" dirty="0">
                <a:solidFill>
                  <a:srgbClr val="0070C0"/>
                </a:solidFill>
                <a:latin typeface="Calibri"/>
                <a:ea typeface="Times New Roman"/>
                <a:cs typeface="Simplified Arabic"/>
              </a:rPr>
              <a:t>كي يكون سهلاً تفحُّصَها، وتأليفها في قصة، وتدقيقها</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نضع المعلومات بترتيب سرديٍّ ونؤلِّفُ القصَّةَ</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نقوم بمراقبة النوعيَّة، لنتأكد من أن القصة صحيحة</a:t>
            </a:r>
            <a:r>
              <a:rPr lang="en-US" sz="2400" b="1" dirty="0">
                <a:solidFill>
                  <a:srgbClr val="0070C0"/>
                </a:solidFill>
                <a:latin typeface="Simplified Arabic"/>
                <a:ea typeface="Times New Roman"/>
                <a:cs typeface="Arial"/>
              </a:rPr>
              <a:t>.</a:t>
            </a:r>
            <a:endParaRPr lang="en-US" sz="2400" b="1" dirty="0">
              <a:solidFill>
                <a:srgbClr val="0070C0"/>
              </a:solidFill>
              <a:latin typeface="Calibri"/>
              <a:ea typeface="Calibri"/>
              <a:cs typeface="Arial"/>
            </a:endParaRPr>
          </a:p>
          <a:p>
            <a:pPr marL="342900" lvl="0" indent="-342900">
              <a:lnSpc>
                <a:spcPct val="150000"/>
              </a:lnSpc>
              <a:buFont typeface="+mj-lt"/>
              <a:buAutoNum type="arabicPeriod"/>
            </a:pPr>
            <a:r>
              <a:rPr lang="ar-EG" sz="2400" b="1" dirty="0">
                <a:solidFill>
                  <a:srgbClr val="0070C0"/>
                </a:solidFill>
                <a:latin typeface="Calibri"/>
                <a:ea typeface="Times New Roman"/>
                <a:cs typeface="Simplified Arabic"/>
              </a:rPr>
              <a:t>ننشرُ القصة، وندعمُها وندافعُ عنها</a:t>
            </a:r>
            <a:r>
              <a:rPr lang="en-US" sz="2400" b="1" dirty="0">
                <a:solidFill>
                  <a:srgbClr val="0070C0"/>
                </a:solidFill>
                <a:latin typeface="Simplified Arabic"/>
                <a:ea typeface="Times New Roman"/>
                <a:cs typeface="Arial"/>
              </a:rPr>
              <a:t>.</a:t>
            </a:r>
            <a:endParaRPr lang="en-US" sz="2400" b="1" dirty="0">
              <a:solidFill>
                <a:srgbClr val="0070C0"/>
              </a:solidFill>
              <a:effectLst/>
              <a:latin typeface="Calibri"/>
              <a:ea typeface="Calibri"/>
              <a:cs typeface="Arial"/>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6138"/>
      </p:ext>
    </p:extLst>
  </p:cSld>
  <p:clrMapOvr>
    <a:masterClrMapping/>
  </p:clrMapOvr>
  <mc:AlternateContent xmlns:mc="http://schemas.openxmlformats.org/markup-compatibility/2006" xmlns:p14="http://schemas.microsoft.com/office/powerpoint/2010/main">
    <mc:Choice Requires="p14">
      <p:transition spd="slow" p14:dur="2000" advTm="30230"/>
    </mc:Choice>
    <mc:Fallback xmlns="">
      <p:transition spd="slow" advTm="3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889844"/>
            <a:ext cx="8568952" cy="4524315"/>
          </a:xfrm>
          <a:prstGeom prst="rect">
            <a:avLst/>
          </a:prstGeom>
        </p:spPr>
        <p:txBody>
          <a:bodyPr wrap="square">
            <a:spAutoFit/>
          </a:bodyPr>
          <a:lstStyle/>
          <a:p>
            <a:pPr algn="just">
              <a:lnSpc>
                <a:spcPct val="150000"/>
              </a:lnSpc>
            </a:pPr>
            <a:r>
              <a:rPr lang="ar-SA" sz="2400" b="1" dirty="0" smtClean="0">
                <a:solidFill>
                  <a:srgbClr val="0070C0"/>
                </a:solidFill>
                <a:latin typeface="Calibri"/>
                <a:ea typeface="Times New Roman"/>
                <a:cs typeface="Simplified Arabic"/>
              </a:rPr>
              <a:t>الخطوة الأولى : كيف تكتشف موضوعا</a:t>
            </a:r>
          </a:p>
          <a:p>
            <a:pPr algn="just">
              <a:lnSpc>
                <a:spcPct val="150000"/>
              </a:lnSpc>
            </a:pPr>
            <a:r>
              <a:rPr lang="ar-EG" sz="2400" b="1" dirty="0" smtClean="0">
                <a:solidFill>
                  <a:srgbClr val="0070C0"/>
                </a:solidFill>
                <a:latin typeface="Calibri"/>
                <a:ea typeface="Times New Roman"/>
                <a:cs typeface="Simplified Arabic"/>
              </a:rPr>
              <a:t>1</a:t>
            </a:r>
            <a:r>
              <a:rPr lang="ar-EG" sz="2400" b="1" dirty="0">
                <a:solidFill>
                  <a:srgbClr val="0070C0"/>
                </a:solidFill>
                <a:latin typeface="Calibri"/>
                <a:ea typeface="Times New Roman"/>
                <a:cs typeface="Simplified Arabic"/>
              </a:rPr>
              <a:t>. اختيار قصة ليتم استقصاؤها</a:t>
            </a:r>
            <a:r>
              <a:rPr lang="ar-EG" sz="2400" dirty="0">
                <a:solidFill>
                  <a:srgbClr val="0070C0"/>
                </a:solidFill>
                <a:latin typeface="Calibri"/>
                <a:ea typeface="Times New Roman"/>
                <a:cs typeface="Simplified Arabic"/>
              </a:rPr>
              <a:t>: وذلك عن طريق (مراقبة وسائل الإعلام، انتباهك لما يتغير في بيئتك، الاستماع إلى شكاوى الناس، ألا تبحث فقط عن أفعال خاطئة فقد يكون تغطية شيء يجري بشكل صحيح أصعب).</a:t>
            </a:r>
            <a:endParaRPr lang="en-US" sz="2400" dirty="0">
              <a:solidFill>
                <a:srgbClr val="0070C0"/>
              </a:solidFill>
              <a:latin typeface="Calibri"/>
              <a:ea typeface="Calibri"/>
              <a:cs typeface="Arial"/>
            </a:endParaRPr>
          </a:p>
          <a:p>
            <a:pPr>
              <a:lnSpc>
                <a:spcPct val="150000"/>
              </a:lnSpc>
            </a:pPr>
            <a:r>
              <a:rPr lang="ar-EG" sz="2400" b="1" dirty="0">
                <a:solidFill>
                  <a:srgbClr val="0070C0"/>
                </a:solidFill>
                <a:latin typeface="Calibri"/>
                <a:ea typeface="Times New Roman"/>
                <a:cs typeface="Simplified Arabic"/>
              </a:rPr>
              <a:t>2. أولاً وأخيرًا: اتبع مشاعرك، ولهذا المبدأ بعدان:</a:t>
            </a:r>
            <a:endParaRPr lang="en-US" sz="2400" dirty="0">
              <a:solidFill>
                <a:srgbClr val="0070C0"/>
              </a:solidFill>
              <a:latin typeface="Calibri"/>
              <a:ea typeface="Calibri"/>
              <a:cs typeface="Arial"/>
            </a:endParaRPr>
          </a:p>
          <a:p>
            <a:pPr algn="just">
              <a:lnSpc>
                <a:spcPct val="150000"/>
              </a:lnSpc>
            </a:pPr>
            <a:r>
              <a:rPr lang="ar-EG" sz="2400" b="1" dirty="0" smtClean="0">
                <a:solidFill>
                  <a:srgbClr val="0070C0"/>
                </a:solidFill>
                <a:latin typeface="Calibri"/>
                <a:ea typeface="Times New Roman"/>
                <a:cs typeface="Simplified Arabic"/>
              </a:rPr>
              <a:t>الأول</a:t>
            </a:r>
            <a:r>
              <a:rPr lang="ar-EG" sz="2400" b="1" dirty="0">
                <a:solidFill>
                  <a:srgbClr val="0070C0"/>
                </a:solidFill>
                <a:latin typeface="Calibri"/>
                <a:ea typeface="Times New Roman"/>
                <a:cs typeface="Simplified Arabic"/>
              </a:rPr>
              <a:t>:</a:t>
            </a:r>
            <a:r>
              <a:rPr lang="ar-EG" sz="2400" dirty="0">
                <a:solidFill>
                  <a:srgbClr val="0070C0"/>
                </a:solidFill>
                <a:latin typeface="Calibri"/>
                <a:ea typeface="Times New Roman"/>
                <a:cs typeface="Simplified Arabic"/>
              </a:rPr>
              <a:t> عقدة الرجل المكسورة: تعني أننا لا نلحظ الظواهر إلا إذا كنا حساسين تجاهها.</a:t>
            </a:r>
            <a:endParaRPr lang="en-US" sz="2400" dirty="0">
              <a:solidFill>
                <a:srgbClr val="0070C0"/>
              </a:solidFill>
              <a:latin typeface="Calibri"/>
              <a:ea typeface="Calibri"/>
              <a:cs typeface="Arial"/>
            </a:endParaRPr>
          </a:p>
          <a:p>
            <a:pPr algn="just">
              <a:lnSpc>
                <a:spcPct val="150000"/>
              </a:lnSpc>
            </a:pPr>
            <a:r>
              <a:rPr lang="ar-EG" sz="2400" b="1" dirty="0" smtClean="0">
                <a:solidFill>
                  <a:srgbClr val="0070C0"/>
                </a:solidFill>
                <a:latin typeface="Calibri"/>
                <a:ea typeface="Times New Roman"/>
                <a:cs typeface="Simplified Arabic"/>
              </a:rPr>
              <a:t>الثاني</a:t>
            </a:r>
            <a:r>
              <a:rPr lang="ar-EG" sz="2400" b="1" dirty="0">
                <a:solidFill>
                  <a:srgbClr val="0070C0"/>
                </a:solidFill>
                <a:latin typeface="Calibri"/>
                <a:ea typeface="Times New Roman"/>
                <a:cs typeface="Simplified Arabic"/>
              </a:rPr>
              <a:t>:</a:t>
            </a:r>
            <a:r>
              <a:rPr lang="ar-EG" sz="2400" dirty="0">
                <a:solidFill>
                  <a:srgbClr val="0070C0"/>
                </a:solidFill>
                <a:latin typeface="Calibri"/>
                <a:ea typeface="Times New Roman"/>
                <a:cs typeface="Simplified Arabic"/>
              </a:rPr>
              <a:t> إن لم تُدهشك قصة، أو تُغضبكَ، أو تمنحك رغبة عارمة لرؤية شيء يتغير، يجب عليك ألا تحاول استقصاءها لأنك لن تنجح.</a:t>
            </a:r>
            <a:endParaRPr lang="en-US" sz="2400" dirty="0">
              <a:solidFill>
                <a:srgbClr val="0070C0"/>
              </a:solidFill>
              <a:effectLst/>
              <a:latin typeface="Calibri"/>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1325979"/>
      </p:ext>
    </p:extLst>
  </p:cSld>
  <p:clrMapOvr>
    <a:masterClrMapping/>
  </p:clrMapOvr>
  <mc:AlternateContent xmlns:mc="http://schemas.openxmlformats.org/markup-compatibility/2006">
    <mc:Choice xmlns:p14="http://schemas.microsoft.com/office/powerpoint/2010/main" Requires="p14">
      <p:transition spd="slow" p14:dur="2000" advTm="24933"/>
    </mc:Choice>
    <mc:Fallback>
      <p:transition spd="slow" advTm="2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83568" y="332656"/>
            <a:ext cx="7920880" cy="5262979"/>
          </a:xfrm>
          <a:prstGeom prst="rect">
            <a:avLst/>
          </a:prstGeom>
        </p:spPr>
        <p:txBody>
          <a:bodyPr wrap="square">
            <a:spAutoFit/>
          </a:bodyPr>
          <a:lstStyle/>
          <a:p>
            <a:pPr lvl="0">
              <a:lnSpc>
                <a:spcPct val="200000"/>
              </a:lnSpc>
            </a:pPr>
            <a:r>
              <a:rPr lang="ar-EG" sz="2800" b="1" dirty="0">
                <a:solidFill>
                  <a:srgbClr val="0070C0"/>
                </a:solidFill>
                <a:ea typeface="Times New Roman"/>
                <a:cs typeface="Simplified Arabic"/>
              </a:rPr>
              <a:t>الخطوة الثانية: نطرح فرضيَّةً لنستقصيها</a:t>
            </a:r>
            <a:endParaRPr lang="ar-SA" sz="2800" b="1" dirty="0">
              <a:solidFill>
                <a:srgbClr val="0070C0"/>
              </a:solidFill>
              <a:ea typeface="Times New Roman"/>
              <a:cs typeface="Simplified Arabic"/>
            </a:endParaRPr>
          </a:p>
          <a:p>
            <a:pPr algn="just">
              <a:lnSpc>
                <a:spcPct val="200000"/>
              </a:lnSpc>
            </a:pPr>
            <a:r>
              <a:rPr lang="ar-SA" sz="2800" b="1" dirty="0">
                <a:solidFill>
                  <a:srgbClr val="0070C0"/>
                </a:solidFill>
                <a:ea typeface="Times New Roman"/>
                <a:cs typeface="Simplified Arabic"/>
              </a:rPr>
              <a:t>إن قارنت الأسلوب الفرضية بمعظم طرق الاستقصاء الأخرى، ستكون مزايا توفير الوقت واضحة.</a:t>
            </a:r>
          </a:p>
          <a:p>
            <a:pPr algn="just">
              <a:lnSpc>
                <a:spcPct val="200000"/>
              </a:lnSpc>
            </a:pPr>
            <a:r>
              <a:rPr lang="ar-SA" sz="2800" b="1" dirty="0">
                <a:solidFill>
                  <a:srgbClr val="0070C0"/>
                </a:solidFill>
                <a:ea typeface="Times New Roman"/>
                <a:cs typeface="Simplified Arabic"/>
              </a:rPr>
              <a:t>إن المشاكل الأسوأ تحدث عندما تثبت أن القصة خاطئة، إن كنت فقط تحاول أن تثبت، وبأي ثمن، أن فرضيَّة ما صحيحة، خلافاً للوقائع</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6007240"/>
      </p:ext>
    </p:extLst>
  </p:cSld>
  <p:clrMapOvr>
    <a:masterClrMapping/>
  </p:clrMapOvr>
  <mc:AlternateContent xmlns:mc="http://schemas.openxmlformats.org/markup-compatibility/2006">
    <mc:Choice xmlns:p14="http://schemas.microsoft.com/office/powerpoint/2010/main" Requires="p14">
      <p:transition spd="slow" p14:dur="2000" advTm="34912"/>
    </mc:Choice>
    <mc:Fallback>
      <p:transition spd="slow" advTm="3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11560" y="908720"/>
            <a:ext cx="7920880" cy="5016758"/>
          </a:xfrm>
          <a:prstGeom prst="rect">
            <a:avLst/>
          </a:prstGeom>
        </p:spPr>
        <p:txBody>
          <a:bodyPr wrap="square">
            <a:spAutoFit/>
          </a:bodyPr>
          <a:lstStyle/>
          <a:p>
            <a:pPr marL="342900" lvl="0" indent="-342900">
              <a:lnSpc>
                <a:spcPct val="200000"/>
              </a:lnSpc>
              <a:buFont typeface="+mj-lt"/>
              <a:buAutoNum type="arabicPeriod"/>
            </a:pPr>
            <a:r>
              <a:rPr lang="ar-EG" sz="2000" b="1" dirty="0">
                <a:solidFill>
                  <a:srgbClr val="0070C0"/>
                </a:solidFill>
                <a:ea typeface="Times New Roman"/>
                <a:cs typeface="Simplified Arabic"/>
              </a:rPr>
              <a:t>بناء الفرضية بطريقة ناجحة:</a:t>
            </a:r>
            <a:endParaRPr lang="en-US" sz="2000" dirty="0">
              <a:solidFill>
                <a:srgbClr val="0070C0"/>
              </a:solidFill>
            </a:endParaRPr>
          </a:p>
          <a:p>
            <a:pPr algn="just">
              <a:lnSpc>
                <a:spcPct val="200000"/>
              </a:lnSpc>
            </a:pPr>
            <a:r>
              <a:rPr lang="ar-EG" sz="2000" dirty="0">
                <a:solidFill>
                  <a:srgbClr val="0070C0"/>
                </a:solidFill>
                <a:latin typeface="Calibri"/>
                <a:ea typeface="Times New Roman"/>
                <a:cs typeface="Simplified Arabic"/>
              </a:rPr>
              <a:t>يجب ألا تتعدى الفرضيّة الأوليّة أكثر من ثلاث جمل؛ فإن كانت أطول من ذلك، فلن تستطيع شرحها لشخص آخر،  ولن تفهمها أنت نفسك.</a:t>
            </a:r>
            <a:endParaRPr lang="en-US" sz="2000" dirty="0">
              <a:solidFill>
                <a:srgbClr val="0070C0"/>
              </a:solidFill>
              <a:latin typeface="Calibri"/>
              <a:ea typeface="Calibri"/>
              <a:cs typeface="Arial"/>
            </a:endParaRPr>
          </a:p>
          <a:p>
            <a:pPr marL="342900" lvl="0" indent="-342900">
              <a:lnSpc>
                <a:spcPct val="200000"/>
              </a:lnSpc>
              <a:buFont typeface="+mj-lt"/>
              <a:buAutoNum type="arabicPeriod"/>
            </a:pPr>
            <a:r>
              <a:rPr lang="ar-EG" sz="2000" b="1" dirty="0">
                <a:solidFill>
                  <a:srgbClr val="0070C0"/>
                </a:solidFill>
                <a:ea typeface="Times New Roman"/>
                <a:cs typeface="Simplified Arabic"/>
              </a:rPr>
              <a:t>المفاتيح الأربعة لتفعيل الفرضيات:</a:t>
            </a:r>
            <a:endParaRPr lang="en-US" sz="2000" dirty="0">
              <a:solidFill>
                <a:srgbClr val="0070C0"/>
              </a:solidFill>
            </a:endParaRPr>
          </a:p>
          <a:p>
            <a:pPr marL="358775">
              <a:lnSpc>
                <a:spcPct val="200000"/>
              </a:lnSpc>
            </a:pPr>
            <a:r>
              <a:rPr lang="ar-EG" sz="2000" dirty="0">
                <a:solidFill>
                  <a:srgbClr val="0070C0"/>
                </a:solidFill>
                <a:ea typeface="Times New Roman"/>
                <a:cs typeface="Simplified Arabic"/>
              </a:rPr>
              <a:t>أ‌. كن خلاقاً.</a:t>
            </a:r>
            <a:endParaRPr lang="en-US" sz="2000" dirty="0">
              <a:solidFill>
                <a:srgbClr val="0070C0"/>
              </a:solidFill>
            </a:endParaRPr>
          </a:p>
          <a:p>
            <a:pPr marL="358775">
              <a:lnSpc>
                <a:spcPct val="200000"/>
              </a:lnSpc>
            </a:pPr>
            <a:r>
              <a:rPr lang="ar-EG" sz="2000" dirty="0">
                <a:solidFill>
                  <a:srgbClr val="0070C0"/>
                </a:solidFill>
                <a:ea typeface="Times New Roman"/>
                <a:cs typeface="Simplified Arabic"/>
              </a:rPr>
              <a:t>ب‌. كن محددًا جداً.</a:t>
            </a:r>
            <a:endParaRPr lang="en-US" sz="2000" dirty="0">
              <a:solidFill>
                <a:srgbClr val="0070C0"/>
              </a:solidFill>
            </a:endParaRPr>
          </a:p>
          <a:p>
            <a:pPr marL="358775">
              <a:lnSpc>
                <a:spcPct val="200000"/>
              </a:lnSpc>
            </a:pPr>
            <a:r>
              <a:rPr lang="ar-EG" sz="2000" dirty="0">
                <a:solidFill>
                  <a:srgbClr val="0070C0"/>
                </a:solidFill>
                <a:ea typeface="Times New Roman"/>
                <a:cs typeface="Simplified Arabic"/>
              </a:rPr>
              <a:t>ج. استخدم خبرتك.</a:t>
            </a:r>
            <a:endParaRPr lang="en-US" sz="2000" dirty="0">
              <a:solidFill>
                <a:srgbClr val="0070C0"/>
              </a:solidFill>
            </a:endParaRPr>
          </a:p>
          <a:p>
            <a:pPr marL="358775">
              <a:lnSpc>
                <a:spcPct val="200000"/>
              </a:lnSpc>
            </a:pPr>
            <a:r>
              <a:rPr lang="ar-EG" sz="2000" dirty="0">
                <a:solidFill>
                  <a:srgbClr val="0070C0"/>
                </a:solidFill>
                <a:ea typeface="Times New Roman"/>
                <a:cs typeface="Simplified Arabic"/>
              </a:rPr>
              <a:t>د. كن موضوعياً.</a:t>
            </a:r>
            <a:endParaRPr lang="en-US" sz="2000" dirty="0">
              <a:solidFill>
                <a:srgbClr val="0070C0"/>
              </a:solidFill>
              <a:effectLst/>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7667140"/>
      </p:ext>
    </p:extLst>
  </p:cSld>
  <p:clrMapOvr>
    <a:masterClrMapping/>
  </p:clrMapOvr>
  <mc:AlternateContent xmlns:mc="http://schemas.openxmlformats.org/markup-compatibility/2006" xmlns:p14="http://schemas.microsoft.com/office/powerpoint/2010/main">
    <mc:Choice Requires="p14">
      <p:transition spd="slow" p14:dur="2000" advTm="38140"/>
    </mc:Choice>
    <mc:Fallback xmlns="">
      <p:transition spd="slow" advTm="3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539552" y="620688"/>
            <a:ext cx="7920880" cy="4401205"/>
          </a:xfrm>
          <a:prstGeom prst="rect">
            <a:avLst/>
          </a:prstGeom>
        </p:spPr>
        <p:txBody>
          <a:bodyPr wrap="square">
            <a:spAutoFit/>
          </a:bodyPr>
          <a:lstStyle/>
          <a:p>
            <a:pPr algn="just">
              <a:lnSpc>
                <a:spcPct val="200000"/>
              </a:lnSpc>
            </a:pPr>
            <a:r>
              <a:rPr lang="ar-SA" sz="2000" b="1" dirty="0">
                <a:solidFill>
                  <a:srgbClr val="0070C0"/>
                </a:solidFill>
              </a:rPr>
              <a:t>الخطوة الثالثة: نسعى للحصول على معلومات مصدر علني لنتحقق من الفرضيَّة(1).</a:t>
            </a:r>
          </a:p>
          <a:p>
            <a:pPr algn="just">
              <a:lnSpc>
                <a:spcPct val="200000"/>
              </a:lnSpc>
            </a:pPr>
            <a:r>
              <a:rPr lang="ar-SA" sz="2000" b="1" dirty="0">
                <a:solidFill>
                  <a:srgbClr val="0070C0"/>
                </a:solidFill>
              </a:rPr>
              <a:t>1. الباب المفتوح</a:t>
            </a:r>
          </a:p>
          <a:p>
            <a:pPr algn="just">
              <a:lnSpc>
                <a:spcPct val="200000"/>
              </a:lnSpc>
            </a:pPr>
            <a:r>
              <a:rPr lang="ar-SA" sz="2000" b="1" dirty="0">
                <a:solidFill>
                  <a:srgbClr val="0070C0"/>
                </a:solidFill>
              </a:rPr>
              <a:t>معظم ما نسمّيه أسراراً هو بكل بساطة حقائق لم ننتبه إليها، ونحو90% من المعلومات متوفِّر لنا، وسهل الحصول عليه من خلال مصدر (علني)، توجد دائماً مصادرُ معلوماتٍ علنيةٌ أكثر مما يستخدم </a:t>
            </a:r>
            <a:r>
              <a:rPr lang="ar-SA" sz="2000" b="1" dirty="0" smtClean="0">
                <a:solidFill>
                  <a:srgbClr val="0070C0"/>
                </a:solidFill>
              </a:rPr>
              <a:t>الصحفيون </a:t>
            </a:r>
            <a:endParaRPr lang="ar-SA" sz="2000" b="1" dirty="0">
              <a:solidFill>
                <a:srgbClr val="0070C0"/>
              </a:solidFill>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8679112"/>
      </p:ext>
    </p:extLst>
  </p:cSld>
  <p:clrMapOvr>
    <a:masterClrMapping/>
  </p:clrMapOvr>
  <mc:AlternateContent xmlns:mc="http://schemas.openxmlformats.org/markup-compatibility/2006" xmlns:p14="http://schemas.microsoft.com/office/powerpoint/2010/main">
    <mc:Choice Requires="p14">
      <p:transition spd="slow" p14:dur="2000" advTm="32078"/>
    </mc:Choice>
    <mc:Fallback xmlns="">
      <p:transition spd="slow" advTm="3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دفق الهواء">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ق الهواء">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318</TotalTime>
  <Words>785</Words>
  <Application>Microsoft Office PowerPoint</Application>
  <PresentationFormat>عرض على الشاشة (3:4)‏</PresentationFormat>
  <Paragraphs>57</Paragraphs>
  <Slides>15</Slides>
  <Notes>0</Notes>
  <HiddenSlides>0</HiddenSlides>
  <MMClips>15</MMClips>
  <ScaleCrop>false</ScaleCrop>
  <HeadingPairs>
    <vt:vector size="4" baseType="variant">
      <vt:variant>
        <vt:lpstr>نسق</vt:lpstr>
      </vt:variant>
      <vt:variant>
        <vt:i4>1</vt:i4>
      </vt:variant>
      <vt:variant>
        <vt:lpstr>عناوين الشرائح</vt:lpstr>
      </vt:variant>
      <vt:variant>
        <vt:i4>15</vt:i4>
      </vt:variant>
    </vt:vector>
  </HeadingPairs>
  <TitlesOfParts>
    <vt:vector size="16" baseType="lpstr">
      <vt:lpstr>دفق الهواء</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المحمديه جروب</dc:creator>
  <cp:lastModifiedBy>المحمديه جروب</cp:lastModifiedBy>
  <cp:revision>26</cp:revision>
  <dcterms:created xsi:type="dcterms:W3CDTF">2020-03-20T07:38:46Z</dcterms:created>
  <dcterms:modified xsi:type="dcterms:W3CDTF">2020-03-21T11:17:11Z</dcterms:modified>
</cp:coreProperties>
</file>