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94"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CD47CA1-5C77-4437-AFB5-6F55B654B463}" type="datetimeFigureOut">
              <a:rPr lang="en-US" smtClean="0"/>
              <a:t>3/31/2020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314AF2E-3ED8-4535-99CD-FAF625485A7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D47CA1-5C77-4437-AFB5-6F55B654B463}"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4AF2E-3ED8-4535-99CD-FAF625485A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D47CA1-5C77-4437-AFB5-6F55B654B463}"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4AF2E-3ED8-4535-99CD-FAF625485A7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CD47CA1-5C77-4437-AFB5-6F55B654B463}" type="datetimeFigureOut">
              <a:rPr lang="en-US" smtClean="0"/>
              <a:t>3/31/2020</a:t>
            </a:fld>
            <a:endParaRPr lang="en-US"/>
          </a:p>
        </p:txBody>
      </p:sp>
      <p:sp>
        <p:nvSpPr>
          <p:cNvPr id="9" name="Slide Number Placeholder 8"/>
          <p:cNvSpPr>
            <a:spLocks noGrp="1"/>
          </p:cNvSpPr>
          <p:nvPr>
            <p:ph type="sldNum" sz="quarter" idx="15"/>
          </p:nvPr>
        </p:nvSpPr>
        <p:spPr/>
        <p:txBody>
          <a:bodyPr rtlCol="0"/>
          <a:lstStyle/>
          <a:p>
            <a:fld id="{F314AF2E-3ED8-4535-99CD-FAF625485A72}"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CD47CA1-5C77-4437-AFB5-6F55B654B463}" type="datetimeFigureOut">
              <a:rPr lang="en-US" smtClean="0"/>
              <a:t>3/31/2020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314AF2E-3ED8-4535-99CD-FAF625485A7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CD47CA1-5C77-4437-AFB5-6F55B654B463}"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4AF2E-3ED8-4535-99CD-FAF625485A72}"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CD47CA1-5C77-4437-AFB5-6F55B654B463}" type="datetimeFigureOut">
              <a:rPr lang="en-US" smtClean="0"/>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14AF2E-3ED8-4535-99CD-FAF625485A72}"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CD47CA1-5C77-4437-AFB5-6F55B654B463}" type="datetimeFigureOut">
              <a:rPr lang="en-US" smtClean="0"/>
              <a:t>3/31/2020</a:t>
            </a:fld>
            <a:endParaRPr lang="en-US"/>
          </a:p>
        </p:txBody>
      </p:sp>
      <p:sp>
        <p:nvSpPr>
          <p:cNvPr id="7" name="Slide Number Placeholder 6"/>
          <p:cNvSpPr>
            <a:spLocks noGrp="1"/>
          </p:cNvSpPr>
          <p:nvPr>
            <p:ph type="sldNum" sz="quarter" idx="11"/>
          </p:nvPr>
        </p:nvSpPr>
        <p:spPr/>
        <p:txBody>
          <a:bodyPr rtlCol="0"/>
          <a:lstStyle/>
          <a:p>
            <a:fld id="{F314AF2E-3ED8-4535-99CD-FAF625485A72}"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47CA1-5C77-4437-AFB5-6F55B654B463}" type="datetimeFigureOut">
              <a:rPr lang="en-US" smtClean="0"/>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14AF2E-3ED8-4535-99CD-FAF625485A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CD47CA1-5C77-4437-AFB5-6F55B654B463}" type="datetimeFigureOut">
              <a:rPr lang="en-US" smtClean="0"/>
              <a:t>3/31/2020</a:t>
            </a:fld>
            <a:endParaRPr lang="en-US"/>
          </a:p>
        </p:txBody>
      </p:sp>
      <p:sp>
        <p:nvSpPr>
          <p:cNvPr id="22" name="Slide Number Placeholder 21"/>
          <p:cNvSpPr>
            <a:spLocks noGrp="1"/>
          </p:cNvSpPr>
          <p:nvPr>
            <p:ph type="sldNum" sz="quarter" idx="15"/>
          </p:nvPr>
        </p:nvSpPr>
        <p:spPr/>
        <p:txBody>
          <a:bodyPr rtlCol="0"/>
          <a:lstStyle/>
          <a:p>
            <a:fld id="{F314AF2E-3ED8-4535-99CD-FAF625485A72}"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CD47CA1-5C77-4437-AFB5-6F55B654B463}" type="datetimeFigureOut">
              <a:rPr lang="en-US" smtClean="0"/>
              <a:t>3/31/2020</a:t>
            </a:fld>
            <a:endParaRPr lang="en-US"/>
          </a:p>
        </p:txBody>
      </p:sp>
      <p:sp>
        <p:nvSpPr>
          <p:cNvPr id="18" name="Slide Number Placeholder 17"/>
          <p:cNvSpPr>
            <a:spLocks noGrp="1"/>
          </p:cNvSpPr>
          <p:nvPr>
            <p:ph type="sldNum" sz="quarter" idx="11"/>
          </p:nvPr>
        </p:nvSpPr>
        <p:spPr/>
        <p:txBody>
          <a:bodyPr rtlCol="0"/>
          <a:lstStyle/>
          <a:p>
            <a:fld id="{F314AF2E-3ED8-4535-99CD-FAF625485A72}"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CD47CA1-5C77-4437-AFB5-6F55B654B463}" type="datetimeFigureOut">
              <a:rPr lang="en-US" smtClean="0"/>
              <a:t>3/31/2020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14AF2E-3ED8-4535-99CD-FAF625485A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rot="20331206">
            <a:off x="2034399" y="1400280"/>
            <a:ext cx="5895997" cy="2722752"/>
          </a:xfrm>
          <a:prstGeom prst="rect">
            <a:avLst/>
          </a:prstGeom>
        </p:spPr>
        <p:txBody>
          <a:bodyPr>
            <a:normAutofit fontScale="85000"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AE" sz="5400" b="0" i="0" u="none" strike="noStrike" kern="0" cap="none" spc="300" normalizeH="0" baseline="0" noProof="0" dirty="0" smtClean="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uLnTx/>
                <a:uFillTx/>
                <a:latin typeface="A Massir Ballpoint" pitchFamily="2" charset="-78"/>
                <a:cs typeface="A Massir Ballpoint" pitchFamily="2" charset="-78"/>
              </a:rPr>
              <a:t>سكشن الإلقاء والصوتيات</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AE" sz="5400" b="0" i="0" u="none" strike="noStrike" kern="0" cap="none" spc="300" normalizeH="0" baseline="0" noProof="0" dirty="0" smtClean="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uLnTx/>
                <a:uFillTx/>
                <a:latin typeface="A Massir Ballpoint" pitchFamily="2" charset="-78"/>
                <a:cs typeface="A Massir Ballpoint" pitchFamily="2" charset="-78"/>
              </a:rPr>
              <a:t>قسم الإذاعة والتلفزيون</a:t>
            </a:r>
          </a:p>
          <a:p>
            <a:pPr marL="0" marR="0" lvl="0" indent="0" algn="ctr" defTabSz="914400" eaLnBrk="1" fontAlgn="auto" latinLnBrk="0" hangingPunct="1">
              <a:lnSpc>
                <a:spcPct val="100000"/>
              </a:lnSpc>
              <a:spcBef>
                <a:spcPts val="0"/>
              </a:spcBef>
              <a:spcAft>
                <a:spcPts val="0"/>
              </a:spcAft>
              <a:buClrTx/>
              <a:buSzTx/>
              <a:buFontTx/>
              <a:buNone/>
              <a:tabLst/>
              <a:defRPr/>
            </a:pPr>
            <a:r>
              <a:rPr lang="ar-AE" sz="5400" b="0" kern="0" spc="300" dirty="0" smtClean="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latin typeface="A Massir Ballpoint" pitchFamily="2" charset="-78"/>
                <a:cs typeface="A Massir Ballpoint" pitchFamily="2" charset="-78"/>
              </a:rPr>
              <a:t>الفرقة الثالثة</a:t>
            </a:r>
            <a:endParaRPr kumimoji="0" lang="ar-AE" sz="5400" b="0" i="0" u="none" strike="noStrike" kern="0" cap="none" spc="300" normalizeH="0" baseline="0" noProof="0" dirty="0" smtClean="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uLnTx/>
              <a:uFillTx/>
              <a:latin typeface="A Massir Ballpoint" pitchFamily="2" charset="-78"/>
              <a:cs typeface="A Massir Ballpoint" pitchFamily="2" charset="-7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ar-AE" sz="5400" b="0" i="0" u="none" strike="noStrike" kern="0" cap="none" spc="300" normalizeH="0" baseline="0" noProof="0" dirty="0" smtClean="0">
                <a:ln w="11430" cmpd="sng">
                  <a:solidFill>
                    <a:srgbClr val="FE8637">
                      <a:tint val="10000"/>
                    </a:srgbClr>
                  </a:solidFill>
                  <a:prstDash val="solid"/>
                  <a:miter lim="800000"/>
                </a:ln>
                <a:gradFill>
                  <a:gsLst>
                    <a:gs pos="10000">
                      <a:srgbClr val="FE8637">
                        <a:tint val="83000"/>
                        <a:shade val="100000"/>
                        <a:satMod val="200000"/>
                      </a:srgbClr>
                    </a:gs>
                    <a:gs pos="75000">
                      <a:srgbClr val="FE8637">
                        <a:tint val="100000"/>
                        <a:shade val="50000"/>
                        <a:satMod val="150000"/>
                      </a:srgbClr>
                    </a:gs>
                  </a:gsLst>
                  <a:lin ang="5400000"/>
                </a:gradFill>
                <a:effectLst>
                  <a:glow rad="45500">
                    <a:srgbClr val="FE8637">
                      <a:satMod val="220000"/>
                      <a:alpha val="35000"/>
                    </a:srgbClr>
                  </a:glow>
                </a:effectLst>
                <a:uLnTx/>
                <a:uFillTx/>
                <a:latin typeface="A Massir Ballpoint" pitchFamily="2" charset="-78"/>
                <a:cs typeface="A Massir Ballpoint" pitchFamily="2" charset="-78"/>
              </a:rPr>
              <a:t>م- آلاء بهاء الدين</a:t>
            </a:r>
            <a:endParaRPr kumimoji="0" lang="en-US" sz="1800" b="0" i="0" u="none" strike="noStrike" kern="0" cap="none" spc="0" normalizeH="0" baseline="0" noProof="0" dirty="0" smtClean="0">
              <a:ln>
                <a:noFill/>
              </a:ln>
              <a:solidFill>
                <a:sysClr val="windowText" lastClr="000000"/>
              </a:solidFill>
              <a:effectLst/>
              <a:uLnTx/>
              <a:uFillTx/>
              <a:latin typeface="A Massir Ballpoint" pitchFamily="2" charset="-78"/>
              <a:cs typeface="A Massir Ballpoint" pitchFamily="2" charset="-78"/>
            </a:endParaRPr>
          </a:p>
        </p:txBody>
      </p:sp>
      <p:pic>
        <p:nvPicPr>
          <p:cNvPr id="2050" name="Picture 2" descr="مهارات الإلقاء و الصوت - Orient Training Cen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191000"/>
            <a:ext cx="3581400" cy="23887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84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428171"/>
            <a:ext cx="7467600" cy="4873752"/>
          </a:xfrm>
        </p:spPr>
        <p:txBody>
          <a:bodyPr>
            <a:normAutofit fontScale="92500" lnSpcReduction="20000"/>
          </a:bodyPr>
          <a:lstStyle/>
          <a:p>
            <a:pPr algn="r"/>
            <a:r>
              <a:rPr lang="ar-AE" dirty="0" smtClean="0">
                <a:solidFill>
                  <a:srgbClr val="3C4858"/>
                </a:solidFill>
                <a:latin typeface="droid-naskh"/>
              </a:rPr>
              <a:t>هناك عناصر </a:t>
            </a:r>
            <a:r>
              <a:rPr lang="ar-AE" dirty="0">
                <a:solidFill>
                  <a:srgbClr val="3C4858"/>
                </a:solidFill>
                <a:latin typeface="droid-naskh"/>
              </a:rPr>
              <a:t>أساسية يجب التحكم فيها عند الحديث للأخرين لتكون </a:t>
            </a:r>
            <a:r>
              <a:rPr lang="ar-AE" dirty="0" smtClean="0">
                <a:solidFill>
                  <a:srgbClr val="3C4858"/>
                </a:solidFill>
                <a:latin typeface="droid-naskh"/>
              </a:rPr>
              <a:t>رسالتنا </a:t>
            </a:r>
            <a:r>
              <a:rPr lang="ar-AE" dirty="0">
                <a:solidFill>
                  <a:srgbClr val="3C4858"/>
                </a:solidFill>
                <a:latin typeface="droid-naskh"/>
              </a:rPr>
              <a:t>معبرة </a:t>
            </a:r>
            <a:r>
              <a:rPr lang="ar-AE" dirty="0" smtClean="0">
                <a:solidFill>
                  <a:srgbClr val="3C4858"/>
                </a:solidFill>
                <a:latin typeface="droid-naskh"/>
              </a:rPr>
              <a:t>:</a:t>
            </a:r>
          </a:p>
          <a:p>
            <a:pPr algn="ctr"/>
            <a:r>
              <a:rPr lang="ar-AE" sz="3500" dirty="0">
                <a:solidFill>
                  <a:schemeClr val="accent1">
                    <a:lumMod val="75000"/>
                  </a:schemeClr>
                </a:solidFill>
                <a:latin typeface="A Massir Ballpoint" pitchFamily="2" charset="-78"/>
                <a:cs typeface="A Massir Ballpoint" pitchFamily="2" charset="-78"/>
              </a:rPr>
              <a:t>أولا: التنفس</a:t>
            </a:r>
          </a:p>
          <a:p>
            <a:pPr algn="r" rtl="1"/>
            <a:r>
              <a:rPr lang="ar-AE" dirty="0">
                <a:latin typeface="A Massir Ballpoint" pitchFamily="2" charset="-78"/>
                <a:cs typeface="A Massir Ballpoint" pitchFamily="2" charset="-78"/>
              </a:rPr>
              <a:t>لابد أن تتنفس أثناء كلامك فلا مجال لأن تسرد كلامك كله جملة واحدة والا لأصبح سريعا غير مفهوم. لا بد من التوقف والصمت والتنفس بين الجمل وذلك في المواضع المناسبة أثناء حديثك فهذا سيساعد المستمع على الفهم وتساعدك أنت على التوضيح بشكل أفضل ومتابعة الحديث دون سرعة أو تعب. لاحظ أن هذا التنفس يجب أن يكون عبر استخدام الحجاب الحاجز في البطن وليس من الأعلى حيث أن عضلة الحجاب الحاجز يمكن التحكم بها لغرض زيادة الهواء في الرئتين بشكل أفضل. أيضا فإن التنفس قبل بدء الكلام واثنائه سيساعد على إزالة التوتر أو العصبية أو الحزن الذي قد يكون موجودا فيصبح كلامك أكثر ثقة وفهما.</a:t>
            </a:r>
          </a:p>
          <a:p>
            <a:pPr algn="r" rtl="1"/>
            <a:endParaRPr lang="ar-AE" dirty="0">
              <a:latin typeface="A Massir Ballpoint" pitchFamily="2" charset="-78"/>
              <a:cs typeface="A Massir Ballpoint" pitchFamily="2" charset="-78"/>
            </a:endParaRPr>
          </a:p>
          <a:p>
            <a:pPr algn="r" rtl="1"/>
            <a:r>
              <a:rPr lang="ar-AE" dirty="0">
                <a:latin typeface="A Massir Ballpoint" pitchFamily="2" charset="-78"/>
                <a:cs typeface="A Massir Ballpoint" pitchFamily="2" charset="-78"/>
              </a:rPr>
              <a:t>الصمت جزء من الكلام فقد يكون هذا الصمت قصيرا داخل الجملة للتشويق أو للتركيز على كلمة معينة أو للتنبيه أو التوضيح وقد يكون أطول في أخرها للتعبير عن انتهاء الكلام والانتقال الى جملة أخرى.</a:t>
            </a:r>
            <a:endParaRPr lang="en-US" dirty="0">
              <a:latin typeface="A Massir Ballpoint" pitchFamily="2" charset="-78"/>
              <a:cs typeface="A Massir Ballpoint" pitchFamily="2" charset="-78"/>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1000" y="381000"/>
            <a:ext cx="609600" cy="609600"/>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4800600"/>
            <a:ext cx="2438400" cy="17892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6099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4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09600"/>
            <a:ext cx="7467600" cy="4873752"/>
          </a:xfrm>
        </p:spPr>
        <p:txBody>
          <a:bodyPr>
            <a:normAutofit fontScale="92500" lnSpcReduction="10000"/>
          </a:bodyPr>
          <a:lstStyle/>
          <a:p>
            <a:pPr algn="ctr" rtl="1"/>
            <a:r>
              <a:rPr lang="ar-AE" sz="3000" dirty="0">
                <a:solidFill>
                  <a:schemeClr val="accent1">
                    <a:lumMod val="75000"/>
                  </a:schemeClr>
                </a:solidFill>
                <a:latin typeface="A Massir Ballpoint" pitchFamily="2" charset="-78"/>
                <a:cs typeface="A Massir Ballpoint" pitchFamily="2" charset="-78"/>
              </a:rPr>
              <a:t>ثانيا: التنويع</a:t>
            </a:r>
          </a:p>
          <a:p>
            <a:pPr algn="r" rtl="1"/>
            <a:r>
              <a:rPr lang="ar-AE" dirty="0">
                <a:latin typeface="A Massir Ballpoint" pitchFamily="2" charset="-78"/>
                <a:cs typeface="A Massir Ballpoint" pitchFamily="2" charset="-78"/>
              </a:rPr>
              <a:t>لابد أن يتناسب تنغيم أصوات الجمل والكلمات التي تقولها مع أهمية وطبيعة المحتوى والجمهور. فالاستمرار على وتيرة واحدة أثناء الحديث سيشعر المتلقي بالملل ولن يعطي أي أهمية للكلام الذي يصدر منك. ينبغي أن ينعكس ما تقوله على صوتك فيشعر بك جمهورك ويتفاعلون معك وينتبهون لما تقول. ويتم التنويع برفع الصوت وخفضه أو التحكم بسرعته أو استخدام طبقة الصوت المناسبة حسب الإحساس. فنبرة حديثك عن طفل صغير تختلف تماما عن نبرة حديثك عن رجل مسن. والحديث عن خطر ما يختلف عن الحديث عن أمر مفرح. ونبرة الصوت عند السؤال يختلف عن نبرة الصوت عند التعجب. الحديث عن سر ما يختلف عن الحديث مفاجأة. ونبرة الصوت عند المزاح تختلف عن الحديث عن حقيقية ما. يجب أن يتناسب صوتك مع ما تقول والا فلن تصل الرسالة التي تريد أو قد تصل بطريقة غير صحيحة.</a:t>
            </a:r>
          </a:p>
          <a:p>
            <a:pPr algn="r" rtl="1"/>
            <a:endParaRPr lang="ar-AE" dirty="0">
              <a:latin typeface="A Massir Ballpoint" pitchFamily="2" charset="-78"/>
              <a:cs typeface="A Massir Ballpoint" pitchFamily="2" charset="-78"/>
            </a:endParaRPr>
          </a:p>
          <a:p>
            <a:pPr algn="r" rtl="1"/>
            <a:r>
              <a:rPr lang="ar-AE" dirty="0">
                <a:latin typeface="A Massir Ballpoint" pitchFamily="2" charset="-78"/>
                <a:cs typeface="A Massir Ballpoint" pitchFamily="2" charset="-78"/>
              </a:rPr>
              <a:t>لاحظ عند قراءة الخطابات الرسمية المكتوبة وفي بعض نشرات الأخبار كيف يتسرب الملل اليك كمستمع نتيجة استمرار وتيرة الصوت ثابتة دون تغيير.</a:t>
            </a:r>
            <a:endParaRPr lang="en-US" dirty="0">
              <a:latin typeface="A Massir Ballpoint" pitchFamily="2" charset="-78"/>
              <a:cs typeface="A Massir Ballpoint" pitchFamily="2" charset="-78"/>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0600" y="5715000"/>
            <a:ext cx="609600" cy="609600"/>
          </a:xfrm>
          <a:prstGeom prst="rect">
            <a:avLst/>
          </a:prstGeom>
        </p:spPr>
      </p:pic>
    </p:spTree>
    <p:extLst>
      <p:ext uri="{BB962C8B-B14F-4D97-AF65-F5344CB8AC3E}">
        <p14:creationId xmlns:p14="http://schemas.microsoft.com/office/powerpoint/2010/main" val="14287298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9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7467600" cy="5864352"/>
          </a:xfrm>
        </p:spPr>
        <p:txBody>
          <a:bodyPr>
            <a:normAutofit fontScale="92500"/>
          </a:bodyPr>
          <a:lstStyle/>
          <a:p>
            <a:pPr algn="ctr"/>
            <a:r>
              <a:rPr lang="ar-AE" sz="3000" dirty="0">
                <a:solidFill>
                  <a:schemeClr val="accent1">
                    <a:lumMod val="75000"/>
                  </a:schemeClr>
                </a:solidFill>
                <a:latin typeface="A Massir Ballpoint" pitchFamily="2" charset="-78"/>
                <a:cs typeface="A Massir Ballpoint" pitchFamily="2" charset="-78"/>
              </a:rPr>
              <a:t>ماذا على أن افعل عندما أتكلم</a:t>
            </a:r>
          </a:p>
          <a:p>
            <a:pPr algn="r" rtl="1"/>
            <a:r>
              <a:rPr lang="ar-AE" dirty="0"/>
              <a:t>أيا كانت طبيعة الحديث الذي ستقوم به سواء حديثا للناس أو أثناء التواصل مع شخص ما فعليك أن تقوم بالتالي</a:t>
            </a:r>
            <a:r>
              <a:rPr lang="ar-AE" dirty="0" smtClean="0"/>
              <a:t>:</a:t>
            </a:r>
            <a:endParaRPr lang="ar-AE" dirty="0"/>
          </a:p>
          <a:p>
            <a:pPr algn="r" rtl="1"/>
            <a:r>
              <a:rPr lang="ar-AE" dirty="0"/>
              <a:t>قم بالأعداد الجيد لحديثك أيا كان الوقت المتوفر لذلك. ضع هيكلا مناسبا للأفكار التي ستقوم بسردها واجعلها مترابطة متسلسلة بشكل منطقي مفهوم.</a:t>
            </a:r>
          </a:p>
          <a:p>
            <a:pPr algn="r" rtl="1"/>
            <a:r>
              <a:rPr lang="ar-AE" dirty="0"/>
              <a:t>تصور الموضوع الذي تريد الحديث عنه قبل أن تبدأ به ولو بدقائق، واربط أفكارك بصور ذهنية حتى تتمكن من تذكرها فيما بعد.</a:t>
            </a:r>
          </a:p>
          <a:p>
            <a:pPr algn="r" rtl="1"/>
            <a:r>
              <a:rPr lang="ar-AE" dirty="0"/>
              <a:t>تنفس قبل أن تبدأ بالكلام فهذا سيزيل أي شعور سلبي لديك سواء كان خوف أو توتر أو حزن.</a:t>
            </a:r>
          </a:p>
          <a:p>
            <a:pPr algn="r" rtl="1"/>
            <a:r>
              <a:rPr lang="ar-AE" dirty="0"/>
              <a:t>أبدأ بجملة تعبر عن صلب موضوعك ولا داعي للمقدمة المملة واللف والدوران فلديك فقط 9 ثواني لتلفت انتباه الآخرين لما تقول.</a:t>
            </a:r>
          </a:p>
          <a:p>
            <a:pPr algn="r" rtl="1"/>
            <a:r>
              <a:rPr lang="ar-AE" dirty="0"/>
              <a:t>اصمت أثناء حديثك وخذ نفسا ولا تخرج كلاما غير مفهوم. ليكن صمتك هذا في الأماكن المناسبة من حديثك فلا تقطع فكرة أو جملة دون أن تكملها.</a:t>
            </a:r>
          </a:p>
          <a:p>
            <a:pPr algn="r" rtl="1"/>
            <a:r>
              <a:rPr lang="ar-AE" dirty="0"/>
              <a:t>أعرض فكرتك أو المشكلة التي تريد الحديث عنها في البداية وضع إطارا عاما لها ثم أدخل في التفاصيل والمبررات والحلول بعد ذلك</a:t>
            </a:r>
            <a:r>
              <a:rPr lang="ar-AE" dirty="0" smtClean="0"/>
              <a:t>.</a:t>
            </a:r>
            <a:endParaRPr lang="ar-AE"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228600"/>
            <a:ext cx="609600" cy="609600"/>
          </a:xfrm>
          <a:prstGeom prst="rect">
            <a:avLst/>
          </a:prstGeom>
        </p:spPr>
      </p:pic>
    </p:spTree>
    <p:extLst>
      <p:ext uri="{BB962C8B-B14F-4D97-AF65-F5344CB8AC3E}">
        <p14:creationId xmlns:p14="http://schemas.microsoft.com/office/powerpoint/2010/main" val="12380492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64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90600" y="304800"/>
            <a:ext cx="7467600" cy="4873752"/>
          </a:xfrm>
        </p:spPr>
        <p:txBody>
          <a:bodyPr>
            <a:normAutofit/>
          </a:bodyPr>
          <a:lstStyle/>
          <a:p>
            <a:pPr algn="r" rtl="1"/>
            <a:r>
              <a:rPr lang="ar-AE" dirty="0">
                <a:latin typeface="A Massir Ballpoint" pitchFamily="2" charset="-78"/>
                <a:cs typeface="A Massir Ballpoint" pitchFamily="2" charset="-78"/>
              </a:rPr>
              <a:t>استخدم الأمثلة والقصص والأرقام للتدليل على ما تقول قدر الإمكان فهي الأقرب لفهم الناس ولا داعي للكلام المنمق والسرد الممل والمصطلحات الصعبة.</a:t>
            </a:r>
          </a:p>
          <a:p>
            <a:pPr algn="r" rtl="1"/>
            <a:r>
              <a:rPr lang="ar-AE" dirty="0">
                <a:latin typeface="A Massir Ballpoint" pitchFamily="2" charset="-78"/>
                <a:cs typeface="A Massir Ballpoint" pitchFamily="2" charset="-78"/>
              </a:rPr>
              <a:t>اهتم بمخارج الحروف وليكن صوتك واضحا مسموعا لكل من تتوجه إليهم بالكلام. لا تكن بطيئا ولا سريعا ولا ترفع صوتك ونوع في نبراته حسب تلك المشاعر التي تريد ايصالها.</a:t>
            </a:r>
          </a:p>
          <a:p>
            <a:pPr algn="r" rtl="1"/>
            <a:r>
              <a:rPr lang="ar-AE" dirty="0">
                <a:latin typeface="A Massir Ballpoint" pitchFamily="2" charset="-78"/>
                <a:cs typeface="A Massir Ballpoint" pitchFamily="2" charset="-78"/>
              </a:rPr>
              <a:t>تفاعل مع المستمع أو الجمهور عبر طرح الأسئلة أو الاستماع الى تعليقاتهم أو أسئلتهم ولا تجعل حديثك باتجاه واحد فقط.</a:t>
            </a:r>
          </a:p>
          <a:p>
            <a:pPr algn="r" rtl="1"/>
            <a:r>
              <a:rPr lang="ar-AE" dirty="0">
                <a:latin typeface="A Massir Ballpoint" pitchFamily="2" charset="-78"/>
                <a:cs typeface="A Massir Ballpoint" pitchFamily="2" charset="-78"/>
              </a:rPr>
              <a:t>استخدم وسائل إيضاح مناسبة ان توفر لك ذلك كالصور والرسوم ومقاطع الفيديو دون إطالة أو اسراف.</a:t>
            </a:r>
          </a:p>
          <a:p>
            <a:pPr algn="r" rtl="1"/>
            <a:r>
              <a:rPr lang="ar-AE" dirty="0">
                <a:latin typeface="A Massir Ballpoint" pitchFamily="2" charset="-78"/>
                <a:cs typeface="A Massir Ballpoint" pitchFamily="2" charset="-78"/>
              </a:rPr>
              <a:t>اختم بجملة توجز ما قلت أو قم بتكرار أهم شيء قلته قبل أن تنهي كلامك</a:t>
            </a:r>
            <a:endParaRPr lang="en-US" dirty="0">
              <a:latin typeface="A Massir Ballpoint" pitchFamily="2" charset="-78"/>
              <a:cs typeface="A Massir Ballpoint" pitchFamily="2" charset="-78"/>
            </a:endParaRPr>
          </a:p>
        </p:txBody>
      </p:sp>
      <p:pic>
        <p:nvPicPr>
          <p:cNvPr id="1026" name="Picture 2" descr="عيون نت : مهارات وتقنيات الإلقاء أمام الجمهور؟ &quot;فن الإلقاء&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711267"/>
            <a:ext cx="3276600" cy="20030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5712806"/>
            <a:ext cx="609600" cy="609600"/>
          </a:xfrm>
          <a:prstGeom prst="rect">
            <a:avLst/>
          </a:prstGeom>
        </p:spPr>
      </p:pic>
    </p:spTree>
    <p:extLst>
      <p:ext uri="{BB962C8B-B14F-4D97-AF65-F5344CB8AC3E}">
        <p14:creationId xmlns:p14="http://schemas.microsoft.com/office/powerpoint/2010/main" val="681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5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TotalTime>
  <Words>465</Words>
  <Application>Microsoft Office PowerPoint</Application>
  <PresentationFormat>On-screen Show (4:3)</PresentationFormat>
  <Paragraphs>26</Paragraphs>
  <Slides>5</Slides>
  <Notes>0</Notes>
  <HiddenSlides>0</HiddenSlides>
  <MMClips>4</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Oriel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Me</cp:lastModifiedBy>
  <cp:revision>10</cp:revision>
  <dcterms:created xsi:type="dcterms:W3CDTF">2020-03-31T14:50:13Z</dcterms:created>
  <dcterms:modified xsi:type="dcterms:W3CDTF">2020-03-31T15:18:03Z</dcterms:modified>
</cp:coreProperties>
</file>