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92"/>
  </p:notesMasterIdLst>
  <p:handoutMasterIdLst>
    <p:handoutMasterId r:id="rId93"/>
  </p:handoutMasterIdLst>
  <p:sldIdLst>
    <p:sldId id="257" r:id="rId5"/>
    <p:sldId id="269" r:id="rId6"/>
    <p:sldId id="272" r:id="rId7"/>
    <p:sldId id="273" r:id="rId8"/>
    <p:sldId id="367" r:id="rId9"/>
    <p:sldId id="279" r:id="rId10"/>
    <p:sldId id="281" r:id="rId11"/>
    <p:sldId id="274" r:id="rId12"/>
    <p:sldId id="283" r:id="rId13"/>
    <p:sldId id="275" r:id="rId14"/>
    <p:sldId id="284" r:id="rId15"/>
    <p:sldId id="286" r:id="rId16"/>
    <p:sldId id="277"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68" r:id="rId33"/>
    <p:sldId id="303" r:id="rId34"/>
    <p:sldId id="362" r:id="rId35"/>
    <p:sldId id="363" r:id="rId36"/>
    <p:sldId id="306" r:id="rId37"/>
    <p:sldId id="307" r:id="rId38"/>
    <p:sldId id="308" r:id="rId39"/>
    <p:sldId id="364" r:id="rId40"/>
    <p:sldId id="365"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8" r:id="rId57"/>
    <p:sldId id="329" r:id="rId58"/>
    <p:sldId id="330" r:id="rId59"/>
    <p:sldId id="331" r:id="rId60"/>
    <p:sldId id="332"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6" r:id="rId9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4380"/>
    <p:restoredTop sz="94660"/>
  </p:normalViewPr>
  <p:slideViewPr>
    <p:cSldViewPr>
      <p:cViewPr>
        <p:scale>
          <a:sx n="64" d="100"/>
          <a:sy n="64" d="100"/>
        </p:scale>
        <p:origin x="-84" y="-31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62DA5-2A2F-436D-961C-27F71082B80A}" type="doc">
      <dgm:prSet loTypeId="urn:microsoft.com/office/officeart/2005/8/layout/cycle2" loCatId="cycle" qsTypeId="urn:microsoft.com/office/officeart/2005/8/quickstyle/simple1" qsCatId="simple" csTypeId="urn:microsoft.com/office/officeart/2005/8/colors/colorful3" csCatId="colorful" phldr="1"/>
      <dgm:spPr/>
      <dgm:t>
        <a:bodyPr/>
        <a:lstStyle/>
        <a:p>
          <a:pPr algn="r" rtl="1"/>
          <a:endParaRPr lang="ar-SA"/>
        </a:p>
      </dgm:t>
    </dgm:pt>
    <dgm:pt modelId="{BF70AF45-7F05-453B-9B84-F6A146359D3C}">
      <dgm:prSet phldrT="[نص]"/>
      <dgm:spPr/>
      <dgm:t>
        <a:bodyPr/>
        <a:lstStyle/>
        <a:p>
          <a:pPr algn="r" rtl="1"/>
          <a:r>
            <a:rPr lang="ar-EG" dirty="0" smtClean="0">
              <a:latin typeface="Tahoma" panose="020B0604030504040204" pitchFamily="34" charset="0"/>
              <a:ea typeface="Tahoma" panose="020B0604030504040204" pitchFamily="34" charset="0"/>
              <a:cs typeface="Tahoma" panose="020B0604030504040204" pitchFamily="34" charset="0"/>
            </a:rPr>
            <a:t>تنوعها</a:t>
          </a:r>
          <a:endParaRPr lang="ar-SA" dirty="0">
            <a:latin typeface="Tahoma" panose="020B0604030504040204" pitchFamily="34" charset="0"/>
            <a:ea typeface="Tahoma" panose="020B0604030504040204" pitchFamily="34" charset="0"/>
            <a:cs typeface="Tahoma" panose="020B0604030504040204" pitchFamily="34" charset="0"/>
          </a:endParaRPr>
        </a:p>
      </dgm:t>
    </dgm:pt>
    <dgm:pt modelId="{FE741D6D-7588-497C-B378-98F2629BB9EF}" type="parTrans" cxnId="{9D54F492-9A48-40B5-99B0-77A65815C721}">
      <dgm:prSet/>
      <dgm:spPr/>
      <dgm:t>
        <a:bodyPr/>
        <a:lstStyle/>
        <a:p>
          <a:pPr algn="r" rtl="1"/>
          <a:endParaRPr lang="ar-SA"/>
        </a:p>
      </dgm:t>
    </dgm:pt>
    <dgm:pt modelId="{EF509D38-45B4-40DE-A0DF-06D9D2478DAC}" type="sibTrans" cxnId="{9D54F492-9A48-40B5-99B0-77A65815C721}">
      <dgm:prSet/>
      <dgm:spPr/>
      <dgm:t>
        <a:bodyPr/>
        <a:lstStyle/>
        <a:p>
          <a:pPr algn="r" rtl="1"/>
          <a:endParaRPr lang="ar-SA">
            <a:latin typeface="Tahoma" panose="020B0604030504040204" pitchFamily="34" charset="0"/>
            <a:ea typeface="Tahoma" panose="020B0604030504040204" pitchFamily="34" charset="0"/>
            <a:cs typeface="Tahoma" panose="020B0604030504040204" pitchFamily="34" charset="0"/>
          </a:endParaRPr>
        </a:p>
      </dgm:t>
    </dgm:pt>
    <dgm:pt modelId="{63CA2DEA-31F6-4CF4-88E6-63724842EACC}">
      <dgm:prSet phldrT="[نص]"/>
      <dgm:spPr/>
      <dgm:t>
        <a:bodyPr/>
        <a:lstStyle/>
        <a:p>
          <a:pPr algn="r" rtl="1"/>
          <a:r>
            <a:rPr lang="ar-EG" dirty="0" smtClean="0">
              <a:latin typeface="Tahoma" panose="020B0604030504040204" pitchFamily="34" charset="0"/>
              <a:ea typeface="Tahoma" panose="020B0604030504040204" pitchFamily="34" charset="0"/>
              <a:cs typeface="Tahoma" panose="020B0604030504040204" pitchFamily="34" charset="0"/>
            </a:rPr>
            <a:t>تنوع</a:t>
          </a:r>
          <a:r>
            <a:rPr lang="ar-EG" baseline="0" dirty="0" smtClean="0">
              <a:latin typeface="Tahoma" panose="020B0604030504040204" pitchFamily="34" charset="0"/>
              <a:ea typeface="Tahoma" panose="020B0604030504040204" pitchFamily="34" charset="0"/>
              <a:cs typeface="Tahoma" panose="020B0604030504040204" pitchFamily="34" charset="0"/>
            </a:rPr>
            <a:t> قرائها</a:t>
          </a:r>
          <a:endParaRPr lang="ar-SA" dirty="0">
            <a:latin typeface="Tahoma" panose="020B0604030504040204" pitchFamily="34" charset="0"/>
            <a:ea typeface="Tahoma" panose="020B0604030504040204" pitchFamily="34" charset="0"/>
            <a:cs typeface="Tahoma" panose="020B0604030504040204" pitchFamily="34" charset="0"/>
          </a:endParaRPr>
        </a:p>
      </dgm:t>
    </dgm:pt>
    <dgm:pt modelId="{F24D3743-3BAB-4121-937F-7A1AB8F2477A}" type="parTrans" cxnId="{8004C9FB-4B8F-4EDA-BFED-1E99947F14D1}">
      <dgm:prSet/>
      <dgm:spPr/>
      <dgm:t>
        <a:bodyPr/>
        <a:lstStyle/>
        <a:p>
          <a:pPr algn="r" rtl="1"/>
          <a:endParaRPr lang="ar-SA"/>
        </a:p>
      </dgm:t>
    </dgm:pt>
    <dgm:pt modelId="{30559FF1-E3F5-41E8-94EA-9DDAAF7240F9}" type="sibTrans" cxnId="{8004C9FB-4B8F-4EDA-BFED-1E99947F14D1}">
      <dgm:prSet/>
      <dgm:spPr/>
      <dgm:t>
        <a:bodyPr/>
        <a:lstStyle/>
        <a:p>
          <a:pPr algn="r" rtl="1"/>
          <a:endParaRPr lang="ar-SA"/>
        </a:p>
      </dgm:t>
    </dgm:pt>
    <dgm:pt modelId="{7C63F5DD-85B9-42D3-8D98-A8E103092C2B}">
      <dgm:prSet phldrT="[نص]"/>
      <dgm:spPr/>
      <dgm:t>
        <a:bodyPr/>
        <a:lstStyle/>
        <a:p>
          <a:pPr algn="r" rtl="1"/>
          <a:r>
            <a:rPr lang="ar-EG" dirty="0" smtClean="0">
              <a:latin typeface="Tahoma" panose="020B0604030504040204" pitchFamily="34" charset="0"/>
              <a:ea typeface="Tahoma" panose="020B0604030504040204" pitchFamily="34" charset="0"/>
              <a:cs typeface="Tahoma" panose="020B0604030504040204" pitchFamily="34" charset="0"/>
            </a:rPr>
            <a:t>تشابك</a:t>
          </a:r>
          <a:r>
            <a:rPr lang="ar-EG" baseline="0" dirty="0" smtClean="0">
              <a:latin typeface="Tahoma" panose="020B0604030504040204" pitchFamily="34" charset="0"/>
              <a:ea typeface="Tahoma" panose="020B0604030504040204" pitchFamily="34" charset="0"/>
              <a:cs typeface="Tahoma" panose="020B0604030504040204" pitchFamily="34" charset="0"/>
            </a:rPr>
            <a:t> محتواها</a:t>
          </a:r>
          <a:endParaRPr lang="ar-SA" dirty="0">
            <a:latin typeface="Tahoma" panose="020B0604030504040204" pitchFamily="34" charset="0"/>
            <a:ea typeface="Tahoma" panose="020B0604030504040204" pitchFamily="34" charset="0"/>
            <a:cs typeface="Tahoma" panose="020B0604030504040204" pitchFamily="34" charset="0"/>
          </a:endParaRPr>
        </a:p>
      </dgm:t>
    </dgm:pt>
    <dgm:pt modelId="{A2B122DF-66F4-47D5-8861-25D521DE88D9}" type="parTrans" cxnId="{5D810978-30D9-4EEF-8462-9F1B23D73D78}">
      <dgm:prSet/>
      <dgm:spPr/>
      <dgm:t>
        <a:bodyPr/>
        <a:lstStyle/>
        <a:p>
          <a:pPr algn="r" rtl="1"/>
          <a:endParaRPr lang="ar-SA"/>
        </a:p>
      </dgm:t>
    </dgm:pt>
    <dgm:pt modelId="{6A9FCCFE-E2A1-40B1-8168-6105E40DC83F}" type="sibTrans" cxnId="{5D810978-30D9-4EEF-8462-9F1B23D73D78}">
      <dgm:prSet/>
      <dgm:spPr/>
      <dgm:t>
        <a:bodyPr/>
        <a:lstStyle/>
        <a:p>
          <a:pPr algn="r" rtl="1"/>
          <a:endParaRPr lang="ar-SA"/>
        </a:p>
      </dgm:t>
    </dgm:pt>
    <dgm:pt modelId="{924BD86F-61AB-43DD-A428-3F208255BA24}" type="pres">
      <dgm:prSet presAssocID="{01C62DA5-2A2F-436D-961C-27F71082B80A}" presName="cycle" presStyleCnt="0">
        <dgm:presLayoutVars>
          <dgm:dir/>
          <dgm:resizeHandles val="exact"/>
        </dgm:presLayoutVars>
      </dgm:prSet>
      <dgm:spPr/>
      <dgm:t>
        <a:bodyPr/>
        <a:lstStyle/>
        <a:p>
          <a:endParaRPr lang="en-US"/>
        </a:p>
      </dgm:t>
    </dgm:pt>
    <dgm:pt modelId="{FEF1AF55-ABFF-4790-B31F-215F2EBF1CAF}" type="pres">
      <dgm:prSet presAssocID="{BF70AF45-7F05-453B-9B84-F6A146359D3C}" presName="node" presStyleLbl="node1" presStyleIdx="0" presStyleCnt="3">
        <dgm:presLayoutVars>
          <dgm:bulletEnabled val="1"/>
        </dgm:presLayoutVars>
      </dgm:prSet>
      <dgm:spPr/>
      <dgm:t>
        <a:bodyPr/>
        <a:lstStyle/>
        <a:p>
          <a:endParaRPr lang="en-US"/>
        </a:p>
      </dgm:t>
    </dgm:pt>
    <dgm:pt modelId="{5372E06B-E03F-41FA-9EAC-51BC78E6102E}" type="pres">
      <dgm:prSet presAssocID="{EF509D38-45B4-40DE-A0DF-06D9D2478DAC}" presName="sibTrans" presStyleLbl="sibTrans2D1" presStyleIdx="0" presStyleCnt="3"/>
      <dgm:spPr/>
      <dgm:t>
        <a:bodyPr/>
        <a:lstStyle/>
        <a:p>
          <a:endParaRPr lang="en-US"/>
        </a:p>
      </dgm:t>
    </dgm:pt>
    <dgm:pt modelId="{EB68943D-E3A4-4D10-ABB5-CBBA3E7819F6}" type="pres">
      <dgm:prSet presAssocID="{EF509D38-45B4-40DE-A0DF-06D9D2478DAC}" presName="connectorText" presStyleLbl="sibTrans2D1" presStyleIdx="0" presStyleCnt="3"/>
      <dgm:spPr/>
      <dgm:t>
        <a:bodyPr/>
        <a:lstStyle/>
        <a:p>
          <a:endParaRPr lang="en-US"/>
        </a:p>
      </dgm:t>
    </dgm:pt>
    <dgm:pt modelId="{DA3803F9-4146-480F-A0A8-B639E6A1804F}" type="pres">
      <dgm:prSet presAssocID="{63CA2DEA-31F6-4CF4-88E6-63724842EACC}" presName="node" presStyleLbl="node1" presStyleIdx="1" presStyleCnt="3">
        <dgm:presLayoutVars>
          <dgm:bulletEnabled val="1"/>
        </dgm:presLayoutVars>
      </dgm:prSet>
      <dgm:spPr/>
      <dgm:t>
        <a:bodyPr/>
        <a:lstStyle/>
        <a:p>
          <a:endParaRPr lang="en-US"/>
        </a:p>
      </dgm:t>
    </dgm:pt>
    <dgm:pt modelId="{53327523-EC6E-4153-9436-7C595202ADBA}" type="pres">
      <dgm:prSet presAssocID="{30559FF1-E3F5-41E8-94EA-9DDAAF7240F9}" presName="sibTrans" presStyleLbl="sibTrans2D1" presStyleIdx="1" presStyleCnt="3"/>
      <dgm:spPr/>
      <dgm:t>
        <a:bodyPr/>
        <a:lstStyle/>
        <a:p>
          <a:endParaRPr lang="en-US"/>
        </a:p>
      </dgm:t>
    </dgm:pt>
    <dgm:pt modelId="{4627F6C8-CF4C-4BC6-8002-BB437C2D1E04}" type="pres">
      <dgm:prSet presAssocID="{30559FF1-E3F5-41E8-94EA-9DDAAF7240F9}" presName="connectorText" presStyleLbl="sibTrans2D1" presStyleIdx="1" presStyleCnt="3"/>
      <dgm:spPr/>
      <dgm:t>
        <a:bodyPr/>
        <a:lstStyle/>
        <a:p>
          <a:endParaRPr lang="en-US"/>
        </a:p>
      </dgm:t>
    </dgm:pt>
    <dgm:pt modelId="{1D134CE6-EF98-4276-87F8-ADB80301968B}" type="pres">
      <dgm:prSet presAssocID="{7C63F5DD-85B9-42D3-8D98-A8E103092C2B}" presName="node" presStyleLbl="node1" presStyleIdx="2" presStyleCnt="3">
        <dgm:presLayoutVars>
          <dgm:bulletEnabled val="1"/>
        </dgm:presLayoutVars>
      </dgm:prSet>
      <dgm:spPr/>
      <dgm:t>
        <a:bodyPr/>
        <a:lstStyle/>
        <a:p>
          <a:endParaRPr lang="en-US"/>
        </a:p>
      </dgm:t>
    </dgm:pt>
    <dgm:pt modelId="{7ABF0D50-1D5D-4F1B-9B6B-C33CA04690D1}" type="pres">
      <dgm:prSet presAssocID="{6A9FCCFE-E2A1-40B1-8168-6105E40DC83F}" presName="sibTrans" presStyleLbl="sibTrans2D1" presStyleIdx="2" presStyleCnt="3"/>
      <dgm:spPr/>
      <dgm:t>
        <a:bodyPr/>
        <a:lstStyle/>
        <a:p>
          <a:endParaRPr lang="en-US"/>
        </a:p>
      </dgm:t>
    </dgm:pt>
    <dgm:pt modelId="{F3924E98-FBBD-472B-A4D5-5802F767704E}" type="pres">
      <dgm:prSet presAssocID="{6A9FCCFE-E2A1-40B1-8168-6105E40DC83F}" presName="connectorText" presStyleLbl="sibTrans2D1" presStyleIdx="2" presStyleCnt="3"/>
      <dgm:spPr/>
      <dgm:t>
        <a:bodyPr/>
        <a:lstStyle/>
        <a:p>
          <a:endParaRPr lang="en-US"/>
        </a:p>
      </dgm:t>
    </dgm:pt>
  </dgm:ptLst>
  <dgm:cxnLst>
    <dgm:cxn modelId="{8004C9FB-4B8F-4EDA-BFED-1E99947F14D1}" srcId="{01C62DA5-2A2F-436D-961C-27F71082B80A}" destId="{63CA2DEA-31F6-4CF4-88E6-63724842EACC}" srcOrd="1" destOrd="0" parTransId="{F24D3743-3BAB-4121-937F-7A1AB8F2477A}" sibTransId="{30559FF1-E3F5-41E8-94EA-9DDAAF7240F9}"/>
    <dgm:cxn modelId="{5D810978-30D9-4EEF-8462-9F1B23D73D78}" srcId="{01C62DA5-2A2F-436D-961C-27F71082B80A}" destId="{7C63F5DD-85B9-42D3-8D98-A8E103092C2B}" srcOrd="2" destOrd="0" parTransId="{A2B122DF-66F4-47D5-8861-25D521DE88D9}" sibTransId="{6A9FCCFE-E2A1-40B1-8168-6105E40DC83F}"/>
    <dgm:cxn modelId="{34C5FF63-A68C-4EC5-84B2-C4482A86968F}" type="presOf" srcId="{63CA2DEA-31F6-4CF4-88E6-63724842EACC}" destId="{DA3803F9-4146-480F-A0A8-B639E6A1804F}" srcOrd="0" destOrd="0" presId="urn:microsoft.com/office/officeart/2005/8/layout/cycle2"/>
    <dgm:cxn modelId="{CE3BF3E2-413B-4679-90A1-431EBEFAB517}" type="presOf" srcId="{EF509D38-45B4-40DE-A0DF-06D9D2478DAC}" destId="{EB68943D-E3A4-4D10-ABB5-CBBA3E7819F6}" srcOrd="1" destOrd="0" presId="urn:microsoft.com/office/officeart/2005/8/layout/cycle2"/>
    <dgm:cxn modelId="{833BD62C-965D-4532-8A1E-D3DBFDEEADBB}" type="presOf" srcId="{EF509D38-45B4-40DE-A0DF-06D9D2478DAC}" destId="{5372E06B-E03F-41FA-9EAC-51BC78E6102E}" srcOrd="0" destOrd="0" presId="urn:microsoft.com/office/officeart/2005/8/layout/cycle2"/>
    <dgm:cxn modelId="{F5490B72-7BDE-4115-B1F1-99C9D1656915}" type="presOf" srcId="{30559FF1-E3F5-41E8-94EA-9DDAAF7240F9}" destId="{53327523-EC6E-4153-9436-7C595202ADBA}" srcOrd="0" destOrd="0" presId="urn:microsoft.com/office/officeart/2005/8/layout/cycle2"/>
    <dgm:cxn modelId="{BF866B69-206A-4B63-8A7F-0A9F09CDB748}" type="presOf" srcId="{6A9FCCFE-E2A1-40B1-8168-6105E40DC83F}" destId="{7ABF0D50-1D5D-4F1B-9B6B-C33CA04690D1}" srcOrd="0" destOrd="0" presId="urn:microsoft.com/office/officeart/2005/8/layout/cycle2"/>
    <dgm:cxn modelId="{5D8414BC-F5CC-4C61-9CB1-7AD762DFF7FA}" type="presOf" srcId="{30559FF1-E3F5-41E8-94EA-9DDAAF7240F9}" destId="{4627F6C8-CF4C-4BC6-8002-BB437C2D1E04}" srcOrd="1" destOrd="0" presId="urn:microsoft.com/office/officeart/2005/8/layout/cycle2"/>
    <dgm:cxn modelId="{FC628369-64E4-4C73-933F-37B577E8976C}" type="presOf" srcId="{7C63F5DD-85B9-42D3-8D98-A8E103092C2B}" destId="{1D134CE6-EF98-4276-87F8-ADB80301968B}" srcOrd="0" destOrd="0" presId="urn:microsoft.com/office/officeart/2005/8/layout/cycle2"/>
    <dgm:cxn modelId="{9D54F492-9A48-40B5-99B0-77A65815C721}" srcId="{01C62DA5-2A2F-436D-961C-27F71082B80A}" destId="{BF70AF45-7F05-453B-9B84-F6A146359D3C}" srcOrd="0" destOrd="0" parTransId="{FE741D6D-7588-497C-B378-98F2629BB9EF}" sibTransId="{EF509D38-45B4-40DE-A0DF-06D9D2478DAC}"/>
    <dgm:cxn modelId="{330A0B25-B136-4C1D-9C12-CEC85EFB8EFA}" type="presOf" srcId="{BF70AF45-7F05-453B-9B84-F6A146359D3C}" destId="{FEF1AF55-ABFF-4790-B31F-215F2EBF1CAF}" srcOrd="0" destOrd="0" presId="urn:microsoft.com/office/officeart/2005/8/layout/cycle2"/>
    <dgm:cxn modelId="{49394537-3CDC-445A-A3DE-9EEA2B482792}" type="presOf" srcId="{01C62DA5-2A2F-436D-961C-27F71082B80A}" destId="{924BD86F-61AB-43DD-A428-3F208255BA24}" srcOrd="0" destOrd="0" presId="urn:microsoft.com/office/officeart/2005/8/layout/cycle2"/>
    <dgm:cxn modelId="{A9D0ED81-1812-45E4-92C8-3389087F9557}" type="presOf" srcId="{6A9FCCFE-E2A1-40B1-8168-6105E40DC83F}" destId="{F3924E98-FBBD-472B-A4D5-5802F767704E}" srcOrd="1" destOrd="0" presId="urn:microsoft.com/office/officeart/2005/8/layout/cycle2"/>
    <dgm:cxn modelId="{6C1B2492-E18A-48E2-9B00-BF6C89456A00}" type="presParOf" srcId="{924BD86F-61AB-43DD-A428-3F208255BA24}" destId="{FEF1AF55-ABFF-4790-B31F-215F2EBF1CAF}" srcOrd="0" destOrd="0" presId="urn:microsoft.com/office/officeart/2005/8/layout/cycle2"/>
    <dgm:cxn modelId="{93028508-81EB-49CB-ADD2-BAE6A340DF1E}" type="presParOf" srcId="{924BD86F-61AB-43DD-A428-3F208255BA24}" destId="{5372E06B-E03F-41FA-9EAC-51BC78E6102E}" srcOrd="1" destOrd="0" presId="urn:microsoft.com/office/officeart/2005/8/layout/cycle2"/>
    <dgm:cxn modelId="{46674AF4-9487-4BBC-AD15-FB65CD2367FA}" type="presParOf" srcId="{5372E06B-E03F-41FA-9EAC-51BC78E6102E}" destId="{EB68943D-E3A4-4D10-ABB5-CBBA3E7819F6}" srcOrd="0" destOrd="0" presId="urn:microsoft.com/office/officeart/2005/8/layout/cycle2"/>
    <dgm:cxn modelId="{DCBE63E8-FA89-4834-AC13-1DD01CC4C37C}" type="presParOf" srcId="{924BD86F-61AB-43DD-A428-3F208255BA24}" destId="{DA3803F9-4146-480F-A0A8-B639E6A1804F}" srcOrd="2" destOrd="0" presId="urn:microsoft.com/office/officeart/2005/8/layout/cycle2"/>
    <dgm:cxn modelId="{4F43F987-6860-4228-805C-2B6FB7980146}" type="presParOf" srcId="{924BD86F-61AB-43DD-A428-3F208255BA24}" destId="{53327523-EC6E-4153-9436-7C595202ADBA}" srcOrd="3" destOrd="0" presId="urn:microsoft.com/office/officeart/2005/8/layout/cycle2"/>
    <dgm:cxn modelId="{7637FC44-224B-4FDB-926B-5759B15A3BE7}" type="presParOf" srcId="{53327523-EC6E-4153-9436-7C595202ADBA}" destId="{4627F6C8-CF4C-4BC6-8002-BB437C2D1E04}" srcOrd="0" destOrd="0" presId="urn:microsoft.com/office/officeart/2005/8/layout/cycle2"/>
    <dgm:cxn modelId="{1B480438-E21E-4F16-93C6-139CDA623E7E}" type="presParOf" srcId="{924BD86F-61AB-43DD-A428-3F208255BA24}" destId="{1D134CE6-EF98-4276-87F8-ADB80301968B}" srcOrd="4" destOrd="0" presId="urn:microsoft.com/office/officeart/2005/8/layout/cycle2"/>
    <dgm:cxn modelId="{0EFEA52F-9A38-4D2E-8449-02E67C85A692}" type="presParOf" srcId="{924BD86F-61AB-43DD-A428-3F208255BA24}" destId="{7ABF0D50-1D5D-4F1B-9B6B-C33CA04690D1}" srcOrd="5" destOrd="0" presId="urn:microsoft.com/office/officeart/2005/8/layout/cycle2"/>
    <dgm:cxn modelId="{9F14185E-651A-4E18-A74A-BF0CBED164A2}" type="presParOf" srcId="{7ABF0D50-1D5D-4F1B-9B6B-C33CA04690D1}" destId="{F3924E98-FBBD-472B-A4D5-5802F767704E}"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1AF55-ABFF-4790-B31F-215F2EBF1CAF}">
      <dsp:nvSpPr>
        <dsp:cNvPr id="0" name=""/>
        <dsp:cNvSpPr/>
      </dsp:nvSpPr>
      <dsp:spPr>
        <a:xfrm>
          <a:off x="1410431" y="1075"/>
          <a:ext cx="1819399" cy="1819399"/>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r" defTabSz="1289050" rtl="1">
            <a:lnSpc>
              <a:spcPct val="90000"/>
            </a:lnSpc>
            <a:spcBef>
              <a:spcPct val="0"/>
            </a:spcBef>
            <a:spcAft>
              <a:spcPct val="35000"/>
            </a:spcAft>
          </a:pPr>
          <a:r>
            <a:rPr lang="ar-EG" sz="2900" kern="1200" dirty="0" smtClean="0">
              <a:latin typeface="Tahoma" panose="020B0604030504040204" pitchFamily="34" charset="0"/>
              <a:ea typeface="Tahoma" panose="020B0604030504040204" pitchFamily="34" charset="0"/>
              <a:cs typeface="Tahoma" panose="020B0604030504040204" pitchFamily="34" charset="0"/>
            </a:rPr>
            <a:t>تنوعها</a:t>
          </a:r>
          <a:endParaRPr lang="ar-SA" sz="2900" kern="1200" dirty="0">
            <a:latin typeface="Tahoma" panose="020B0604030504040204" pitchFamily="34" charset="0"/>
            <a:ea typeface="Tahoma" panose="020B0604030504040204" pitchFamily="34" charset="0"/>
            <a:cs typeface="Tahoma" panose="020B0604030504040204" pitchFamily="34" charset="0"/>
          </a:endParaRPr>
        </a:p>
      </dsp:txBody>
      <dsp:txXfrm>
        <a:off x="1676876" y="267520"/>
        <a:ext cx="1286509" cy="1286509"/>
      </dsp:txXfrm>
    </dsp:sp>
    <dsp:sp modelId="{5372E06B-E03F-41FA-9EAC-51BC78E6102E}">
      <dsp:nvSpPr>
        <dsp:cNvPr id="0" name=""/>
        <dsp:cNvSpPr/>
      </dsp:nvSpPr>
      <dsp:spPr>
        <a:xfrm rot="3600000">
          <a:off x="2754469" y="1774485"/>
          <a:ext cx="483170" cy="61404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r" defTabSz="1022350" rtl="1">
            <a:lnSpc>
              <a:spcPct val="90000"/>
            </a:lnSpc>
            <a:spcBef>
              <a:spcPct val="0"/>
            </a:spcBef>
            <a:spcAft>
              <a:spcPct val="35000"/>
            </a:spcAft>
          </a:pPr>
          <a:endParaRPr lang="ar-SA" sz="2300" kern="1200">
            <a:latin typeface="Tahoma" panose="020B0604030504040204" pitchFamily="34" charset="0"/>
            <a:ea typeface="Tahoma" panose="020B0604030504040204" pitchFamily="34" charset="0"/>
            <a:cs typeface="Tahoma" panose="020B0604030504040204" pitchFamily="34" charset="0"/>
          </a:endParaRPr>
        </a:p>
      </dsp:txBody>
      <dsp:txXfrm>
        <a:off x="2790707" y="1834528"/>
        <a:ext cx="338219" cy="368429"/>
      </dsp:txXfrm>
    </dsp:sp>
    <dsp:sp modelId="{DA3803F9-4146-480F-A0A8-B639E6A1804F}">
      <dsp:nvSpPr>
        <dsp:cNvPr id="0" name=""/>
        <dsp:cNvSpPr/>
      </dsp:nvSpPr>
      <dsp:spPr>
        <a:xfrm>
          <a:off x="2775952" y="2366227"/>
          <a:ext cx="1819399" cy="1819399"/>
        </a:xfrm>
        <a:prstGeom prst="ellipse">
          <a:avLst/>
        </a:prstGeom>
        <a:solidFill>
          <a:schemeClr val="accent3">
            <a:hueOff val="-2324843"/>
            <a:satOff val="-12148"/>
            <a:lumOff val="-1177"/>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r" defTabSz="1289050" rtl="1">
            <a:lnSpc>
              <a:spcPct val="90000"/>
            </a:lnSpc>
            <a:spcBef>
              <a:spcPct val="0"/>
            </a:spcBef>
            <a:spcAft>
              <a:spcPct val="35000"/>
            </a:spcAft>
          </a:pPr>
          <a:r>
            <a:rPr lang="ar-EG" sz="2900" kern="1200" dirty="0" smtClean="0">
              <a:latin typeface="Tahoma" panose="020B0604030504040204" pitchFamily="34" charset="0"/>
              <a:ea typeface="Tahoma" panose="020B0604030504040204" pitchFamily="34" charset="0"/>
              <a:cs typeface="Tahoma" panose="020B0604030504040204" pitchFamily="34" charset="0"/>
            </a:rPr>
            <a:t>تنوع</a:t>
          </a:r>
          <a:r>
            <a:rPr lang="ar-EG" sz="2900" kern="1200" baseline="0" dirty="0" smtClean="0">
              <a:latin typeface="Tahoma" panose="020B0604030504040204" pitchFamily="34" charset="0"/>
              <a:ea typeface="Tahoma" panose="020B0604030504040204" pitchFamily="34" charset="0"/>
              <a:cs typeface="Tahoma" panose="020B0604030504040204" pitchFamily="34" charset="0"/>
            </a:rPr>
            <a:t> قرائها</a:t>
          </a:r>
          <a:endParaRPr lang="ar-SA" sz="2900" kern="1200" dirty="0">
            <a:latin typeface="Tahoma" panose="020B0604030504040204" pitchFamily="34" charset="0"/>
            <a:ea typeface="Tahoma" panose="020B0604030504040204" pitchFamily="34" charset="0"/>
            <a:cs typeface="Tahoma" panose="020B0604030504040204" pitchFamily="34" charset="0"/>
          </a:endParaRPr>
        </a:p>
      </dsp:txBody>
      <dsp:txXfrm>
        <a:off x="3042397" y="2632672"/>
        <a:ext cx="1286509" cy="1286509"/>
      </dsp:txXfrm>
    </dsp:sp>
    <dsp:sp modelId="{53327523-EC6E-4153-9436-7C595202ADBA}">
      <dsp:nvSpPr>
        <dsp:cNvPr id="0" name=""/>
        <dsp:cNvSpPr/>
      </dsp:nvSpPr>
      <dsp:spPr>
        <a:xfrm rot="10800000">
          <a:off x="2092220" y="2968903"/>
          <a:ext cx="483170" cy="614047"/>
        </a:xfrm>
        <a:prstGeom prst="rightArrow">
          <a:avLst>
            <a:gd name="adj1" fmla="val 60000"/>
            <a:gd name="adj2" fmla="val 50000"/>
          </a:avLst>
        </a:prstGeom>
        <a:solidFill>
          <a:schemeClr val="accent3">
            <a:hueOff val="-2324843"/>
            <a:satOff val="-12148"/>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r" defTabSz="1022350" rtl="1">
            <a:lnSpc>
              <a:spcPct val="90000"/>
            </a:lnSpc>
            <a:spcBef>
              <a:spcPct val="0"/>
            </a:spcBef>
            <a:spcAft>
              <a:spcPct val="35000"/>
            </a:spcAft>
          </a:pPr>
          <a:endParaRPr lang="ar-SA" sz="2300" kern="1200"/>
        </a:p>
      </dsp:txBody>
      <dsp:txXfrm rot="10800000">
        <a:off x="2237171" y="3091712"/>
        <a:ext cx="338219" cy="368429"/>
      </dsp:txXfrm>
    </dsp:sp>
    <dsp:sp modelId="{1D134CE6-EF98-4276-87F8-ADB80301968B}">
      <dsp:nvSpPr>
        <dsp:cNvPr id="0" name=""/>
        <dsp:cNvSpPr/>
      </dsp:nvSpPr>
      <dsp:spPr>
        <a:xfrm>
          <a:off x="44910" y="2366227"/>
          <a:ext cx="1819399" cy="1819399"/>
        </a:xfrm>
        <a:prstGeom prst="ellipse">
          <a:avLst/>
        </a:prstGeom>
        <a:solidFill>
          <a:schemeClr val="accent3">
            <a:hueOff val="-4649685"/>
            <a:satOff val="-24297"/>
            <a:lumOff val="-235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r" defTabSz="1289050" rtl="1">
            <a:lnSpc>
              <a:spcPct val="90000"/>
            </a:lnSpc>
            <a:spcBef>
              <a:spcPct val="0"/>
            </a:spcBef>
            <a:spcAft>
              <a:spcPct val="35000"/>
            </a:spcAft>
          </a:pPr>
          <a:r>
            <a:rPr lang="ar-EG" sz="2900" kern="1200" dirty="0" smtClean="0">
              <a:latin typeface="Tahoma" panose="020B0604030504040204" pitchFamily="34" charset="0"/>
              <a:ea typeface="Tahoma" panose="020B0604030504040204" pitchFamily="34" charset="0"/>
              <a:cs typeface="Tahoma" panose="020B0604030504040204" pitchFamily="34" charset="0"/>
            </a:rPr>
            <a:t>تشابك</a:t>
          </a:r>
          <a:r>
            <a:rPr lang="ar-EG" sz="2900" kern="1200" baseline="0" dirty="0" smtClean="0">
              <a:latin typeface="Tahoma" panose="020B0604030504040204" pitchFamily="34" charset="0"/>
              <a:ea typeface="Tahoma" panose="020B0604030504040204" pitchFamily="34" charset="0"/>
              <a:cs typeface="Tahoma" panose="020B0604030504040204" pitchFamily="34" charset="0"/>
            </a:rPr>
            <a:t> محتواها</a:t>
          </a:r>
          <a:endParaRPr lang="ar-SA" sz="2900" kern="1200" dirty="0">
            <a:latin typeface="Tahoma" panose="020B0604030504040204" pitchFamily="34" charset="0"/>
            <a:ea typeface="Tahoma" panose="020B0604030504040204" pitchFamily="34" charset="0"/>
            <a:cs typeface="Tahoma" panose="020B0604030504040204" pitchFamily="34" charset="0"/>
          </a:endParaRPr>
        </a:p>
      </dsp:txBody>
      <dsp:txXfrm>
        <a:off x="311355" y="2632672"/>
        <a:ext cx="1286509" cy="1286509"/>
      </dsp:txXfrm>
    </dsp:sp>
    <dsp:sp modelId="{7ABF0D50-1D5D-4F1B-9B6B-C33CA04690D1}">
      <dsp:nvSpPr>
        <dsp:cNvPr id="0" name=""/>
        <dsp:cNvSpPr/>
      </dsp:nvSpPr>
      <dsp:spPr>
        <a:xfrm rot="18000000">
          <a:off x="1388948" y="1798170"/>
          <a:ext cx="483170" cy="614047"/>
        </a:xfrm>
        <a:prstGeom prst="rightArrow">
          <a:avLst>
            <a:gd name="adj1" fmla="val 60000"/>
            <a:gd name="adj2" fmla="val 50000"/>
          </a:avLst>
        </a:prstGeom>
        <a:solidFill>
          <a:schemeClr val="accent3">
            <a:hueOff val="-4649685"/>
            <a:satOff val="-24297"/>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r" defTabSz="1022350" rtl="1">
            <a:lnSpc>
              <a:spcPct val="90000"/>
            </a:lnSpc>
            <a:spcBef>
              <a:spcPct val="0"/>
            </a:spcBef>
            <a:spcAft>
              <a:spcPct val="35000"/>
            </a:spcAft>
          </a:pPr>
          <a:endParaRPr lang="ar-SA" sz="2300" kern="1200"/>
        </a:p>
      </dsp:txBody>
      <dsp:txXfrm>
        <a:off x="1425186" y="1983745"/>
        <a:ext cx="338219" cy="36842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1"/>
          <a:lstStyle>
            <a:lvl1pPr algn="r" latinLnBrk="0">
              <a:defRPr lang="ar-SA" sz="1200"/>
            </a:lvl1pPr>
          </a:lstStyle>
          <a:p>
            <a:pPr algn="r" rtl="1"/>
            <a:endParaRPr lang="ar-SA"/>
          </a:p>
        </p:txBody>
      </p:sp>
      <p:sp>
        <p:nvSpPr>
          <p:cNvPr id="3" name="عنصر نائب للتاريخ 2"/>
          <p:cNvSpPr>
            <a:spLocks noGrp="1"/>
          </p:cNvSpPr>
          <p:nvPr>
            <p:ph type="dt" sz="quarter" idx="1"/>
          </p:nvPr>
        </p:nvSpPr>
        <p:spPr>
          <a:xfrm>
            <a:off x="3884613" y="0"/>
            <a:ext cx="2971800" cy="457200"/>
          </a:xfrm>
          <a:prstGeom prst="rect">
            <a:avLst/>
          </a:prstGeom>
        </p:spPr>
        <p:txBody>
          <a:bodyPr vert="horz" lIns="91440" tIns="45720" rIns="91440" bIns="45720" rtlCol="1"/>
          <a:lstStyle>
            <a:lvl1pPr algn="r" latinLnBrk="0">
              <a:defRPr lang="ar-SA" sz="1200"/>
            </a:lvl1pPr>
          </a:lstStyle>
          <a:p>
            <a:pPr algn="r" rtl="1"/>
            <a:fld id="{004A8D02-4E65-4CCD-8312-4AB164C6C77D}" type="datetimeFigureOut">
              <a:rPr lang="ar-SA"/>
              <a:t>24/07/1441</a:t>
            </a:fld>
            <a:endParaRPr lang="ar-SA"/>
          </a:p>
        </p:txBody>
      </p:sp>
      <p:sp>
        <p:nvSpPr>
          <p:cNvPr id="4" name="عنصر نائب للتذييل 3"/>
          <p:cNvSpPr>
            <a:spLocks noGrp="1"/>
          </p:cNvSpPr>
          <p:nvPr>
            <p:ph type="ftr" sz="quarter" idx="2"/>
          </p:nvPr>
        </p:nvSpPr>
        <p:spPr>
          <a:xfrm>
            <a:off x="0" y="8685213"/>
            <a:ext cx="2971800" cy="457200"/>
          </a:xfrm>
          <a:prstGeom prst="rect">
            <a:avLst/>
          </a:prstGeom>
        </p:spPr>
        <p:txBody>
          <a:bodyPr vert="horz" lIns="91440" tIns="45720" rIns="91440" bIns="45720" rtlCol="1" anchor="b"/>
          <a:lstStyle>
            <a:lvl1pPr algn="r" latinLnBrk="0">
              <a:defRPr lang="ar-SA" sz="1200"/>
            </a:lvl1pPr>
          </a:lstStyle>
          <a:p>
            <a:pPr algn="r" rtl="1"/>
            <a:endParaRPr lang="ar-SA"/>
          </a:p>
        </p:txBody>
      </p:sp>
      <p:sp>
        <p:nvSpPr>
          <p:cNvPr id="5" name="عنصر نائب لرقم الشريحة 4"/>
          <p:cNvSpPr>
            <a:spLocks noGrp="1"/>
          </p:cNvSpPr>
          <p:nvPr>
            <p:ph type="sldNum" sz="quarter" idx="3"/>
          </p:nvPr>
        </p:nvSpPr>
        <p:spPr>
          <a:xfrm>
            <a:off x="3884613" y="8685213"/>
            <a:ext cx="2971800" cy="457200"/>
          </a:xfrm>
          <a:prstGeom prst="rect">
            <a:avLst/>
          </a:prstGeom>
        </p:spPr>
        <p:txBody>
          <a:bodyPr vert="horz" lIns="91440" tIns="45720" rIns="91440" bIns="45720" rtlCol="1" anchor="b"/>
          <a:lstStyle>
            <a:lvl1pPr algn="r" latinLnBrk="0">
              <a:defRPr lang="ar-SA" sz="1200"/>
            </a:lvl1pPr>
          </a:lstStyle>
          <a:p>
            <a:pPr algn="r" rtl="1"/>
            <a:fld id="{7C119DBA-4540-49B3-8FA9-6259387ECF9E}" type="slidenum">
              <a:rPr lang="ar-SA"/>
              <a:t>‹#›</a:t>
            </a:fld>
            <a:endParaRPr lang="ar-SA"/>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1"/>
          <a:lstStyle>
            <a:lvl1pPr algn="r" latinLnBrk="0">
              <a:defRPr lang="ar-SA" sz="1200"/>
            </a:lvl1pPr>
          </a:lstStyle>
          <a:p>
            <a:pPr algn="r" rtl="1"/>
            <a:endParaRPr lang="ar-SA"/>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1"/>
          <a:lstStyle>
            <a:lvl1pPr algn="r" latinLnBrk="0">
              <a:defRPr lang="ar-SA" sz="1200"/>
            </a:lvl1pPr>
          </a:lstStyle>
          <a:p>
            <a:pPr algn="r" rtl="1"/>
            <a:fld id="{67A755D9-D361-47B8-9652-3B4EA9776CE5}" type="datetimeFigureOut">
              <a:t>9/29/2019</a:t>
            </a:fld>
            <a:endParaRPr lang="ar-SA"/>
          </a:p>
        </p:txBody>
      </p:sp>
      <p:sp>
        <p:nvSpPr>
          <p:cNvPr id="4" name="عنصر نائب لصورة الشريحة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pPr algn="r" rtl="1"/>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1" anchor="b"/>
          <a:lstStyle>
            <a:lvl1pPr algn="r" latinLnBrk="0">
              <a:defRPr lang="ar-SA" sz="1200"/>
            </a:lvl1pPr>
          </a:lstStyle>
          <a:p>
            <a:pPr algn="r" rtl="1"/>
            <a:endParaRPr lang="ar-SA"/>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1" anchor="b"/>
          <a:lstStyle>
            <a:lvl1pPr algn="r" latinLnBrk="0">
              <a:defRPr lang="ar-SA" sz="1200"/>
            </a:lvl1pPr>
          </a:lstStyle>
          <a:p>
            <a:pPr algn="r" rtl="1"/>
            <a:fld id="{E3B36274-F2B9-4C45-BBB4-0EDF4CD651A7}" type="slidenum">
              <a:t>‹#›</a:t>
            </a:fld>
            <a:endParaRPr lang="ar-SA"/>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r" defTabSz="914400" rtl="0" eaLnBrk="1" latinLnBrk="0" hangingPunct="1">
      <a:defRPr lang="ar-SA" sz="1200" kern="1200">
        <a:solidFill>
          <a:schemeClr val="tx1"/>
        </a:solidFill>
        <a:latin typeface="+mn-lt"/>
        <a:ea typeface="+mn-ea"/>
        <a:cs typeface="+mn-cs"/>
      </a:defRPr>
    </a:lvl1pPr>
    <a:lvl2pPr marL="457200" algn="r" defTabSz="914400" rtl="0" eaLnBrk="1" latinLnBrk="0" hangingPunct="1">
      <a:defRPr lang="ar-SA" sz="1200" kern="1200">
        <a:solidFill>
          <a:schemeClr val="tx1"/>
        </a:solidFill>
        <a:latin typeface="+mn-lt"/>
        <a:ea typeface="+mn-ea"/>
        <a:cs typeface="+mn-cs"/>
      </a:defRPr>
    </a:lvl2pPr>
    <a:lvl3pPr marL="914400" algn="r" defTabSz="914400" rtl="0" eaLnBrk="1" latinLnBrk="0" hangingPunct="1">
      <a:defRPr lang="ar-SA" sz="1200" kern="1200">
        <a:solidFill>
          <a:schemeClr val="tx1"/>
        </a:solidFill>
        <a:latin typeface="+mn-lt"/>
        <a:ea typeface="+mn-ea"/>
        <a:cs typeface="+mn-cs"/>
      </a:defRPr>
    </a:lvl3pPr>
    <a:lvl4pPr marL="1371600" algn="r" defTabSz="914400" rtl="0" eaLnBrk="1" latinLnBrk="0" hangingPunct="1">
      <a:defRPr lang="ar-SA" sz="1200" kern="1200">
        <a:solidFill>
          <a:schemeClr val="tx1"/>
        </a:solidFill>
        <a:latin typeface="+mn-lt"/>
        <a:ea typeface="+mn-ea"/>
        <a:cs typeface="+mn-cs"/>
      </a:defRPr>
    </a:lvl4pPr>
    <a:lvl5pPr marL="1828800" algn="r" defTabSz="914400" rtl="0" eaLnBrk="1" latinLnBrk="0" hangingPunct="1">
      <a:defRPr lang="ar-SA" sz="1200" kern="1200">
        <a:solidFill>
          <a:schemeClr val="tx1"/>
        </a:solidFill>
        <a:latin typeface="+mn-lt"/>
        <a:ea typeface="+mn-ea"/>
        <a:cs typeface="+mn-cs"/>
      </a:defRPr>
    </a:lvl5pPr>
    <a:lvl6pPr marL="2286000" algn="r" defTabSz="914400" rtl="0" eaLnBrk="1" latinLnBrk="0" hangingPunct="1">
      <a:defRPr lang="ar-SA" sz="1200" kern="1200">
        <a:solidFill>
          <a:schemeClr val="tx1"/>
        </a:solidFill>
        <a:latin typeface="+mn-lt"/>
        <a:ea typeface="+mn-ea"/>
        <a:cs typeface="+mn-cs"/>
      </a:defRPr>
    </a:lvl6pPr>
    <a:lvl7pPr marL="2743200" algn="r" defTabSz="914400" rtl="0" eaLnBrk="1" latinLnBrk="0" hangingPunct="1">
      <a:defRPr lang="ar-SA" sz="1200" kern="1200">
        <a:solidFill>
          <a:schemeClr val="tx1"/>
        </a:solidFill>
        <a:latin typeface="+mn-lt"/>
        <a:ea typeface="+mn-ea"/>
        <a:cs typeface="+mn-cs"/>
      </a:defRPr>
    </a:lvl7pPr>
    <a:lvl8pPr marL="3200400" algn="r" defTabSz="914400" rtl="0" eaLnBrk="1" latinLnBrk="0" hangingPunct="1">
      <a:defRPr lang="ar-SA" sz="1200" kern="1200">
        <a:solidFill>
          <a:schemeClr val="tx1"/>
        </a:solidFill>
        <a:latin typeface="+mn-lt"/>
        <a:ea typeface="+mn-ea"/>
        <a:cs typeface="+mn-cs"/>
      </a:defRPr>
    </a:lvl8pPr>
    <a:lvl9pPr marL="3657600" algn="r" defTabSz="914400" rtl="0" eaLnBrk="1" latinLnBrk="0" hangingPunct="1">
      <a:defRPr lang="ar-SA"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r" rtl="1"/>
            <a:endParaRPr lang="ar-SA"/>
          </a:p>
        </p:txBody>
      </p:sp>
      <p:sp>
        <p:nvSpPr>
          <p:cNvPr id="4" name="عنصر نائب لرقم الشريحة 3"/>
          <p:cNvSpPr>
            <a:spLocks noGrp="1"/>
          </p:cNvSpPr>
          <p:nvPr>
            <p:ph type="sldNum" sz="quarter" idx="10"/>
          </p:nvPr>
        </p:nvSpPr>
        <p:spPr/>
        <p:txBody>
          <a:bodyPr/>
          <a:lstStyle/>
          <a:p>
            <a:pPr algn="r" rtl="1"/>
            <a:fld id="{E3B36274-F2B9-4C45-BBB4-0EDF4CD651A7}" type="slidenum">
              <a:rPr lang="ar-SA"/>
              <a:t>1</a:t>
            </a:fld>
            <a:endParaRPr lang="ar-SA"/>
          </a:p>
        </p:txBody>
      </p:sp>
    </p:spTree>
    <p:extLst>
      <p:ext uri="{BB962C8B-B14F-4D97-AF65-F5344CB8AC3E}">
        <p14:creationId xmlns:p14="http://schemas.microsoft.com/office/powerpoint/2010/main" val="124502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r" rtl="1"/>
            <a:endParaRPr lang="ar-SA"/>
          </a:p>
        </p:txBody>
      </p:sp>
      <p:sp>
        <p:nvSpPr>
          <p:cNvPr id="4" name="عنصر نائب لرقم الشريحة 3"/>
          <p:cNvSpPr>
            <a:spLocks noGrp="1"/>
          </p:cNvSpPr>
          <p:nvPr>
            <p:ph type="sldNum" sz="quarter" idx="10"/>
          </p:nvPr>
        </p:nvSpPr>
        <p:spPr/>
        <p:txBody>
          <a:bodyPr/>
          <a:lstStyle/>
          <a:p>
            <a:pPr algn="r" rtl="1"/>
            <a:fld id="{E3B36274-F2B9-4C45-BBB4-0EDF4CD651A7}" type="slidenum">
              <a:rPr lang="ar-SA"/>
              <a:t>2</a:t>
            </a:fld>
            <a:endParaRPr lang="ar-SA"/>
          </a:p>
        </p:txBody>
      </p:sp>
    </p:spTree>
    <p:extLst>
      <p:ext uri="{BB962C8B-B14F-4D97-AF65-F5344CB8AC3E}">
        <p14:creationId xmlns:p14="http://schemas.microsoft.com/office/powerpoint/2010/main" val="27865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r" rtl="1"/>
            <a:endParaRPr lang="ar-SA"/>
          </a:p>
        </p:txBody>
      </p:sp>
      <p:sp>
        <p:nvSpPr>
          <p:cNvPr id="4" name="عنصر نائب لرقم الشريحة 3"/>
          <p:cNvSpPr>
            <a:spLocks noGrp="1"/>
          </p:cNvSpPr>
          <p:nvPr>
            <p:ph type="sldNum" sz="quarter" idx="10"/>
          </p:nvPr>
        </p:nvSpPr>
        <p:spPr/>
        <p:txBody>
          <a:bodyPr/>
          <a:lstStyle/>
          <a:p>
            <a:pPr algn="r" rtl="1"/>
            <a:fld id="{E3B36274-F2B9-4C45-BBB4-0EDF4CD651A7}" type="slidenum">
              <a:rPr lang="ar-SA"/>
              <a:t>3</a:t>
            </a:fld>
            <a:endParaRPr lang="ar-SA"/>
          </a:p>
        </p:txBody>
      </p:sp>
    </p:spTree>
    <p:extLst>
      <p:ext uri="{BB962C8B-B14F-4D97-AF65-F5344CB8AC3E}">
        <p14:creationId xmlns:p14="http://schemas.microsoft.com/office/powerpoint/2010/main" val="1564090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ال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2413" y="1371600"/>
            <a:ext cx="9144000" cy="3505200"/>
          </a:xfrm>
        </p:spPr>
        <p:txBody>
          <a:bodyPr>
            <a:noAutofit/>
          </a:bodyPr>
          <a:lstStyle>
            <a:lvl1pPr algn="r" rtl="1" latinLnBrk="0">
              <a:defRPr lang="ar-SA" sz="7200"/>
            </a:lvl1pPr>
          </a:lstStyle>
          <a:p>
            <a:pPr algn="r" rtl="1"/>
            <a:r>
              <a:rPr lang="ar-SA"/>
              <a:t>انقر لتحرير نمط العنوان الرئيسي</a:t>
            </a:r>
          </a:p>
        </p:txBody>
      </p:sp>
      <p:sp>
        <p:nvSpPr>
          <p:cNvPr id="3" name="عنوان فرعي 2"/>
          <p:cNvSpPr>
            <a:spLocks noGrp="1"/>
          </p:cNvSpPr>
          <p:nvPr>
            <p:ph type="subTitle" idx="1"/>
          </p:nvPr>
        </p:nvSpPr>
        <p:spPr>
          <a:xfrm>
            <a:off x="2436813" y="4953000"/>
            <a:ext cx="8229600" cy="1066800"/>
          </a:xfrm>
        </p:spPr>
        <p:txBody>
          <a:bodyPr>
            <a:normAutofit/>
          </a:bodyPr>
          <a:lstStyle>
            <a:lvl1pPr marL="0" indent="0" algn="r" rtl="1" latinLnBrk="0">
              <a:spcBef>
                <a:spcPts val="0"/>
              </a:spcBef>
              <a:buNone/>
              <a:defRPr lang="ar-SA" sz="2400">
                <a:solidFill>
                  <a:schemeClr val="tx1"/>
                </a:solidFill>
              </a:defRPr>
            </a:lvl1pPr>
            <a:lvl2pPr marL="457200" indent="0" algn="r" latinLnBrk="0">
              <a:buNone/>
              <a:defRPr lang="ar-SA">
                <a:solidFill>
                  <a:schemeClr val="tx1">
                    <a:tint val="75000"/>
                  </a:schemeClr>
                </a:solidFill>
              </a:defRPr>
            </a:lvl2pPr>
            <a:lvl3pPr marL="914400" indent="0" algn="r" latinLnBrk="0">
              <a:buNone/>
              <a:defRPr lang="ar-SA">
                <a:solidFill>
                  <a:schemeClr val="tx1">
                    <a:tint val="75000"/>
                  </a:schemeClr>
                </a:solidFill>
              </a:defRPr>
            </a:lvl3pPr>
            <a:lvl4pPr marL="1371600" indent="0" algn="r" latinLnBrk="0">
              <a:buNone/>
              <a:defRPr lang="ar-SA">
                <a:solidFill>
                  <a:schemeClr val="tx1">
                    <a:tint val="75000"/>
                  </a:schemeClr>
                </a:solidFill>
              </a:defRPr>
            </a:lvl4pPr>
            <a:lvl5pPr marL="1828800" indent="0" algn="r" latinLnBrk="0">
              <a:buNone/>
              <a:defRPr lang="ar-SA">
                <a:solidFill>
                  <a:schemeClr val="tx1">
                    <a:tint val="75000"/>
                  </a:schemeClr>
                </a:solidFill>
              </a:defRPr>
            </a:lvl5pPr>
            <a:lvl6pPr marL="2286000" indent="0" algn="r" latinLnBrk="0">
              <a:buNone/>
              <a:defRPr lang="ar-SA">
                <a:solidFill>
                  <a:schemeClr val="tx1">
                    <a:tint val="75000"/>
                  </a:schemeClr>
                </a:solidFill>
              </a:defRPr>
            </a:lvl6pPr>
            <a:lvl7pPr marL="2743200" indent="0" algn="r" latinLnBrk="0">
              <a:buNone/>
              <a:defRPr lang="ar-SA">
                <a:solidFill>
                  <a:schemeClr val="tx1">
                    <a:tint val="75000"/>
                  </a:schemeClr>
                </a:solidFill>
              </a:defRPr>
            </a:lvl7pPr>
            <a:lvl8pPr marL="3200400" indent="0" algn="r" latinLnBrk="0">
              <a:buNone/>
              <a:defRPr lang="ar-SA">
                <a:solidFill>
                  <a:schemeClr val="tx1">
                    <a:tint val="75000"/>
                  </a:schemeClr>
                </a:solidFill>
              </a:defRPr>
            </a:lvl8pPr>
            <a:lvl9pPr marL="3657600" indent="0" algn="r" latinLnBrk="0">
              <a:buNone/>
              <a:defRPr lang="ar-SA">
                <a:solidFill>
                  <a:schemeClr val="tx1">
                    <a:tint val="75000"/>
                  </a:schemeClr>
                </a:solidFill>
              </a:defRPr>
            </a:lvl9pPr>
          </a:lstStyle>
          <a:p>
            <a:pPr algn="r" rtl="1"/>
            <a:r>
              <a:rPr lang="ar-SA"/>
              <a:t>انقر لتحرير نمط العنوان الفرعي الرئيسي</a:t>
            </a:r>
          </a:p>
        </p:txBody>
      </p:sp>
      <p:sp>
        <p:nvSpPr>
          <p:cNvPr id="4" name="عنصر نائب للتاريخ 3"/>
          <p:cNvSpPr>
            <a:spLocks noGrp="1"/>
          </p:cNvSpPr>
          <p:nvPr>
            <p:ph type="dt" sz="half" idx="10"/>
          </p:nvPr>
        </p:nvSpPr>
        <p:spPr/>
        <p:txBody>
          <a:bodyPr/>
          <a:lstStyle>
            <a:lvl1pPr algn="l" rtl="1">
              <a:defRPr/>
            </a:lvl1pPr>
          </a:lstStyle>
          <a:p>
            <a:fld id="{83829175-527E-46A3-863C-1BB1F163B849}" type="datetimeFigureOut">
              <a:rPr lang="ar-SA" smtClean="0"/>
              <a:pPr/>
              <a:t>24/07/1441</a:t>
            </a:fld>
            <a:endParaRPr lang="ar-SA"/>
          </a:p>
        </p:txBody>
      </p:sp>
      <p:sp>
        <p:nvSpPr>
          <p:cNvPr id="5" name="عنصر نائب للتذييل 4"/>
          <p:cNvSpPr>
            <a:spLocks noGrp="1"/>
          </p:cNvSpPr>
          <p:nvPr>
            <p:ph type="ftr" sz="quarter" idx="11"/>
          </p:nvPr>
        </p:nvSpPr>
        <p:spPr/>
        <p:txBody>
          <a:bodyPr/>
          <a:lstStyle>
            <a:lvl1pPr algn="r" rtl="1">
              <a:defRPr/>
            </a:lvl1pPr>
          </a:lstStyle>
          <a:p>
            <a:endParaRPr lang="ar-SA"/>
          </a:p>
        </p:txBody>
      </p:sp>
      <p:sp>
        <p:nvSpPr>
          <p:cNvPr id="6" name="عنصر نائب لرقم الشريحة 5"/>
          <p:cNvSpPr>
            <a:spLocks noGrp="1"/>
          </p:cNvSpPr>
          <p:nvPr>
            <p:ph type="sldNum" sz="quarter" idx="12"/>
          </p:nvPr>
        </p:nvSpPr>
        <p:spPr/>
        <p:txBody>
          <a:bodyPr/>
          <a:lstStyle>
            <a:lvl1pPr algn="l" rtl="1">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a:t>انقر لتحرير نمط العنوان الرئيسي</a:t>
            </a:r>
          </a:p>
        </p:txBody>
      </p:sp>
      <p:sp>
        <p:nvSpPr>
          <p:cNvPr id="3" name="عنصر نائب للنص العمودي 2"/>
          <p:cNvSpPr>
            <a:spLocks noGrp="1"/>
          </p:cNvSpPr>
          <p:nvPr>
            <p:ph type="body" orient="vert" idx="1"/>
          </p:nvPr>
        </p:nvSpPr>
        <p:spPr>
          <a:xfrm flipV="1">
            <a:off x="912812" y="1828800"/>
            <a:ext cx="9601200" cy="4191000"/>
          </a:xfrm>
        </p:spPr>
        <p:txBody>
          <a:bodyPr vert="eaVert"/>
          <a:lstStyle>
            <a:lvl5pPr algn="r" latinLnBrk="0">
              <a:defRPr lang="ar-SA"/>
            </a:lvl5pPr>
            <a:lvl6pPr algn="r" latinLnBrk="0">
              <a:defRPr lang="ar-SA" baseline="0"/>
            </a:lvl6pPr>
            <a:lvl7pPr algn="r" latinLnBrk="0">
              <a:defRPr lang="ar-SA" baseline="0"/>
            </a:lvl7pPr>
            <a:lvl8pPr algn="r" latinLnBrk="0">
              <a:defRPr lang="ar-SA" baseline="0"/>
            </a:lvl8pPr>
            <a:lvl9pPr algn="r" latinLnBrk="0">
              <a:defRPr lang="ar-SA"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flipV="1">
            <a:off x="908348" y="533400"/>
            <a:ext cx="1371600" cy="5592764"/>
          </a:xfrm>
        </p:spPr>
        <p:txBody>
          <a:bodyPr vert="eaVert"/>
          <a:lstStyle/>
          <a:p>
            <a:pPr algn="r" rtl="1"/>
            <a:r>
              <a:rPr lang="ar-SA"/>
              <a:t>انقر لتحرير نمط العنوان الرئيسي</a:t>
            </a:r>
          </a:p>
        </p:txBody>
      </p:sp>
      <p:sp>
        <p:nvSpPr>
          <p:cNvPr id="3" name="عنصر نائب للنص العمودي 2"/>
          <p:cNvSpPr>
            <a:spLocks noGrp="1"/>
          </p:cNvSpPr>
          <p:nvPr>
            <p:ph type="body" orient="vert" idx="1"/>
          </p:nvPr>
        </p:nvSpPr>
        <p:spPr>
          <a:xfrm flipV="1">
            <a:off x="2436811" y="533400"/>
            <a:ext cx="8077201" cy="5592764"/>
          </a:xfrm>
        </p:spPr>
        <p:txBody>
          <a:bodyPr vert="eaVert"/>
          <a:lstStyle>
            <a:lvl5pPr algn="r" latinLnBrk="0">
              <a:defRPr lang="ar-SA"/>
            </a:lvl5pPr>
            <a:lvl6pPr algn="r" latinLnBrk="0">
              <a:defRPr lang="ar-SA"/>
            </a:lvl6pPr>
            <a:lvl7pPr algn="r" latinLnBrk="0">
              <a:defRPr lang="ar-SA"/>
            </a:lvl7pPr>
            <a:lvl8pPr algn="r" latinLnBrk="0">
              <a:defRPr lang="ar-SA"/>
            </a:lvl8pPr>
            <a:lvl9pPr algn="r" latinLnBrk="0">
              <a:defRPr lang="ar-SA"/>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a:t>انقر لتحرير نمط العنوان الرئيسي</a:t>
            </a:r>
          </a:p>
        </p:txBody>
      </p:sp>
      <p:sp>
        <p:nvSpPr>
          <p:cNvPr id="3" name="عنصر نائب للمحتوى 2"/>
          <p:cNvSpPr>
            <a:spLocks noGrp="1"/>
          </p:cNvSpPr>
          <p:nvPr>
            <p:ph idx="1"/>
          </p:nvPr>
        </p:nvSpPr>
        <p:spPr/>
        <p:txBody>
          <a:bodyPr/>
          <a:lstStyle>
            <a:lvl5pPr algn="r" latinLnBrk="0">
              <a:defRPr lang="ar-SA"/>
            </a:lvl5pPr>
            <a:lvl6pPr algn="r" latinLnBrk="0">
              <a:defRPr lang="ar-SA" baseline="0"/>
            </a:lvl6pPr>
            <a:lvl7pPr algn="r" latinLnBrk="0">
              <a:defRPr lang="ar-SA" baseline="0"/>
            </a:lvl7pPr>
            <a:lvl8pPr algn="r" latinLnBrk="0">
              <a:defRPr lang="ar-SA" baseline="0"/>
            </a:lvl8pPr>
            <a:lvl9pPr algn="r" latinLnBrk="0">
              <a:defRPr lang="ar-SA"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رأس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1522414" y="2514601"/>
            <a:ext cx="9144000" cy="2819400"/>
          </a:xfrm>
        </p:spPr>
        <p:txBody>
          <a:bodyPr anchor="b">
            <a:noAutofit/>
          </a:bodyPr>
          <a:lstStyle>
            <a:lvl1pPr algn="r" latinLnBrk="0">
              <a:defRPr lang="ar-SA" sz="6600" b="0" i="0" cap="none" baseline="0"/>
            </a:lvl1pPr>
          </a:lstStyle>
          <a:p>
            <a:pPr algn="r" rtl="1"/>
            <a:r>
              <a:rPr lang="ar-SA"/>
              <a:t>انقر لتحرير نمط العنوان الرئيسي</a:t>
            </a:r>
          </a:p>
        </p:txBody>
      </p:sp>
      <p:sp>
        <p:nvSpPr>
          <p:cNvPr id="3" name="عنصر نائب للنص 2"/>
          <p:cNvSpPr>
            <a:spLocks noGrp="1"/>
          </p:cNvSpPr>
          <p:nvPr>
            <p:ph type="body" idx="1"/>
          </p:nvPr>
        </p:nvSpPr>
        <p:spPr>
          <a:xfrm>
            <a:off x="2436814" y="990600"/>
            <a:ext cx="8229600" cy="1143000"/>
          </a:xfrm>
        </p:spPr>
        <p:txBody>
          <a:bodyPr anchor="t">
            <a:normAutofit/>
          </a:bodyPr>
          <a:lstStyle>
            <a:lvl1pPr marL="0" indent="0" algn="r" latinLnBrk="0">
              <a:spcBef>
                <a:spcPts val="0"/>
              </a:spcBef>
              <a:buNone/>
              <a:defRPr lang="ar-SA" sz="2400">
                <a:solidFill>
                  <a:schemeClr val="tx1"/>
                </a:solidFill>
              </a:defRPr>
            </a:lvl1pPr>
            <a:lvl2pPr marL="457200" indent="0" algn="r" latinLnBrk="0">
              <a:buNone/>
              <a:defRPr lang="ar-SA" sz="1800">
                <a:solidFill>
                  <a:schemeClr val="tx1">
                    <a:tint val="75000"/>
                  </a:schemeClr>
                </a:solidFill>
              </a:defRPr>
            </a:lvl2pPr>
            <a:lvl3pPr marL="914400" indent="0" algn="r" latinLnBrk="0">
              <a:buNone/>
              <a:defRPr lang="ar-SA" sz="1600">
                <a:solidFill>
                  <a:schemeClr val="tx1">
                    <a:tint val="75000"/>
                  </a:schemeClr>
                </a:solidFill>
              </a:defRPr>
            </a:lvl3pPr>
            <a:lvl4pPr marL="1371600" indent="0" algn="r" latinLnBrk="0">
              <a:buNone/>
              <a:defRPr lang="ar-SA" sz="1400">
                <a:solidFill>
                  <a:schemeClr val="tx1">
                    <a:tint val="75000"/>
                  </a:schemeClr>
                </a:solidFill>
              </a:defRPr>
            </a:lvl4pPr>
            <a:lvl5pPr marL="1828800" indent="0" algn="r" latinLnBrk="0">
              <a:buNone/>
              <a:defRPr lang="ar-SA" sz="1400">
                <a:solidFill>
                  <a:schemeClr val="tx1">
                    <a:tint val="75000"/>
                  </a:schemeClr>
                </a:solidFill>
              </a:defRPr>
            </a:lvl5pPr>
            <a:lvl6pPr marL="2286000" indent="0" algn="r" latinLnBrk="0">
              <a:buNone/>
              <a:defRPr lang="ar-SA" sz="1400">
                <a:solidFill>
                  <a:schemeClr val="tx1">
                    <a:tint val="75000"/>
                  </a:schemeClr>
                </a:solidFill>
              </a:defRPr>
            </a:lvl6pPr>
            <a:lvl7pPr marL="2743200" indent="0" algn="r" latinLnBrk="0">
              <a:buNone/>
              <a:defRPr lang="ar-SA" sz="1400">
                <a:solidFill>
                  <a:schemeClr val="tx1">
                    <a:tint val="75000"/>
                  </a:schemeClr>
                </a:solidFill>
              </a:defRPr>
            </a:lvl7pPr>
            <a:lvl8pPr marL="3200400" indent="0" algn="r" latinLnBrk="0">
              <a:buNone/>
              <a:defRPr lang="ar-SA" sz="1400">
                <a:solidFill>
                  <a:schemeClr val="tx1">
                    <a:tint val="75000"/>
                  </a:schemeClr>
                </a:solidFill>
              </a:defRPr>
            </a:lvl8pPr>
            <a:lvl9pPr marL="3657600" indent="0" algn="r" latinLnBrk="0">
              <a:buNone/>
              <a:defRPr lang="ar-SA" sz="1400">
                <a:solidFill>
                  <a:schemeClr val="tx1">
                    <a:tint val="75000"/>
                  </a:schemeClr>
                </a:solidFill>
              </a:defRPr>
            </a:lvl9pPr>
          </a:lstStyle>
          <a:p>
            <a:pPr lvl="0" algn="r" rtl="1"/>
            <a:r>
              <a:rPr lang="ar-SA"/>
              <a:t>انقر لتحرير أنماط النص الرئيسي</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p:cNvSpPr>
            <a:spLocks noGrp="1"/>
          </p:cNvSpPr>
          <p:nvPr>
            <p:ph type="title"/>
          </p:nvPr>
        </p:nvSpPr>
        <p:spPr>
          <a:xfrm>
            <a:off x="912813" y="533400"/>
            <a:ext cx="9601200" cy="1143000"/>
          </a:xfrm>
        </p:spPr>
        <p:txBody>
          <a:bodyPr/>
          <a:lstStyle/>
          <a:p>
            <a:pPr algn="r" rtl="1"/>
            <a:r>
              <a:rPr lang="ar-SA"/>
              <a:t>انقر لتحرير نمط العنوان الرئيسي</a:t>
            </a:r>
          </a:p>
        </p:txBody>
      </p:sp>
      <p:sp>
        <p:nvSpPr>
          <p:cNvPr id="3" name="عنصر نائب للمحتوى 2"/>
          <p:cNvSpPr>
            <a:spLocks noGrp="1"/>
          </p:cNvSpPr>
          <p:nvPr>
            <p:ph sz="half" idx="1"/>
          </p:nvPr>
        </p:nvSpPr>
        <p:spPr>
          <a:xfrm>
            <a:off x="912813" y="1828800"/>
            <a:ext cx="4645152" cy="41910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محتوى 3"/>
          <p:cNvSpPr>
            <a:spLocks noGrp="1"/>
          </p:cNvSpPr>
          <p:nvPr>
            <p:ph sz="half" idx="2"/>
          </p:nvPr>
        </p:nvSpPr>
        <p:spPr>
          <a:xfrm>
            <a:off x="5865811" y="1828800"/>
            <a:ext cx="4648201" cy="41910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5" name="عنصر نائب للتاريخ 4"/>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6" name="عنصر نائب للتذييل 5"/>
          <p:cNvSpPr>
            <a:spLocks noGrp="1"/>
          </p:cNvSpPr>
          <p:nvPr>
            <p:ph type="ftr" sz="quarter" idx="11"/>
          </p:nvPr>
        </p:nvSpPr>
        <p:spPr/>
        <p:txBody>
          <a:bodyPr/>
          <a:lstStyle/>
          <a:p>
            <a:pPr algn="r" rtl="1"/>
            <a:endParaRPr lang="ar-SA"/>
          </a:p>
        </p:txBody>
      </p:sp>
      <p:sp>
        <p:nvSpPr>
          <p:cNvPr id="7" name="عنصر نائب لرقم الشريحة 6"/>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ال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912812" y="533400"/>
            <a:ext cx="9601200" cy="1143000"/>
          </a:xfrm>
        </p:spPr>
        <p:txBody>
          <a:bodyPr/>
          <a:lstStyle>
            <a:lvl1pPr algn="r" latinLnBrk="0">
              <a:defRPr lang="ar-SA"/>
            </a:lvl1pPr>
          </a:lstStyle>
          <a:p>
            <a:pPr algn="r" rtl="1"/>
            <a:r>
              <a:rPr lang="ar-SA"/>
              <a:t>انقر لتحرير نمط العنوان الرئيسي</a:t>
            </a:r>
          </a:p>
        </p:txBody>
      </p:sp>
      <p:sp>
        <p:nvSpPr>
          <p:cNvPr id="3" name="عنصر نائب للنص 2"/>
          <p:cNvSpPr>
            <a:spLocks noGrp="1"/>
          </p:cNvSpPr>
          <p:nvPr>
            <p:ph type="body" idx="1"/>
          </p:nvPr>
        </p:nvSpPr>
        <p:spPr>
          <a:xfrm>
            <a:off x="912812" y="1828800"/>
            <a:ext cx="4645152" cy="762000"/>
          </a:xfrm>
        </p:spPr>
        <p:txBody>
          <a:bodyPr anchor="ctr"/>
          <a:lstStyle>
            <a:lvl1pPr marL="0" indent="0" algn="r" latinLnBrk="0">
              <a:spcBef>
                <a:spcPts val="0"/>
              </a:spcBef>
              <a:buNone/>
              <a:defRPr lang="ar-SA" sz="2400" b="0"/>
            </a:lvl1pPr>
            <a:lvl2pPr marL="457200" indent="0" algn="r" latinLnBrk="0">
              <a:buNone/>
              <a:defRPr lang="ar-SA" sz="2000" b="1"/>
            </a:lvl2pPr>
            <a:lvl3pPr marL="914400" indent="0" algn="r" latinLnBrk="0">
              <a:buNone/>
              <a:defRPr lang="ar-SA" sz="1800" b="1"/>
            </a:lvl3pPr>
            <a:lvl4pPr marL="1371600" indent="0" algn="r" latinLnBrk="0">
              <a:buNone/>
              <a:defRPr lang="ar-SA" sz="1600" b="1"/>
            </a:lvl4pPr>
            <a:lvl5pPr marL="1828800" indent="0" algn="r" latinLnBrk="0">
              <a:buNone/>
              <a:defRPr lang="ar-SA" sz="1600" b="1"/>
            </a:lvl5pPr>
            <a:lvl6pPr marL="2286000" indent="0" algn="r" latinLnBrk="0">
              <a:buNone/>
              <a:defRPr lang="ar-SA" sz="1600" b="1"/>
            </a:lvl6pPr>
            <a:lvl7pPr marL="2743200" indent="0" algn="r" latinLnBrk="0">
              <a:buNone/>
              <a:defRPr lang="ar-SA" sz="1600" b="1"/>
            </a:lvl7pPr>
            <a:lvl8pPr marL="3200400" indent="0" algn="r" latinLnBrk="0">
              <a:buNone/>
              <a:defRPr lang="ar-SA" sz="1600" b="1"/>
            </a:lvl8pPr>
            <a:lvl9pPr marL="3657600" indent="0" algn="r" latinLnBrk="0">
              <a:buNone/>
              <a:defRPr lang="ar-SA" sz="1600" b="1"/>
            </a:lvl9pPr>
          </a:lstStyle>
          <a:p>
            <a:pPr lvl="0" algn="r" rtl="1"/>
            <a:r>
              <a:rPr lang="ar-SA"/>
              <a:t>انقر لتحرير أنماط النص الرئيسي</a:t>
            </a:r>
          </a:p>
        </p:txBody>
      </p:sp>
      <p:sp>
        <p:nvSpPr>
          <p:cNvPr id="4" name="عنصر نائب للمحتوى 3"/>
          <p:cNvSpPr>
            <a:spLocks noGrp="1"/>
          </p:cNvSpPr>
          <p:nvPr>
            <p:ph sz="half" idx="2"/>
          </p:nvPr>
        </p:nvSpPr>
        <p:spPr>
          <a:xfrm>
            <a:off x="912812" y="2667000"/>
            <a:ext cx="4645152" cy="33528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baseline="0"/>
            </a:lvl6pPr>
            <a:lvl7pPr algn="r" latinLnBrk="0">
              <a:defRPr lang="ar-SA" sz="1400" baseline="0"/>
            </a:lvl7pPr>
            <a:lvl8pPr algn="r" latinLnBrk="0">
              <a:defRPr lang="ar-SA" sz="1400" baseline="0"/>
            </a:lvl8pPr>
            <a:lvl9pPr algn="r" latinLnBrk="0">
              <a:defRPr lang="ar-SA" sz="1400"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5" name="عنصر نائب للنص 4"/>
          <p:cNvSpPr>
            <a:spLocks noGrp="1"/>
          </p:cNvSpPr>
          <p:nvPr>
            <p:ph type="body" sz="quarter" idx="3"/>
          </p:nvPr>
        </p:nvSpPr>
        <p:spPr>
          <a:xfrm>
            <a:off x="5868860" y="1828800"/>
            <a:ext cx="4645152" cy="762000"/>
          </a:xfrm>
        </p:spPr>
        <p:txBody>
          <a:bodyPr anchor="ctr"/>
          <a:lstStyle>
            <a:lvl1pPr marL="0" indent="0" algn="r" latinLnBrk="0">
              <a:spcBef>
                <a:spcPts val="0"/>
              </a:spcBef>
              <a:buNone/>
              <a:defRPr lang="ar-SA" sz="2400" b="0"/>
            </a:lvl1pPr>
            <a:lvl2pPr marL="457200" indent="0" algn="r" latinLnBrk="0">
              <a:buNone/>
              <a:defRPr lang="ar-SA" sz="2000" b="1"/>
            </a:lvl2pPr>
            <a:lvl3pPr marL="914400" indent="0" algn="r" latinLnBrk="0">
              <a:buNone/>
              <a:defRPr lang="ar-SA" sz="1800" b="1"/>
            </a:lvl3pPr>
            <a:lvl4pPr marL="1371600" indent="0" algn="r" latinLnBrk="0">
              <a:buNone/>
              <a:defRPr lang="ar-SA" sz="1600" b="1"/>
            </a:lvl4pPr>
            <a:lvl5pPr marL="1828800" indent="0" algn="r" latinLnBrk="0">
              <a:buNone/>
              <a:defRPr lang="ar-SA" sz="1600" b="1"/>
            </a:lvl5pPr>
            <a:lvl6pPr marL="2286000" indent="0" algn="r" latinLnBrk="0">
              <a:buNone/>
              <a:defRPr lang="ar-SA" sz="1600" b="1"/>
            </a:lvl6pPr>
            <a:lvl7pPr marL="2743200" indent="0" algn="r" latinLnBrk="0">
              <a:buNone/>
              <a:defRPr lang="ar-SA" sz="1600" b="1"/>
            </a:lvl7pPr>
            <a:lvl8pPr marL="3200400" indent="0" algn="r" latinLnBrk="0">
              <a:buNone/>
              <a:defRPr lang="ar-SA" sz="1600" b="1"/>
            </a:lvl8pPr>
            <a:lvl9pPr marL="3657600" indent="0" algn="r" latinLnBrk="0">
              <a:buNone/>
              <a:defRPr lang="ar-SA" sz="1600" b="1"/>
            </a:lvl9pPr>
          </a:lstStyle>
          <a:p>
            <a:pPr lvl="0" algn="r" rtl="1"/>
            <a:r>
              <a:rPr lang="ar-SA"/>
              <a:t>انقر لتحرير أنماط النص الرئيسي</a:t>
            </a:r>
          </a:p>
        </p:txBody>
      </p:sp>
      <p:sp>
        <p:nvSpPr>
          <p:cNvPr id="6" name="عنصر نائب للمحتوى 5"/>
          <p:cNvSpPr>
            <a:spLocks noGrp="1"/>
          </p:cNvSpPr>
          <p:nvPr>
            <p:ph sz="quarter" idx="4"/>
          </p:nvPr>
        </p:nvSpPr>
        <p:spPr>
          <a:xfrm>
            <a:off x="5868860" y="2667000"/>
            <a:ext cx="4645152" cy="33528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7" name="عنصر نائب للتاريخ 6"/>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8" name="عنصر نائب للتذييل 7"/>
          <p:cNvSpPr>
            <a:spLocks noGrp="1"/>
          </p:cNvSpPr>
          <p:nvPr>
            <p:ph type="ftr" sz="quarter" idx="11"/>
          </p:nvPr>
        </p:nvSpPr>
        <p:spPr/>
        <p:txBody>
          <a:bodyPr/>
          <a:lstStyle/>
          <a:p>
            <a:pPr algn="r" rtl="1"/>
            <a:endParaRPr lang="ar-SA"/>
          </a:p>
        </p:txBody>
      </p:sp>
      <p:sp>
        <p:nvSpPr>
          <p:cNvPr id="9" name="عنصر نائب لرقم الشريحة 8"/>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dirty="0"/>
              <a:t>انقر لتحرير نمط العنوان الرئيسي</a:t>
            </a:r>
          </a:p>
        </p:txBody>
      </p:sp>
      <p:sp>
        <p:nvSpPr>
          <p:cNvPr id="3" name="عنصر نائب للتاريخ 2"/>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4" name="عنصر نائب للتذييل 3"/>
          <p:cNvSpPr>
            <a:spLocks noGrp="1"/>
          </p:cNvSpPr>
          <p:nvPr>
            <p:ph type="ftr" sz="quarter" idx="11"/>
          </p:nvPr>
        </p:nvSpPr>
        <p:spPr/>
        <p:txBody>
          <a:bodyPr/>
          <a:lstStyle/>
          <a:p>
            <a:pPr algn="r" rtl="1"/>
            <a:endParaRPr lang="ar-SA"/>
          </a:p>
        </p:txBody>
      </p:sp>
      <p:sp>
        <p:nvSpPr>
          <p:cNvPr id="5" name="عنصر نائب لرقم الشريحة 4"/>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3" name="عنصر نائب للتذييل 2"/>
          <p:cNvSpPr>
            <a:spLocks noGrp="1"/>
          </p:cNvSpPr>
          <p:nvPr>
            <p:ph type="ftr" sz="quarter" idx="11"/>
          </p:nvPr>
        </p:nvSpPr>
        <p:spPr/>
        <p:txBody>
          <a:bodyPr/>
          <a:lstStyle/>
          <a:p>
            <a:pPr algn="r" rtl="1"/>
            <a:endParaRPr lang="ar-SA"/>
          </a:p>
        </p:txBody>
      </p:sp>
      <p:sp>
        <p:nvSpPr>
          <p:cNvPr id="4" name="عنصر نائب لرقم الشريحة 3"/>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151812" y="2590800"/>
            <a:ext cx="3276599" cy="1924050"/>
          </a:xfrm>
        </p:spPr>
        <p:txBody>
          <a:bodyPr anchor="b">
            <a:normAutofit/>
          </a:bodyPr>
          <a:lstStyle>
            <a:lvl1pPr algn="r" latinLnBrk="0">
              <a:defRPr lang="ar-SA" sz="3200" b="0"/>
            </a:lvl1pPr>
          </a:lstStyle>
          <a:p>
            <a:pPr algn="r" rtl="1"/>
            <a:r>
              <a:rPr lang="ar-SA"/>
              <a:t>انقر لتحرير نمط العنوان الرئيسي</a:t>
            </a:r>
          </a:p>
        </p:txBody>
      </p:sp>
      <p:sp>
        <p:nvSpPr>
          <p:cNvPr id="3" name="عنصر نائب للمحتوى 2"/>
          <p:cNvSpPr>
            <a:spLocks noGrp="1"/>
          </p:cNvSpPr>
          <p:nvPr>
            <p:ph idx="1"/>
          </p:nvPr>
        </p:nvSpPr>
        <p:spPr>
          <a:xfrm>
            <a:off x="565449" y="838200"/>
            <a:ext cx="6172201" cy="51816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نص 3"/>
          <p:cNvSpPr>
            <a:spLocks noGrp="1"/>
          </p:cNvSpPr>
          <p:nvPr>
            <p:ph type="body" sz="half" idx="2"/>
          </p:nvPr>
        </p:nvSpPr>
        <p:spPr>
          <a:xfrm>
            <a:off x="8151812" y="4648200"/>
            <a:ext cx="3276599" cy="1371600"/>
          </a:xfrm>
        </p:spPr>
        <p:txBody>
          <a:bodyPr>
            <a:normAutofit/>
          </a:bodyPr>
          <a:lstStyle>
            <a:lvl1pPr marL="0" indent="0" algn="r" latinLnBrk="0">
              <a:spcBef>
                <a:spcPts val="600"/>
              </a:spcBef>
              <a:buNone/>
              <a:defRPr lang="ar-SA" sz="1600"/>
            </a:lvl1pPr>
            <a:lvl2pPr marL="457200" indent="0" algn="r" latinLnBrk="0">
              <a:buNone/>
              <a:defRPr lang="ar-SA" sz="1200"/>
            </a:lvl2pPr>
            <a:lvl3pPr marL="914400" indent="0" algn="r" latinLnBrk="0">
              <a:buNone/>
              <a:defRPr lang="ar-SA" sz="1000"/>
            </a:lvl3pPr>
            <a:lvl4pPr marL="1371600" indent="0" algn="r" latinLnBrk="0">
              <a:buNone/>
              <a:defRPr lang="ar-SA" sz="900"/>
            </a:lvl4pPr>
            <a:lvl5pPr marL="1828800" indent="0" algn="r" latinLnBrk="0">
              <a:buNone/>
              <a:defRPr lang="ar-SA" sz="900"/>
            </a:lvl5pPr>
            <a:lvl6pPr marL="2286000" indent="0" algn="r" latinLnBrk="0">
              <a:buNone/>
              <a:defRPr lang="ar-SA" sz="900"/>
            </a:lvl6pPr>
            <a:lvl7pPr marL="2743200" indent="0" algn="r" latinLnBrk="0">
              <a:buNone/>
              <a:defRPr lang="ar-SA" sz="900"/>
            </a:lvl7pPr>
            <a:lvl8pPr marL="3200400" indent="0" algn="r" latinLnBrk="0">
              <a:buNone/>
              <a:defRPr lang="ar-SA" sz="900"/>
            </a:lvl8pPr>
            <a:lvl9pPr marL="3657600" indent="0" algn="r" latinLnBrk="0">
              <a:buNone/>
              <a:defRPr lang="ar-SA" sz="900"/>
            </a:lvl9pPr>
          </a:lstStyle>
          <a:p>
            <a:pPr lvl="0" algn="r" rtl="1"/>
            <a:r>
              <a:rPr lang="ar-SA"/>
              <a:t>انقر لتحرير أنماط النص الرئيسي</a:t>
            </a:r>
          </a:p>
        </p:txBody>
      </p:sp>
      <p:sp>
        <p:nvSpPr>
          <p:cNvPr id="8" name="عنصر نائب للتاريخ 7"/>
          <p:cNvSpPr>
            <a:spLocks noGrp="1"/>
          </p:cNvSpPr>
          <p:nvPr>
            <p:ph type="dt" sz="half" idx="10"/>
          </p:nvPr>
        </p:nvSpPr>
        <p:spPr/>
        <p:txBody>
          <a:bodyPr/>
          <a:lstStyle>
            <a:lvl1pPr algn="l">
              <a:defRPr/>
            </a:lvl1pPr>
          </a:lstStyle>
          <a:p>
            <a:fld id="{83829175-527E-46A3-863C-1BB1F163B849}" type="datetimeFigureOut">
              <a:rPr lang="ar-SA" smtClean="0"/>
              <a:pPr/>
              <a:t>24/07/1441</a:t>
            </a:fld>
            <a:endParaRPr lang="ar-SA"/>
          </a:p>
        </p:txBody>
      </p:sp>
      <p:sp>
        <p:nvSpPr>
          <p:cNvPr id="9" name="عنصر نائب للتذييل 8"/>
          <p:cNvSpPr>
            <a:spLocks noGrp="1"/>
          </p:cNvSpPr>
          <p:nvPr>
            <p:ph type="ftr" sz="quarter" idx="11"/>
          </p:nvPr>
        </p:nvSpPr>
        <p:spPr/>
        <p:txBody>
          <a:bodyPr/>
          <a:lstStyle/>
          <a:p>
            <a:pPr algn="r" rtl="1"/>
            <a:endParaRPr lang="ar-SA"/>
          </a:p>
        </p:txBody>
      </p:sp>
      <p:sp>
        <p:nvSpPr>
          <p:cNvPr id="10" name="عنصر نائب لرقم الشريحة 9"/>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pic>
        <p:nvPicPr>
          <p:cNvPr id="9" name="صورة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عنوان 1"/>
          <p:cNvSpPr>
            <a:spLocks noGrp="1"/>
          </p:cNvSpPr>
          <p:nvPr>
            <p:ph type="title"/>
          </p:nvPr>
        </p:nvSpPr>
        <p:spPr>
          <a:xfrm>
            <a:off x="8151813" y="2590800"/>
            <a:ext cx="3276599" cy="1924050"/>
          </a:xfrm>
        </p:spPr>
        <p:txBody>
          <a:bodyPr anchor="b">
            <a:normAutofit/>
          </a:bodyPr>
          <a:lstStyle>
            <a:lvl1pPr algn="r" latinLnBrk="0">
              <a:defRPr lang="ar-SA" sz="3200" b="0"/>
            </a:lvl1pPr>
          </a:lstStyle>
          <a:p>
            <a:pPr algn="r" rtl="1"/>
            <a:r>
              <a:rPr lang="ar-SA"/>
              <a:t>انقر لتحرير نمط العنوان الرئيسي</a:t>
            </a:r>
          </a:p>
        </p:txBody>
      </p:sp>
      <p:sp>
        <p:nvSpPr>
          <p:cNvPr id="3" name="عنصر نائب للصورة 2"/>
          <p:cNvSpPr>
            <a:spLocks noGrp="1"/>
          </p:cNvSpPr>
          <p:nvPr>
            <p:ph type="pic" idx="1"/>
          </p:nvPr>
        </p:nvSpPr>
        <p:spPr>
          <a:xfrm>
            <a:off x="912812" y="836610"/>
            <a:ext cx="5867401" cy="5183190"/>
          </a:xfrm>
          <a:solidFill>
            <a:schemeClr val="bg2"/>
          </a:solidFill>
        </p:spPr>
        <p:txBody>
          <a:bodyPr tIns="914400">
            <a:normAutofit/>
          </a:bodyPr>
          <a:lstStyle>
            <a:lvl1pPr marL="0" indent="0" algn="ctr" latinLnBrk="0">
              <a:buNone/>
              <a:defRPr lang="ar-SA" sz="2400"/>
            </a:lvl1pPr>
            <a:lvl2pPr marL="457200" indent="0" algn="r" latinLnBrk="0">
              <a:buNone/>
              <a:defRPr lang="ar-SA" sz="2800"/>
            </a:lvl2pPr>
            <a:lvl3pPr marL="914400" indent="0" algn="r" latinLnBrk="0">
              <a:buNone/>
              <a:defRPr lang="ar-SA" sz="2400"/>
            </a:lvl3pPr>
            <a:lvl4pPr marL="1371600" indent="0" algn="r" latinLnBrk="0">
              <a:buNone/>
              <a:defRPr lang="ar-SA" sz="2000"/>
            </a:lvl4pPr>
            <a:lvl5pPr marL="1828800" indent="0" algn="r" latinLnBrk="0">
              <a:buNone/>
              <a:defRPr lang="ar-SA" sz="2000"/>
            </a:lvl5pPr>
            <a:lvl6pPr marL="2286000" indent="0" algn="r" latinLnBrk="0">
              <a:buNone/>
              <a:defRPr lang="ar-SA" sz="2000"/>
            </a:lvl6pPr>
            <a:lvl7pPr marL="2743200" indent="0" algn="r" latinLnBrk="0">
              <a:buNone/>
              <a:defRPr lang="ar-SA" sz="2000"/>
            </a:lvl7pPr>
            <a:lvl8pPr marL="3200400" indent="0" algn="r" latinLnBrk="0">
              <a:buNone/>
              <a:defRPr lang="ar-SA" sz="2000"/>
            </a:lvl8pPr>
            <a:lvl9pPr marL="3657600" indent="0" algn="r" latinLnBrk="0">
              <a:buNone/>
              <a:defRPr lang="ar-SA" sz="2000"/>
            </a:lvl9pPr>
          </a:lstStyle>
          <a:p>
            <a:pPr algn="r" rtl="1"/>
            <a:endParaRPr lang="ar-SA" dirty="0"/>
          </a:p>
        </p:txBody>
      </p:sp>
      <p:sp>
        <p:nvSpPr>
          <p:cNvPr id="4" name="عنصر نائب للنص 3"/>
          <p:cNvSpPr>
            <a:spLocks noGrp="1"/>
          </p:cNvSpPr>
          <p:nvPr>
            <p:ph type="body" sz="half" idx="2"/>
          </p:nvPr>
        </p:nvSpPr>
        <p:spPr>
          <a:xfrm>
            <a:off x="8151813" y="4648200"/>
            <a:ext cx="3276599" cy="1371600"/>
          </a:xfrm>
        </p:spPr>
        <p:txBody>
          <a:bodyPr>
            <a:normAutofit/>
          </a:bodyPr>
          <a:lstStyle>
            <a:lvl1pPr marL="0" indent="0" algn="r" latinLnBrk="0">
              <a:spcBef>
                <a:spcPts val="600"/>
              </a:spcBef>
              <a:buNone/>
              <a:defRPr lang="ar-SA" sz="1600"/>
            </a:lvl1pPr>
            <a:lvl2pPr marL="457200" indent="0" algn="r" latinLnBrk="0">
              <a:buNone/>
              <a:defRPr lang="ar-SA" sz="1200"/>
            </a:lvl2pPr>
            <a:lvl3pPr marL="914400" indent="0" algn="r" latinLnBrk="0">
              <a:buNone/>
              <a:defRPr lang="ar-SA" sz="1000"/>
            </a:lvl3pPr>
            <a:lvl4pPr marL="1371600" indent="0" algn="r" latinLnBrk="0">
              <a:buNone/>
              <a:defRPr lang="ar-SA" sz="900"/>
            </a:lvl4pPr>
            <a:lvl5pPr marL="1828800" indent="0" algn="r" latinLnBrk="0">
              <a:buNone/>
              <a:defRPr lang="ar-SA" sz="900"/>
            </a:lvl5pPr>
            <a:lvl6pPr marL="2286000" indent="0" algn="r" latinLnBrk="0">
              <a:buNone/>
              <a:defRPr lang="ar-SA" sz="900"/>
            </a:lvl6pPr>
            <a:lvl7pPr marL="2743200" indent="0" algn="r" latinLnBrk="0">
              <a:buNone/>
              <a:defRPr lang="ar-SA" sz="900"/>
            </a:lvl7pPr>
            <a:lvl8pPr marL="3200400" indent="0" algn="r" latinLnBrk="0">
              <a:buNone/>
              <a:defRPr lang="ar-SA" sz="900"/>
            </a:lvl8pPr>
            <a:lvl9pPr marL="3657600" indent="0" algn="r" latinLnBrk="0">
              <a:buNone/>
              <a:defRPr lang="ar-SA" sz="900"/>
            </a:lvl9pPr>
          </a:lstStyle>
          <a:p>
            <a:pPr lvl="0" algn="r" rtl="1"/>
            <a:r>
              <a:rPr lang="ar-SA"/>
              <a:t>انقر لتحرير أنماط النص الرئيسي</a:t>
            </a:r>
          </a:p>
        </p:txBody>
      </p:sp>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2">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912812" y="533400"/>
            <a:ext cx="9601200" cy="1143000"/>
          </a:xfrm>
          <a:prstGeom prst="rect">
            <a:avLst/>
          </a:prstGeom>
        </p:spPr>
        <p:txBody>
          <a:bodyPr vert="horz" lIns="91440" tIns="45720" rIns="91440" bIns="45720" rtlCol="1" anchor="b">
            <a:normAutofit/>
          </a:bodyPr>
          <a:lstStyle/>
          <a:p>
            <a:pPr algn="r" rtl="1"/>
            <a:r>
              <a:rPr lang="ar-SA"/>
              <a:t>انقر لتحرير نمط العنوان الرئيسي</a:t>
            </a:r>
          </a:p>
        </p:txBody>
      </p:sp>
      <p:sp>
        <p:nvSpPr>
          <p:cNvPr id="3" name="عنصر نائب للنص 2"/>
          <p:cNvSpPr>
            <a:spLocks noGrp="1"/>
          </p:cNvSpPr>
          <p:nvPr>
            <p:ph type="body" idx="1"/>
          </p:nvPr>
        </p:nvSpPr>
        <p:spPr>
          <a:xfrm>
            <a:off x="912812" y="1828800"/>
            <a:ext cx="9601200" cy="4191000"/>
          </a:xfrm>
          <a:prstGeom prst="rect">
            <a:avLst/>
          </a:prstGeom>
        </p:spPr>
        <p:txBody>
          <a:bodyPr vert="horz" lIns="91440" tIns="45720" rIns="91440" bIns="45720" rtlCol="1">
            <a:normAutofit/>
          </a:body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2"/>
          </p:nvPr>
        </p:nvSpPr>
        <p:spPr>
          <a:xfrm>
            <a:off x="2115220" y="6172200"/>
            <a:ext cx="1320059" cy="273049"/>
          </a:xfrm>
          <a:prstGeom prst="rect">
            <a:avLst/>
          </a:prstGeom>
        </p:spPr>
        <p:txBody>
          <a:bodyPr vert="horz" lIns="91440" tIns="45720" rIns="91440" bIns="45720" rtlCol="1" anchor="ctr"/>
          <a:lstStyle>
            <a:lvl1pPr algn="l"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83829175-527E-46A3-863C-1BB1F163B849}" type="datetimeFigureOut">
              <a:rPr lang="ar-SA" smtClean="0"/>
              <a:pPr/>
              <a:t>24/07/1441</a:t>
            </a:fld>
            <a:endParaRPr lang="ar-SA"/>
          </a:p>
        </p:txBody>
      </p:sp>
      <p:sp>
        <p:nvSpPr>
          <p:cNvPr id="5" name="عنصر نائب للتذييل 4"/>
          <p:cNvSpPr>
            <a:spLocks noGrp="1"/>
          </p:cNvSpPr>
          <p:nvPr>
            <p:ph type="ftr" sz="quarter" idx="3"/>
          </p:nvPr>
        </p:nvSpPr>
        <p:spPr>
          <a:xfrm>
            <a:off x="3651550" y="6172200"/>
            <a:ext cx="6862462" cy="273049"/>
          </a:xfrm>
          <a:prstGeom prst="rect">
            <a:avLst/>
          </a:prstGeom>
        </p:spPr>
        <p:txBody>
          <a:bodyPr vert="horz" lIns="91440" tIns="45720" rIns="91440" bIns="45720" rtlCol="1" anchor="ctr"/>
          <a:lstStyle>
            <a:lvl1pPr algn="r"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lang="ar-SA" dirty="0"/>
          </a:p>
        </p:txBody>
      </p:sp>
      <p:sp>
        <p:nvSpPr>
          <p:cNvPr id="6" name="عنصر نائب لرقم الشريحة 5"/>
          <p:cNvSpPr>
            <a:spLocks noGrp="1"/>
          </p:cNvSpPr>
          <p:nvPr>
            <p:ph type="sldNum" sz="quarter" idx="4"/>
          </p:nvPr>
        </p:nvSpPr>
        <p:spPr>
          <a:xfrm>
            <a:off x="908348" y="6172200"/>
            <a:ext cx="990601" cy="273049"/>
          </a:xfrm>
          <a:prstGeom prst="rect">
            <a:avLst/>
          </a:prstGeom>
        </p:spPr>
        <p:txBody>
          <a:bodyPr vert="horz" lIns="91440" tIns="45720" rIns="91440" bIns="45720" rtlCol="1" anchor="ctr"/>
          <a:lstStyle>
            <a:lvl1pPr algn="l"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E5137D0E-4A4F-4307-8994-C1891D747D59}" type="slidenum">
              <a:rPr lang="ar-SA" smtClean="0"/>
              <a:pPr/>
              <a:t>‹#›</a:t>
            </a:fld>
            <a:endParaRPr lang="ar-SA"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1" eaLnBrk="1" latinLnBrk="0" hangingPunct="1">
        <a:lnSpc>
          <a:spcPct val="90000"/>
        </a:lnSpc>
        <a:spcBef>
          <a:spcPct val="0"/>
        </a:spcBef>
        <a:buNone/>
        <a:defRPr lang="ar-SA"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3838" indent="-223838" algn="l" defTabSz="914400" rtl="1" eaLnBrk="1" latinLnBrk="0" hangingPunct="1">
        <a:lnSpc>
          <a:spcPct val="90000"/>
        </a:lnSpc>
        <a:spcBef>
          <a:spcPts val="1800"/>
        </a:spcBef>
        <a:buFont typeface="Arial" pitchFamily="34" charset="0"/>
        <a:buChar char="•"/>
        <a:defRPr lang="ar-SA"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02920" indent="-223838" algn="l" defTabSz="914400" rtl="1" eaLnBrk="1" latinLnBrk="0" hangingPunct="1">
        <a:lnSpc>
          <a:spcPct val="90000"/>
        </a:lnSpc>
        <a:spcBef>
          <a:spcPts val="800"/>
        </a:spcBef>
        <a:buFont typeface="Arial" pitchFamily="34" charset="0"/>
        <a:buChar char="–"/>
        <a:defRPr lang="ar-SA"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41363" indent="-171450" algn="l" defTabSz="914400" rtl="1" eaLnBrk="1" latinLnBrk="0" hangingPunct="1">
        <a:lnSpc>
          <a:spcPct val="90000"/>
        </a:lnSpc>
        <a:spcBef>
          <a:spcPts val="600"/>
        </a:spcBef>
        <a:buFont typeface="Arial" pitchFamily="34" charset="0"/>
        <a:buChar char="•"/>
        <a:defRPr lang="ar-SA"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66788" indent="-173038"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08088" indent="-173038"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44752"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1682496"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1920240"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2157984"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p:bodyStyle>
    <p:otherStyle>
      <a:defPPr>
        <a:defRPr lang="ar-SA"/>
      </a:defPPr>
      <a:lvl1pPr marL="0" algn="r" defTabSz="914400" rtl="0" eaLnBrk="1" latinLnBrk="0" hangingPunct="1">
        <a:defRPr lang="ar-SA" sz="1800" kern="1200">
          <a:solidFill>
            <a:schemeClr val="tx1"/>
          </a:solidFill>
          <a:latin typeface="+mn-lt"/>
          <a:ea typeface="+mn-ea"/>
          <a:cs typeface="+mn-cs"/>
        </a:defRPr>
      </a:lvl1pPr>
      <a:lvl2pPr marL="457200" algn="r" defTabSz="914400" rtl="0" eaLnBrk="1" latinLnBrk="0" hangingPunct="1">
        <a:defRPr lang="ar-SA" sz="1800" kern="1200">
          <a:solidFill>
            <a:schemeClr val="tx1"/>
          </a:solidFill>
          <a:latin typeface="+mn-lt"/>
          <a:ea typeface="+mn-ea"/>
          <a:cs typeface="+mn-cs"/>
        </a:defRPr>
      </a:lvl2pPr>
      <a:lvl3pPr marL="914400" algn="r" defTabSz="914400" rtl="0" eaLnBrk="1" latinLnBrk="0" hangingPunct="1">
        <a:defRPr lang="ar-SA" sz="1800" kern="1200">
          <a:solidFill>
            <a:schemeClr val="tx1"/>
          </a:solidFill>
          <a:latin typeface="+mn-lt"/>
          <a:ea typeface="+mn-ea"/>
          <a:cs typeface="+mn-cs"/>
        </a:defRPr>
      </a:lvl3pPr>
      <a:lvl4pPr marL="1371600" algn="r" defTabSz="914400" rtl="0" eaLnBrk="1" latinLnBrk="0" hangingPunct="1">
        <a:defRPr lang="ar-SA" sz="1800" kern="1200">
          <a:solidFill>
            <a:schemeClr val="tx1"/>
          </a:solidFill>
          <a:latin typeface="+mn-lt"/>
          <a:ea typeface="+mn-ea"/>
          <a:cs typeface="+mn-cs"/>
        </a:defRPr>
      </a:lvl4pPr>
      <a:lvl5pPr marL="1828800" algn="r" defTabSz="914400" rtl="0" eaLnBrk="1" latinLnBrk="0" hangingPunct="1">
        <a:defRPr lang="ar-SA" sz="1800" kern="1200">
          <a:solidFill>
            <a:schemeClr val="tx1"/>
          </a:solidFill>
          <a:latin typeface="+mn-lt"/>
          <a:ea typeface="+mn-ea"/>
          <a:cs typeface="+mn-cs"/>
        </a:defRPr>
      </a:lvl5pPr>
      <a:lvl6pPr marL="2286000" algn="r" defTabSz="914400" rtl="0" eaLnBrk="1" latinLnBrk="0" hangingPunct="1">
        <a:defRPr lang="ar-SA" sz="1800" kern="1200">
          <a:solidFill>
            <a:schemeClr val="tx1"/>
          </a:solidFill>
          <a:latin typeface="+mn-lt"/>
          <a:ea typeface="+mn-ea"/>
          <a:cs typeface="+mn-cs"/>
        </a:defRPr>
      </a:lvl6pPr>
      <a:lvl7pPr marL="2743200" algn="r" defTabSz="914400" rtl="0" eaLnBrk="1" latinLnBrk="0" hangingPunct="1">
        <a:defRPr lang="ar-SA" sz="1800" kern="1200">
          <a:solidFill>
            <a:schemeClr val="tx1"/>
          </a:solidFill>
          <a:latin typeface="+mn-lt"/>
          <a:ea typeface="+mn-ea"/>
          <a:cs typeface="+mn-cs"/>
        </a:defRPr>
      </a:lvl7pPr>
      <a:lvl8pPr marL="3200400" algn="r" defTabSz="914400" rtl="0" eaLnBrk="1" latinLnBrk="0" hangingPunct="1">
        <a:defRPr lang="ar-SA" sz="1800" kern="1200">
          <a:solidFill>
            <a:schemeClr val="tx1"/>
          </a:solidFill>
          <a:latin typeface="+mn-lt"/>
          <a:ea typeface="+mn-ea"/>
          <a:cs typeface="+mn-cs"/>
        </a:defRPr>
      </a:lvl8pPr>
      <a:lvl9pPr marL="3657600" algn="r" defTabSz="914400" rtl="0" eaLnBrk="1" latinLnBrk="0" hangingPunct="1">
        <a:defRPr lang="ar-SA"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style>
          <a:lnRef idx="1">
            <a:schemeClr val="dk1"/>
          </a:lnRef>
          <a:fillRef idx="3">
            <a:schemeClr val="dk1"/>
          </a:fillRef>
          <a:effectRef idx="2">
            <a:schemeClr val="dk1"/>
          </a:effectRef>
          <a:fontRef idx="minor">
            <a:schemeClr val="lt1"/>
          </a:fontRef>
        </p:style>
        <p:txBody>
          <a:bodyPr/>
          <a:lstStyle/>
          <a:p>
            <a:pPr algn="r" rtl="1"/>
            <a:r>
              <a:rPr lang="ar-EG" dirty="0" smtClean="0"/>
              <a:t>الفصل الرابع</a:t>
            </a:r>
            <a:endParaRPr lang="ar-SA" dirty="0"/>
          </a:p>
        </p:txBody>
      </p:sp>
      <p:sp>
        <p:nvSpPr>
          <p:cNvPr id="3" name="عنوان فرعي 2"/>
          <p:cNvSpPr>
            <a:spLocks noGrp="1"/>
          </p:cNvSpPr>
          <p:nvPr>
            <p:ph type="subTitle" idx="1"/>
          </p:nvPr>
        </p:nvSpPr>
        <p:spPr/>
        <p:style>
          <a:lnRef idx="2">
            <a:schemeClr val="dk1"/>
          </a:lnRef>
          <a:fillRef idx="1">
            <a:schemeClr val="lt1"/>
          </a:fillRef>
          <a:effectRef idx="0">
            <a:schemeClr val="dk1"/>
          </a:effectRef>
          <a:fontRef idx="minor">
            <a:schemeClr val="dk1"/>
          </a:fontRef>
        </p:style>
        <p:txBody>
          <a:bodyPr>
            <a:normAutofit/>
          </a:bodyPr>
          <a:lstStyle/>
          <a:p>
            <a:r>
              <a:rPr lang="ar-SA" b="1" dirty="0"/>
              <a:t> </a:t>
            </a:r>
            <a:endParaRPr lang="en-US" dirty="0"/>
          </a:p>
          <a:p>
            <a:r>
              <a:rPr lang="ar-SA" sz="3200" b="1" dirty="0" smtClean="0">
                <a:solidFill>
                  <a:srgbClr val="FF0000"/>
                </a:solidFill>
              </a:rPr>
              <a:t> </a:t>
            </a:r>
            <a:r>
              <a:rPr lang="ar-SA" sz="3200" b="1" dirty="0">
                <a:solidFill>
                  <a:srgbClr val="FF0000"/>
                </a:solidFill>
              </a:rPr>
              <a:t>وظائف الصحافه </a:t>
            </a:r>
            <a:endParaRPr lang="en-US" sz="3200" dirty="0">
              <a:solidFill>
                <a:srgbClr val="FF0000"/>
              </a:solidFill>
            </a:endParaRPr>
          </a:p>
          <a:p>
            <a:pPr algn="r" rtl="1"/>
            <a:endParaRPr lang="ar-SA" dirty="0">
              <a:solidFill>
                <a:schemeClr val="tx1">
                  <a:lumMod val="5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mc:Choice xmlns:p14="http://schemas.microsoft.com/office/powerpoint/2010/main" Requires="p14">
      <p:transition spd="med" p14:dur="700" advTm="23883">
        <p:fade/>
      </p:transition>
    </mc:Choice>
    <mc:Fallback>
      <p:transition spd="med" advTm="23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741612" y="533400"/>
            <a:ext cx="8077200" cy="1143000"/>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r"/>
            <a:r>
              <a:rPr lang="ar-SA" b="1" dirty="0"/>
              <a:t>الصحافة ومهمة الشرح والتفسير والتحليل . </a:t>
            </a:r>
            <a:r>
              <a:rPr lang="en-US" b="1" dirty="0"/>
              <a:t/>
            </a:r>
            <a:br>
              <a:rPr lang="en-US" b="1" dirty="0"/>
            </a:br>
            <a:endParaRPr lang="ar-SA" b="1" dirty="0"/>
          </a:p>
        </p:txBody>
      </p:sp>
      <p:sp>
        <p:nvSpPr>
          <p:cNvPr id="3" name="Rectangle 2"/>
          <p:cNvSpPr/>
          <p:nvPr/>
        </p:nvSpPr>
        <p:spPr>
          <a:xfrm>
            <a:off x="2741612" y="1905000"/>
            <a:ext cx="8077200" cy="4267200"/>
          </a:xfrm>
          <a:prstGeom prst="rect">
            <a:avLst/>
          </a:prstGeom>
        </p:spPr>
        <p:style>
          <a:lnRef idx="2">
            <a:schemeClr val="accent5"/>
          </a:lnRef>
          <a:fillRef idx="1002">
            <a:schemeClr val="dk1"/>
          </a:fillRef>
          <a:effectRef idx="0">
            <a:schemeClr val="accent5"/>
          </a:effectRef>
          <a:fontRef idx="minor">
            <a:schemeClr val="dk1"/>
          </a:fontRef>
        </p:style>
        <p:txBody>
          <a:bodyPr rtlCol="0" anchor="ctr"/>
          <a:lstStyle/>
          <a:p>
            <a:pPr algn="r"/>
            <a:r>
              <a:rPr lang="ar-SA" sz="3200" b="1" dirty="0">
                <a:solidFill>
                  <a:srgbClr val="FF0000"/>
                </a:solidFill>
              </a:rPr>
              <a:t>تلجأ الصحافة ألي استخدام أشكال صحفية عديدة لأداء مهمة تحليل </a:t>
            </a:r>
            <a:endParaRPr lang="ar-EG" sz="3200" b="1" dirty="0" smtClean="0">
              <a:solidFill>
                <a:srgbClr val="FF0000"/>
              </a:solidFill>
            </a:endParaRPr>
          </a:p>
          <a:p>
            <a:pPr algn="r"/>
            <a:r>
              <a:rPr lang="ar-SA" sz="3200" b="1" dirty="0" smtClean="0">
                <a:solidFill>
                  <a:srgbClr val="FF0000"/>
                </a:solidFill>
              </a:rPr>
              <a:t>وتفسير </a:t>
            </a:r>
            <a:r>
              <a:rPr lang="ar-SA" sz="3200" b="1" dirty="0">
                <a:solidFill>
                  <a:srgbClr val="FF0000"/>
                </a:solidFill>
              </a:rPr>
              <a:t>الأحداث والتعليق عليها مثل </a:t>
            </a:r>
            <a:r>
              <a:rPr lang="ar-SA" sz="3200" b="1" dirty="0" smtClean="0">
                <a:solidFill>
                  <a:srgbClr val="FF0000"/>
                </a:solidFill>
              </a:rPr>
              <a:t>:</a:t>
            </a:r>
            <a:endParaRPr lang="ar-EG" sz="3200" b="1" dirty="0">
              <a:solidFill>
                <a:srgbClr val="FF0000"/>
              </a:solidFill>
            </a:endParaRPr>
          </a:p>
          <a:p>
            <a:pPr algn="r"/>
            <a:r>
              <a:rPr lang="ar-EG" sz="3200" b="1" dirty="0" smtClean="0">
                <a:ln w="1905"/>
                <a:solidFill>
                  <a:srgbClr val="FF0000"/>
                </a:solidFill>
                <a:effectLst>
                  <a:innerShdw blurRad="69850" dist="43180" dir="5400000">
                    <a:srgbClr val="000000">
                      <a:alpha val="65000"/>
                    </a:srgbClr>
                  </a:innerShdw>
                </a:effectLst>
              </a:rPr>
              <a:t>1)</a:t>
            </a:r>
            <a:r>
              <a:rPr lang="ar-EG"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3200" b="1" dirty="0" smtClean="0">
                <a:ln w="1905"/>
                <a:solidFill>
                  <a:schemeClr val="bg1"/>
                </a:solidFill>
                <a:effectLst>
                  <a:innerShdw blurRad="69850" dist="43180" dir="5400000">
                    <a:srgbClr val="000000">
                      <a:alpha val="65000"/>
                    </a:srgbClr>
                  </a:innerShdw>
                </a:effectLst>
              </a:rPr>
              <a:t>التحليلات</a:t>
            </a:r>
            <a:r>
              <a:rPr lang="ar-S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3200" b="1" dirty="0" smtClean="0">
                <a:ln w="1905"/>
                <a:solidFill>
                  <a:schemeClr val="bg1"/>
                </a:solidFill>
                <a:effectLst>
                  <a:innerShdw blurRad="69850" dist="43180" dir="5400000">
                    <a:srgbClr val="000000">
                      <a:alpha val="65000"/>
                    </a:srgbClr>
                  </a:innerShdw>
                </a:effectLst>
              </a:rPr>
              <a:t>الاخبارية</a:t>
            </a:r>
            <a:endParaRPr lang="ar-EG" sz="3200" b="1" dirty="0" smtClean="0">
              <a:ln w="1905"/>
              <a:solidFill>
                <a:schemeClr val="bg1"/>
              </a:solidFill>
              <a:effectLst>
                <a:innerShdw blurRad="69850" dist="43180" dir="5400000">
                  <a:srgbClr val="000000">
                    <a:alpha val="65000"/>
                  </a:srgbClr>
                </a:innerShdw>
              </a:effectLst>
            </a:endParaRPr>
          </a:p>
          <a:p>
            <a:pPr algn="r"/>
            <a:r>
              <a:rPr lang="ar-EG" sz="3200" b="1" dirty="0" smtClean="0">
                <a:ln w="1905"/>
                <a:solidFill>
                  <a:srgbClr val="FF0000"/>
                </a:solidFill>
                <a:effectLst>
                  <a:innerShdw blurRad="69850" dist="43180" dir="5400000">
                    <a:srgbClr val="000000">
                      <a:alpha val="65000"/>
                    </a:srgbClr>
                  </a:innerShdw>
                </a:effectLst>
              </a:rPr>
              <a:t>2)</a:t>
            </a:r>
            <a:r>
              <a:rPr lang="ar-EG"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3200" b="1" dirty="0">
                <a:ln w="1905"/>
                <a:solidFill>
                  <a:schemeClr val="bg1"/>
                </a:solidFill>
                <a:effectLst>
                  <a:innerShdw blurRad="69850" dist="43180" dir="5400000">
                    <a:srgbClr val="000000">
                      <a:alpha val="65000"/>
                    </a:srgbClr>
                  </a:innerShdw>
                </a:effectLst>
              </a:rPr>
              <a:t>المقالات</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3200" b="1" dirty="0">
                <a:ln w="1905"/>
                <a:solidFill>
                  <a:schemeClr val="bg1"/>
                </a:solidFill>
                <a:effectLst>
                  <a:innerShdw blurRad="69850" dist="43180" dir="5400000">
                    <a:srgbClr val="000000">
                      <a:alpha val="65000"/>
                    </a:srgbClr>
                  </a:innerShdw>
                </a:effectLst>
              </a:rPr>
              <a:t>الافتتاحية </a:t>
            </a:r>
            <a:endParaRPr lang="ar-EG" sz="3200" b="1" dirty="0" smtClean="0">
              <a:ln w="1905"/>
              <a:solidFill>
                <a:schemeClr val="bg1"/>
              </a:solidFill>
              <a:effectLst>
                <a:innerShdw blurRad="69850" dist="43180" dir="5400000">
                  <a:srgbClr val="000000">
                    <a:alpha val="65000"/>
                  </a:srgbClr>
                </a:innerShdw>
              </a:effectLst>
            </a:endParaRPr>
          </a:p>
          <a:p>
            <a:pPr algn="r"/>
            <a:r>
              <a:rPr lang="ar-EG" sz="3200" b="1" dirty="0" smtClean="0">
                <a:ln w="1905"/>
                <a:solidFill>
                  <a:srgbClr val="FF0000"/>
                </a:solidFill>
                <a:effectLst>
                  <a:innerShdw blurRad="69850" dist="43180" dir="5400000">
                    <a:srgbClr val="000000">
                      <a:alpha val="65000"/>
                    </a:srgbClr>
                  </a:innerShdw>
                </a:effectLst>
              </a:rPr>
              <a:t>3)</a:t>
            </a:r>
            <a:r>
              <a:rPr lang="ar-EG"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3200" b="1" dirty="0" smtClean="0">
                <a:ln w="1905"/>
                <a:solidFill>
                  <a:schemeClr val="bg1"/>
                </a:solidFill>
                <a:effectLst>
                  <a:innerShdw blurRad="69850" dist="43180" dir="5400000">
                    <a:srgbClr val="000000">
                      <a:alpha val="65000"/>
                    </a:srgbClr>
                  </a:innerShdw>
                </a:effectLst>
              </a:rPr>
              <a:t>أساليب </a:t>
            </a:r>
            <a:r>
              <a:rPr lang="ar-SA" sz="3200" b="1" dirty="0">
                <a:ln w="1905"/>
                <a:solidFill>
                  <a:schemeClr val="bg1"/>
                </a:solidFill>
                <a:effectLst>
                  <a:innerShdw blurRad="69850" dist="43180" dir="5400000">
                    <a:srgbClr val="000000">
                      <a:alpha val="65000"/>
                    </a:srgbClr>
                  </a:innerShdw>
                </a:effectLst>
              </a:rPr>
              <a:t>التغطية التفسيريه </a:t>
            </a:r>
            <a:r>
              <a:rPr lang="ar-EG" sz="3200" b="1" dirty="0" smtClean="0">
                <a:ln w="1905"/>
                <a:solidFill>
                  <a:schemeClr val="bg1"/>
                </a:solidFill>
                <a:effectLst>
                  <a:innerShdw blurRad="69850" dist="43180" dir="5400000">
                    <a:srgbClr val="000000">
                      <a:alpha val="65000"/>
                    </a:srgbClr>
                  </a:innerShdw>
                </a:effectLst>
              </a:rPr>
              <a:t> </a:t>
            </a:r>
          </a:p>
          <a:p>
            <a:pPr algn="r"/>
            <a:r>
              <a:rPr lang="ar-EG" sz="3200" b="1" dirty="0" smtClean="0">
                <a:ln w="1905"/>
                <a:solidFill>
                  <a:srgbClr val="FF0000"/>
                </a:solidFill>
                <a:effectLst>
                  <a:innerShdw blurRad="69850" dist="43180" dir="5400000">
                    <a:srgbClr val="000000">
                      <a:alpha val="65000"/>
                    </a:srgbClr>
                  </a:innerShdw>
                </a:effectLst>
              </a:rPr>
              <a:t>4) </a:t>
            </a:r>
            <a:r>
              <a:rPr lang="ar-SA" sz="3200" b="1" dirty="0" smtClean="0">
                <a:ln w="1905"/>
                <a:solidFill>
                  <a:schemeClr val="bg1"/>
                </a:solidFill>
                <a:effectLst>
                  <a:innerShdw blurRad="69850" dist="43180" dir="5400000">
                    <a:srgbClr val="000000">
                      <a:alpha val="65000"/>
                    </a:srgbClr>
                  </a:innerShdw>
                </a:effectLst>
              </a:rPr>
              <a:t>التفسيرات </a:t>
            </a:r>
            <a:r>
              <a:rPr lang="ar-SA" sz="3200" b="1" dirty="0">
                <a:ln w="1905"/>
                <a:solidFill>
                  <a:schemeClr val="bg1"/>
                </a:solidFill>
                <a:effectLst>
                  <a:innerShdw blurRad="69850" dist="43180" dir="5400000">
                    <a:srgbClr val="000000">
                      <a:alpha val="65000"/>
                    </a:srgbClr>
                  </a:innerShdw>
                </a:effectLst>
              </a:rPr>
              <a:t>والملخصات الأسبوعية للأحداث</a:t>
            </a:r>
            <a:endParaRPr lang="ar-EG" sz="3200" b="1" dirty="0" smtClean="0">
              <a:ln w="1905"/>
              <a:solidFill>
                <a:schemeClr val="bg1"/>
              </a:soli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357277358"/>
      </p:ext>
    </p:extLst>
  </p:cSld>
  <p:clrMapOvr>
    <a:masterClrMapping/>
  </p:clrMapOvr>
  <mc:AlternateContent xmlns:mc="http://schemas.openxmlformats.org/markup-compatibility/2006">
    <mc:Choice xmlns:p14="http://schemas.microsoft.com/office/powerpoint/2010/main" Requires="p14">
      <p:transition spd="med" p14:dur="700" advTm="40334">
        <p:fade/>
      </p:transition>
    </mc:Choice>
    <mc:Fallback>
      <p:transition spd="med" advTm="403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762000"/>
            <a:ext cx="9601200" cy="5257800"/>
          </a:xfrm>
        </p:spPr>
        <p:style>
          <a:lnRef idx="2">
            <a:schemeClr val="dk1"/>
          </a:lnRef>
          <a:fillRef idx="1">
            <a:schemeClr val="lt1"/>
          </a:fillRef>
          <a:effectRef idx="0">
            <a:schemeClr val="dk1"/>
          </a:effectRef>
          <a:fontRef idx="minor">
            <a:schemeClr val="dk1"/>
          </a:fontRef>
        </p:style>
        <p:txBody>
          <a:bodyPr>
            <a:normAutofit/>
          </a:bodyPr>
          <a:lstStyle/>
          <a:p>
            <a:pPr marL="0" indent="0" algn="r">
              <a:buNone/>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solidFill>
                  <a:srgbClr val="FF0000"/>
                </a:solidFill>
                <a:effectLst>
                  <a:innerShdw blurRad="69850" dist="43180" dir="5400000">
                    <a:srgbClr val="000000">
                      <a:alpha val="65000"/>
                    </a:srgbClr>
                  </a:innerShdw>
                </a:effectLst>
              </a:rPr>
              <a:t>5</a:t>
            </a:r>
            <a:r>
              <a:rPr lang="ar-EG" sz="2800" b="1" dirty="0" smtClean="0">
                <a:ln w="1905"/>
                <a:solidFill>
                  <a:srgbClr val="FF0000"/>
                </a:soli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التفسيرات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والملخصات الأسبوعية للأحداث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smtClean="0">
                <a:ln w="1905"/>
                <a:solidFill>
                  <a:srgbClr val="FF0000"/>
                </a:solidFill>
                <a:effectLst>
                  <a:innerShdw blurRad="69850" dist="43180" dir="5400000">
                    <a:srgbClr val="000000">
                      <a:alpha val="65000"/>
                    </a:srgbClr>
                  </a:innerShdw>
                </a:effectLst>
              </a:rPr>
              <a:t>6)</a:t>
            </a:r>
            <a:r>
              <a:rPr lang="ar-SA" sz="2800" b="1" dirty="0" smtClean="0">
                <a:ln w="1905"/>
                <a:solidFill>
                  <a:srgbClr val="FF0000"/>
                </a:soli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الرسوم الكاريكاتورية الساخرة.</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smtClean="0">
                <a:ln w="1905"/>
                <a:solidFill>
                  <a:srgbClr val="FF0000"/>
                </a:solidFill>
                <a:effectLst>
                  <a:innerShdw blurRad="69850" dist="43180" dir="5400000">
                    <a:srgbClr val="000000">
                      <a:alpha val="65000"/>
                    </a:srgbClr>
                  </a:innerShdw>
                </a:effectLst>
              </a:rPr>
              <a:t>7) </a:t>
            </a:r>
            <a:r>
              <a:rPr lang="ar-SA" sz="2800" b="1" dirty="0" smtClean="0">
                <a:ln w="1905"/>
                <a:solidFill>
                  <a:srgbClr val="FF0000"/>
                </a:soli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الحملات الصحفية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smtClean="0">
                <a:ln w="1905"/>
                <a:solidFill>
                  <a:srgbClr val="FF0000"/>
                </a:solidFill>
                <a:effectLst>
                  <a:innerShdw blurRad="69850" dist="43180" dir="5400000">
                    <a:srgbClr val="000000">
                      <a:alpha val="65000"/>
                    </a:srgbClr>
                  </a:innerShdw>
                </a:effectLst>
              </a:rPr>
              <a:t>8)</a:t>
            </a:r>
            <a:r>
              <a:rPr lang="ar-SA" sz="2800" b="1" dirty="0" smtClean="0">
                <a:ln w="1905"/>
                <a:solidFill>
                  <a:srgbClr val="FF0000"/>
                </a:soli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الأعمدة الصحفية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smtClean="0">
                <a:ln w="1905"/>
                <a:solidFill>
                  <a:srgbClr val="FF0000"/>
                </a:solidFill>
                <a:effectLst>
                  <a:innerShdw blurRad="69850" dist="43180" dir="5400000">
                    <a:srgbClr val="000000">
                      <a:alpha val="65000"/>
                    </a:srgbClr>
                  </a:innerShdw>
                </a:effectLst>
              </a:rPr>
              <a:t>9)</a:t>
            </a:r>
            <a:r>
              <a:rPr lang="en-US" sz="2800" b="1" dirty="0" smtClean="0">
                <a:ln w="1905"/>
                <a:solidFill>
                  <a:srgbClr val="FF0000"/>
                </a:soli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مقالات التعليق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smtClean="0">
                <a:ln w="1905"/>
                <a:solidFill>
                  <a:srgbClr val="FF0000"/>
                </a:solidFill>
                <a:effectLst>
                  <a:innerShdw blurRad="69850" dist="43180" dir="5400000">
                    <a:srgbClr val="000000">
                      <a:alpha val="65000"/>
                    </a:srgbClr>
                  </a:innerShdw>
                </a:effectLst>
              </a:rPr>
              <a:t>10)</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رسائل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القراء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855711991"/>
      </p:ext>
    </p:extLst>
  </p:cSld>
  <p:clrMapOvr>
    <a:masterClrMapping/>
  </p:clrMapOvr>
  <mc:AlternateContent xmlns:mc="http://schemas.openxmlformats.org/markup-compatibility/2006">
    <mc:Choice xmlns:p14="http://schemas.microsoft.com/office/powerpoint/2010/main" Requires="p14">
      <p:transition spd="med" p14:dur="700" advTm="23041">
        <p:fade/>
      </p:transition>
    </mc:Choice>
    <mc:Fallback>
      <p:transition spd="med" advTm="23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533400"/>
            <a:ext cx="9601200" cy="990600"/>
          </a:xfrm>
        </p:spPr>
        <p:style>
          <a:lnRef idx="1">
            <a:schemeClr val="accent5"/>
          </a:lnRef>
          <a:fillRef idx="2">
            <a:schemeClr val="accent5"/>
          </a:fillRef>
          <a:effectRef idx="1">
            <a:schemeClr val="accent5"/>
          </a:effectRef>
          <a:fontRef idx="minor">
            <a:schemeClr val="dk1"/>
          </a:fontRef>
        </p:style>
        <p:txBody>
          <a:bodyPr>
            <a:normAutofit/>
          </a:bodyPr>
          <a:lstStyle/>
          <a:p>
            <a:pPr algn="r"/>
            <a:r>
              <a:rPr lang="en-US" b="1" dirty="0"/>
              <a:t> </a:t>
            </a:r>
            <a:r>
              <a:rPr lang="ar-SA" b="1" dirty="0"/>
              <a:t>الصحافة وتكوين الراي </a:t>
            </a:r>
            <a:r>
              <a:rPr lang="ar-SA" b="1" dirty="0" smtClean="0"/>
              <a:t>العام</a:t>
            </a:r>
            <a:r>
              <a:rPr lang="en-US" b="1" dirty="0"/>
              <a:t/>
            </a:r>
            <a:br>
              <a:rPr lang="en-US" b="1" dirty="0"/>
            </a:br>
            <a:endParaRPr lang="en-US" b="1" dirty="0"/>
          </a:p>
        </p:txBody>
      </p:sp>
      <p:sp>
        <p:nvSpPr>
          <p:cNvPr id="3" name="Content Placeholder 2"/>
          <p:cNvSpPr>
            <a:spLocks noGrp="1"/>
          </p:cNvSpPr>
          <p:nvPr>
            <p:ph idx="1"/>
          </p:nvPr>
        </p:nvSpPr>
        <p:spPr>
          <a:xfrm>
            <a:off x="912812" y="1828800"/>
            <a:ext cx="9601200" cy="2971800"/>
          </a:xfrm>
        </p:spPr>
        <p:style>
          <a:lnRef idx="0">
            <a:schemeClr val="dk1"/>
          </a:lnRef>
          <a:fillRef idx="3">
            <a:schemeClr val="dk1"/>
          </a:fillRef>
          <a:effectRef idx="3">
            <a:schemeClr val="dk1"/>
          </a:effectRef>
          <a:fontRef idx="minor">
            <a:schemeClr val="lt1"/>
          </a:fontRef>
        </p:style>
        <p:txBody>
          <a:bodyPr>
            <a:normAutofit fontScale="77500" lnSpcReduction="20000"/>
          </a:bodyPr>
          <a:lstStyle/>
          <a:p>
            <a:pPr marL="0" indent="0" algn="r">
              <a:buNone/>
            </a:pPr>
            <a:endParaRPr lang="ar-EG" sz="3200" b="1" dirty="0">
              <a:solidFill>
                <a:srgbClr val="FF0000"/>
              </a:solidFill>
            </a:endParaRPr>
          </a:p>
          <a:p>
            <a:pPr algn="r"/>
            <a:r>
              <a:rPr lang="ar-SA" sz="3200" b="1" dirty="0" smtClean="0">
                <a:solidFill>
                  <a:srgbClr val="FF0000"/>
                </a:solidFill>
              </a:rPr>
              <a:t>هناك </a:t>
            </a:r>
            <a:r>
              <a:rPr lang="ar-SA" sz="3200" b="1" dirty="0">
                <a:solidFill>
                  <a:srgbClr val="FF0000"/>
                </a:solidFill>
              </a:rPr>
              <a:t>عوامل تتفاعل وتؤدي في النهاية إلي تكوين الراي العام :</a:t>
            </a:r>
            <a:endParaRPr lang="en-US" sz="3200" b="1" dirty="0">
              <a:solidFill>
                <a:srgbClr val="FF0000"/>
              </a:solidFill>
            </a:endParaRPr>
          </a:p>
          <a:p>
            <a:pPr marL="0" indent="0" algn="r">
              <a:buNone/>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chemeClr val="bg1"/>
                </a:solidFill>
                <a:effectLst>
                  <a:innerShdw blurRad="69850" dist="43180" dir="5400000">
                    <a:srgbClr val="000000">
                      <a:alpha val="65000"/>
                    </a:srgbClr>
                  </a:innerShdw>
                </a:effectLst>
              </a:rPr>
              <a:t>الثقافة والتراث الثقافي </a:t>
            </a:r>
            <a:r>
              <a:rPr lang="ar-SA" sz="2800" b="1" dirty="0" smtClean="0">
                <a:ln w="1905"/>
                <a:solidFill>
                  <a:schemeClr val="bg1"/>
                </a:solidFill>
                <a:effectLst>
                  <a:innerShdw blurRad="69850" dist="43180" dir="5400000">
                    <a:srgbClr val="000000">
                      <a:alpha val="65000"/>
                    </a:srgbClr>
                  </a:innerShdw>
                </a:effectLst>
              </a:rPr>
              <a:t>.</a:t>
            </a:r>
            <a:r>
              <a:rPr lang="en-US" sz="2800" b="1" dirty="0">
                <a:ln w="1905"/>
                <a:solidFill>
                  <a:schemeClr val="bg1"/>
                </a:solidFill>
                <a:effectLst>
                  <a:innerShdw blurRad="69850" dist="43180" dir="5400000">
                    <a:srgbClr val="000000">
                      <a:alpha val="65000"/>
                    </a:srgbClr>
                  </a:innerShdw>
                </a:effectLst>
              </a:rPr>
              <a:t> </a:t>
            </a:r>
            <a:r>
              <a:rPr lang="en-US" sz="2800" b="1" dirty="0" smtClean="0">
                <a:ln w="1905"/>
                <a:solidFill>
                  <a:schemeClr val="bg1"/>
                </a:solidFill>
                <a:effectLst>
                  <a:innerShdw blurRad="69850" dist="43180" dir="5400000">
                    <a:srgbClr val="000000">
                      <a:alpha val="65000"/>
                    </a:srgbClr>
                  </a:innerShdw>
                </a:effectLst>
              </a:rPr>
              <a:t>                      </a:t>
            </a:r>
            <a:r>
              <a:rPr lang="ar-SA" sz="2800" b="1" dirty="0" smtClean="0">
                <a:ln w="1905"/>
                <a:solidFill>
                  <a:schemeClr val="bg1"/>
                </a:solidFill>
                <a:effectLst>
                  <a:innerShdw blurRad="69850" dist="43180" dir="5400000">
                    <a:srgbClr val="000000">
                      <a:alpha val="65000"/>
                    </a:srgbClr>
                  </a:innerShdw>
                </a:effectLst>
              </a:rPr>
              <a:t>- </a:t>
            </a:r>
            <a:r>
              <a:rPr lang="ar-SA" sz="2800" b="1" dirty="0">
                <a:ln w="1905"/>
                <a:solidFill>
                  <a:schemeClr val="bg1"/>
                </a:solidFill>
                <a:effectLst>
                  <a:innerShdw blurRad="69850" dist="43180" dir="5400000">
                    <a:srgbClr val="000000">
                      <a:alpha val="65000"/>
                    </a:srgbClr>
                  </a:innerShdw>
                </a:effectLst>
              </a:rPr>
              <a:t>عملية التنشئة الاجتماعية .</a:t>
            </a:r>
            <a:endParaRPr lang="en-US" sz="2800" b="1" dirty="0">
              <a:ln w="1905"/>
              <a:solidFill>
                <a:schemeClr val="bg1"/>
              </a:solidFill>
              <a:effectLst>
                <a:innerShdw blurRad="69850" dist="43180" dir="5400000">
                  <a:srgbClr val="000000">
                    <a:alpha val="65000"/>
                  </a:srgbClr>
                </a:innerShdw>
              </a:effectLst>
            </a:endParaRPr>
          </a:p>
          <a:p>
            <a:pPr marL="0" indent="0" algn="r">
              <a:buNone/>
            </a:pPr>
            <a:r>
              <a:rPr lang="ar-SA" sz="2800" b="1" dirty="0">
                <a:ln w="1905"/>
                <a:solidFill>
                  <a:schemeClr val="bg1"/>
                </a:solidFill>
                <a:effectLst>
                  <a:innerShdw blurRad="69850" dist="43180" dir="5400000">
                    <a:srgbClr val="000000">
                      <a:alpha val="65000"/>
                    </a:srgbClr>
                  </a:innerShdw>
                </a:effectLst>
              </a:rPr>
              <a:t>- القادة </a:t>
            </a:r>
            <a:r>
              <a:rPr lang="ar-SA" sz="2800" b="1" dirty="0" smtClean="0">
                <a:ln w="1905"/>
                <a:solidFill>
                  <a:schemeClr val="bg1"/>
                </a:solidFill>
                <a:effectLst>
                  <a:innerShdw blurRad="69850" dist="43180" dir="5400000">
                    <a:srgbClr val="000000">
                      <a:alpha val="65000"/>
                    </a:srgbClr>
                  </a:innerShdw>
                </a:effectLst>
              </a:rPr>
              <a:t>.</a:t>
            </a:r>
            <a:r>
              <a:rPr lang="en-US" sz="2800" b="1" dirty="0">
                <a:ln w="1905"/>
                <a:solidFill>
                  <a:schemeClr val="bg1"/>
                </a:solidFill>
                <a:effectLst>
                  <a:innerShdw blurRad="69850" dist="43180" dir="5400000">
                    <a:srgbClr val="000000">
                      <a:alpha val="65000"/>
                    </a:srgbClr>
                  </a:innerShdw>
                </a:effectLst>
              </a:rPr>
              <a:t> </a:t>
            </a:r>
            <a:r>
              <a:rPr lang="en-US" sz="2800" b="1" dirty="0" smtClean="0">
                <a:ln w="1905"/>
                <a:solidFill>
                  <a:schemeClr val="bg1"/>
                </a:solidFill>
                <a:effectLst>
                  <a:innerShdw blurRad="69850" dist="43180" dir="5400000">
                    <a:srgbClr val="000000">
                      <a:alpha val="65000"/>
                    </a:srgbClr>
                  </a:innerShdw>
                </a:effectLst>
              </a:rPr>
              <a:t>                                            </a:t>
            </a:r>
            <a:r>
              <a:rPr lang="ar-EG" sz="2800" b="1" dirty="0" smtClean="0">
                <a:ln w="1905"/>
                <a:solidFill>
                  <a:schemeClr val="bg1"/>
                </a:solidFill>
                <a:effectLst>
                  <a:innerShdw blurRad="69850" dist="43180" dir="5400000">
                    <a:srgbClr val="000000">
                      <a:alpha val="65000"/>
                    </a:srgbClr>
                  </a:innerShdw>
                </a:effectLst>
              </a:rPr>
              <a:t>    </a:t>
            </a:r>
            <a:r>
              <a:rPr lang="ar-SA" sz="2800" b="1" dirty="0" smtClean="0">
                <a:ln w="1905"/>
                <a:solidFill>
                  <a:schemeClr val="bg1"/>
                </a:solidFill>
                <a:effectLst>
                  <a:innerShdw blurRad="69850" dist="43180" dir="5400000">
                    <a:srgbClr val="000000">
                      <a:alpha val="65000"/>
                    </a:srgbClr>
                  </a:innerShdw>
                </a:effectLst>
              </a:rPr>
              <a:t>- </a:t>
            </a:r>
            <a:r>
              <a:rPr lang="ar-SA" sz="2800" b="1" dirty="0">
                <a:ln w="1905"/>
                <a:solidFill>
                  <a:schemeClr val="bg1"/>
                </a:solidFill>
                <a:effectLst>
                  <a:innerShdw blurRad="69850" dist="43180" dir="5400000">
                    <a:srgbClr val="000000">
                      <a:alpha val="65000"/>
                    </a:srgbClr>
                  </a:innerShdw>
                </a:effectLst>
              </a:rPr>
              <a:t>الأحزاب .</a:t>
            </a:r>
            <a:endParaRPr lang="en-US" sz="2800" b="1" dirty="0">
              <a:ln w="1905"/>
              <a:solidFill>
                <a:schemeClr val="bg1"/>
              </a:solidFill>
              <a:effectLst>
                <a:innerShdw blurRad="69850" dist="43180" dir="5400000">
                  <a:srgbClr val="000000">
                    <a:alpha val="65000"/>
                  </a:srgbClr>
                </a:innerShdw>
              </a:effectLst>
            </a:endParaRPr>
          </a:p>
          <a:p>
            <a:pPr marL="0" indent="0" algn="r">
              <a:buNone/>
            </a:pPr>
            <a:r>
              <a:rPr lang="ar-SA" sz="2800" b="1" dirty="0">
                <a:ln w="1905"/>
                <a:solidFill>
                  <a:schemeClr val="bg1"/>
                </a:solidFill>
                <a:effectLst>
                  <a:innerShdw blurRad="69850" dist="43180" dir="5400000">
                    <a:srgbClr val="000000">
                      <a:alpha val="65000"/>
                    </a:srgbClr>
                  </a:innerShdw>
                </a:effectLst>
              </a:rPr>
              <a:t>- وسائل الإعلام </a:t>
            </a:r>
            <a:r>
              <a:rPr lang="ar-SA" sz="2800" b="1" dirty="0" smtClean="0">
                <a:ln w="1905"/>
                <a:solidFill>
                  <a:schemeClr val="bg1"/>
                </a:solidFill>
                <a:effectLst>
                  <a:innerShdw blurRad="69850" dist="43180" dir="5400000">
                    <a:srgbClr val="000000">
                      <a:alpha val="65000"/>
                    </a:srgbClr>
                  </a:innerShdw>
                </a:effectLst>
              </a:rPr>
              <a:t>.</a:t>
            </a:r>
            <a:r>
              <a:rPr lang="en-US" sz="2800" b="1" dirty="0">
                <a:ln w="1905"/>
                <a:solidFill>
                  <a:schemeClr val="bg1"/>
                </a:solidFill>
                <a:effectLst>
                  <a:innerShdw blurRad="69850" dist="43180" dir="5400000">
                    <a:srgbClr val="000000">
                      <a:alpha val="65000"/>
                    </a:srgbClr>
                  </a:innerShdw>
                </a:effectLst>
              </a:rPr>
              <a:t> </a:t>
            </a:r>
            <a:r>
              <a:rPr lang="en-US" sz="2800" b="1" dirty="0" smtClean="0">
                <a:ln w="1905"/>
                <a:solidFill>
                  <a:schemeClr val="bg1"/>
                </a:solidFill>
                <a:effectLst>
                  <a:innerShdw blurRad="69850" dist="43180" dir="5400000">
                    <a:srgbClr val="000000">
                      <a:alpha val="65000"/>
                    </a:srgbClr>
                  </a:innerShdw>
                </a:effectLst>
              </a:rPr>
              <a:t>                                 </a:t>
            </a:r>
            <a:r>
              <a:rPr lang="ar-EG" sz="2800" b="1" dirty="0" smtClean="0">
                <a:ln w="1905"/>
                <a:solidFill>
                  <a:schemeClr val="bg1"/>
                </a:solidFill>
                <a:effectLst>
                  <a:innerShdw blurRad="69850" dist="43180" dir="5400000">
                    <a:srgbClr val="000000">
                      <a:alpha val="65000"/>
                    </a:srgbClr>
                  </a:innerShdw>
                </a:effectLst>
              </a:rPr>
              <a:t>  </a:t>
            </a:r>
            <a:r>
              <a:rPr lang="ar-SA" sz="2800" b="1" dirty="0" smtClean="0">
                <a:ln w="1905"/>
                <a:solidFill>
                  <a:schemeClr val="bg1"/>
                </a:solidFill>
                <a:effectLst>
                  <a:innerShdw blurRad="69850" dist="43180" dir="5400000">
                    <a:srgbClr val="000000">
                      <a:alpha val="65000"/>
                    </a:srgbClr>
                  </a:innerShdw>
                </a:effectLst>
              </a:rPr>
              <a:t>- </a:t>
            </a:r>
            <a:r>
              <a:rPr lang="ar-SA" sz="2800" b="1" dirty="0">
                <a:ln w="1905"/>
                <a:solidFill>
                  <a:schemeClr val="bg1"/>
                </a:solidFill>
                <a:effectLst>
                  <a:innerShdw blurRad="69850" dist="43180" dir="5400000">
                    <a:srgbClr val="000000">
                      <a:alpha val="65000"/>
                    </a:srgbClr>
                  </a:innerShdw>
                </a:effectLst>
              </a:rPr>
              <a:t>مواقع التواصل الاجتماعي .</a:t>
            </a:r>
            <a:endParaRPr lang="en-US" sz="2800" b="1" dirty="0">
              <a:ln w="1905"/>
              <a:solidFill>
                <a:schemeClr val="bg1"/>
              </a:solidFill>
              <a:effectLst>
                <a:innerShdw blurRad="69850" dist="43180" dir="5400000">
                  <a:srgbClr val="000000">
                    <a:alpha val="65000"/>
                  </a:srgbClr>
                </a:innerShdw>
              </a:effectLst>
            </a:endParaRPr>
          </a:p>
          <a:p>
            <a:pPr marL="0" indent="0" algn="r">
              <a:buNone/>
            </a:pPr>
            <a:r>
              <a:rPr lang="ar-SA" sz="2800" b="1" dirty="0">
                <a:ln w="1905"/>
                <a:solidFill>
                  <a:schemeClr val="bg1"/>
                </a:solidFill>
                <a:effectLst>
                  <a:innerShdw blurRad="69850" dist="43180" dir="5400000">
                    <a:srgbClr val="000000">
                      <a:alpha val="65000"/>
                    </a:srgbClr>
                  </a:innerShdw>
                </a:effectLst>
              </a:rPr>
              <a:t>- الأحداث </a:t>
            </a:r>
            <a:r>
              <a:rPr lang="ar-SA" sz="2800" b="1" dirty="0" smtClean="0">
                <a:ln w="1905"/>
                <a:solidFill>
                  <a:schemeClr val="bg1"/>
                </a:solidFill>
                <a:effectLst>
                  <a:innerShdw blurRad="69850" dist="43180" dir="5400000">
                    <a:srgbClr val="000000">
                      <a:alpha val="65000"/>
                    </a:srgbClr>
                  </a:innerShdw>
                </a:effectLst>
              </a:rPr>
              <a:t>.</a:t>
            </a:r>
            <a:r>
              <a:rPr lang="en-US" sz="2800" b="1" dirty="0">
                <a:ln w="1905"/>
                <a:solidFill>
                  <a:schemeClr val="bg1"/>
                </a:solidFill>
                <a:effectLst>
                  <a:innerShdw blurRad="69850" dist="43180" dir="5400000">
                    <a:srgbClr val="000000">
                      <a:alpha val="65000"/>
                    </a:srgbClr>
                  </a:innerShdw>
                </a:effectLst>
              </a:rPr>
              <a:t> </a:t>
            </a:r>
            <a:r>
              <a:rPr lang="en-US" sz="2800" b="1" dirty="0" smtClean="0">
                <a:ln w="1905"/>
                <a:solidFill>
                  <a:schemeClr val="bg1"/>
                </a:solidFill>
                <a:effectLst>
                  <a:innerShdw blurRad="69850" dist="43180" dir="5400000">
                    <a:srgbClr val="000000">
                      <a:alpha val="65000"/>
                    </a:srgbClr>
                  </a:innerShdw>
                </a:effectLst>
              </a:rPr>
              <a:t>                                         </a:t>
            </a:r>
            <a:r>
              <a:rPr lang="ar-EG" sz="2800" b="1" dirty="0" smtClean="0">
                <a:ln w="1905"/>
                <a:solidFill>
                  <a:schemeClr val="bg1"/>
                </a:solidFill>
                <a:effectLst>
                  <a:innerShdw blurRad="69850" dist="43180" dir="5400000">
                    <a:srgbClr val="000000">
                      <a:alpha val="65000"/>
                    </a:srgbClr>
                  </a:innerShdw>
                </a:effectLst>
              </a:rPr>
              <a:t>   </a:t>
            </a:r>
            <a:r>
              <a:rPr lang="ar-SA" sz="2800" b="1" dirty="0" smtClean="0">
                <a:ln w="1905"/>
                <a:solidFill>
                  <a:schemeClr val="bg1"/>
                </a:solidFill>
                <a:effectLst>
                  <a:innerShdw blurRad="69850" dist="43180" dir="5400000">
                    <a:srgbClr val="000000">
                      <a:alpha val="65000"/>
                    </a:srgbClr>
                  </a:innerShdw>
                </a:effectLst>
              </a:rPr>
              <a:t>- </a:t>
            </a:r>
            <a:r>
              <a:rPr lang="ar-SA" sz="2800" b="1" dirty="0">
                <a:ln w="1905"/>
                <a:solidFill>
                  <a:schemeClr val="bg1"/>
                </a:solidFill>
                <a:effectLst>
                  <a:innerShdw blurRad="69850" dist="43180" dir="5400000">
                    <a:srgbClr val="000000">
                      <a:alpha val="65000"/>
                    </a:srgbClr>
                  </a:innerShdw>
                </a:effectLst>
              </a:rPr>
              <a:t>الشائعات .</a:t>
            </a:r>
            <a:endParaRPr lang="en-US" sz="2800" b="1" dirty="0">
              <a:ln w="1905"/>
              <a:solidFill>
                <a:schemeClr val="bg1"/>
              </a:solidFill>
              <a:effectLst>
                <a:innerShdw blurRad="69850" dist="43180" dir="5400000">
                  <a:srgbClr val="000000">
                    <a:alpha val="65000"/>
                  </a:srgbClr>
                </a:innerShdw>
              </a:effectLst>
            </a:endParaRPr>
          </a:p>
          <a:p>
            <a:pPr algn="r"/>
            <a:endParaRPr lang="en-US" sz="2800" dirty="0" smtClean="0">
              <a:solidFill>
                <a:srgbClr val="FF0000"/>
              </a:solidFill>
            </a:endParaRPr>
          </a:p>
          <a:p>
            <a:pPr algn="r"/>
            <a:endParaRPr lang="en-US" sz="2800" dirty="0">
              <a:solidFill>
                <a:srgbClr val="FF0000"/>
              </a:solidFill>
            </a:endParaRPr>
          </a:p>
        </p:txBody>
      </p:sp>
      <p:sp>
        <p:nvSpPr>
          <p:cNvPr id="5" name="Rectangle 4"/>
          <p:cNvSpPr/>
          <p:nvPr/>
        </p:nvSpPr>
        <p:spPr>
          <a:xfrm>
            <a:off x="912812" y="5257800"/>
            <a:ext cx="9601200" cy="1066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r>
              <a:rPr lang="ar-SA" sz="2800" b="1" dirty="0"/>
              <a:t>الصحافه ومهمة الخدمات العامة </a:t>
            </a:r>
            <a:endParaRPr lang="en-US" sz="28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732678177"/>
      </p:ext>
    </p:extLst>
  </p:cSld>
  <p:clrMapOvr>
    <a:masterClrMapping/>
  </p:clrMapOvr>
  <mc:AlternateContent xmlns:mc="http://schemas.openxmlformats.org/markup-compatibility/2006">
    <mc:Choice xmlns:p14="http://schemas.microsoft.com/office/powerpoint/2010/main" Requires="p14">
      <p:transition spd="med" p14:dur="700" advTm="49582">
        <p:fade/>
      </p:transition>
    </mc:Choice>
    <mc:Fallback>
      <p:transition spd="med" advTm="49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65449" y="460420"/>
            <a:ext cx="6748163" cy="6245180"/>
          </a:xfrm>
        </p:spPr>
        <p:style>
          <a:lnRef idx="2">
            <a:schemeClr val="accent1"/>
          </a:lnRef>
          <a:fillRef idx="1003">
            <a:schemeClr val="dk1"/>
          </a:fillRef>
          <a:effectRef idx="0">
            <a:schemeClr val="accent1"/>
          </a:effectRef>
          <a:fontRef idx="minor">
            <a:schemeClr val="dk1"/>
          </a:fontRef>
        </p:style>
        <p:txBody>
          <a:bodyPr>
            <a:noAutofit/>
          </a:bodyPr>
          <a:lstStyle/>
          <a:p>
            <a:pPr marL="0" indent="0">
              <a:buNone/>
            </a:pPr>
            <a:endParaRPr lang="en-US" sz="2800" dirty="0" smtClean="0">
              <a:solidFill>
                <a:srgbClr val="FF0000"/>
              </a:solidFill>
            </a:endParaRPr>
          </a:p>
          <a:p>
            <a:pPr marL="0" indent="0">
              <a:buNone/>
            </a:pPr>
            <a:endParaRPr lang="en-US" sz="2800" dirty="0">
              <a:solidFill>
                <a:srgbClr val="FF0000"/>
              </a:solidFill>
            </a:endParaRPr>
          </a:p>
          <a:p>
            <a:pPr marL="0" indent="0">
              <a:buNone/>
            </a:pPr>
            <a:endParaRPr lang="en-US" sz="2800" dirty="0" smtClean="0">
              <a:solidFill>
                <a:srgbClr val="FF0000"/>
              </a:solidFill>
            </a:endParaRPr>
          </a:p>
          <a:p>
            <a:pPr marL="0" indent="0">
              <a:buNone/>
            </a:pPr>
            <a:endParaRPr lang="ar-EG" sz="2800" dirty="0" smtClean="0">
              <a:solidFill>
                <a:srgbClr val="FF0000"/>
              </a:solidFill>
            </a:endParaRPr>
          </a:p>
          <a:p>
            <a:pPr marL="0" indent="0">
              <a:buNone/>
            </a:pPr>
            <a:endParaRPr lang="ar-EG" sz="2800" dirty="0">
              <a:solidFill>
                <a:srgbClr val="FF0000"/>
              </a:solidFill>
            </a:endParaRPr>
          </a:p>
          <a:p>
            <a:pPr marL="0" indent="0">
              <a:buNone/>
            </a:pPr>
            <a:endParaRPr lang="ar-EG" sz="2800" dirty="0" smtClean="0">
              <a:solidFill>
                <a:srgbClr val="FF0000"/>
              </a:solidFill>
            </a:endParaRPr>
          </a:p>
          <a:p>
            <a:pPr marL="0" indent="0">
              <a:buNone/>
            </a:pPr>
            <a:endParaRPr lang="ar-EG" sz="2800" dirty="0">
              <a:solidFill>
                <a:srgbClr val="FF0000"/>
              </a:solidFill>
            </a:endParaRPr>
          </a:p>
          <a:p>
            <a:pPr marL="0" indent="0">
              <a:buNone/>
            </a:pPr>
            <a:endParaRPr lang="ar-SA" sz="2800" dirty="0">
              <a:solidFill>
                <a:srgbClr val="FF0000"/>
              </a:solidFill>
            </a:endParaRPr>
          </a:p>
        </p:txBody>
      </p:sp>
      <p:sp>
        <p:nvSpPr>
          <p:cNvPr id="7" name="Rectangle 6"/>
          <p:cNvSpPr/>
          <p:nvPr/>
        </p:nvSpPr>
        <p:spPr>
          <a:xfrm>
            <a:off x="608012" y="533400"/>
            <a:ext cx="6096000" cy="152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800" b="1" dirty="0"/>
              <a:t>يقسم مختار التهامي محتويات الصحيفة بالنسبة لمدي تأثيرها علي الرأي العام إلي ثلاثة أقسام :</a:t>
            </a:r>
            <a:endParaRPr lang="en-US" sz="2800" b="1" dirty="0"/>
          </a:p>
          <a:p>
            <a:pPr algn="ctr"/>
            <a:endParaRPr lang="en-US" dirty="0"/>
          </a:p>
        </p:txBody>
      </p:sp>
      <p:sp>
        <p:nvSpPr>
          <p:cNvPr id="8" name="Oval 7"/>
          <p:cNvSpPr/>
          <p:nvPr/>
        </p:nvSpPr>
        <p:spPr>
          <a:xfrm>
            <a:off x="5180012" y="2286000"/>
            <a:ext cx="1981200" cy="198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EG" sz="2800" b="1" dirty="0" smtClean="0"/>
              <a:t>القسم الأول</a:t>
            </a:r>
            <a:endParaRPr lang="en-US" sz="2800" b="1" dirty="0"/>
          </a:p>
        </p:txBody>
      </p:sp>
      <p:sp>
        <p:nvSpPr>
          <p:cNvPr id="10" name="Rectangle 9"/>
          <p:cNvSpPr/>
          <p:nvPr/>
        </p:nvSpPr>
        <p:spPr>
          <a:xfrm>
            <a:off x="608012" y="2514600"/>
            <a:ext cx="4572000" cy="1752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ar-SA" sz="2800" b="1" dirty="0"/>
              <a:t>لها صلة مباشرة بتو جيه الرأي العام كالافتتاحية ووالكاريكاتير والأعمدة وبريد القراء ووالمقالات </a:t>
            </a:r>
            <a:endParaRPr lang="en-US" sz="2800" b="1" dirty="0"/>
          </a:p>
        </p:txBody>
      </p:sp>
      <p:sp>
        <p:nvSpPr>
          <p:cNvPr id="11" name="Oval 10"/>
          <p:cNvSpPr/>
          <p:nvPr/>
        </p:nvSpPr>
        <p:spPr>
          <a:xfrm>
            <a:off x="5332412" y="4644980"/>
            <a:ext cx="1981200" cy="2057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EG" sz="2800" b="1" dirty="0" smtClean="0"/>
              <a:t>القسم الثاني</a:t>
            </a:r>
            <a:endParaRPr lang="en-US" sz="2800" b="1" dirty="0"/>
          </a:p>
        </p:txBody>
      </p:sp>
      <p:sp>
        <p:nvSpPr>
          <p:cNvPr id="12" name="Rectangle 11"/>
          <p:cNvSpPr/>
          <p:nvPr/>
        </p:nvSpPr>
        <p:spPr>
          <a:xfrm>
            <a:off x="608012" y="4800600"/>
            <a:ext cx="4572000" cy="1752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ar-SA" sz="2800" b="1" dirty="0"/>
              <a:t>له علاقة غيرة مباشرة بتوجيه الرأي العام الطرائف والقصص القصيرة والمواد المثيرة </a:t>
            </a:r>
            <a:endParaRPr lang="en-US" sz="2800" b="1" dirty="0"/>
          </a:p>
        </p:txBody>
      </p:sp>
      <p:pic>
        <p:nvPicPr>
          <p:cNvPr id="9" name="Picture 2" descr="D:\علاقات عامة\خاص د.اسماء\الأنفوجرافيكس صحافة الزمن القادم\02074f42-e534-42c6-9a62-a3430867571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3612" y="1055978"/>
            <a:ext cx="4799013" cy="44412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02583531"/>
      </p:ext>
    </p:extLst>
  </p:cSld>
  <p:clrMapOvr>
    <a:masterClrMapping/>
  </p:clrMapOvr>
  <mc:AlternateContent xmlns:mc="http://schemas.openxmlformats.org/markup-compatibility/2006">
    <mc:Choice xmlns:p14="http://schemas.microsoft.com/office/powerpoint/2010/main" Requires="p14">
      <p:transition spd="med" p14:dur="700" advTm="82440">
        <p:fade/>
      </p:transition>
    </mc:Choice>
    <mc:Fallback>
      <p:transition spd="med" advTm="82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813" y="609600"/>
            <a:ext cx="7162800" cy="6019800"/>
          </a:xfrm>
        </p:spPr>
        <p:style>
          <a:lnRef idx="2">
            <a:schemeClr val="dk1"/>
          </a:lnRef>
          <a:fillRef idx="1002">
            <a:schemeClr val="dk1"/>
          </a:fillRef>
          <a:effectRef idx="0">
            <a:schemeClr val="dk1"/>
          </a:effectRef>
          <a:fontRef idx="minor">
            <a:schemeClr val="dk1"/>
          </a:fontRef>
        </p:style>
        <p:txBody>
          <a:bodyPr>
            <a:noAutofit/>
          </a:bodyPr>
          <a:lstStyle/>
          <a:p>
            <a:pPr marL="0" indent="0">
              <a:buNone/>
            </a:pPr>
            <a:endParaRPr lang="ar-EG" sz="2800" b="1" dirty="0" smtClean="0">
              <a:solidFill>
                <a:schemeClr val="bg1"/>
              </a:solidFill>
            </a:endParaRPr>
          </a:p>
          <a:p>
            <a:pPr marL="0" indent="0">
              <a:buNone/>
            </a:pPr>
            <a:endParaRPr lang="ar-EG" sz="2800" b="1" dirty="0">
              <a:solidFill>
                <a:schemeClr val="bg1"/>
              </a:solidFill>
            </a:endParaRPr>
          </a:p>
          <a:p>
            <a:pPr marL="0" indent="0">
              <a:buNone/>
            </a:pPr>
            <a:endParaRPr lang="ar-EG" sz="2800" b="1" dirty="0" smtClean="0">
              <a:solidFill>
                <a:schemeClr val="bg1"/>
              </a:solidFill>
            </a:endParaRPr>
          </a:p>
          <a:p>
            <a:pPr marL="0" indent="0">
              <a:buNone/>
            </a:pPr>
            <a:endParaRPr lang="ar-EG" sz="2800" b="1" dirty="0">
              <a:solidFill>
                <a:schemeClr val="bg1"/>
              </a:solidFill>
            </a:endParaRPr>
          </a:p>
          <a:p>
            <a:pPr marL="0" indent="0">
              <a:buNone/>
            </a:pPr>
            <a:r>
              <a:rPr lang="ar-SA" sz="2800" b="1" dirty="0" smtClean="0">
                <a:solidFill>
                  <a:schemeClr val="bg1"/>
                </a:solidFill>
              </a:rPr>
              <a:t>وحتي </a:t>
            </a:r>
            <a:r>
              <a:rPr lang="ar-SA" sz="2800" b="1" dirty="0">
                <a:solidFill>
                  <a:schemeClr val="bg1"/>
                </a:solidFill>
              </a:rPr>
              <a:t>تكون الصحيفة </a:t>
            </a:r>
            <a:r>
              <a:rPr lang="ar-SA" sz="2800" b="1" dirty="0" smtClean="0">
                <a:solidFill>
                  <a:schemeClr val="bg1"/>
                </a:solidFill>
              </a:rPr>
              <a:t>لها الاثر </a:t>
            </a:r>
            <a:r>
              <a:rPr lang="ar-SA" sz="2800" b="1" dirty="0">
                <a:solidFill>
                  <a:schemeClr val="bg1"/>
                </a:solidFill>
              </a:rPr>
              <a:t>في تكوين </a:t>
            </a:r>
            <a:endParaRPr lang="ar-EG" sz="2800" b="1" dirty="0" smtClean="0">
              <a:solidFill>
                <a:schemeClr val="bg1"/>
              </a:solidFill>
            </a:endParaRPr>
          </a:p>
          <a:p>
            <a:pPr marL="0" indent="0">
              <a:buNone/>
            </a:pPr>
            <a:r>
              <a:rPr lang="ar-SA" sz="2800" b="1" dirty="0" smtClean="0">
                <a:solidFill>
                  <a:schemeClr val="bg1"/>
                </a:solidFill>
              </a:rPr>
              <a:t>الرأي </a:t>
            </a:r>
            <a:r>
              <a:rPr lang="ar-SA" sz="2800" b="1" dirty="0">
                <a:solidFill>
                  <a:schemeClr val="bg1"/>
                </a:solidFill>
              </a:rPr>
              <a:t>العام </a:t>
            </a:r>
            <a:r>
              <a:rPr lang="ar-SA" sz="2800" b="1" dirty="0" smtClean="0">
                <a:solidFill>
                  <a:schemeClr val="bg1"/>
                </a:solidFill>
              </a:rPr>
              <a:t>وكسب </a:t>
            </a:r>
            <a:r>
              <a:rPr lang="ar-SA" sz="2800" b="1" dirty="0">
                <a:solidFill>
                  <a:schemeClr val="bg1"/>
                </a:solidFill>
              </a:rPr>
              <a:t>ثقة القارئ واحترامه </a:t>
            </a:r>
            <a:endParaRPr lang="ar-EG" sz="2800" b="1" dirty="0" smtClean="0">
              <a:solidFill>
                <a:schemeClr val="bg1"/>
              </a:solidFill>
            </a:endParaRPr>
          </a:p>
          <a:p>
            <a:pPr marL="0" indent="0">
              <a:buNone/>
            </a:pPr>
            <a:r>
              <a:rPr lang="ar-SA" sz="2800" b="1" dirty="0" smtClean="0">
                <a:solidFill>
                  <a:schemeClr val="bg1"/>
                </a:solidFill>
              </a:rPr>
              <a:t>ينبغي </a:t>
            </a:r>
            <a:r>
              <a:rPr lang="ar-SA" sz="2800" b="1" dirty="0">
                <a:solidFill>
                  <a:schemeClr val="bg1"/>
                </a:solidFill>
              </a:rPr>
              <a:t>أن تحرص في سياستها </a:t>
            </a:r>
            <a:r>
              <a:rPr lang="ar-SA" sz="2800" b="1" dirty="0" smtClean="0">
                <a:solidFill>
                  <a:schemeClr val="bg1"/>
                </a:solidFill>
              </a:rPr>
              <a:t>بالنسبة </a:t>
            </a:r>
            <a:endParaRPr lang="ar-EG" sz="2800" b="1" dirty="0" smtClean="0">
              <a:solidFill>
                <a:schemeClr val="bg1"/>
              </a:solidFill>
            </a:endParaRPr>
          </a:p>
          <a:p>
            <a:pPr marL="0" indent="0">
              <a:buNone/>
            </a:pPr>
            <a:r>
              <a:rPr lang="ar-SA" sz="2800" b="1" dirty="0" smtClean="0">
                <a:solidFill>
                  <a:schemeClr val="bg1"/>
                </a:solidFill>
              </a:rPr>
              <a:t>للخبر </a:t>
            </a:r>
            <a:r>
              <a:rPr lang="ar-SA" sz="2800" b="1" dirty="0">
                <a:solidFill>
                  <a:schemeClr val="bg1"/>
                </a:solidFill>
              </a:rPr>
              <a:t>علي </a:t>
            </a:r>
            <a:r>
              <a:rPr lang="ar-SA" sz="2800" b="1" dirty="0" smtClean="0">
                <a:solidFill>
                  <a:schemeClr val="bg1"/>
                </a:solidFill>
              </a:rPr>
              <a:t>المبادئ</a:t>
            </a:r>
            <a:r>
              <a:rPr lang="ar-EG" sz="2800" b="1" dirty="0" smtClean="0">
                <a:solidFill>
                  <a:schemeClr val="bg1"/>
                </a:solidFill>
              </a:rPr>
              <a:t> </a:t>
            </a:r>
            <a:r>
              <a:rPr lang="ar-SA" sz="2800" b="1" dirty="0" smtClean="0">
                <a:solidFill>
                  <a:schemeClr val="bg1"/>
                </a:solidFill>
              </a:rPr>
              <a:t>وقيم </a:t>
            </a:r>
            <a:r>
              <a:rPr lang="ar-SA" sz="2800" b="1" dirty="0">
                <a:solidFill>
                  <a:schemeClr val="bg1"/>
                </a:solidFill>
              </a:rPr>
              <a:t>معينة وقبل </a:t>
            </a:r>
            <a:endParaRPr lang="ar-EG" sz="2800" b="1" dirty="0" smtClean="0">
              <a:solidFill>
                <a:schemeClr val="bg1"/>
              </a:solidFill>
            </a:endParaRPr>
          </a:p>
          <a:p>
            <a:pPr marL="0" indent="0">
              <a:buNone/>
            </a:pPr>
            <a:r>
              <a:rPr lang="ar-SA" sz="2800" b="1" dirty="0" smtClean="0">
                <a:solidFill>
                  <a:schemeClr val="bg1"/>
                </a:solidFill>
              </a:rPr>
              <a:t>التطرق </a:t>
            </a:r>
            <a:r>
              <a:rPr lang="ar-SA" sz="2800" b="1" dirty="0">
                <a:solidFill>
                  <a:schemeClr val="bg1"/>
                </a:solidFill>
              </a:rPr>
              <a:t>اليها , </a:t>
            </a:r>
            <a:r>
              <a:rPr lang="ar-SA" sz="2800" b="1" dirty="0" smtClean="0">
                <a:solidFill>
                  <a:schemeClr val="bg1"/>
                </a:solidFill>
              </a:rPr>
              <a:t>لابد من </a:t>
            </a:r>
            <a:r>
              <a:rPr lang="ar-SA" sz="2800" b="1" dirty="0">
                <a:solidFill>
                  <a:schemeClr val="bg1"/>
                </a:solidFill>
              </a:rPr>
              <a:t>الاشارة إلي الفنون </a:t>
            </a:r>
            <a:endParaRPr lang="ar-EG" sz="2800" b="1" dirty="0" smtClean="0">
              <a:solidFill>
                <a:schemeClr val="bg1"/>
              </a:solidFill>
            </a:endParaRPr>
          </a:p>
          <a:p>
            <a:pPr marL="0" indent="0">
              <a:buNone/>
            </a:pPr>
            <a:r>
              <a:rPr lang="ar-SA" sz="2800" b="1" dirty="0" smtClean="0">
                <a:solidFill>
                  <a:schemeClr val="bg1"/>
                </a:solidFill>
              </a:rPr>
              <a:t>الاعلامية </a:t>
            </a:r>
            <a:endParaRPr lang="en-US" sz="2800" b="1" dirty="0">
              <a:solidFill>
                <a:schemeClr val="bg1"/>
              </a:solidFill>
            </a:endParaRPr>
          </a:p>
          <a:p>
            <a:pPr marL="0" indent="0">
              <a:buNone/>
            </a:pPr>
            <a:endParaRPr lang="en-US" sz="2800" b="1" dirty="0">
              <a:solidFill>
                <a:schemeClr val="bg1"/>
              </a:solidFill>
            </a:endParaRPr>
          </a:p>
        </p:txBody>
      </p:sp>
      <p:sp>
        <p:nvSpPr>
          <p:cNvPr id="5" name="Oval 4"/>
          <p:cNvSpPr/>
          <p:nvPr/>
        </p:nvSpPr>
        <p:spPr>
          <a:xfrm>
            <a:off x="5332412" y="985234"/>
            <a:ext cx="1828800" cy="1905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EG" sz="2800" b="1" dirty="0" smtClean="0"/>
              <a:t>القسم الثالث</a:t>
            </a:r>
            <a:endParaRPr lang="en-US" sz="2800" b="1" dirty="0"/>
          </a:p>
        </p:txBody>
      </p:sp>
      <p:sp>
        <p:nvSpPr>
          <p:cNvPr id="6" name="Rectangle 5"/>
          <p:cNvSpPr/>
          <p:nvPr/>
        </p:nvSpPr>
        <p:spPr>
          <a:xfrm>
            <a:off x="531812" y="1315929"/>
            <a:ext cx="4352544" cy="14477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SA" sz="2800" b="1" dirty="0"/>
              <a:t>ليس له علاقه بتوجيه الرأي العام مثل صفحة الوفيات , النشرة الجوية </a:t>
            </a:r>
            <a:endParaRPr lang="en-US" sz="2800" b="1" dirty="0"/>
          </a:p>
        </p:txBody>
      </p:sp>
      <p:pic>
        <p:nvPicPr>
          <p:cNvPr id="7" name="Picture 2" descr="D:\علاقات عامة\خاص د.اسماء\كتاب الرأى العام\صور\Icons8_flat_reading.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6610" y="2019841"/>
            <a:ext cx="3657600" cy="323712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854405834"/>
      </p:ext>
    </p:extLst>
  </p:cSld>
  <p:clrMapOvr>
    <a:masterClrMapping/>
  </p:clrMapOvr>
  <mc:AlternateContent xmlns:mc="http://schemas.openxmlformats.org/markup-compatibility/2006">
    <mc:Choice xmlns:p14="http://schemas.microsoft.com/office/powerpoint/2010/main" Requires="p14">
      <p:transition spd="med" p14:dur="700" advTm="16642">
        <p:fade/>
      </p:transition>
    </mc:Choice>
    <mc:Fallback>
      <p:transition spd="med" advTm="16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sz="4800" b="1" dirty="0">
                <a:solidFill>
                  <a:srgbClr val="002060"/>
                </a:solidFill>
              </a:rPr>
              <a:t>الفنون الإعلامية </a:t>
            </a:r>
            <a:r>
              <a:rPr lang="en-US" sz="4800" b="1" dirty="0">
                <a:solidFill>
                  <a:srgbClr val="002060"/>
                </a:solidFill>
              </a:rPr>
              <a:t/>
            </a:r>
            <a:br>
              <a:rPr lang="en-US" sz="4800" b="1" dirty="0">
                <a:solidFill>
                  <a:srgbClr val="002060"/>
                </a:solidFill>
              </a:rPr>
            </a:br>
            <a:endParaRPr lang="en-US" sz="4800" b="1" dirty="0">
              <a:solidFill>
                <a:srgbClr val="002060"/>
              </a:solidFill>
            </a:endParaRPr>
          </a:p>
        </p:txBody>
      </p:sp>
      <p:sp>
        <p:nvSpPr>
          <p:cNvPr id="3" name="Content Placeholder 2"/>
          <p:cNvSpPr>
            <a:spLocks noGrp="1"/>
          </p:cNvSpPr>
          <p:nvPr>
            <p:ph idx="1"/>
          </p:nvPr>
        </p:nvSpPr>
        <p:spPr>
          <a:xfrm>
            <a:off x="565449" y="304800"/>
            <a:ext cx="6172201" cy="5715000"/>
          </a:xfrm>
        </p:spPr>
        <p:style>
          <a:lnRef idx="0">
            <a:scrgbClr r="0" g="0" b="0"/>
          </a:lnRef>
          <a:fillRef idx="1002">
            <a:schemeClr val="dk1"/>
          </a:fillRef>
          <a:effectRef idx="0">
            <a:scrgbClr r="0" g="0" b="0"/>
          </a:effectRef>
          <a:fontRef idx="major"/>
        </p:style>
        <p:txBody>
          <a:bodyPr>
            <a:normAutofit fontScale="92500" lnSpcReduction="20000"/>
          </a:bodyPr>
          <a:lstStyle/>
          <a:p>
            <a:endParaRPr lang="ar-EG" sz="2800" b="1" dirty="0" smtClean="0">
              <a:solidFill>
                <a:schemeClr val="bg1"/>
              </a:solidFill>
            </a:endParaRPr>
          </a:p>
          <a:p>
            <a:r>
              <a:rPr lang="ar-SA" sz="2800" b="1" dirty="0">
                <a:solidFill>
                  <a:schemeClr val="bg1"/>
                </a:solidFill>
              </a:rPr>
              <a:t> </a:t>
            </a:r>
            <a:r>
              <a:rPr lang="ar-SA" sz="3600" b="1" dirty="0">
                <a:solidFill>
                  <a:srgbClr val="FF0000"/>
                </a:solidFill>
              </a:rPr>
              <a:t>فعلي مستوى الوسيلة </a:t>
            </a:r>
            <a:endParaRPr lang="ar-EG" sz="3600" b="1" dirty="0" smtClean="0">
              <a:solidFill>
                <a:srgbClr val="FF0000"/>
              </a:solidFill>
            </a:endParaRPr>
          </a:p>
          <a:p>
            <a:r>
              <a:rPr lang="ar-SA" sz="3600" b="1" dirty="0" smtClean="0">
                <a:solidFill>
                  <a:srgbClr val="FF0000"/>
                </a:solidFill>
              </a:rPr>
              <a:t>الإعلامية :</a:t>
            </a:r>
            <a:endParaRPr lang="en-US" sz="3600" b="1" dirty="0">
              <a:solidFill>
                <a:srgbClr val="FF0000"/>
              </a:solidFill>
            </a:endParaRPr>
          </a:p>
          <a:p>
            <a:pPr marL="0" indent="0">
              <a:buNone/>
            </a:pPr>
            <a:r>
              <a:rPr lang="ar-SA" sz="2800" b="1" dirty="0">
                <a:solidFill>
                  <a:schemeClr val="bg1"/>
                </a:solidFill>
              </a:rPr>
              <a:t>- الفنون الصحفية .</a:t>
            </a:r>
            <a:endParaRPr lang="en-US" sz="2800" b="1" dirty="0">
              <a:solidFill>
                <a:schemeClr val="bg1"/>
              </a:solidFill>
            </a:endParaRPr>
          </a:p>
          <a:p>
            <a:pPr marL="0" indent="0">
              <a:buNone/>
            </a:pPr>
            <a:r>
              <a:rPr lang="ar-SA" sz="2800" b="1" dirty="0">
                <a:solidFill>
                  <a:schemeClr val="bg1"/>
                </a:solidFill>
              </a:rPr>
              <a:t>- الفنون الإذاعية .</a:t>
            </a:r>
            <a:endParaRPr lang="en-US" sz="2800" b="1" dirty="0">
              <a:solidFill>
                <a:schemeClr val="bg1"/>
              </a:solidFill>
            </a:endParaRPr>
          </a:p>
          <a:p>
            <a:pPr marL="0" indent="0">
              <a:buNone/>
            </a:pPr>
            <a:r>
              <a:rPr lang="ar-SA" sz="2800" b="1" dirty="0">
                <a:solidFill>
                  <a:schemeClr val="bg1"/>
                </a:solidFill>
              </a:rPr>
              <a:t> - الفنون التليفزيونية .</a:t>
            </a:r>
            <a:endParaRPr lang="en-US" sz="2800" b="1" dirty="0">
              <a:solidFill>
                <a:schemeClr val="bg1"/>
              </a:solidFill>
            </a:endParaRPr>
          </a:p>
          <a:p>
            <a:pPr>
              <a:buFontTx/>
              <a:buChar char="-"/>
            </a:pPr>
            <a:r>
              <a:rPr lang="ar-SA" sz="2800" b="1" dirty="0" smtClean="0">
                <a:solidFill>
                  <a:schemeClr val="bg1"/>
                </a:solidFill>
              </a:rPr>
              <a:t>الفنون </a:t>
            </a:r>
            <a:r>
              <a:rPr lang="ar-SA" sz="2800" b="1" dirty="0">
                <a:solidFill>
                  <a:schemeClr val="bg1"/>
                </a:solidFill>
              </a:rPr>
              <a:t>الالكترونية </a:t>
            </a:r>
            <a:r>
              <a:rPr lang="ar-SA" sz="2800" b="1" dirty="0" smtClean="0">
                <a:solidFill>
                  <a:schemeClr val="bg1"/>
                </a:solidFill>
              </a:rPr>
              <a:t>.</a:t>
            </a:r>
            <a:endParaRPr lang="ar-EG" sz="2800" b="1" dirty="0" smtClean="0">
              <a:solidFill>
                <a:schemeClr val="bg1"/>
              </a:solidFill>
            </a:endParaRPr>
          </a:p>
          <a:p>
            <a:pPr marL="0" indent="0">
              <a:buNone/>
            </a:pPr>
            <a:r>
              <a:rPr lang="ar-SA" sz="2800" b="1" dirty="0">
                <a:solidFill>
                  <a:srgbClr val="FFFF00"/>
                </a:solidFill>
              </a:rPr>
              <a:t>ولكل منها ما يميزها عن الأخرى وفقا </a:t>
            </a:r>
            <a:endParaRPr lang="ar-EG" sz="2800" b="1" dirty="0" smtClean="0">
              <a:solidFill>
                <a:srgbClr val="FFFF00"/>
              </a:solidFill>
            </a:endParaRPr>
          </a:p>
          <a:p>
            <a:pPr marL="0" indent="0">
              <a:buNone/>
            </a:pPr>
            <a:r>
              <a:rPr lang="ar-SA" sz="2800" b="1" dirty="0" smtClean="0">
                <a:solidFill>
                  <a:srgbClr val="FFFF00"/>
                </a:solidFill>
              </a:rPr>
              <a:t>لتميز</a:t>
            </a:r>
            <a:r>
              <a:rPr lang="ar-EG" sz="2800" b="1" dirty="0" smtClean="0">
                <a:solidFill>
                  <a:srgbClr val="FFFF00"/>
                </a:solidFill>
              </a:rPr>
              <a:t> </a:t>
            </a:r>
            <a:r>
              <a:rPr lang="ar-SA" sz="2800" b="1" dirty="0" smtClean="0">
                <a:solidFill>
                  <a:srgbClr val="FFFF00"/>
                </a:solidFill>
              </a:rPr>
              <a:t>التكنولوجيا </a:t>
            </a:r>
            <a:r>
              <a:rPr lang="ar-SA" sz="2800" b="1" dirty="0">
                <a:solidFill>
                  <a:srgbClr val="FFFF00"/>
                </a:solidFill>
              </a:rPr>
              <a:t>المستخدمة في كل </a:t>
            </a:r>
            <a:endParaRPr lang="ar-EG" sz="2800" b="1" dirty="0" smtClean="0">
              <a:solidFill>
                <a:srgbClr val="FFFF00"/>
              </a:solidFill>
            </a:endParaRPr>
          </a:p>
          <a:p>
            <a:pPr marL="0" indent="0">
              <a:buNone/>
            </a:pPr>
            <a:r>
              <a:rPr lang="ar-SA" sz="2800" b="1" dirty="0" smtClean="0">
                <a:solidFill>
                  <a:srgbClr val="FFFF00"/>
                </a:solidFill>
              </a:rPr>
              <a:t>وسيلة </a:t>
            </a:r>
            <a:r>
              <a:rPr lang="ar-SA" sz="2800" b="1" dirty="0">
                <a:solidFill>
                  <a:srgbClr val="FFFF00"/>
                </a:solidFill>
              </a:rPr>
              <a:t>من جانب ، </a:t>
            </a:r>
            <a:r>
              <a:rPr lang="ar-SA" sz="2800" b="1" dirty="0" smtClean="0">
                <a:solidFill>
                  <a:srgbClr val="FFFF00"/>
                </a:solidFill>
              </a:rPr>
              <a:t>وتميز </a:t>
            </a:r>
            <a:r>
              <a:rPr lang="ar-SA" sz="2800" b="1" dirty="0">
                <a:solidFill>
                  <a:srgbClr val="FFFF00"/>
                </a:solidFill>
              </a:rPr>
              <a:t>إمكاناتها </a:t>
            </a:r>
            <a:endParaRPr lang="ar-EG" sz="2800" b="1" dirty="0" smtClean="0">
              <a:solidFill>
                <a:srgbClr val="FFFF00"/>
              </a:solidFill>
            </a:endParaRPr>
          </a:p>
          <a:p>
            <a:pPr marL="0" indent="0">
              <a:buNone/>
            </a:pPr>
            <a:r>
              <a:rPr lang="ar-SA" sz="2800" b="1" dirty="0" smtClean="0">
                <a:solidFill>
                  <a:srgbClr val="FFFF00"/>
                </a:solidFill>
              </a:rPr>
              <a:t>وطرق </a:t>
            </a:r>
            <a:r>
              <a:rPr lang="ar-SA" sz="2800" b="1" dirty="0">
                <a:solidFill>
                  <a:srgbClr val="FFFF00"/>
                </a:solidFill>
              </a:rPr>
              <a:t>عرض المادة فيها .</a:t>
            </a:r>
            <a:endParaRPr lang="en-US" sz="2800" b="1" dirty="0">
              <a:solidFill>
                <a:srgbClr val="FFFF00"/>
              </a:solidFill>
            </a:endParaRPr>
          </a:p>
          <a:p>
            <a:pPr marL="0" indent="0">
              <a:buNone/>
            </a:pPr>
            <a:endParaRPr lang="ar-EG" sz="2800" b="1" dirty="0">
              <a:solidFill>
                <a:schemeClr val="bg1"/>
              </a:solidFill>
            </a:endParaRPr>
          </a:p>
        </p:txBody>
      </p:sp>
      <p:sp>
        <p:nvSpPr>
          <p:cNvPr id="4" name="Text Placeholder 3"/>
          <p:cNvSpPr>
            <a:spLocks noGrp="1"/>
          </p:cNvSpPr>
          <p:nvPr>
            <p:ph type="body" sz="half" idx="2"/>
          </p:nvPr>
        </p:nvSpPr>
        <p:spPr>
          <a:xfrm>
            <a:off x="8151812" y="4191000"/>
            <a:ext cx="3581400" cy="2362200"/>
          </a:xfrm>
        </p:spPr>
        <p:txBody>
          <a:bodyPr>
            <a:noAutofit/>
          </a:bodyPr>
          <a:lstStyle/>
          <a:p>
            <a:r>
              <a:rPr lang="ar-SA" sz="2400" b="1" dirty="0">
                <a:solidFill>
                  <a:srgbClr val="FF0101"/>
                </a:solidFill>
              </a:rPr>
              <a:t>تتنوع الفنون الإعلامية ، وهي الأشكال التي تأخذها المادة الإعلامية عند تقديمها للجمهور، تنوعا كبيراً، ويمكن تقسيم هذه الفنون علي أكثر من مستوي</a:t>
            </a:r>
            <a:endParaRPr lang="en-US" sz="2400" b="1" dirty="0">
              <a:solidFill>
                <a:srgbClr val="FF010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108826222"/>
      </p:ext>
    </p:extLst>
  </p:cSld>
  <p:clrMapOvr>
    <a:masterClrMapping/>
  </p:clrMapOvr>
  <mc:AlternateContent xmlns:mc="http://schemas.openxmlformats.org/markup-compatibility/2006">
    <mc:Choice xmlns:p14="http://schemas.microsoft.com/office/powerpoint/2010/main" Requires="p14">
      <p:transition spd="med" p14:dur="700" advTm="124101">
        <p:fade/>
      </p:transition>
    </mc:Choice>
    <mc:Fallback>
      <p:transition spd="med" advTm="124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457200"/>
            <a:ext cx="9677400" cy="5562600"/>
          </a:xfrm>
        </p:spPr>
        <p:style>
          <a:lnRef idx="0">
            <a:scrgbClr r="0" g="0" b="0"/>
          </a:lnRef>
          <a:fillRef idx="1002">
            <a:schemeClr val="dk1"/>
          </a:fillRef>
          <a:effectRef idx="0">
            <a:scrgbClr r="0" g="0" b="0"/>
          </a:effectRef>
          <a:fontRef idx="major"/>
        </p:style>
        <p:txBody>
          <a:bodyPr/>
          <a:lstStyle/>
          <a:p>
            <a:r>
              <a:rPr lang="ar-EG" dirty="0" smtClean="0"/>
              <a:t>0</a:t>
            </a:r>
            <a:endParaRPr lang="en-US" dirty="0"/>
          </a:p>
        </p:txBody>
      </p:sp>
      <p:sp>
        <p:nvSpPr>
          <p:cNvPr id="4" name="Rectangle 3"/>
          <p:cNvSpPr/>
          <p:nvPr/>
        </p:nvSpPr>
        <p:spPr>
          <a:xfrm>
            <a:off x="1141412" y="685800"/>
            <a:ext cx="9144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ar-SA" sz="2800" b="1" dirty="0">
                <a:solidFill>
                  <a:schemeClr val="tx1"/>
                </a:solidFill>
              </a:rPr>
              <a:t> فالصحافة المطبوعة لها فنونها التي تتفق مع طبيعة الكلمة المقروءة </a:t>
            </a:r>
            <a:r>
              <a:rPr lang="ar-SA" sz="2800" b="1" dirty="0" smtClean="0">
                <a:solidFill>
                  <a:schemeClr val="tx1"/>
                </a:solidFill>
              </a:rPr>
              <a:t>ومع</a:t>
            </a:r>
            <a:endParaRPr lang="ar-EG" sz="2800" b="1" dirty="0" smtClean="0">
              <a:solidFill>
                <a:schemeClr val="tx1"/>
              </a:solidFill>
            </a:endParaRPr>
          </a:p>
          <a:p>
            <a:pPr algn="r"/>
            <a:r>
              <a:rPr lang="ar-SA" sz="2800" b="1" dirty="0" smtClean="0">
                <a:solidFill>
                  <a:schemeClr val="tx1"/>
                </a:solidFill>
              </a:rPr>
              <a:t>طبيعة </a:t>
            </a:r>
            <a:r>
              <a:rPr lang="ar-SA" sz="2800" b="1" dirty="0">
                <a:solidFill>
                  <a:schemeClr val="tx1"/>
                </a:solidFill>
              </a:rPr>
              <a:t>بيئة التعرض لها من جانب القراء</a:t>
            </a:r>
            <a:endParaRPr lang="en-US" sz="2800" b="1" dirty="0">
              <a:solidFill>
                <a:schemeClr val="tx1"/>
              </a:solidFill>
            </a:endParaRPr>
          </a:p>
        </p:txBody>
      </p:sp>
      <p:sp>
        <p:nvSpPr>
          <p:cNvPr id="5" name="Rectangle 4"/>
          <p:cNvSpPr/>
          <p:nvPr/>
        </p:nvSpPr>
        <p:spPr>
          <a:xfrm>
            <a:off x="1141412" y="2514600"/>
            <a:ext cx="9144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ar-SA" sz="2800" b="1" dirty="0"/>
              <a:t>بينما تستخدم الإذاعة المسموعة فنونا إعلامية تتفق مع طبيعة الكلمة المسموعة وتستفيد من إمكانات التواصل التي يتيحها الراديو </a:t>
            </a:r>
            <a:endParaRPr lang="en-US" sz="2800" b="1" dirty="0"/>
          </a:p>
        </p:txBody>
      </p:sp>
      <p:sp>
        <p:nvSpPr>
          <p:cNvPr id="6" name="Rectangle 5"/>
          <p:cNvSpPr/>
          <p:nvPr/>
        </p:nvSpPr>
        <p:spPr>
          <a:xfrm>
            <a:off x="1141412" y="4419600"/>
            <a:ext cx="9144000" cy="137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ar-SA" sz="2800" b="1" dirty="0"/>
              <a:t>وعلى نفس المنوال تستفيد الفنون التليفزيونية من الإمكانات التي تتيحها تكنولوجيا البث التليفزيوني من كلمة مسموعة وصورة مرئية ومتحركة </a:t>
            </a:r>
            <a:endParaRPr lang="en-US" sz="2800" b="1" dirty="0"/>
          </a:p>
        </p:txBody>
      </p:sp>
    </p:spTree>
    <p:extLst>
      <p:ext uri="{BB962C8B-B14F-4D97-AF65-F5344CB8AC3E}">
        <p14:creationId xmlns:p14="http://schemas.microsoft.com/office/powerpoint/2010/main" val="3376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b="1" dirty="0"/>
              <a:t>التمييز بين فنون الخبر وفنون الرأي </a:t>
            </a:r>
            <a:endParaRPr lang="en-US" b="1" dirty="0"/>
          </a:p>
        </p:txBody>
      </p:sp>
      <p:sp>
        <p:nvSpPr>
          <p:cNvPr id="3" name="Text Placeholder 2"/>
          <p:cNvSpPr>
            <a:spLocks noGrp="1"/>
          </p:cNvSpPr>
          <p:nvPr>
            <p:ph type="body" idx="1"/>
          </p:nvPr>
        </p:nvSpPr>
        <p:spPr/>
        <p:style>
          <a:lnRef idx="1">
            <a:schemeClr val="accent5"/>
          </a:lnRef>
          <a:fillRef idx="2">
            <a:schemeClr val="accent5"/>
          </a:fillRef>
          <a:effectRef idx="1">
            <a:schemeClr val="accent5"/>
          </a:effectRef>
          <a:fontRef idx="minor">
            <a:schemeClr val="dk1"/>
          </a:fontRef>
        </p:style>
        <p:txBody>
          <a:bodyPr>
            <a:normAutofit/>
          </a:bodyPr>
          <a:lstStyle/>
          <a:p>
            <a:r>
              <a:rPr lang="ar-EG" sz="2800" b="1" dirty="0" smtClean="0"/>
              <a:t>فنون الرأي</a:t>
            </a:r>
            <a:endParaRPr lang="en-US" sz="2800" b="1" dirty="0"/>
          </a:p>
        </p:txBody>
      </p:sp>
      <p:sp>
        <p:nvSpPr>
          <p:cNvPr id="4" name="Content Placeholder 3"/>
          <p:cNvSpPr>
            <a:spLocks noGrp="1"/>
          </p:cNvSpPr>
          <p:nvPr>
            <p:ph sz="half" idx="2"/>
          </p:nvPr>
        </p:nvSpPr>
        <p:spPr/>
        <p:style>
          <a:lnRef idx="2">
            <a:schemeClr val="accent3"/>
          </a:lnRef>
          <a:fillRef idx="1">
            <a:schemeClr val="lt1"/>
          </a:fillRef>
          <a:effectRef idx="0">
            <a:schemeClr val="accent3"/>
          </a:effectRef>
          <a:fontRef idx="minor">
            <a:schemeClr val="dk1"/>
          </a:fontRef>
        </p:style>
        <p:txBody>
          <a:bodyPr>
            <a:normAutofit/>
          </a:bodyPr>
          <a:lstStyle/>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ترتكز على المواد التي تعبر عن الرأي مثل المقالات والكاريكاتير وبريد القراء</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 Placeholder 4"/>
          <p:cNvSpPr>
            <a:spLocks noGrp="1"/>
          </p:cNvSpPr>
          <p:nvPr>
            <p:ph type="body" sz="quarter" idx="3"/>
          </p:nvPr>
        </p:nvSpPr>
        <p:spPr/>
        <p:style>
          <a:lnRef idx="1">
            <a:schemeClr val="accent5"/>
          </a:lnRef>
          <a:fillRef idx="2">
            <a:schemeClr val="accent5"/>
          </a:fillRef>
          <a:effectRef idx="1">
            <a:schemeClr val="accent5"/>
          </a:effectRef>
          <a:fontRef idx="minor">
            <a:schemeClr val="dk1"/>
          </a:fontRef>
        </p:style>
        <p:txBody>
          <a:bodyPr>
            <a:normAutofit/>
          </a:bodyPr>
          <a:lstStyle/>
          <a:p>
            <a:r>
              <a:rPr lang="ar-EG" sz="2800" b="1" dirty="0" smtClean="0"/>
              <a:t>فنون الخبر</a:t>
            </a:r>
            <a:endParaRPr lang="en-US" sz="2800" b="1" dirty="0"/>
          </a:p>
        </p:txBody>
      </p:sp>
      <p:sp>
        <p:nvSpPr>
          <p:cNvPr id="6" name="Content Placeholder 5"/>
          <p:cNvSpPr>
            <a:spLocks noGrp="1"/>
          </p:cNvSpPr>
          <p:nvPr>
            <p:ph sz="quarter" idx="4"/>
          </p:nvPr>
        </p:nvSpPr>
        <p:spPr/>
        <p:style>
          <a:lnRef idx="2">
            <a:schemeClr val="accent3"/>
          </a:lnRef>
          <a:fillRef idx="1">
            <a:schemeClr val="lt1"/>
          </a:fillRef>
          <a:effectRef idx="0">
            <a:schemeClr val="accent3"/>
          </a:effectRef>
          <a:fontRef idx="minor">
            <a:schemeClr val="dk1"/>
          </a:fontRef>
        </p:style>
        <p:txBody>
          <a:bodyPr>
            <a:normAutofit/>
          </a:bodyPr>
          <a:lstStyle/>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والأولى ترتكز على المادة الخبرية في الأساس وما يتولد عنها من فنون إعلامية كالخبر والتقرير والقصة الاخبارية والفنون التفسيرية الأخري كالتحقيق الصحفي والحديث الصحفي</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3964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212" y="1752600"/>
            <a:ext cx="7772400" cy="2057400"/>
          </a:xfrm>
        </p:spPr>
        <p:style>
          <a:lnRef idx="0">
            <a:schemeClr val="accent3"/>
          </a:lnRef>
          <a:fillRef idx="3">
            <a:schemeClr val="accent3"/>
          </a:fillRef>
          <a:effectRef idx="3">
            <a:schemeClr val="accent3"/>
          </a:effectRef>
          <a:fontRef idx="minor">
            <a:schemeClr val="lt1"/>
          </a:fontRef>
        </p:style>
        <p:txBody>
          <a:bodyPr>
            <a:noAutofit/>
          </a:bodyPr>
          <a:lstStyle/>
          <a:p>
            <a:pPr algn="r"/>
            <a:r>
              <a:rPr lang="ar-SA" sz="4400" b="1" dirty="0"/>
              <a:t>أهمية الخبر في إطار الفنون الإعلامية :</a:t>
            </a:r>
            <a:r>
              <a:rPr lang="en-US" sz="4400" b="1" dirty="0"/>
              <a:t/>
            </a:r>
            <a:br>
              <a:rPr lang="en-US" sz="4400" b="1" dirty="0"/>
            </a:br>
            <a:endParaRPr lang="en-US" sz="4400" b="1" dirty="0"/>
          </a:p>
        </p:txBody>
      </p:sp>
      <p:sp>
        <p:nvSpPr>
          <p:cNvPr id="4" name="5-Point Star 3"/>
          <p:cNvSpPr/>
          <p:nvPr/>
        </p:nvSpPr>
        <p:spPr>
          <a:xfrm>
            <a:off x="150812" y="1752600"/>
            <a:ext cx="2514600" cy="3352800"/>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1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685800"/>
            <a:ext cx="9144000" cy="5029200"/>
          </a:xfrm>
        </p:spPr>
        <p:style>
          <a:lnRef idx="0">
            <a:schemeClr val="accent6"/>
          </a:lnRef>
          <a:fillRef idx="3">
            <a:schemeClr val="accent6"/>
          </a:fillRef>
          <a:effectRef idx="3">
            <a:schemeClr val="accent6"/>
          </a:effectRef>
          <a:fontRef idx="minor">
            <a:schemeClr val="lt1"/>
          </a:fontRef>
        </p:style>
        <p:txBody>
          <a:bodyPr/>
          <a:lstStyle/>
          <a:p>
            <a:pPr marL="457200" indent="-457200">
              <a:buFont typeface="Wingdings" panose="05000000000000000000" pitchFamily="2" charset="2"/>
              <a:buChar char="Ø"/>
            </a:pPr>
            <a:r>
              <a:rPr lang="ar-SA" sz="2800" b="1" dirty="0">
                <a:solidFill>
                  <a:schemeClr val="bg1"/>
                </a:solidFill>
              </a:rPr>
              <a:t>تعد عملية جمع الأخبار ونشرها هي الوظيفة الأولي </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للصحافة </a:t>
            </a:r>
            <a:r>
              <a:rPr lang="ar-SA" sz="2800" b="1" dirty="0">
                <a:solidFill>
                  <a:schemeClr val="bg1"/>
                </a:solidFill>
              </a:rPr>
              <a:t>المطبوعة والإلكترونية، فالغاية من </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الصحافة </a:t>
            </a:r>
            <a:r>
              <a:rPr lang="ar-SA" sz="2800" b="1" dirty="0">
                <a:solidFill>
                  <a:schemeClr val="bg1"/>
                </a:solidFill>
              </a:rPr>
              <a:t>هي جمع الأخبار التي تهم أكبر عدد من </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القراء </a:t>
            </a:r>
            <a:r>
              <a:rPr lang="ar-SA" sz="2800" b="1" dirty="0">
                <a:solidFill>
                  <a:schemeClr val="bg1"/>
                </a:solidFill>
              </a:rPr>
              <a:t>وتمس </a:t>
            </a:r>
            <a:r>
              <a:rPr lang="ar-SA" sz="2800" b="1" dirty="0" smtClean="0">
                <a:solidFill>
                  <a:schemeClr val="bg1"/>
                </a:solidFill>
              </a:rPr>
              <a:t>مصالحهم.</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والأخبار </a:t>
            </a:r>
            <a:r>
              <a:rPr lang="ar-SA" sz="2800" b="1" dirty="0">
                <a:solidFill>
                  <a:schemeClr val="bg1"/>
                </a:solidFill>
              </a:rPr>
              <a:t>تأتي على رأس وظائف الصحافة </a:t>
            </a:r>
            <a:r>
              <a:rPr lang="en-US" sz="2800" b="1" dirty="0">
                <a:solidFill>
                  <a:schemeClr val="bg1"/>
                </a:solidFill>
              </a:rPr>
              <a:t/>
            </a:r>
            <a:br>
              <a:rPr lang="en-US" sz="2800" b="1" dirty="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11080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عنصر نائب للمحتوى 13"/>
          <p:cNvSpPr>
            <a:spLocks noGrp="1"/>
          </p:cNvSpPr>
          <p:nvPr>
            <p:ph idx="1"/>
          </p:nvPr>
        </p:nvSpPr>
        <p:spPr>
          <a:xfrm>
            <a:off x="1827212" y="304800"/>
            <a:ext cx="9144000" cy="6324600"/>
          </a:xfrm>
        </p:spPr>
        <p:style>
          <a:lnRef idx="0">
            <a:schemeClr val="accent3"/>
          </a:lnRef>
          <a:fillRef idx="3">
            <a:schemeClr val="accent3"/>
          </a:fillRef>
          <a:effectRef idx="3">
            <a:schemeClr val="accent3"/>
          </a:effectRef>
          <a:fontRef idx="minor">
            <a:schemeClr val="lt1"/>
          </a:fontRef>
        </p:style>
        <p:txBody>
          <a:bodyPr>
            <a:noAutofit/>
          </a:bodyPr>
          <a:lstStyle/>
          <a:p>
            <a:pPr algn="r"/>
            <a:endParaRPr lang="ar-EG" sz="2400" b="1" dirty="0" smtClean="0"/>
          </a:p>
          <a:p>
            <a:pPr algn="r"/>
            <a:r>
              <a:rPr lang="ar-SA" sz="2400" b="1" dirty="0" smtClean="0"/>
              <a:t>من </a:t>
            </a:r>
            <a:r>
              <a:rPr lang="ar-SA" sz="2400" b="1" dirty="0"/>
              <a:t>الصعب تحديد الخدمة التي تقدمها الصحيفة للجمهور لأنها </a:t>
            </a:r>
            <a:endParaRPr lang="ar-EG" sz="2400" b="1" dirty="0"/>
          </a:p>
          <a:p>
            <a:pPr marL="0" indent="0" algn="r">
              <a:buNone/>
            </a:pPr>
            <a:r>
              <a:rPr lang="ar-EG" sz="2400" b="1" dirty="0" smtClean="0"/>
              <a:t>  </a:t>
            </a:r>
            <a:r>
              <a:rPr lang="ar-SA" sz="2400" b="1" dirty="0" smtClean="0"/>
              <a:t>متعددة </a:t>
            </a:r>
            <a:r>
              <a:rPr lang="ar-SA" sz="2400" b="1" dirty="0"/>
              <a:t>خاصة إذا نظرنا للصحيفة ليس فقط أنها مجرد وسيلة </a:t>
            </a:r>
            <a:endParaRPr lang="ar-EG" sz="2400" b="1" dirty="0" smtClean="0"/>
          </a:p>
          <a:p>
            <a:pPr marL="0" indent="0" algn="r">
              <a:buNone/>
            </a:pPr>
            <a:r>
              <a:rPr lang="ar-EG" sz="2400" b="1" dirty="0"/>
              <a:t> </a:t>
            </a:r>
            <a:r>
              <a:rPr lang="ar-SA" sz="2400" b="1" dirty="0" smtClean="0"/>
              <a:t>إع</a:t>
            </a:r>
            <a:r>
              <a:rPr lang="ar-EG" sz="2400" b="1" dirty="0" smtClean="0"/>
              <a:t>لام </a:t>
            </a:r>
            <a:r>
              <a:rPr lang="ar-SA" sz="2400" b="1" dirty="0" smtClean="0"/>
              <a:t>مطبوع </a:t>
            </a:r>
            <a:r>
              <a:rPr lang="ar-SA" sz="2400" b="1" dirty="0"/>
              <a:t>تصدر يوميا أو أسبوعيا </a:t>
            </a:r>
            <a:r>
              <a:rPr lang="ar-EG" sz="2400" b="1" dirty="0" smtClean="0"/>
              <a:t>.</a:t>
            </a:r>
          </a:p>
          <a:p>
            <a:pPr marL="0" indent="0" algn="r">
              <a:buNone/>
            </a:pPr>
            <a:r>
              <a:rPr lang="ar-SA" sz="2400" b="1" dirty="0" smtClean="0"/>
              <a:t>ولكن </a:t>
            </a:r>
            <a:r>
              <a:rPr lang="ar-SA" sz="2400" b="1" dirty="0"/>
              <a:t>إذا نظرنا اليها في اطار ما ينظر إلي وسائل الاتصال عامة  </a:t>
            </a:r>
            <a:endParaRPr lang="ar-EG" sz="2400" b="1" dirty="0" smtClean="0"/>
          </a:p>
          <a:p>
            <a:pPr marL="0" indent="0" algn="r">
              <a:buNone/>
            </a:pPr>
            <a:r>
              <a:rPr lang="ar-EG" sz="2400" b="1" dirty="0"/>
              <a:t> </a:t>
            </a:r>
            <a:r>
              <a:rPr lang="ar-EG" sz="2400" b="1" dirty="0" smtClean="0"/>
              <a:t> </a:t>
            </a:r>
            <a:r>
              <a:rPr lang="ar-SA" sz="2400" b="1" dirty="0" smtClean="0"/>
              <a:t>بأنها </a:t>
            </a:r>
            <a:r>
              <a:rPr lang="ar-SA" sz="2400" b="1" dirty="0"/>
              <a:t>أصبحت مؤسسة للتنشئة الاجتماعية والسياسية وبالتالي </a:t>
            </a:r>
            <a:endParaRPr lang="ar-EG" sz="2400" b="1" dirty="0" smtClean="0"/>
          </a:p>
          <a:p>
            <a:pPr marL="0" indent="0" algn="r">
              <a:buNone/>
            </a:pPr>
            <a:r>
              <a:rPr lang="ar-EG" sz="2400" b="1" dirty="0"/>
              <a:t> </a:t>
            </a:r>
            <a:r>
              <a:rPr lang="ar-SA" sz="2400" b="1" dirty="0" smtClean="0"/>
              <a:t>لها</a:t>
            </a:r>
            <a:r>
              <a:rPr lang="ar-EG" sz="2400" b="1" dirty="0" smtClean="0"/>
              <a:t> </a:t>
            </a:r>
            <a:r>
              <a:rPr lang="ar-SA" sz="2400" b="1" dirty="0" smtClean="0"/>
              <a:t>وظائف عديدة </a:t>
            </a:r>
            <a:r>
              <a:rPr lang="ar-EG" sz="2400" b="1" dirty="0" smtClean="0"/>
              <a:t>.</a:t>
            </a:r>
          </a:p>
          <a:p>
            <a:pPr algn="r"/>
            <a:r>
              <a:rPr lang="ar-SA" sz="2400" b="1" dirty="0" smtClean="0"/>
              <a:t> </a:t>
            </a:r>
            <a:r>
              <a:rPr lang="ar-SA" sz="2400" b="1" dirty="0"/>
              <a:t>الصحافة إذن وسيلة اتصال ومؤسسة من المؤسسات </a:t>
            </a:r>
            <a:endParaRPr lang="ar-EG" sz="2400" b="1" dirty="0" smtClean="0"/>
          </a:p>
          <a:p>
            <a:pPr marL="0" indent="0" algn="r">
              <a:buNone/>
            </a:pPr>
            <a:r>
              <a:rPr lang="ar-EG" sz="2400" b="1" dirty="0" smtClean="0"/>
              <a:t> </a:t>
            </a:r>
            <a:r>
              <a:rPr lang="ar-SA" sz="2400" b="1" dirty="0" smtClean="0"/>
              <a:t>الاجتماعية </a:t>
            </a:r>
            <a:r>
              <a:rPr lang="ar-EG" sz="2400" b="1" dirty="0" smtClean="0"/>
              <a:t> </a:t>
            </a:r>
            <a:r>
              <a:rPr lang="ar-SA" sz="2400" b="1" dirty="0"/>
              <a:t>فتقوم بوظائف تربوية وتعليمية علي المستوي </a:t>
            </a:r>
            <a:endParaRPr lang="ar-EG" sz="2400" b="1" dirty="0" smtClean="0"/>
          </a:p>
          <a:p>
            <a:pPr marL="0" indent="0" algn="r">
              <a:buNone/>
            </a:pPr>
            <a:r>
              <a:rPr lang="ar-SA" sz="2400" b="1" dirty="0" smtClean="0"/>
              <a:t>الاجتماعي </a:t>
            </a:r>
            <a:r>
              <a:rPr lang="ar-SA" sz="2400" b="1" dirty="0"/>
              <a:t>من شأنها </a:t>
            </a:r>
            <a:r>
              <a:rPr lang="ar-EG" sz="2400" b="1" dirty="0"/>
              <a:t> </a:t>
            </a:r>
            <a:r>
              <a:rPr lang="ar-SA" sz="2400" b="1" dirty="0" smtClean="0"/>
              <a:t>أن </a:t>
            </a:r>
            <a:r>
              <a:rPr lang="ar-SA" sz="2400" b="1" dirty="0"/>
              <a:t>تقلل من حدة الفوارق الثقافية بين </a:t>
            </a:r>
            <a:endParaRPr lang="ar-EG" sz="2400" b="1" dirty="0" smtClean="0"/>
          </a:p>
          <a:p>
            <a:pPr marL="0" indent="0" algn="r">
              <a:buNone/>
            </a:pPr>
            <a:r>
              <a:rPr lang="ar-SA" sz="2400" b="1" dirty="0" smtClean="0"/>
              <a:t>فئات </a:t>
            </a:r>
            <a:r>
              <a:rPr lang="ar-SA" sz="2400" b="1" dirty="0"/>
              <a:t>المجتمع المختلفة </a:t>
            </a:r>
            <a:r>
              <a:rPr lang="ar-SA" sz="2400" b="1" dirty="0" smtClean="0"/>
              <a:t>.</a:t>
            </a:r>
            <a:endParaRPr lang="ar-EG" sz="2400" b="1" dirty="0"/>
          </a:p>
          <a:p>
            <a:pPr algn="r">
              <a:buFont typeface="Wingdings" panose="05000000000000000000" pitchFamily="2" charset="2"/>
              <a:buChar char="§"/>
            </a:pPr>
            <a:endParaRPr lang="en-US" sz="2400" b="1" dirty="0"/>
          </a:p>
          <a:p>
            <a:pPr algn="r"/>
            <a:endParaRPr lang="en-US" sz="2400" b="1" dirty="0"/>
          </a:p>
          <a:p>
            <a:pPr marL="0" indent="0" algn="r">
              <a:buNone/>
            </a:pPr>
            <a:endParaRPr lang="ar-EG" sz="2400"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mc:Choice xmlns:p14="http://schemas.microsoft.com/office/powerpoint/2010/main" Requires="p14">
      <p:transition spd="med" p14:dur="700" advTm="102932">
        <p:fade/>
      </p:transition>
    </mc:Choice>
    <mc:Fallback>
      <p:transition spd="med" advTm="102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812" y="609600"/>
            <a:ext cx="4648200" cy="5715000"/>
          </a:xfrm>
        </p:spPr>
        <p:style>
          <a:lnRef idx="0">
            <a:schemeClr val="accent1"/>
          </a:lnRef>
          <a:fillRef idx="3">
            <a:schemeClr val="accent1"/>
          </a:fillRef>
          <a:effectRef idx="3">
            <a:schemeClr val="accent1"/>
          </a:effectRef>
          <a:fontRef idx="minor">
            <a:schemeClr val="lt1"/>
          </a:fontRef>
        </p:style>
        <p:txBody>
          <a:bodyPr/>
          <a:lstStyle/>
          <a:p>
            <a:r>
              <a:rPr lang="ar-EG" dirty="0"/>
              <a:t>.</a:t>
            </a:r>
            <a:endParaRPr lang="en-US" dirty="0"/>
          </a:p>
        </p:txBody>
      </p:sp>
      <p:sp>
        <p:nvSpPr>
          <p:cNvPr id="3" name="Oval 2"/>
          <p:cNvSpPr/>
          <p:nvPr/>
        </p:nvSpPr>
        <p:spPr>
          <a:xfrm>
            <a:off x="4494212" y="1066800"/>
            <a:ext cx="3657600" cy="5105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SA" sz="3200" b="1" dirty="0">
                <a:solidFill>
                  <a:srgbClr val="FF0000"/>
                </a:solidFill>
              </a:rPr>
              <a:t>وظائف الإعلام وتداخل وظيفة الاخبار في جميع الوظائف الأخرى </a:t>
            </a:r>
            <a:endParaRPr lang="en-US" sz="3200" b="1" dirty="0">
              <a:solidFill>
                <a:srgbClr val="FF0000"/>
              </a:solidFill>
            </a:endParaRPr>
          </a:p>
        </p:txBody>
      </p:sp>
      <p:sp>
        <p:nvSpPr>
          <p:cNvPr id="4" name="Rectangle 3"/>
          <p:cNvSpPr/>
          <p:nvPr/>
        </p:nvSpPr>
        <p:spPr>
          <a:xfrm>
            <a:off x="0" y="0"/>
            <a:ext cx="684212"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504612" y="0"/>
            <a:ext cx="684213"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75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012" y="457200"/>
            <a:ext cx="9144000" cy="5943600"/>
          </a:xfrm>
        </p:spPr>
        <p:style>
          <a:lnRef idx="2">
            <a:schemeClr val="dk1"/>
          </a:lnRef>
          <a:fillRef idx="1">
            <a:schemeClr val="lt1"/>
          </a:fillRef>
          <a:effectRef idx="0">
            <a:schemeClr val="dk1"/>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الأخبار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هي أساس ما ينشر بالصحف من مواد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صحفية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أخرى . فهي الأساس الذي يقوم عليه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المقال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الصحفي بأنواعه المختلفة ، الافتتاحي ،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والتحليلي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والتعليقي ، والعمود الصحفي</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فكاتب </a:t>
            </a:r>
            <a:r>
              <a:rPr lang="ar-SA" sz="2800" b="1" dirty="0">
                <a:ln w="1905"/>
                <a:solidFill>
                  <a:schemeClr val="tx1"/>
                </a:solidFill>
                <a:effectLst>
                  <a:innerShdw blurRad="69850" dist="43180" dir="5400000">
                    <a:srgbClr val="000000">
                      <a:alpha val="65000"/>
                    </a:srgbClr>
                  </a:innerShdw>
                </a:effectLst>
              </a:rPr>
              <a:t>المقال</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ينطلق من الخبر ليبدى رأيا في حدث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قضية يطرحها هذا الحدث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75501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638800"/>
          </a:xfrm>
        </p:spPr>
        <p:style>
          <a:lnRef idx="2">
            <a:schemeClr val="dk1"/>
          </a:lnRef>
          <a:fillRef idx="1">
            <a:schemeClr val="lt1"/>
          </a:fillRef>
          <a:effectRef idx="0">
            <a:schemeClr val="dk1"/>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والمثال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البارز على ذلك هو مقالات الأستاذ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محمد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حسنين هيكل في الأهرام في العهد الناصري،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حيث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تحوي دائما الجديد من الأخبار</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SA" sz="2800" b="1" dirty="0" smtClean="0">
                <a:ln w="1905"/>
                <a:solidFill>
                  <a:schemeClr val="tx1"/>
                </a:solidFill>
                <a:effectLst>
                  <a:innerShdw blurRad="69850" dist="43180" dir="5400000">
                    <a:srgbClr val="000000">
                      <a:alpha val="65000"/>
                    </a:srgbClr>
                  </a:innerShdw>
                </a:effectLst>
              </a:rPr>
              <a:t>والخبر </a:t>
            </a:r>
            <a:r>
              <a:rPr lang="ar-SA" sz="2800" b="1" dirty="0">
                <a:ln w="1905"/>
                <a:solidFill>
                  <a:schemeClr val="tx1"/>
                </a:solidFill>
                <a:effectLst>
                  <a:innerShdw blurRad="69850" dist="43180" dir="5400000">
                    <a:srgbClr val="000000">
                      <a:alpha val="65000"/>
                    </a:srgbClr>
                  </a:innerShdw>
                </a:effectLst>
              </a:rPr>
              <a:t>الصحفي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هو أيضا أساس أو علي الأقل أحد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أسس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التحقيق الصحفي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65618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381000"/>
            <a:ext cx="9829800" cy="6248400"/>
          </a:xfrm>
        </p:spPr>
        <p:style>
          <a:lnRef idx="2">
            <a:schemeClr val="dk1"/>
          </a:lnRef>
          <a:fillRef idx="1">
            <a:schemeClr val="lt1"/>
          </a:fillRef>
          <a:effectRef idx="0">
            <a:schemeClr val="dk1"/>
          </a:effectRef>
          <a:fontRef idx="minor">
            <a:schemeClr val="dk1"/>
          </a:fontRef>
        </p:style>
        <p:txBody>
          <a:bodyPr/>
          <a:lstStyle/>
          <a:p>
            <a:r>
              <a:rPr lang="ar-EG" sz="2800" b="1" dirty="0">
                <a:ln w="1905"/>
                <a:solidFill>
                  <a:srgbClr val="FF0000"/>
                </a:solidFill>
                <a:effectLst>
                  <a:innerShdw blurRad="69850" dist="43180" dir="5400000">
                    <a:srgbClr val="000000">
                      <a:alpha val="65000"/>
                    </a:srgbClr>
                  </a:innerShdw>
                </a:effectLst>
              </a:rPr>
              <a:t>*</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dirty="0"/>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فالصحفي يستقي من الخبر فكرة </a:t>
            </a:r>
            <a:r>
              <a:rPr lang="ar-SA" sz="2800" b="1" dirty="0">
                <a:ln w="1905"/>
                <a:solidFill>
                  <a:schemeClr val="tx1"/>
                </a:solidFill>
                <a:effectLst>
                  <a:innerShdw blurRad="69850" dist="43180" dir="5400000">
                    <a:srgbClr val="000000">
                      <a:alpha val="65000"/>
                    </a:srgbClr>
                  </a:innerShdw>
                </a:effectLst>
              </a:rPr>
              <a:t>التحقيق</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ثم يضمن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تحقيقه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الجديد من الأخبار حول القضية أو الحدث الذي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يحققه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والغالب علي التحقيقات الصحفية هو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الطابع</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الخبري</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أما </a:t>
            </a:r>
            <a:r>
              <a:rPr lang="ar-SA" sz="2800" b="1" dirty="0">
                <a:ln w="1905"/>
                <a:solidFill>
                  <a:schemeClr val="tx1"/>
                </a:solidFill>
                <a:effectLst>
                  <a:innerShdw blurRad="69850" dist="43180" dir="5400000">
                    <a:srgbClr val="000000">
                      <a:alpha val="65000"/>
                    </a:srgbClr>
                  </a:innerShdw>
                </a:effectLst>
              </a:rPr>
              <a:t>الحديث الصحفي</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فأن أحد أنواعه المهمة هو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الحديث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الخبري الذي يستهدف فيه المحرر الحصول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على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أخبار جديدة من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المصدر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dirty="0"/>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الحصول علي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تفسيرات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لأخبار نشرت بالفعل من المصدر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dirty="0"/>
          </a:p>
        </p:txBody>
      </p:sp>
    </p:spTree>
    <p:extLst>
      <p:ext uri="{BB962C8B-B14F-4D97-AF65-F5344CB8AC3E}">
        <p14:creationId xmlns:p14="http://schemas.microsoft.com/office/powerpoint/2010/main" val="390540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6019800"/>
          </a:xfrm>
        </p:spPr>
        <p:style>
          <a:lnRef idx="2">
            <a:schemeClr val="dk1"/>
          </a:lnRef>
          <a:fillRef idx="1">
            <a:schemeClr val="lt1"/>
          </a:fillRef>
          <a:effectRef idx="0">
            <a:schemeClr val="dk1"/>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وحتى </a:t>
            </a:r>
            <a:r>
              <a:rPr lang="ar-SA" sz="2800" b="1" dirty="0">
                <a:ln w="1905"/>
                <a:solidFill>
                  <a:schemeClr val="tx1"/>
                </a:solidFill>
                <a:effectLst>
                  <a:innerShdw blurRad="69850" dist="43180" dir="5400000">
                    <a:srgbClr val="000000">
                      <a:alpha val="65000"/>
                    </a:srgbClr>
                  </a:innerShdw>
                </a:effectLst>
              </a:rPr>
              <a:t>حديث الرأي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يستند في غالب الأحيان على خبر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هو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الذي أثار الجدل بين أهل الاختصاص، ودفع المحرر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أجراء أحاديث رأي حول الموضوع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وقد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نشأت </a:t>
            </a:r>
            <a:r>
              <a:rPr lang="ar-SA" sz="2800" b="1" dirty="0">
                <a:ln w="1905"/>
                <a:solidFill>
                  <a:schemeClr val="tx1"/>
                </a:solidFill>
                <a:effectLst>
                  <a:innerShdw blurRad="69850" dist="43180" dir="5400000">
                    <a:srgbClr val="000000">
                      <a:alpha val="65000"/>
                    </a:srgbClr>
                  </a:innerShdw>
                </a:effectLst>
              </a:rPr>
              <a:t>الفنون الصحفية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السابقة المقال،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والتحقيق</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والحديث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استناداً إلي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نشأت فنون صحفية حديثة كفنون خبرية صرفية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وتطورت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ليصبح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لها طابعها المميز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75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144000" cy="6019800"/>
          </a:xfrm>
        </p:spPr>
        <p:style>
          <a:lnRef idx="2">
            <a:schemeClr val="dk1"/>
          </a:lnRef>
          <a:fillRef idx="1">
            <a:schemeClr val="lt1"/>
          </a:fillRef>
          <a:effectRef idx="0">
            <a:schemeClr val="dk1"/>
          </a:effectRef>
          <a:fontRef idx="minor">
            <a:schemeClr val="dk1"/>
          </a:fontRef>
        </p:style>
        <p:txBody>
          <a:bodyPr/>
          <a:lstStyle/>
          <a:p>
            <a:r>
              <a:rPr lang="ar-EG" sz="2800" b="1" dirty="0">
                <a:ln w="1905"/>
                <a:solidFill>
                  <a:srgbClr val="FF0000"/>
                </a:solidFill>
                <a:effectLst>
                  <a:innerShdw blurRad="69850" dist="43180" dir="5400000">
                    <a:srgbClr val="000000">
                      <a:alpha val="65000"/>
                    </a:srgbClr>
                  </a:innerShdw>
                </a:effectLst>
              </a:rPr>
              <a:t>*</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كما نشأت </a:t>
            </a:r>
            <a:r>
              <a:rPr lang="ar-SA" sz="2800" b="1" dirty="0">
                <a:ln w="1905"/>
                <a:solidFill>
                  <a:schemeClr val="tx1"/>
                </a:solidFill>
                <a:effectLst>
                  <a:innerShdw blurRad="69850" dist="43180" dir="5400000">
                    <a:srgbClr val="000000">
                      <a:alpha val="65000"/>
                    </a:srgbClr>
                  </a:innerShdw>
                </a:effectLst>
              </a:rPr>
              <a:t>فنون صحفية حديثة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كفنون خبرية صرفية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وتطورت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ليصبح لها طابعها المميز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101"/>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ولعل أهمها: فن </a:t>
            </a:r>
            <a:r>
              <a:rPr lang="ar-SA" sz="2800" b="1" dirty="0">
                <a:ln w="1905"/>
                <a:solidFill>
                  <a:schemeClr val="tx1"/>
                </a:solidFill>
                <a:effectLst>
                  <a:innerShdw blurRad="69850" dist="43180" dir="5400000">
                    <a:srgbClr val="000000">
                      <a:alpha val="65000"/>
                    </a:srgbClr>
                  </a:innerShdw>
                </a:effectLst>
              </a:rPr>
              <a:t>التقرير الصحفي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الذي أصبح من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معالم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الصحافة الحديثة، وهو فن خبري في الأساس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يقوم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تجميع ونشر أكبر عدد ممكن من الحقائق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المتعلقة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بحدث ما أو شخص ما أو مكان ما</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9672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ar-SA" sz="4400" b="1" dirty="0"/>
              <a:t>مفهوم الخبر:-</a:t>
            </a:r>
            <a:r>
              <a:rPr lang="en-US" sz="4400" b="1" dirty="0"/>
              <a:t/>
            </a:r>
            <a:br>
              <a:rPr lang="en-US" sz="4400" b="1" dirty="0"/>
            </a:br>
            <a:endParaRPr lang="en-US" sz="4400" b="1" dirty="0"/>
          </a:p>
        </p:txBody>
      </p:sp>
      <p:sp>
        <p:nvSpPr>
          <p:cNvPr id="3" name="Content Placeholder 2"/>
          <p:cNvSpPr>
            <a:spLocks noGrp="1"/>
          </p:cNvSpPr>
          <p:nvPr>
            <p:ph idx="1"/>
          </p:nvPr>
        </p:nvSpPr>
        <p:spPr>
          <a:xfrm>
            <a:off x="565449" y="838200"/>
            <a:ext cx="6172201" cy="5562600"/>
          </a:xfrm>
        </p:spPr>
        <p:style>
          <a:lnRef idx="2">
            <a:schemeClr val="dk1"/>
          </a:lnRef>
          <a:fillRef idx="1">
            <a:schemeClr val="lt1"/>
          </a:fillRef>
          <a:effectRef idx="0">
            <a:schemeClr val="dk1"/>
          </a:effectRef>
          <a:fontRef idx="minor">
            <a:schemeClr val="dk1"/>
          </a:fontRef>
        </p:style>
        <p:txBody>
          <a:bodyPr>
            <a:normAutofit/>
          </a:bodyPr>
          <a:lstStyle/>
          <a:p>
            <a:pPr>
              <a:buFont typeface="Wingdings" panose="05000000000000000000" pitchFamily="2" charset="2"/>
              <a:buChar char="Ø"/>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رغم أنه كان ولازال سيد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فنون</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القديمة والحديثة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بجميع</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أنواعه</a:t>
            </a:r>
            <a:endPar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Ø"/>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فإن الخبر الصحفي رغم تاريخه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الطويل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قبل وبعد ظهور الصحافة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الحديثة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لازال يفتقد إلي تعريف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جامع</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بالأصح إلي تعريف يتفق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حوله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الإعلاميون أنفسهم ودارسو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وأساتذته.</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EG" sz="2800" b="1" dirty="0"/>
          </a:p>
          <a:p>
            <a:pPr>
              <a:buFont typeface="Wingdings" panose="05000000000000000000" pitchFamily="2" charset="2"/>
              <a:buChar char="Ø"/>
            </a:pPr>
            <a:endParaRPr lang="ar-EG" sz="2800" b="1" dirty="0" smtClean="0"/>
          </a:p>
        </p:txBody>
      </p:sp>
    </p:spTree>
    <p:extLst>
      <p:ext uri="{BB962C8B-B14F-4D97-AF65-F5344CB8AC3E}">
        <p14:creationId xmlns:p14="http://schemas.microsoft.com/office/powerpoint/2010/main" val="365029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Autofit/>
          </a:bodyPr>
          <a:lstStyle/>
          <a:p>
            <a:r>
              <a:rPr lang="ar-SA" sz="4000" b="1" dirty="0"/>
              <a:t>صعوبة تعريف الخبر:</a:t>
            </a:r>
            <a:r>
              <a:rPr lang="en-US" sz="4000" b="1" dirty="0"/>
              <a:t/>
            </a:r>
            <a:br>
              <a:rPr lang="en-US" sz="4000" b="1" dirty="0"/>
            </a:br>
            <a:endParaRPr lang="en-US" sz="4000" b="1" dirty="0"/>
          </a:p>
        </p:txBody>
      </p:sp>
      <p:sp>
        <p:nvSpPr>
          <p:cNvPr id="3" name="Content Placeholder 2"/>
          <p:cNvSpPr>
            <a:spLocks noGrp="1"/>
          </p:cNvSpPr>
          <p:nvPr>
            <p:ph idx="1"/>
          </p:nvPr>
        </p:nvSpPr>
        <p:spPr>
          <a:xfrm>
            <a:off x="565449" y="838200"/>
            <a:ext cx="6172201" cy="5486400"/>
          </a:xfrm>
        </p:spPr>
        <p:style>
          <a:lnRef idx="2">
            <a:schemeClr val="dk1"/>
          </a:lnRef>
          <a:fillRef idx="1">
            <a:schemeClr val="lt1"/>
          </a:fillRef>
          <a:effectRef idx="0">
            <a:schemeClr val="dk1"/>
          </a:effectRef>
          <a:fontRef idx="minor">
            <a:schemeClr val="dk1"/>
          </a:fontRef>
        </p:style>
        <p:txBody>
          <a:bodyPr>
            <a:normAutofit/>
          </a:bodyPr>
          <a:lstStyle/>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ان الخبر شأن إنساني، بمعني أنه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يتصل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بنوازع وحاجات إنسانية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متباينة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بالضرورة ولا يمكن أن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تتوافق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مختلف الأزمان ومختلف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الأماكن.</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وكل شأن إنساني لا يمكن قياسه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وتحديده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بدقة مثلما يحدث في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العلوم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الطبيعية والكيميائية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والهندسية</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 Placeholder 3"/>
          <p:cNvSpPr>
            <a:spLocks noGrp="1"/>
          </p:cNvSpPr>
          <p:nvPr>
            <p:ph type="body" sz="half" idx="2"/>
          </p:nvPr>
        </p:nvSpPr>
        <p:spPr>
          <a:xfrm>
            <a:off x="8151812" y="4648200"/>
            <a:ext cx="3276599" cy="1828800"/>
          </a:xfrm>
        </p:spPr>
        <p:style>
          <a:lnRef idx="2">
            <a:schemeClr val="accent3"/>
          </a:lnRef>
          <a:fillRef idx="1">
            <a:schemeClr val="lt1"/>
          </a:fillRef>
          <a:effectRef idx="0">
            <a:schemeClr val="accent3"/>
          </a:effectRef>
          <a:fontRef idx="minor">
            <a:schemeClr val="dk1"/>
          </a:fontRef>
        </p:style>
        <p:txBody>
          <a:bodyPr>
            <a:normAutofit/>
          </a:bodyPr>
          <a:lstStyle/>
          <a:p>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وتأتي صعوبة الاتفاق </a:t>
            </a:r>
            <a:endParaRPr lang="ar-EG"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EG"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على </a:t>
            </a:r>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تعريف واحد </a:t>
            </a:r>
            <a:endParaRPr lang="ar-EG"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EG"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للخبر </a:t>
            </a:r>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الصحفي من </a:t>
            </a:r>
            <a:endParaRPr lang="ar-EG"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EG"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عدة </a:t>
            </a:r>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مصادر:</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en-US" dirty="0"/>
          </a:p>
        </p:txBody>
      </p:sp>
    </p:spTree>
    <p:extLst>
      <p:ext uri="{BB962C8B-B14F-4D97-AF65-F5344CB8AC3E}">
        <p14:creationId xmlns:p14="http://schemas.microsoft.com/office/powerpoint/2010/main" val="214139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457200"/>
            <a:ext cx="9144000" cy="60198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Ø"/>
            </a:pPr>
            <a:r>
              <a:rPr lang="ar-SA" sz="2800" b="1" dirty="0" smtClean="0"/>
              <a:t>فمن السهل أن نجد تعريفاً عالمياً موحدا للمثلث </a:t>
            </a:r>
            <a:r>
              <a:rPr lang="ar-EG" sz="2800" b="1" dirty="0" smtClean="0"/>
              <a:t/>
            </a:r>
            <a:br>
              <a:rPr lang="ar-EG" sz="2800" b="1" dirty="0" smtClean="0"/>
            </a:br>
            <a:r>
              <a:rPr lang="ar-EG" sz="2800" b="1" dirty="0"/>
              <a:t/>
            </a:r>
            <a:br>
              <a:rPr lang="ar-EG" sz="2800" b="1" dirty="0"/>
            </a:br>
            <a:r>
              <a:rPr lang="ar-SA" sz="2800" b="1" dirty="0" smtClean="0"/>
              <a:t>كشكل هندسي يتكون من ثلاثة أضلاع ومجموع </a:t>
            </a:r>
            <a:r>
              <a:rPr lang="ar-EG" sz="2800" b="1" dirty="0" smtClean="0"/>
              <a:t/>
            </a:r>
            <a:br>
              <a:rPr lang="ar-EG" sz="2800" b="1" dirty="0" smtClean="0"/>
            </a:br>
            <a:r>
              <a:rPr lang="ar-EG" sz="2800" b="1" dirty="0"/>
              <a:t/>
            </a:r>
            <a:br>
              <a:rPr lang="ar-EG" sz="2800" b="1" dirty="0"/>
            </a:br>
            <a:r>
              <a:rPr lang="ar-SA" sz="2800" b="1" dirty="0" smtClean="0"/>
              <a:t>زواياه 180 درجة، لا يختلف عليه أحد.</a:t>
            </a:r>
            <a:r>
              <a:rPr lang="ar-EG" sz="2800" b="1" dirty="0" smtClean="0"/>
              <a:t/>
            </a:r>
            <a:br>
              <a:rPr lang="ar-EG" sz="2800" b="1" dirty="0" smtClean="0"/>
            </a:br>
            <a:r>
              <a:rPr lang="ar-EG" sz="2800" b="1" dirty="0"/>
              <a:t/>
            </a:r>
            <a:br>
              <a:rPr lang="ar-EG" sz="2800" b="1" dirty="0"/>
            </a:br>
            <a:r>
              <a:rPr lang="ar-SA" sz="2800" b="1" dirty="0"/>
              <a:t>ولكن من الصعب أن نجد تعريفا مماثلا لأي شأن </a:t>
            </a:r>
            <a:r>
              <a:rPr lang="ar-EG" sz="2800" b="1" dirty="0" smtClean="0"/>
              <a:t/>
            </a:r>
            <a:br>
              <a:rPr lang="ar-EG" sz="2800" b="1" dirty="0" smtClean="0"/>
            </a:br>
            <a:r>
              <a:rPr lang="ar-EG" sz="2800" b="1" dirty="0"/>
              <a:t/>
            </a:r>
            <a:br>
              <a:rPr lang="ar-EG" sz="2800" b="1" dirty="0"/>
            </a:br>
            <a:r>
              <a:rPr lang="ar-SA" sz="2800" b="1" dirty="0" smtClean="0"/>
              <a:t>إنساني </a:t>
            </a:r>
            <a:r>
              <a:rPr lang="ar-SA" sz="2800" b="1" dirty="0"/>
              <a:t>يندرج تحت ما يسمي بالعلوم الاجتماعية </a:t>
            </a:r>
            <a:r>
              <a:rPr lang="ar-EG" sz="2800" b="1" dirty="0" smtClean="0"/>
              <a:t/>
            </a:r>
            <a:br>
              <a:rPr lang="ar-EG" sz="2800" b="1" dirty="0" smtClean="0"/>
            </a:br>
            <a:r>
              <a:rPr lang="ar-EG" sz="2800" b="1" dirty="0"/>
              <a:t/>
            </a:r>
            <a:br>
              <a:rPr lang="ar-EG" sz="2800" b="1" dirty="0"/>
            </a:br>
            <a:r>
              <a:rPr lang="ar-SA" sz="2800" b="1" dirty="0" smtClean="0"/>
              <a:t>والعلوم الإنسانية</a:t>
            </a:r>
            <a:r>
              <a:rPr lang="ar-EG" sz="2800" b="1" dirty="0" smtClean="0"/>
              <a:t>.</a:t>
            </a:r>
            <a:br>
              <a:rPr lang="ar-EG" sz="2800" b="1" dirty="0" smtClean="0"/>
            </a:br>
            <a:r>
              <a:rPr lang="ar-EG" sz="2800" b="1" dirty="0" smtClean="0"/>
              <a:t/>
            </a:r>
            <a:br>
              <a:rPr lang="ar-EG" sz="2800" b="1" dirty="0" smtClean="0"/>
            </a:br>
            <a: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9289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9906000" cy="5257800"/>
          </a:xfrm>
        </p:spPr>
        <p:style>
          <a:lnRef idx="0">
            <a:scrgbClr r="0" g="0" b="0"/>
          </a:lnRef>
          <a:fillRef idx="1003">
            <a:schemeClr val="dk1"/>
          </a:fillRef>
          <a:effectRef idx="0">
            <a:scrgbClr r="0" g="0" b="0"/>
          </a:effectRef>
          <a:fontRef idx="major"/>
        </p:style>
        <p:txBody>
          <a:bodyPr>
            <a:normAutofit fontScale="92500" lnSpcReduction="20000"/>
          </a:bodyPr>
          <a:lstStyle/>
          <a:p>
            <a:pPr algn="r">
              <a:buFont typeface="Wingdings" panose="05000000000000000000" pitchFamily="2" charset="2"/>
              <a:buChar char="q"/>
            </a:pPr>
            <a:endParaRPr lang="ar-EG" sz="2800" dirty="0" smtClean="0"/>
          </a:p>
          <a:p>
            <a:pPr algn="r">
              <a:buFont typeface="Wingdings" panose="05000000000000000000" pitchFamily="2" charset="2"/>
              <a:buChar char="q"/>
            </a:pPr>
            <a:r>
              <a:rPr lang="ar-EG" sz="3000" b="1" dirty="0">
                <a:solidFill>
                  <a:schemeClr val="bg1"/>
                </a:solidFill>
              </a:rPr>
              <a:t> </a:t>
            </a:r>
            <a:r>
              <a:rPr lang="ar-SA" sz="3000" b="1" dirty="0">
                <a:solidFill>
                  <a:schemeClr val="bg1"/>
                </a:solidFill>
              </a:rPr>
              <a:t>وعلي هذا الأساس جاء الخلاف المستمر حول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تعريف </a:t>
            </a:r>
            <a:r>
              <a:rPr lang="ar-SA" sz="3000" b="1" dirty="0" smtClean="0">
                <a:solidFill>
                  <a:schemeClr val="bg1"/>
                </a:solidFill>
              </a:rPr>
              <a:t>الخبر.</a:t>
            </a:r>
            <a:endParaRPr lang="ar-EG" sz="3000" b="1" dirty="0" smtClean="0">
              <a:solidFill>
                <a:schemeClr val="bg1"/>
              </a:solidFill>
            </a:endParaRPr>
          </a:p>
          <a:p>
            <a:pPr algn="r">
              <a:buFont typeface="Wingdings" panose="05000000000000000000" pitchFamily="2" charset="2"/>
              <a:buChar char="q"/>
            </a:pPr>
            <a:r>
              <a:rPr lang="ar-SA" sz="3000" b="1" dirty="0" smtClean="0">
                <a:solidFill>
                  <a:schemeClr val="bg1"/>
                </a:solidFill>
              </a:rPr>
              <a:t>وهذا </a:t>
            </a:r>
            <a:r>
              <a:rPr lang="ar-SA" sz="3000" b="1" dirty="0">
                <a:solidFill>
                  <a:schemeClr val="bg1"/>
                </a:solidFill>
              </a:rPr>
              <a:t>الخلاف لا يقتصر علي الإعلاميين وأساتذة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الإعلام فقط، ولكنه يمتد ليشتمل أفراد المجتمع.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فكل فرد – وفقا لاهتماماته – يمكن أن يقدم تعريفاً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مستقلاً للخبر.</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endParaRPr lang="en-US" sz="3000" b="1" dirty="0">
              <a:solidFill>
                <a:schemeClr val="bg1"/>
              </a:solidFill>
            </a:endParaRPr>
          </a:p>
        </p:txBody>
      </p:sp>
    </p:spTree>
    <p:extLst>
      <p:ext uri="{BB962C8B-B14F-4D97-AF65-F5344CB8AC3E}">
        <p14:creationId xmlns:p14="http://schemas.microsoft.com/office/powerpoint/2010/main" val="10604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2812" y="533400"/>
            <a:ext cx="9601200" cy="1447800"/>
          </a:xfrm>
        </p:spPr>
        <p:style>
          <a:lnRef idx="1">
            <a:schemeClr val="accent6"/>
          </a:lnRef>
          <a:fillRef idx="3">
            <a:schemeClr val="accent6"/>
          </a:fillRef>
          <a:effectRef idx="2">
            <a:schemeClr val="accent6"/>
          </a:effectRef>
          <a:fontRef idx="minor">
            <a:schemeClr val="lt1"/>
          </a:fontRef>
        </p:style>
        <p:txBody>
          <a:bodyPr>
            <a:normAutofit fontScale="90000"/>
          </a:bodyPr>
          <a:lstStyle/>
          <a:p>
            <a:pPr algn="r"/>
            <a:r>
              <a:rPr lang="ar-EG" dirty="0" smtClean="0"/>
              <a:t/>
            </a:r>
            <a:br>
              <a:rPr lang="ar-EG" dirty="0" smtClean="0"/>
            </a:br>
            <a:r>
              <a:rPr lang="ar-EG" dirty="0" smtClean="0"/>
              <a:t/>
            </a:r>
            <a:br>
              <a:rPr lang="ar-EG" dirty="0" smtClean="0"/>
            </a:br>
            <a:r>
              <a:rPr lang="ar-EG" dirty="0" smtClean="0"/>
              <a:t/>
            </a:r>
            <a:br>
              <a:rPr lang="ar-EG" dirty="0" smtClean="0"/>
            </a:br>
            <a:r>
              <a:rPr lang="ar-EG" dirty="0" smtClean="0"/>
              <a:t/>
            </a:r>
            <a:br>
              <a:rPr lang="ar-EG" dirty="0" smtClean="0"/>
            </a:br>
            <a:r>
              <a:rPr lang="ar-EG" dirty="0" smtClean="0"/>
              <a:t>                                                                                                   </a:t>
            </a:r>
            <a:r>
              <a:rPr lang="ar-SA" dirty="0" smtClean="0"/>
              <a:t>من الصعب تحديد الخدمة أو مجموع الخدمات التي تقدمها الصحيفة إلي الجمهور .ويزيد من صعوبة تحديدها :-</a:t>
            </a:r>
            <a:r>
              <a:rPr lang="en-US" dirty="0" smtClean="0"/>
              <a:t/>
            </a:r>
            <a:br>
              <a:rPr lang="en-US" dirty="0" smtClean="0"/>
            </a:br>
            <a:endParaRPr lang="ar-SA" dirty="0"/>
          </a:p>
        </p:txBody>
      </p:sp>
      <p:graphicFrame>
        <p:nvGraphicFramePr>
          <p:cNvPr id="9" name="عنصر نائب للمحتوى 8"/>
          <p:cNvGraphicFramePr>
            <a:graphicFrameLocks noGrp="1"/>
          </p:cNvGraphicFramePr>
          <p:nvPr>
            <p:ph sz="half" idx="1"/>
            <p:extLst>
              <p:ext uri="{D42A27DB-BD31-4B8C-83A1-F6EECF244321}">
                <p14:modId xmlns:p14="http://schemas.microsoft.com/office/powerpoint/2010/main" val="424814554"/>
              </p:ext>
            </p:extLst>
          </p:nvPr>
        </p:nvGraphicFramePr>
        <p:xfrm>
          <a:off x="5942012" y="1833096"/>
          <a:ext cx="4640263" cy="41867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ontent Placeholder 4"/>
          <p:cNvSpPr>
            <a:spLocks noGrp="1"/>
          </p:cNvSpPr>
          <p:nvPr>
            <p:ph sz="half" idx="2"/>
          </p:nvPr>
        </p:nvSpPr>
        <p:spPr>
          <a:xfrm>
            <a:off x="5865811" y="1905000"/>
            <a:ext cx="4648201" cy="4114800"/>
          </a:xfrm>
        </p:spPr>
        <p:txBody>
          <a:bodyPr/>
          <a:lstStyle/>
          <a:p>
            <a:pPr marL="0" indent="0">
              <a:buNone/>
            </a:pPr>
            <a:r>
              <a:rPr lang="ar-EG" dirty="0" smtClean="0"/>
              <a:t>    </a:t>
            </a:r>
          </a:p>
          <a:p>
            <a:endParaRPr lang="ar-EG" dirty="0"/>
          </a:p>
          <a:p>
            <a:endParaRPr lang="ar-EG"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16169391"/>
      </p:ext>
    </p:extLst>
  </p:cSld>
  <p:clrMapOvr>
    <a:masterClrMapping/>
  </p:clrMapOvr>
  <mc:AlternateContent xmlns:mc="http://schemas.openxmlformats.org/markup-compatibility/2006">
    <mc:Choice xmlns:p14="http://schemas.microsoft.com/office/powerpoint/2010/main" Requires="p14">
      <p:transition spd="med" p14:dur="700" advTm="31136">
        <p:fade/>
      </p:transition>
    </mc:Choice>
    <mc:Fallback>
      <p:transition spd="med" advTm="31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7912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t>إن الخبر باعتباره متصلاً بالحياة اليومية للإنسان </a:t>
            </a:r>
            <a:r>
              <a:rPr lang="ar-EG" sz="2800" b="1" dirty="0" smtClean="0"/>
              <a:t/>
            </a:r>
            <a:br>
              <a:rPr lang="ar-EG" sz="2800" b="1" dirty="0" smtClean="0"/>
            </a:br>
            <a:r>
              <a:rPr lang="ar-EG" sz="2800" b="1" dirty="0"/>
              <a:t/>
            </a:r>
            <a:br>
              <a:rPr lang="ar-EG" sz="2800" b="1" dirty="0"/>
            </a:br>
            <a:r>
              <a:rPr lang="ar-SA" sz="2800" b="1" dirty="0" smtClean="0"/>
              <a:t>اتصالاً </a:t>
            </a:r>
            <a:r>
              <a:rPr lang="ar-SA" sz="2800" b="1" dirty="0"/>
              <a:t>وثيقاً يمثل نمطاً غير مستقر، ، وغير ثابت , </a:t>
            </a:r>
            <a:r>
              <a:rPr lang="en-US" sz="2800" b="1" dirty="0"/>
              <a:t/>
            </a:r>
            <a:br>
              <a:rPr lang="en-US" sz="2800" b="1" dirty="0"/>
            </a:br>
            <a:r>
              <a:rPr lang="en-US" sz="2800" b="1" dirty="0" smtClean="0"/>
              <a:t/>
            </a:r>
            <a:br>
              <a:rPr lang="en-US" sz="2800" b="1" dirty="0" smtClean="0"/>
            </a:br>
            <a:r>
              <a:rPr lang="ar-SA" sz="2800" b="1" dirty="0" smtClean="0"/>
              <a:t>فهذا </a:t>
            </a:r>
            <a:r>
              <a:rPr lang="ar-SA" sz="2800" b="1" dirty="0"/>
              <a:t>يضعف من دقة </a:t>
            </a:r>
            <a:r>
              <a:rPr lang="ar-SA" sz="2800" b="1" dirty="0" smtClean="0"/>
              <a:t>تحديده</a:t>
            </a:r>
            <a:r>
              <a:rPr lang="ar-EG" sz="2800" b="1" dirty="0" smtClean="0"/>
              <a:t/>
            </a:r>
            <a:br>
              <a:rPr lang="ar-EG" sz="2800" b="1" dirty="0" smtClean="0"/>
            </a:br>
            <a:r>
              <a:rPr lang="ar-EG" sz="2800" b="1" dirty="0"/>
              <a:t/>
            </a:r>
            <a:br>
              <a:rPr lang="ar-EG" sz="2800" b="1" dirty="0"/>
            </a:br>
            <a:r>
              <a:rPr lang="ar-SA" sz="2800" b="1" dirty="0">
                <a:solidFill>
                  <a:schemeClr val="tx1"/>
                </a:solidFill>
              </a:rPr>
              <a:t>وكثيراً ما نقول ونحن نطالع الصحف أو نستمع إلي </a:t>
            </a:r>
            <a:r>
              <a:rPr lang="en-US" sz="2800" b="1" dirty="0" smtClean="0">
                <a:solidFill>
                  <a:schemeClr val="tx1"/>
                </a:solidFill>
              </a:rPr>
              <a:t/>
            </a:r>
            <a:br>
              <a:rPr lang="en-US" sz="2800" b="1" dirty="0" smtClean="0">
                <a:solidFill>
                  <a:schemeClr val="tx1"/>
                </a:solidFill>
              </a:rPr>
            </a:br>
            <a:r>
              <a:rPr lang="en-US" sz="2800" b="1" dirty="0">
                <a:solidFill>
                  <a:schemeClr val="tx1"/>
                </a:solidFill>
              </a:rPr>
              <a:t/>
            </a:r>
            <a:br>
              <a:rPr lang="en-US" sz="2800" b="1" dirty="0">
                <a:solidFill>
                  <a:schemeClr val="tx1"/>
                </a:solidFill>
              </a:rPr>
            </a:br>
            <a:r>
              <a:rPr lang="ar-SA" sz="2800" b="1" dirty="0" smtClean="0">
                <a:solidFill>
                  <a:schemeClr val="tx1"/>
                </a:solidFill>
              </a:rPr>
              <a:t>الأخبار </a:t>
            </a:r>
            <a:r>
              <a:rPr lang="ar-SA" sz="2800" b="1" dirty="0">
                <a:solidFill>
                  <a:schemeClr val="tx1"/>
                </a:solidFill>
              </a:rPr>
              <a:t>في الراديو: وهل هذا خبر؟اعتراضاً منا على </a:t>
            </a:r>
            <a:r>
              <a:rPr lang="en-US" sz="2800" b="1" dirty="0" smtClean="0">
                <a:solidFill>
                  <a:schemeClr val="tx1"/>
                </a:solidFill>
              </a:rPr>
              <a:t/>
            </a:r>
            <a:br>
              <a:rPr lang="en-US" sz="2800" b="1" dirty="0" smtClean="0">
                <a:solidFill>
                  <a:schemeClr val="tx1"/>
                </a:solidFill>
              </a:rPr>
            </a:br>
            <a:r>
              <a:rPr lang="en-US" sz="2800" b="1" dirty="0">
                <a:solidFill>
                  <a:schemeClr val="tx1"/>
                </a:solidFill>
              </a:rPr>
              <a:t/>
            </a:r>
            <a:br>
              <a:rPr lang="en-US" sz="2800" b="1" dirty="0">
                <a:solidFill>
                  <a:schemeClr val="tx1"/>
                </a:solidFill>
              </a:rPr>
            </a:br>
            <a:r>
              <a:rPr lang="ar-SA" sz="2800" b="1" dirty="0" smtClean="0">
                <a:solidFill>
                  <a:schemeClr val="tx1"/>
                </a:solidFill>
              </a:rPr>
              <a:t>إذاعة </a:t>
            </a:r>
            <a:r>
              <a:rPr lang="ar-SA" sz="2800" b="1" dirty="0">
                <a:solidFill>
                  <a:schemeClr val="tx1"/>
                </a:solidFill>
              </a:rPr>
              <a:t>خبر لا يندرج ضمن مفهومنا الشخصي للخبر</a:t>
            </a:r>
            <a:r>
              <a:rPr lang="ar-SA" sz="2800" b="1" dirty="0" smtClean="0">
                <a:solidFill>
                  <a:schemeClr val="tx1"/>
                </a:solidFill>
              </a:rPr>
              <a:t>.</a:t>
            </a:r>
            <a:r>
              <a:rPr lang="en-US" sz="2800" b="1" dirty="0" smtClean="0">
                <a:solidFill>
                  <a:schemeClr val="tx1"/>
                </a:solidFill>
              </a:rPr>
              <a:t/>
            </a:r>
            <a:br>
              <a:rPr lang="en-US" sz="2800" b="1" dirty="0" smtClean="0">
                <a:solidFill>
                  <a:schemeClr val="tx1"/>
                </a:solidFill>
              </a:rPr>
            </a:br>
            <a:r>
              <a:rPr lang="en-US" sz="2800" b="1" dirty="0">
                <a:solidFill>
                  <a:schemeClr val="tx1"/>
                </a:solidFill>
              </a:rPr>
              <a:t/>
            </a:r>
            <a:br>
              <a:rPr lang="en-US" sz="2800" b="1" dirty="0">
                <a:solidFill>
                  <a:schemeClr val="tx1"/>
                </a:solidFill>
              </a:rPr>
            </a:br>
            <a:endParaRPr lang="en-US" sz="2800" b="1" dirty="0">
              <a:solidFill>
                <a:schemeClr val="tx1"/>
              </a:solidFill>
            </a:endParaRPr>
          </a:p>
        </p:txBody>
      </p:sp>
    </p:spTree>
    <p:extLst>
      <p:ext uri="{BB962C8B-B14F-4D97-AF65-F5344CB8AC3E}">
        <p14:creationId xmlns:p14="http://schemas.microsoft.com/office/powerpoint/2010/main" val="170291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12" y="838200"/>
            <a:ext cx="9948563" cy="52578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ونفس الخبر قد يتقبله أشخاص آخرون، ويرونه </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مندرجاً ضمن تعريفهم للخبر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r>
              <a:rPr lang="ar-SA" sz="2800" b="1" dirty="0" smtClean="0">
                <a:ln w="1905"/>
                <a:solidFill>
                  <a:srgbClr val="FF0000"/>
                </a:solidFill>
                <a:effectLst>
                  <a:innerShdw blurRad="69850" dist="43180" dir="5400000">
                    <a:srgbClr val="000000">
                      <a:alpha val="65000"/>
                    </a:srgbClr>
                  </a:innerShdw>
                </a:effectLst>
              </a:rPr>
              <a:t>الخبر</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كأحد الفنون الإعلامية يرتبط ارتباطاً وثيقاً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بالمجتمع، وبالتالي تتباين وتختلف تعريفاته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باختلاف وتباين المجتمعات حضارياً وثقافياً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وسياسياً واقتصادياً.</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60033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10591800" cy="54102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dirty="0" smtClean="0"/>
          </a:p>
          <a:p>
            <a:pPr>
              <a:buFont typeface="Wingdings" panose="05000000000000000000" pitchFamily="2" charset="2"/>
              <a:buChar char="q"/>
            </a:pPr>
            <a:r>
              <a:rPr lang="ar-SA" sz="2800" b="1" dirty="0"/>
              <a:t>فالثقافة العامة للمجتمع هي التي تحدد مفهوم </a:t>
            </a:r>
            <a:r>
              <a:rPr lang="ar-SA" sz="2800" b="1" dirty="0" smtClean="0"/>
              <a:t>الخبر</a:t>
            </a:r>
            <a:r>
              <a:rPr lang="ar-SA" sz="2800" b="1" dirty="0"/>
              <a:t>، ودرجة </a:t>
            </a:r>
            <a:endParaRPr lang="ar-EG" sz="2800" b="1" dirty="0" smtClean="0"/>
          </a:p>
          <a:p>
            <a:pPr marL="0" indent="0">
              <a:buNone/>
            </a:pPr>
            <a:r>
              <a:rPr lang="ar-EG" sz="2800" b="1" dirty="0"/>
              <a:t> </a:t>
            </a:r>
            <a:r>
              <a:rPr lang="ar-EG" sz="2800" b="1" dirty="0" smtClean="0"/>
              <a:t> </a:t>
            </a:r>
            <a:r>
              <a:rPr lang="ar-SA" sz="2800" b="1" dirty="0" smtClean="0"/>
              <a:t>النمو </a:t>
            </a:r>
            <a:r>
              <a:rPr lang="ar-SA" sz="2800" b="1" dirty="0"/>
              <a:t>والتقدم الحضاري والاقتصادي </a:t>
            </a:r>
            <a:r>
              <a:rPr lang="ar-SA" sz="2800" b="1" dirty="0" smtClean="0"/>
              <a:t>تلعب </a:t>
            </a:r>
            <a:r>
              <a:rPr lang="ar-SA" sz="2800" b="1" dirty="0"/>
              <a:t>دوراً في هذا </a:t>
            </a:r>
            <a:r>
              <a:rPr lang="ar-SA" sz="2800" b="1" dirty="0" smtClean="0"/>
              <a:t>التحديد.</a:t>
            </a:r>
            <a:endParaRPr lang="ar-EG" sz="2800" b="1" dirty="0" smtClean="0"/>
          </a:p>
          <a:p>
            <a:pPr>
              <a:buFont typeface="Wingdings" panose="05000000000000000000" pitchFamily="2" charset="2"/>
              <a:buChar char="q"/>
            </a:pPr>
            <a:r>
              <a:rPr lang="ar-SA" sz="2800" b="1" dirty="0" smtClean="0"/>
              <a:t>لذلك </a:t>
            </a:r>
            <a:r>
              <a:rPr lang="ar-SA" sz="2800" b="1" dirty="0"/>
              <a:t>وجدنا تعريفات للخبر تميز بين المجتمعات </a:t>
            </a:r>
            <a:r>
              <a:rPr lang="ar-SA" sz="2800" b="1" dirty="0" smtClean="0"/>
              <a:t>المتقدمة </a:t>
            </a:r>
            <a:endParaRPr lang="ar-EG" sz="2800" b="1" dirty="0" smtClean="0"/>
          </a:p>
          <a:p>
            <a:pPr marL="0" indent="0">
              <a:buNone/>
            </a:pPr>
            <a:r>
              <a:rPr lang="ar-EG" sz="2800" b="1" dirty="0"/>
              <a:t> </a:t>
            </a:r>
            <a:r>
              <a:rPr lang="ar-EG" sz="2800" b="1" dirty="0" smtClean="0"/>
              <a:t> </a:t>
            </a:r>
            <a:r>
              <a:rPr lang="ar-SA" sz="2800" b="1" dirty="0" smtClean="0"/>
              <a:t>والمجتمعات المتخلفة</a:t>
            </a:r>
            <a:r>
              <a:rPr lang="ar-EG" sz="2800" b="1" dirty="0" smtClean="0"/>
              <a:t> </a:t>
            </a:r>
            <a:r>
              <a:rPr lang="ar-SA" sz="2800" b="1" dirty="0" smtClean="0"/>
              <a:t>فالخبر </a:t>
            </a:r>
            <a:r>
              <a:rPr lang="ar-SA" sz="2800" b="1" dirty="0"/>
              <a:t>الذي يصلح للنشر في دولة مثل </a:t>
            </a:r>
            <a:endParaRPr lang="ar-EG" sz="2800" b="1" dirty="0" smtClean="0"/>
          </a:p>
          <a:p>
            <a:pPr marL="0" indent="0">
              <a:buNone/>
            </a:pPr>
            <a:r>
              <a:rPr lang="ar-EG" sz="2800" b="1" dirty="0"/>
              <a:t> </a:t>
            </a:r>
            <a:r>
              <a:rPr lang="ar-EG" sz="2800" b="1" dirty="0" smtClean="0"/>
              <a:t> </a:t>
            </a:r>
            <a:r>
              <a:rPr lang="ar-SA" sz="2800" b="1" dirty="0" smtClean="0"/>
              <a:t>الولايات </a:t>
            </a:r>
            <a:r>
              <a:rPr lang="ar-EG" sz="2800" b="1" dirty="0" smtClean="0"/>
              <a:t> </a:t>
            </a:r>
            <a:r>
              <a:rPr lang="ar-SA" sz="2800" b="1" dirty="0" smtClean="0"/>
              <a:t>المتحدة </a:t>
            </a:r>
            <a:r>
              <a:rPr lang="ar-SA" sz="2800" b="1" dirty="0"/>
              <a:t>علي الصفحات الأولي قد لا يعد خبراً علي </a:t>
            </a:r>
            <a:endParaRPr lang="ar-EG" sz="2800" b="1" dirty="0" smtClean="0"/>
          </a:p>
          <a:p>
            <a:pPr marL="0" indent="0">
              <a:buNone/>
            </a:pPr>
            <a:r>
              <a:rPr lang="ar-EG" sz="2800" b="1" dirty="0"/>
              <a:t> </a:t>
            </a:r>
            <a:r>
              <a:rPr lang="ar-EG" sz="2800" b="1" dirty="0" smtClean="0"/>
              <a:t> </a:t>
            </a:r>
            <a:r>
              <a:rPr lang="ar-SA" sz="2800" b="1" dirty="0" smtClean="0"/>
              <a:t>الإطلاق </a:t>
            </a:r>
            <a:r>
              <a:rPr lang="ar-SA" sz="2800" b="1" dirty="0"/>
              <a:t>في دولة أخرى مثل السودان.</a:t>
            </a:r>
            <a:endParaRPr lang="en-US" sz="2800" dirty="0"/>
          </a:p>
        </p:txBody>
      </p:sp>
    </p:spTree>
    <p:extLst>
      <p:ext uri="{BB962C8B-B14F-4D97-AF65-F5344CB8AC3E}">
        <p14:creationId xmlns:p14="http://schemas.microsoft.com/office/powerpoint/2010/main" val="334264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9436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q"/>
            </a:pPr>
            <a:r>
              <a:rPr lang="ar-SA" sz="2800" b="1" dirty="0"/>
              <a:t>وعلي هذا الأساس أيضاً يتم التمييز بين مفاهيم </a:t>
            </a:r>
            <a:r>
              <a:rPr lang="ar-EG" sz="2800" b="1" dirty="0" smtClean="0"/>
              <a:t/>
            </a:r>
            <a:br>
              <a:rPr lang="ar-EG" sz="2800" b="1" dirty="0" smtClean="0"/>
            </a:br>
            <a:r>
              <a:rPr lang="ar-EG" sz="2800" b="1" dirty="0"/>
              <a:t/>
            </a:r>
            <a:br>
              <a:rPr lang="ar-EG" sz="2800" b="1" dirty="0"/>
            </a:br>
            <a:r>
              <a:rPr lang="ar-SA" sz="2800" b="1" dirty="0" smtClean="0"/>
              <a:t>الخبر </a:t>
            </a:r>
            <a:r>
              <a:rPr lang="ar-SA" sz="2800" b="1" dirty="0"/>
              <a:t>على أساس نوع النظام السياسي </a:t>
            </a:r>
            <a:r>
              <a:rPr lang="ar-EG" sz="2800" b="1" dirty="0" smtClean="0"/>
              <a:t/>
            </a:r>
            <a:br>
              <a:rPr lang="ar-EG" sz="2800" b="1" dirty="0" smtClean="0"/>
            </a:br>
            <a:r>
              <a:rPr lang="ar-EG" sz="2800" b="1" dirty="0"/>
              <a:t/>
            </a:r>
            <a:br>
              <a:rPr lang="ar-EG" sz="2800" b="1" dirty="0"/>
            </a:br>
            <a:r>
              <a:rPr lang="ar-SA" sz="2800" b="1" dirty="0" smtClean="0"/>
              <a:t>والاقتصادي </a:t>
            </a:r>
            <a:r>
              <a:rPr lang="ar-SA" sz="2800" b="1" dirty="0"/>
              <a:t>الذي تتبناه </a:t>
            </a:r>
            <a:r>
              <a:rPr lang="ar-SA" sz="2800" b="1" dirty="0" smtClean="0"/>
              <a:t>المجتمعات</a:t>
            </a:r>
            <a:r>
              <a:rPr lang="ar-EG" sz="2800" b="1" dirty="0" smtClean="0"/>
              <a:t>.</a:t>
            </a:r>
            <a:br>
              <a:rPr lang="ar-EG" sz="2800" b="1" dirty="0" smtClean="0"/>
            </a:br>
            <a:r>
              <a:rPr lang="ar-EG" sz="2800" b="1" dirty="0"/>
              <a:t/>
            </a:r>
            <a:br>
              <a:rPr lang="ar-EG" sz="2800" b="1" dirty="0"/>
            </a:br>
            <a:r>
              <a:rPr lang="ar-SA" sz="2800" b="1" dirty="0" smtClean="0"/>
              <a:t>لذلك </a:t>
            </a:r>
            <a:r>
              <a:rPr lang="ar-SA" sz="2800" b="1" dirty="0">
                <a:solidFill>
                  <a:srgbClr val="FF0101"/>
                </a:solidFill>
              </a:rPr>
              <a:t>وجدنا تعريفا للخبر </a:t>
            </a:r>
            <a:r>
              <a:rPr lang="ar-SA" sz="2800" b="1" dirty="0"/>
              <a:t>في الدول التي تنتهج نظام </a:t>
            </a:r>
            <a:r>
              <a:rPr lang="ar-EG" sz="2800" b="1" dirty="0" smtClean="0"/>
              <a:t/>
            </a:r>
            <a:br>
              <a:rPr lang="ar-EG" sz="2800" b="1" dirty="0" smtClean="0"/>
            </a:br>
            <a:r>
              <a:rPr lang="ar-EG" sz="2800" b="1" dirty="0"/>
              <a:t/>
            </a:r>
            <a:br>
              <a:rPr lang="ar-EG" sz="2800" b="1" dirty="0"/>
            </a:br>
            <a:r>
              <a:rPr lang="ar-SA" sz="2800" b="1" dirty="0" smtClean="0"/>
              <a:t>الاقتصاد </a:t>
            </a:r>
            <a:r>
              <a:rPr lang="ar-SA" sz="2800" b="1" dirty="0"/>
              <a:t>الحر والحرية السياسية (الدول الليبرالية </a:t>
            </a:r>
            <a:r>
              <a:rPr lang="ar-SA" sz="2800" b="1" dirty="0" smtClean="0"/>
              <a:t>)</a:t>
            </a:r>
            <a:r>
              <a:rPr lang="ar-EG" sz="2800" b="1" dirty="0" smtClean="0"/>
              <a:t>.</a:t>
            </a:r>
            <a:br>
              <a:rPr lang="ar-EG" sz="2800" b="1" dirty="0" smtClean="0"/>
            </a:br>
            <a:r>
              <a:rPr lang="ar-EG" sz="2800" b="1" dirty="0"/>
              <a:t/>
            </a:r>
            <a:br>
              <a:rPr lang="ar-EG" sz="2800" b="1" dirty="0"/>
            </a:br>
            <a:r>
              <a:rPr lang="ar-SA" sz="2800" b="1" dirty="0"/>
              <a:t>وتعريفاً ثالثاً للخبر في الدول التي تتبع النظام </a:t>
            </a:r>
            <a:r>
              <a:rPr lang="ar-EG" sz="2800" b="1" dirty="0" smtClean="0"/>
              <a:t/>
            </a:r>
            <a:br>
              <a:rPr lang="ar-EG" sz="2800" b="1" dirty="0" smtClean="0"/>
            </a:br>
            <a:r>
              <a:rPr lang="ar-EG" sz="2800" b="1" dirty="0"/>
              <a:t/>
            </a:r>
            <a:br>
              <a:rPr lang="ar-EG" sz="2800" b="1" dirty="0"/>
            </a:br>
            <a:r>
              <a:rPr lang="ar-SA" sz="2800" b="1" dirty="0" smtClean="0"/>
              <a:t>الاشتراكي </a:t>
            </a:r>
            <a:r>
              <a:rPr lang="ar-SA" sz="2800" b="1" dirty="0"/>
              <a:t>بمداخلاته الاقتصادية والسياسية</a:t>
            </a:r>
            <a:r>
              <a:rPr lang="ar-SA" sz="2800" b="1" dirty="0" smtClean="0"/>
              <a:t>.</a:t>
            </a:r>
            <a:r>
              <a:rPr lang="ar-EG" sz="2800" b="1" dirty="0" smtClean="0"/>
              <a:t/>
            </a:r>
            <a:br>
              <a:rPr lang="ar-EG" sz="2800" b="1" dirty="0" smtClean="0"/>
            </a:br>
            <a:endParaRPr lang="en-US" sz="2800" b="1" dirty="0"/>
          </a:p>
        </p:txBody>
      </p:sp>
    </p:spTree>
    <p:extLst>
      <p:ext uri="{BB962C8B-B14F-4D97-AF65-F5344CB8AC3E}">
        <p14:creationId xmlns:p14="http://schemas.microsoft.com/office/powerpoint/2010/main" val="47125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8674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solidFill>
                  <a:srgbClr val="FF0101"/>
                </a:solidFill>
              </a:rPr>
              <a:t>من جهة أخرى، </a:t>
            </a:r>
            <a:r>
              <a:rPr lang="ar-SA" sz="2800" b="1" dirty="0"/>
              <a:t>فإن التطور التاريخي للاتصال </a:t>
            </a:r>
            <a:r>
              <a:rPr lang="ar-EG" sz="2800" b="1" dirty="0" smtClean="0"/>
              <a:t/>
            </a:r>
            <a:br>
              <a:rPr lang="ar-EG" sz="2800" b="1" dirty="0" smtClean="0"/>
            </a:br>
            <a:r>
              <a:rPr lang="ar-EG" sz="2800" b="1" dirty="0"/>
              <a:t/>
            </a:r>
            <a:br>
              <a:rPr lang="ar-EG" sz="2800" b="1" dirty="0"/>
            </a:br>
            <a:r>
              <a:rPr lang="ar-SA" sz="2800" b="1" dirty="0" smtClean="0"/>
              <a:t>الجماهيري </a:t>
            </a:r>
            <a:r>
              <a:rPr lang="ar-SA" sz="2800" b="1" dirty="0"/>
              <a:t>ووسائله ساهم بشكل كبير في عدم </a:t>
            </a:r>
            <a:r>
              <a:rPr lang="ar-EG" sz="2800" b="1" dirty="0" smtClean="0"/>
              <a:t/>
            </a:r>
            <a:br>
              <a:rPr lang="ar-EG" sz="2800" b="1" dirty="0" smtClean="0"/>
            </a:br>
            <a:r>
              <a:rPr lang="ar-EG" sz="2800" b="1" dirty="0"/>
              <a:t/>
            </a:r>
            <a:br>
              <a:rPr lang="ar-EG" sz="2800" b="1" dirty="0"/>
            </a:br>
            <a:r>
              <a:rPr lang="ar-SA" sz="2800" b="1" dirty="0" smtClean="0"/>
              <a:t>الاتفاق </a:t>
            </a:r>
            <a:r>
              <a:rPr lang="ar-SA" sz="2800" b="1" dirty="0"/>
              <a:t>على مفهوم واحد للخبر من زاويتين</a:t>
            </a:r>
            <a:r>
              <a:rPr lang="ar-SA" sz="2800" b="1" dirty="0" smtClean="0"/>
              <a:t>:</a:t>
            </a:r>
            <a:r>
              <a:rPr lang="ar-EG" sz="2800" b="1" dirty="0" smtClean="0"/>
              <a:t/>
            </a:r>
            <a:br>
              <a:rPr lang="ar-EG" sz="2800" b="1" dirty="0" smtClean="0"/>
            </a:br>
            <a:r>
              <a:rPr lang="ar-EG" sz="2800" b="1" dirty="0"/>
              <a:t/>
            </a:r>
            <a:br>
              <a:rPr lang="ar-EG" sz="2800" b="1" dirty="0"/>
            </a:br>
            <a:r>
              <a:rPr lang="ar-SA" sz="2800" b="1" u="sng" dirty="0">
                <a:solidFill>
                  <a:srgbClr val="FFC000"/>
                </a:solidFill>
              </a:rPr>
              <a:t>الأولي</a:t>
            </a:r>
            <a:r>
              <a:rPr lang="ar-SA" sz="2800" b="1" dirty="0">
                <a:solidFill>
                  <a:srgbClr val="FFC000"/>
                </a:solidFill>
              </a:rPr>
              <a:t> </a:t>
            </a:r>
            <a:r>
              <a:rPr lang="ar-SA" sz="2800" b="1" dirty="0"/>
              <a:t>تتمثل في اختلاف وتطور تعريفات الخبر زمنياً. </a:t>
            </a:r>
            <a:r>
              <a:rPr lang="ar-EG" sz="2800" b="1" dirty="0" smtClean="0"/>
              <a:t/>
            </a:r>
            <a:br>
              <a:rPr lang="ar-EG" sz="2800" b="1" dirty="0" smtClean="0"/>
            </a:br>
            <a:r>
              <a:rPr lang="ar-EG" sz="2800" b="1" dirty="0"/>
              <a:t/>
            </a:r>
            <a:br>
              <a:rPr lang="ar-EG" sz="2800" b="1" dirty="0"/>
            </a:br>
            <a:r>
              <a:rPr lang="ar-SA" sz="2800" b="1" dirty="0" smtClean="0"/>
              <a:t>فمفهوم </a:t>
            </a:r>
            <a:r>
              <a:rPr lang="ar-SA" sz="2800" b="1" dirty="0"/>
              <a:t>الخبر قبل اختراع الطباعة (مرحلة النسخ) </a:t>
            </a:r>
            <a:r>
              <a:rPr lang="ar-EG" sz="2800" b="1" dirty="0" smtClean="0"/>
              <a:t/>
            </a:r>
            <a:br>
              <a:rPr lang="ar-EG" sz="2800" b="1" dirty="0" smtClean="0"/>
            </a:br>
            <a:r>
              <a:rPr lang="ar-EG" sz="2800" b="1" dirty="0"/>
              <a:t/>
            </a:r>
            <a:br>
              <a:rPr lang="ar-EG" sz="2800" b="1" dirty="0"/>
            </a:br>
            <a:r>
              <a:rPr lang="ar-SA" sz="2800" b="1" dirty="0" smtClean="0"/>
              <a:t>يختلف </a:t>
            </a:r>
            <a:r>
              <a:rPr lang="ar-SA" sz="2800" b="1" dirty="0"/>
              <a:t>عن مفهومه بعد هذا </a:t>
            </a:r>
            <a:r>
              <a:rPr lang="ar-SA" sz="2800" b="1" dirty="0" smtClean="0"/>
              <a:t>الاختراع</a:t>
            </a:r>
            <a:r>
              <a:rPr lang="ar-EG" sz="2800" b="1" dirty="0" smtClean="0"/>
              <a:t>.</a:t>
            </a:r>
            <a:br>
              <a:rPr lang="ar-EG" sz="2800" b="1" dirty="0" smtClean="0"/>
            </a:br>
            <a:r>
              <a:rPr lang="ar-EG" sz="2800" b="1" dirty="0"/>
              <a:t/>
            </a:r>
            <a:br>
              <a:rPr lang="ar-EG" sz="2800" b="1" dirty="0"/>
            </a:br>
            <a:endParaRPr lang="en-US" sz="2800" b="1" dirty="0"/>
          </a:p>
        </p:txBody>
      </p:sp>
    </p:spTree>
    <p:extLst>
      <p:ext uri="{BB962C8B-B14F-4D97-AF65-F5344CB8AC3E}">
        <p14:creationId xmlns:p14="http://schemas.microsoft.com/office/powerpoint/2010/main" val="85140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791200"/>
          </a:xfrm>
        </p:spPr>
        <p:style>
          <a:lnRef idx="2">
            <a:schemeClr val="accent6"/>
          </a:lnRef>
          <a:fillRef idx="1">
            <a:schemeClr val="lt1"/>
          </a:fillRef>
          <a:effectRef idx="0">
            <a:schemeClr val="accent6"/>
          </a:effectRef>
          <a:fontRef idx="minor">
            <a:schemeClr val="dk1"/>
          </a:fontRef>
        </p:style>
        <p:txBody>
          <a:bodyPr/>
          <a:lstStyle/>
          <a:p>
            <a:pPr marL="457200" indent="-457200">
              <a:buFont typeface="Wingdings" panose="05000000000000000000" pitchFamily="2" charset="2"/>
              <a:buChar char="Ø"/>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ومفهوم الخبر في الصحف الأولي التي ظهرت في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أوربا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القرن السابع عشر يختلف عن مفهومه بعد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ظهور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الصحف الشعبية رخيصة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الثمن</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7780" cmpd="sng">
                  <a:solidFill>
                    <a:srgbClr val="FFFFFF"/>
                  </a:solidFill>
                  <a:prstDash val="solid"/>
                  <a:miter lim="800000"/>
                </a:ln>
                <a:solidFill>
                  <a:schemeClr val="tx1"/>
                </a:solidFill>
                <a:effectLst>
                  <a:outerShdw blurRad="50800" algn="tl" rotWithShape="0">
                    <a:srgbClr val="000000"/>
                  </a:outerShdw>
                </a:effectLst>
              </a:rPr>
              <a:t>وفي كل قرن، بل في كل بضعة سنوات من التطور </a:t>
            </a:r>
            <a:r>
              <a:rPr lang="ar-EG" sz="2800" b="1" dirty="0" smtClean="0">
                <a:ln w="17780" cmpd="sng">
                  <a:solidFill>
                    <a:srgbClr val="FFFFFF"/>
                  </a:solidFill>
                  <a:prstDash val="solid"/>
                  <a:miter lim="800000"/>
                </a:ln>
                <a:solidFill>
                  <a:schemeClr val="tx1"/>
                </a:solidFill>
                <a:effectLst>
                  <a:outerShdw blurRad="50800" algn="tl" rotWithShape="0">
                    <a:srgbClr val="000000"/>
                  </a:outerShdw>
                </a:effectLst>
              </a:rPr>
              <a:t/>
            </a:r>
            <a:br>
              <a:rPr lang="ar-EG" sz="2800" b="1" dirty="0" smtClean="0">
                <a:ln w="17780" cmpd="sng">
                  <a:solidFill>
                    <a:srgbClr val="FFFFFF"/>
                  </a:solidFill>
                  <a:prstDash val="solid"/>
                  <a:miter lim="800000"/>
                </a:ln>
                <a:solidFill>
                  <a:schemeClr val="tx1"/>
                </a:solidFill>
                <a:effectLst>
                  <a:outerShdw blurRad="50800" algn="tl" rotWithShape="0">
                    <a:srgbClr val="000000"/>
                  </a:outerShdw>
                </a:effectLst>
              </a:rPr>
            </a:br>
            <a:r>
              <a:rPr lang="ar-EG" sz="2800" b="1" dirty="0">
                <a:ln w="17780" cmpd="sng">
                  <a:solidFill>
                    <a:srgbClr val="FFFFFF"/>
                  </a:solidFill>
                  <a:prstDash val="solid"/>
                  <a:miter lim="800000"/>
                </a:ln>
                <a:solidFill>
                  <a:schemeClr val="tx1"/>
                </a:solidFill>
                <a:effectLst>
                  <a:outerShdw blurRad="50800" algn="tl" rotWithShape="0">
                    <a:srgbClr val="000000"/>
                  </a:outerShdw>
                </a:effectLst>
              </a:rPr>
              <a:t/>
            </a:r>
            <a:br>
              <a:rPr lang="ar-EG" sz="2800" b="1" dirty="0">
                <a:ln w="17780" cmpd="sng">
                  <a:solidFill>
                    <a:srgbClr val="FFFFFF"/>
                  </a:solidFill>
                  <a:prstDash val="solid"/>
                  <a:miter lim="800000"/>
                </a:ln>
                <a:solidFill>
                  <a:schemeClr val="tx1"/>
                </a:solidFill>
                <a:effectLst>
                  <a:outerShdw blurRad="50800" algn="tl" rotWithShape="0">
                    <a:srgbClr val="000000"/>
                  </a:outerShdw>
                </a:effectLst>
              </a:rPr>
            </a:br>
            <a:r>
              <a:rPr lang="ar-SA" sz="2800" b="1" dirty="0" smtClean="0">
                <a:ln w="17780" cmpd="sng">
                  <a:solidFill>
                    <a:srgbClr val="FFFFFF"/>
                  </a:solidFill>
                  <a:prstDash val="solid"/>
                  <a:miter lim="800000"/>
                </a:ln>
                <a:solidFill>
                  <a:schemeClr val="tx1"/>
                </a:solidFill>
                <a:effectLst>
                  <a:outerShdw blurRad="50800" algn="tl" rotWithShape="0">
                    <a:srgbClr val="000000"/>
                  </a:outerShdw>
                </a:effectLst>
              </a:rPr>
              <a:t>قد </a:t>
            </a:r>
            <a:r>
              <a:rPr lang="ar-SA" sz="2800" b="1" dirty="0">
                <a:ln w="17780" cmpd="sng">
                  <a:solidFill>
                    <a:srgbClr val="FFFFFF"/>
                  </a:solidFill>
                  <a:prstDash val="solid"/>
                  <a:miter lim="800000"/>
                </a:ln>
                <a:solidFill>
                  <a:schemeClr val="tx1"/>
                </a:solidFill>
                <a:effectLst>
                  <a:outerShdw blurRad="50800" algn="tl" rotWithShape="0">
                    <a:srgbClr val="000000"/>
                  </a:outerShdw>
                </a:effectLst>
              </a:rPr>
              <a:t>نجد اختلافا بارزاً في تعريف الخبر</a:t>
            </a:r>
            <a:r>
              <a:rPr lang="ar-SA" sz="2800" b="1" dirty="0" smtClean="0">
                <a:ln w="17780" cmpd="sng">
                  <a:solidFill>
                    <a:srgbClr val="FFFFFF"/>
                  </a:solidFill>
                  <a:prstDash val="solid"/>
                  <a:miter lim="800000"/>
                </a:ln>
                <a:solidFill>
                  <a:schemeClr val="tx1"/>
                </a:solidFill>
                <a:effectLst>
                  <a:outerShdw blurRad="50800" algn="tl" rotWithShape="0">
                    <a:srgbClr val="000000"/>
                  </a:outerShdw>
                </a:effectLst>
              </a:rPr>
              <a:t>.</a:t>
            </a: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31245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609600"/>
            <a:ext cx="9829800" cy="5486400"/>
          </a:xfrm>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algn="r">
              <a:buFont typeface="Wingdings" panose="05000000000000000000" pitchFamily="2" charset="2"/>
              <a:buChar char="q"/>
            </a:pPr>
            <a:endParaRPr lang="ar-EG" sz="2800" dirty="0" smtClean="0"/>
          </a:p>
          <a:p>
            <a:pPr algn="r">
              <a:buFont typeface="Wingdings" panose="05000000000000000000" pitchFamily="2" charset="2"/>
              <a:buChar char="q"/>
            </a:pPr>
            <a:r>
              <a:rPr lang="ar-EG" sz="2800" dirty="0"/>
              <a:t> </a:t>
            </a:r>
            <a:r>
              <a:rPr lang="ar-SA" sz="2800" b="1" dirty="0"/>
              <a:t>وعلي سبيل المثال فإن الأخبار التي كانت تنشر في </a:t>
            </a:r>
            <a:r>
              <a:rPr lang="ar-EG" sz="2800" b="1" dirty="0"/>
              <a:t/>
            </a:r>
            <a:br>
              <a:rPr lang="ar-EG" sz="2800" b="1" dirty="0"/>
            </a:br>
            <a:r>
              <a:rPr lang="ar-EG" sz="2800" b="1" dirty="0"/>
              <a:t/>
            </a:r>
            <a:br>
              <a:rPr lang="ar-EG" sz="2800" b="1" dirty="0"/>
            </a:br>
            <a:r>
              <a:rPr lang="ar-SA" sz="2800" b="1" dirty="0">
                <a:solidFill>
                  <a:srgbClr val="FFC000"/>
                </a:solidFill>
              </a:rPr>
              <a:t>جريدة الوقائع المصرية </a:t>
            </a:r>
            <a:r>
              <a:rPr lang="ar-SA" sz="2800" b="1" dirty="0"/>
              <a:t>وقت صدورها في عام 1828 </a:t>
            </a:r>
            <a:r>
              <a:rPr lang="ar-EG" sz="2800" b="1" dirty="0"/>
              <a:t/>
            </a:r>
            <a:br>
              <a:rPr lang="ar-EG" sz="2800" b="1" dirty="0"/>
            </a:br>
            <a:r>
              <a:rPr lang="ar-EG" sz="2800" b="1" dirty="0"/>
              <a:t/>
            </a:r>
            <a:br>
              <a:rPr lang="ar-EG" sz="2800" b="1" dirty="0"/>
            </a:br>
            <a:r>
              <a:rPr lang="ar-SA" sz="2800" b="1" dirty="0"/>
              <a:t>يختلف مفهومها تماما عن مفهوم الخبر الذي كان يتم </a:t>
            </a:r>
            <a:r>
              <a:rPr lang="ar-EG" sz="2800" b="1" dirty="0"/>
              <a:t/>
            </a:r>
            <a:br>
              <a:rPr lang="ar-EG" sz="2800" b="1" dirty="0"/>
            </a:br>
            <a:r>
              <a:rPr lang="ar-EG" sz="2800" b="1" dirty="0"/>
              <a:t/>
            </a:r>
            <a:br>
              <a:rPr lang="ar-EG" sz="2800" b="1" dirty="0"/>
            </a:br>
            <a:r>
              <a:rPr lang="ar-SA" sz="2800" b="1" dirty="0"/>
              <a:t>علي أساسه نشر الأخبار في الصحف المصرية في </a:t>
            </a:r>
            <a:r>
              <a:rPr lang="ar-EG" sz="2800" b="1" dirty="0"/>
              <a:t/>
            </a:r>
            <a:br>
              <a:rPr lang="ar-EG" sz="2800" b="1" dirty="0"/>
            </a:br>
            <a:r>
              <a:rPr lang="ar-EG" sz="2800" b="1" dirty="0"/>
              <a:t/>
            </a:r>
            <a:br>
              <a:rPr lang="ar-EG" sz="2800" b="1" dirty="0"/>
            </a:br>
            <a:r>
              <a:rPr lang="ar-SA" sz="2800" b="1" dirty="0"/>
              <a:t>فترة ما بين </a:t>
            </a:r>
            <a:r>
              <a:rPr lang="ar-SA" sz="2800" b="1" dirty="0">
                <a:solidFill>
                  <a:schemeClr val="tx1"/>
                </a:solidFill>
              </a:rPr>
              <a:t>الحربين العالميتين</a:t>
            </a:r>
            <a:r>
              <a:rPr lang="ar-EG" sz="2800" b="1" dirty="0" smtClean="0">
                <a:solidFill>
                  <a:schemeClr val="tx1"/>
                </a:solidFill>
              </a:rPr>
              <a:t>.</a:t>
            </a:r>
          </a:p>
          <a:p>
            <a:pPr algn="r">
              <a:buFont typeface="Wingdings" panose="05000000000000000000" pitchFamily="2" charset="2"/>
              <a:buChar char="q"/>
            </a:pPr>
            <a:r>
              <a:rPr lang="ar-SA" sz="2800" dirty="0" smtClean="0"/>
              <a:t> </a:t>
            </a:r>
            <a:r>
              <a:rPr lang="ar-SA" sz="2800" b="1" dirty="0"/>
              <a:t>كما يختلف عن مفهوم الخبر في </a:t>
            </a:r>
            <a:r>
              <a:rPr lang="ar-SA" sz="2800" b="1" dirty="0">
                <a:solidFill>
                  <a:schemeClr val="tx1"/>
                </a:solidFill>
              </a:rPr>
              <a:t>الفترة الناصرية </a:t>
            </a:r>
            <a:r>
              <a:rPr lang="ar-EG" sz="2800" b="1" dirty="0"/>
              <a:t/>
            </a:r>
            <a:br>
              <a:rPr lang="ar-EG" sz="2800" b="1" dirty="0"/>
            </a:br>
            <a:r>
              <a:rPr lang="ar-EG" sz="2800" b="1" dirty="0"/>
              <a:t/>
            </a:r>
            <a:br>
              <a:rPr lang="ar-EG" sz="2800" b="1" dirty="0"/>
            </a:br>
            <a:r>
              <a:rPr lang="ar-SA" sz="2800" b="1" dirty="0"/>
              <a:t>الذي يختلف هو الآخر عن مفهوم الخبر في </a:t>
            </a:r>
            <a:r>
              <a:rPr lang="ar-SA" sz="2800" b="1" dirty="0">
                <a:solidFill>
                  <a:schemeClr val="tx1"/>
                </a:solidFill>
              </a:rPr>
              <a:t>الفترة </a:t>
            </a:r>
            <a:r>
              <a:rPr lang="ar-EG" sz="2800" b="1" dirty="0">
                <a:solidFill>
                  <a:schemeClr val="tx1"/>
                </a:solidFill>
              </a:rPr>
              <a:t/>
            </a:r>
            <a:br>
              <a:rPr lang="ar-EG" sz="2800" b="1" dirty="0">
                <a:solidFill>
                  <a:schemeClr val="tx1"/>
                </a:solidFill>
              </a:rPr>
            </a:br>
            <a:r>
              <a:rPr lang="ar-EG" sz="2800" b="1" dirty="0">
                <a:solidFill>
                  <a:schemeClr val="tx1"/>
                </a:solidFill>
              </a:rPr>
              <a:t/>
            </a:r>
            <a:br>
              <a:rPr lang="ar-EG" sz="2800" b="1" dirty="0">
                <a:solidFill>
                  <a:schemeClr val="tx1"/>
                </a:solidFill>
              </a:rPr>
            </a:br>
            <a:r>
              <a:rPr lang="ar-SA" sz="2800" b="1" dirty="0">
                <a:solidFill>
                  <a:schemeClr val="tx1"/>
                </a:solidFill>
              </a:rPr>
              <a:t>الحالية.</a:t>
            </a:r>
            <a:endParaRPr lang="en-US" sz="2800" dirty="0">
              <a:solidFill>
                <a:schemeClr val="tx1"/>
              </a:solidFill>
            </a:endParaRPr>
          </a:p>
        </p:txBody>
      </p:sp>
    </p:spTree>
    <p:extLst>
      <p:ext uri="{BB962C8B-B14F-4D97-AF65-F5344CB8AC3E}">
        <p14:creationId xmlns:p14="http://schemas.microsoft.com/office/powerpoint/2010/main" val="424405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685800"/>
            <a:ext cx="9601200" cy="5334000"/>
          </a:xfrm>
        </p:spPr>
        <p:style>
          <a:lnRef idx="2">
            <a:schemeClr val="accent3"/>
          </a:lnRef>
          <a:fillRef idx="1">
            <a:schemeClr val="lt1"/>
          </a:fillRef>
          <a:effectRef idx="0">
            <a:schemeClr val="accent3"/>
          </a:effectRef>
          <a:fontRef idx="minor">
            <a:schemeClr val="dk1"/>
          </a:fontRef>
        </p:style>
        <p:txBody>
          <a:bodyPr>
            <a:noAutofit/>
          </a:bodyPr>
          <a:lstStyle/>
          <a:p>
            <a:pPr algn="r">
              <a:buFont typeface="Wingdings" panose="05000000000000000000" pitchFamily="2" charset="2"/>
              <a:buChar char="q"/>
            </a:pPr>
            <a:endParaRPr lang="ar-EG" sz="2800" dirty="0" smtClean="0"/>
          </a:p>
          <a:p>
            <a:pPr algn="r">
              <a:buFont typeface="Wingdings" panose="05000000000000000000" pitchFamily="2" charset="2"/>
              <a:buChar char="q"/>
            </a:pPr>
            <a:r>
              <a:rPr lang="ar-EG" sz="2800" dirty="0"/>
              <a:t> </a:t>
            </a:r>
            <a:r>
              <a:rPr lang="ar-SA" sz="2800" b="1" dirty="0">
                <a:solidFill>
                  <a:srgbClr val="FF0000"/>
                </a:solidFill>
              </a:rPr>
              <a:t>ومن زاوية ثانية</a:t>
            </a:r>
            <a:r>
              <a:rPr lang="ar-SA" sz="2800" b="1" dirty="0"/>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فإن ظهور وسائل إعلام جديدة كان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دائما ما يضيف إلي مفهوم الخبر ويحذف منه،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ليتوافق المفهوم مع الوسائل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الجديدة.</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smtClean="0">
                <a:ln w="1905"/>
                <a:effectLst>
                  <a:innerShdw blurRad="69850" dist="43180" dir="5400000">
                    <a:srgbClr val="000000">
                      <a:alpha val="65000"/>
                    </a:srgbClr>
                  </a:innerShdw>
                </a:effectLst>
              </a:rPr>
              <a:t>فمفهوم </a:t>
            </a:r>
            <a:r>
              <a:rPr lang="ar-SA" sz="2800" b="1" dirty="0">
                <a:ln w="1905"/>
                <a:effectLst>
                  <a:innerShdw blurRad="69850" dist="43180" dir="5400000">
                    <a:srgbClr val="000000">
                      <a:alpha val="65000"/>
                    </a:srgbClr>
                  </a:innerShdw>
                </a:effectLst>
              </a:rPr>
              <a:t>الخبر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قبل ظهور الراديو وانتشار استخدامه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نطاق واسع، يختلف في بعض التفاصيل عن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مفهوم بعد ظهور الراديو وانتشاره</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dirty="0"/>
          </a:p>
        </p:txBody>
      </p:sp>
    </p:spTree>
    <p:extLst>
      <p:ext uri="{BB962C8B-B14F-4D97-AF65-F5344CB8AC3E}">
        <p14:creationId xmlns:p14="http://schemas.microsoft.com/office/powerpoint/2010/main" val="41715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762000"/>
            <a:ext cx="9144000" cy="5562600"/>
          </a:xfrm>
        </p:spPr>
        <p:style>
          <a:lnRef idx="1">
            <a:schemeClr val="accent1"/>
          </a:lnRef>
          <a:fillRef idx="3">
            <a:schemeClr val="accent1"/>
          </a:fillRef>
          <a:effectRef idx="2">
            <a:schemeClr val="accent1"/>
          </a:effectRef>
          <a:fontRef idx="minor">
            <a:schemeClr val="lt1"/>
          </a:fontRef>
        </p:style>
        <p:txBody>
          <a:bodyPr/>
          <a:lstStyle/>
          <a:p>
            <a:pPr marL="857250" indent="-857250">
              <a:buFont typeface="Wingdings" panose="05000000000000000000" pitchFamily="2" charset="2"/>
              <a:buChar char="q"/>
            </a:pPr>
            <a:r>
              <a:rPr lang="ar-SA" sz="2800" b="1" dirty="0"/>
              <a:t>ونفس الأمر بالنسبة لمفهوم الخبر قبل وبعد ظهور </a:t>
            </a:r>
            <a:r>
              <a:rPr lang="ar-EG" sz="2800" b="1" dirty="0" smtClean="0"/>
              <a:t/>
            </a:r>
            <a:br>
              <a:rPr lang="ar-EG" sz="2800" b="1" dirty="0" smtClean="0"/>
            </a:br>
            <a:r>
              <a:rPr lang="ar-EG" sz="2800" b="1" dirty="0"/>
              <a:t/>
            </a:r>
            <a:br>
              <a:rPr lang="ar-EG" sz="2800" b="1" dirty="0"/>
            </a:br>
            <a:r>
              <a:rPr lang="ar-SA" sz="2800" b="1" dirty="0" smtClean="0"/>
              <a:t>التليفزيون</a:t>
            </a:r>
            <a:r>
              <a:rPr lang="ar-SA" sz="2800" b="1" dirty="0"/>
              <a:t>، وقبل وبعد ظهور الاتصال الشبكي </a:t>
            </a:r>
            <a:r>
              <a:rPr lang="ar-EG" sz="2800" b="1" dirty="0" smtClean="0"/>
              <a:t/>
            </a:r>
            <a:br>
              <a:rPr lang="ar-EG" sz="2800" b="1" dirty="0" smtClean="0"/>
            </a:br>
            <a:r>
              <a:rPr lang="ar-EG" sz="2800" b="1" dirty="0"/>
              <a:t/>
            </a:r>
            <a:br>
              <a:rPr lang="ar-EG" sz="2800" b="1" dirty="0"/>
            </a:br>
            <a:r>
              <a:rPr lang="ar-SA" sz="2800" b="1" dirty="0" smtClean="0"/>
              <a:t>الإنترنت </a:t>
            </a:r>
            <a:r>
              <a:rPr lang="ar-SA" sz="2800" b="1" dirty="0"/>
              <a:t>والصحافة الإلكترونية</a:t>
            </a:r>
            <a:r>
              <a:rPr lang="ar-SA" sz="2800" b="1" dirty="0" smtClean="0"/>
              <a:t>.</a:t>
            </a:r>
            <a:r>
              <a:rPr lang="ar-EG" sz="2800" b="1" dirty="0" smtClean="0"/>
              <a:t/>
            </a:r>
            <a:br>
              <a:rPr lang="ar-EG" sz="2800" b="1" dirty="0" smtClean="0"/>
            </a:br>
            <a:r>
              <a:rPr lang="ar-EG" sz="2800" b="1" dirty="0"/>
              <a:t/>
            </a:r>
            <a:br>
              <a:rPr lang="ar-EG" sz="2800" b="1" dirty="0"/>
            </a:br>
            <a:r>
              <a:rPr lang="ar-SA" sz="2800" b="1" dirty="0"/>
              <a:t>ويعود </a:t>
            </a:r>
            <a:r>
              <a:rPr lang="ar-SA" sz="2800" b="1" dirty="0">
                <a:solidFill>
                  <a:srgbClr val="FFFF00"/>
                </a:solidFill>
              </a:rPr>
              <a:t>تعدد مفاهيم الخبر </a:t>
            </a:r>
            <a:r>
              <a:rPr lang="ar-SA" sz="2800" b="1" dirty="0"/>
              <a:t>أيضاً إلي تعدد وسائل </a:t>
            </a:r>
            <a:r>
              <a:rPr lang="ar-EG" sz="2800" b="1" dirty="0" smtClean="0"/>
              <a:t/>
            </a:r>
            <a:br>
              <a:rPr lang="ar-EG" sz="2800" b="1" dirty="0" smtClean="0"/>
            </a:br>
            <a:r>
              <a:rPr lang="ar-EG" sz="2800" b="1" dirty="0"/>
              <a:t/>
            </a:r>
            <a:br>
              <a:rPr lang="ar-EG" sz="2800" b="1" dirty="0"/>
            </a:br>
            <a:r>
              <a:rPr lang="ar-SA" sz="2800" b="1" dirty="0" smtClean="0"/>
              <a:t>الإعلام </a:t>
            </a:r>
            <a:r>
              <a:rPr lang="ar-SA" sz="2800" b="1" dirty="0"/>
              <a:t>واختلاف كل وسيلة عن الأخرى وتميز كل </a:t>
            </a:r>
            <a:r>
              <a:rPr lang="ar-EG" sz="2800" b="1" dirty="0" smtClean="0"/>
              <a:t/>
            </a:r>
            <a:br>
              <a:rPr lang="ar-EG" sz="2800" b="1" dirty="0" smtClean="0"/>
            </a:br>
            <a:r>
              <a:rPr lang="ar-EG" sz="2800" b="1" dirty="0"/>
              <a:t/>
            </a:r>
            <a:br>
              <a:rPr lang="ar-EG" sz="2800" b="1" dirty="0"/>
            </a:br>
            <a:r>
              <a:rPr lang="ar-SA" sz="2800" b="1" dirty="0" smtClean="0"/>
              <a:t>منها </a:t>
            </a:r>
            <a:r>
              <a:rPr lang="ar-SA" sz="2800" b="1" dirty="0"/>
              <a:t>بمزايا وسمات تختلف عن مزايا وسمات </a:t>
            </a:r>
            <a:r>
              <a:rPr lang="ar-EG" sz="2800" b="1" dirty="0" smtClean="0"/>
              <a:t/>
            </a:r>
            <a:br>
              <a:rPr lang="ar-EG" sz="2800" b="1" dirty="0" smtClean="0"/>
            </a:br>
            <a:r>
              <a:rPr lang="ar-EG" sz="2800" b="1" dirty="0"/>
              <a:t/>
            </a:r>
            <a:br>
              <a:rPr lang="ar-EG" sz="2800" b="1" dirty="0"/>
            </a:br>
            <a:r>
              <a:rPr lang="ar-SA" sz="2800" b="1" dirty="0" smtClean="0"/>
              <a:t>الوسائل </a:t>
            </a:r>
            <a:r>
              <a:rPr lang="ar-SA" sz="2800" b="1" dirty="0"/>
              <a:t>الأخرى</a:t>
            </a:r>
            <a:r>
              <a:rPr lang="ar-SA" sz="2800" b="1" dirty="0" smtClean="0"/>
              <a:t>.</a:t>
            </a:r>
            <a:r>
              <a:rPr lang="ar-EG" sz="2800" b="1" dirty="0" smtClean="0"/>
              <a:t/>
            </a:r>
            <a:br>
              <a:rPr lang="ar-EG" sz="2800" b="1" dirty="0" smtClean="0"/>
            </a:br>
            <a:endParaRPr lang="en-US" sz="2800" b="1" dirty="0"/>
          </a:p>
        </p:txBody>
      </p:sp>
    </p:spTree>
    <p:extLst>
      <p:ext uri="{BB962C8B-B14F-4D97-AF65-F5344CB8AC3E}">
        <p14:creationId xmlns:p14="http://schemas.microsoft.com/office/powerpoint/2010/main" val="377474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791200"/>
          </a:xfrm>
        </p:spPr>
        <p:style>
          <a:lnRef idx="2">
            <a:schemeClr val="accent3"/>
          </a:lnRef>
          <a:fillRef idx="1">
            <a:schemeClr val="lt1"/>
          </a:fillRef>
          <a:effectRef idx="0">
            <a:schemeClr val="accent3"/>
          </a:effectRef>
          <a:fontRef idx="minor">
            <a:schemeClr val="dk1"/>
          </a:fontRef>
        </p:style>
        <p:txBody>
          <a:bodyPr/>
          <a:lstStyle/>
          <a:p>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فالخبر المطبوع يختلف مفهومه عن مفهوم الخبر </a:t>
            </a: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المسموع </a:t>
            </a: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الإذاعي، كما يختلف عن مفهوم الخبر </a:t>
            </a: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المسموع </a:t>
            </a: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والمرئي التليفزيوني والاليكتروني </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ولا يتوقف الأمر عند حد تعدد وسائل الإعلام، بل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يتعداه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 التنوع داخل كل وسيلة، هذا التنوع الذي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يؤدي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بالتالي إلي تنوع تعريفات الخبر في كل وسيلة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فرعية</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3926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93812" y="1295400"/>
            <a:ext cx="9525000" cy="5410200"/>
          </a:xfrm>
        </p:spPr>
        <p:style>
          <a:lnRef idx="0">
            <a:scrgbClr r="0" g="0" b="0"/>
          </a:lnRef>
          <a:fillRef idx="1003">
            <a:schemeClr val="dk1"/>
          </a:fillRef>
          <a:effectRef idx="0">
            <a:scrgbClr r="0" g="0" b="0"/>
          </a:effectRef>
          <a:fontRef idx="major"/>
        </p:style>
        <p:txBody>
          <a:bodyPr/>
          <a:lstStyle/>
          <a:p>
            <a:r>
              <a:rPr lang="ar-EG" sz="2800" b="1" dirty="0">
                <a:solidFill>
                  <a:schemeClr val="bg1"/>
                </a:solidFill>
              </a:rPr>
              <a:t/>
            </a:r>
            <a:br>
              <a:rPr lang="ar-EG" sz="2800" b="1" dirty="0">
                <a:solidFill>
                  <a:schemeClr val="bg1"/>
                </a:solidFill>
              </a:rPr>
            </a:br>
            <a:r>
              <a:rPr lang="en-US" sz="2800" b="1" dirty="0">
                <a:solidFill>
                  <a:schemeClr val="bg1"/>
                </a:solidFill>
              </a:rPr>
              <a:t/>
            </a:r>
            <a:br>
              <a:rPr lang="en-US" sz="2800" b="1" dirty="0">
                <a:solidFill>
                  <a:schemeClr val="bg1"/>
                </a:solidFill>
              </a:rPr>
            </a:b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EG" sz="2800" b="1" dirty="0" smtClean="0">
                <a:solidFill>
                  <a:schemeClr val="bg1"/>
                </a:solidFill>
              </a:rPr>
              <a:t/>
            </a:r>
            <a:br>
              <a:rPr lang="ar-EG" sz="2800" b="1" dirty="0" smtClean="0">
                <a:solidFill>
                  <a:schemeClr val="bg1"/>
                </a:solidFill>
              </a:rPr>
            </a:br>
            <a:r>
              <a:rPr lang="ar-SA" sz="2800" b="1" dirty="0" smtClean="0">
                <a:solidFill>
                  <a:schemeClr val="bg1"/>
                </a:solidFill>
              </a:rPr>
              <a:t>في </a:t>
            </a:r>
            <a:r>
              <a:rPr lang="ar-SA" sz="2800" b="1" dirty="0">
                <a:solidFill>
                  <a:schemeClr val="bg1"/>
                </a:solidFill>
              </a:rPr>
              <a:t>أواخر الاربعينات من القرن العشرين حدد </a:t>
            </a:r>
            <a:r>
              <a:rPr lang="ar-EG" sz="2800" b="1" dirty="0" smtClean="0">
                <a:solidFill>
                  <a:schemeClr val="bg1"/>
                </a:solidFill>
              </a:rPr>
              <a:t/>
            </a:r>
            <a:br>
              <a:rPr lang="ar-EG" sz="2800" b="1" dirty="0" smtClean="0">
                <a:solidFill>
                  <a:schemeClr val="bg1"/>
                </a:solidFill>
              </a:rPr>
            </a:br>
            <a:r>
              <a:rPr lang="ar-EG" sz="2800" b="1" dirty="0" smtClean="0">
                <a:solidFill>
                  <a:schemeClr val="bg1"/>
                </a:solidFill>
              </a:rPr>
              <a:t/>
            </a:r>
            <a:br>
              <a:rPr lang="ar-EG" sz="2800" b="1" dirty="0" smtClean="0">
                <a:solidFill>
                  <a:schemeClr val="bg1"/>
                </a:solidFill>
              </a:rPr>
            </a:br>
            <a:r>
              <a:rPr lang="ar-SA" sz="2800" b="1" dirty="0" smtClean="0">
                <a:solidFill>
                  <a:schemeClr val="accent5">
                    <a:lumMod val="60000"/>
                    <a:lumOff val="40000"/>
                  </a:schemeClr>
                </a:solidFill>
              </a:rPr>
              <a:t>لازويل</a:t>
            </a:r>
            <a:r>
              <a:rPr lang="ar-SA" sz="2800" b="1" dirty="0" smtClean="0">
                <a:solidFill>
                  <a:schemeClr val="bg1"/>
                </a:solidFill>
              </a:rPr>
              <a:t> </a:t>
            </a:r>
            <a:r>
              <a:rPr lang="ar-SA" sz="2800" b="1" dirty="0">
                <a:solidFill>
                  <a:schemeClr val="bg1"/>
                </a:solidFill>
              </a:rPr>
              <a:t>ثلاث وظائف للاعلام </a:t>
            </a:r>
            <a:r>
              <a:rPr lang="ar-SA" sz="2800" b="1" dirty="0" smtClean="0">
                <a:solidFill>
                  <a:schemeClr val="bg1"/>
                </a:solidFill>
              </a:rPr>
              <a:t>:</a:t>
            </a:r>
            <a:r>
              <a:rPr lang="ar-EG" sz="2800" b="1" dirty="0" smtClean="0">
                <a:solidFill>
                  <a:schemeClr val="bg1"/>
                </a:solidFill>
              </a:rPr>
              <a:t/>
            </a:r>
            <a:br>
              <a:rPr lang="ar-EG" sz="2800" b="1" dirty="0" smtClean="0">
                <a:solidFill>
                  <a:schemeClr val="bg1"/>
                </a:solidFill>
              </a:rPr>
            </a:br>
            <a:r>
              <a:rPr lang="en-US" sz="2800" b="1" dirty="0">
                <a:solidFill>
                  <a:schemeClr val="bg1"/>
                </a:solidFill>
              </a:rPr>
              <a:t/>
            </a:r>
            <a:br>
              <a:rPr lang="en-US" sz="2800" b="1" dirty="0">
                <a:solidFill>
                  <a:schemeClr val="bg1"/>
                </a:solidFill>
              </a:rPr>
            </a:br>
            <a:r>
              <a:rPr lang="ar-SA" sz="2800" b="1" dirty="0">
                <a:solidFill>
                  <a:schemeClr val="bg1"/>
                </a:solidFill>
              </a:rPr>
              <a:t>- مراقبة البيئة </a:t>
            </a:r>
            <a:r>
              <a:rPr lang="ar-SA" sz="2800" b="1" dirty="0" smtClean="0">
                <a:solidFill>
                  <a:schemeClr val="bg1"/>
                </a:solidFill>
              </a:rPr>
              <a:t>.</a:t>
            </a:r>
            <a:r>
              <a:rPr lang="ar-EG" sz="2800" b="1" dirty="0" smtClean="0">
                <a:solidFill>
                  <a:schemeClr val="bg1"/>
                </a:solidFill>
              </a:rPr>
              <a:t/>
            </a:r>
            <a:br>
              <a:rPr lang="ar-EG" sz="2800" b="1" dirty="0" smtClean="0">
                <a:solidFill>
                  <a:schemeClr val="bg1"/>
                </a:solidFill>
              </a:rPr>
            </a:br>
            <a:r>
              <a:rPr lang="en-US" sz="2800" b="1" dirty="0">
                <a:solidFill>
                  <a:schemeClr val="bg1"/>
                </a:solidFill>
              </a:rPr>
              <a:t/>
            </a:r>
            <a:br>
              <a:rPr lang="en-US" sz="2800" b="1" dirty="0">
                <a:solidFill>
                  <a:schemeClr val="bg1"/>
                </a:solidFill>
              </a:rPr>
            </a:br>
            <a:r>
              <a:rPr lang="ar-SA" sz="2800" b="1" dirty="0">
                <a:solidFill>
                  <a:schemeClr val="bg1"/>
                </a:solidFill>
              </a:rPr>
              <a:t>- العمل علي ترابط أجزاء المجتمع ووحدته </a:t>
            </a:r>
            <a:r>
              <a:rPr lang="ar-SA" sz="2800" b="1" dirty="0" smtClean="0">
                <a:solidFill>
                  <a:schemeClr val="bg1"/>
                </a:solidFill>
              </a:rPr>
              <a:t>في</a:t>
            </a:r>
            <a:r>
              <a:rPr lang="ar-EG" sz="2800" b="1" dirty="0">
                <a:solidFill>
                  <a:schemeClr val="bg1"/>
                </a:solidFill>
              </a:rPr>
              <a:t> </a:t>
            </a:r>
            <a:r>
              <a:rPr lang="ar-EG" sz="2800" b="1" dirty="0" smtClean="0">
                <a:solidFill>
                  <a:schemeClr val="bg1"/>
                </a:solidFill>
              </a:rPr>
              <a:t/>
            </a:r>
            <a:br>
              <a:rPr lang="ar-EG" sz="2800" b="1" dirty="0" smtClean="0">
                <a:solidFill>
                  <a:schemeClr val="bg1"/>
                </a:solidFill>
              </a:rPr>
            </a:br>
            <a:r>
              <a:rPr lang="ar-EG" sz="2800" b="1" dirty="0" smtClean="0">
                <a:solidFill>
                  <a:schemeClr val="bg1"/>
                </a:solidFill>
              </a:rPr>
              <a:t> </a:t>
            </a:r>
            <a:r>
              <a:rPr lang="ar-EG" sz="2800" b="1" dirty="0">
                <a:solidFill>
                  <a:schemeClr val="bg1"/>
                </a:solidFill>
              </a:rPr>
              <a:t/>
            </a:r>
            <a:br>
              <a:rPr lang="ar-EG" sz="2800" b="1" dirty="0">
                <a:solidFill>
                  <a:schemeClr val="bg1"/>
                </a:solidFill>
              </a:rPr>
            </a:br>
            <a:r>
              <a:rPr lang="ar-EG" sz="2800" b="1" dirty="0" smtClean="0">
                <a:solidFill>
                  <a:schemeClr val="bg1"/>
                </a:solidFill>
              </a:rPr>
              <a:t>   </a:t>
            </a:r>
            <a:r>
              <a:rPr lang="ar-SA" sz="2800" b="1" dirty="0" smtClean="0">
                <a:solidFill>
                  <a:schemeClr val="bg1"/>
                </a:solidFill>
              </a:rPr>
              <a:t>مواجة </a:t>
            </a:r>
            <a:r>
              <a:rPr lang="ar-SA" sz="2800" b="1" dirty="0">
                <a:solidFill>
                  <a:schemeClr val="bg1"/>
                </a:solidFill>
              </a:rPr>
              <a:t>البيئة </a:t>
            </a:r>
            <a:r>
              <a:rPr lang="ar-SA" sz="2800" b="1" dirty="0" smtClean="0">
                <a:solidFill>
                  <a:schemeClr val="bg1"/>
                </a:solidFill>
              </a:rPr>
              <a:t>.</a:t>
            </a:r>
            <a:r>
              <a:rPr lang="ar-EG" sz="2800" b="1" dirty="0" smtClean="0">
                <a:solidFill>
                  <a:schemeClr val="bg1"/>
                </a:solidFill>
              </a:rPr>
              <a:t/>
            </a:r>
            <a:br>
              <a:rPr lang="ar-EG" sz="2800" b="1" dirty="0" smtClean="0">
                <a:solidFill>
                  <a:schemeClr val="bg1"/>
                </a:solidFill>
              </a:rPr>
            </a:br>
            <a:r>
              <a:rPr lang="en-US" sz="2800" b="1" dirty="0">
                <a:solidFill>
                  <a:schemeClr val="bg1"/>
                </a:solidFill>
              </a:rPr>
              <a:t/>
            </a:r>
            <a:br>
              <a:rPr lang="en-US" sz="2800" b="1" dirty="0">
                <a:solidFill>
                  <a:schemeClr val="bg1"/>
                </a:solidFill>
              </a:rPr>
            </a:br>
            <a:r>
              <a:rPr lang="ar-SA" sz="2800" b="1" dirty="0">
                <a:solidFill>
                  <a:schemeClr val="bg1"/>
                </a:solidFill>
              </a:rPr>
              <a:t>- الاهتمام بنقل التراث الثقافي عبر الأجيال </a:t>
            </a:r>
            <a:r>
              <a:rPr lang="ar-SA" sz="2800" b="1" dirty="0" smtClean="0">
                <a:solidFill>
                  <a:schemeClr val="bg1"/>
                </a:solidFill>
              </a:rPr>
              <a:t>المختلفة </a:t>
            </a:r>
            <a:r>
              <a:rPr lang="ar-SA" sz="2800" b="1" dirty="0">
                <a:solidFill>
                  <a:schemeClr val="bg1"/>
                </a:solidFill>
              </a:rPr>
              <a:t>.</a:t>
            </a:r>
            <a:r>
              <a:rPr lang="en-US" sz="2800" b="1" dirty="0">
                <a:solidFill>
                  <a:schemeClr val="bg1"/>
                </a:solidFill>
              </a:rPr>
              <a:t/>
            </a:r>
            <a:br>
              <a:rPr lang="en-US" sz="2800" b="1" dirty="0">
                <a:solidFill>
                  <a:schemeClr val="bg1"/>
                </a:solidFill>
              </a:rPr>
            </a:br>
            <a:endParaRPr lang="ar-SA" sz="2800" b="1" dirty="0">
              <a:solidFill>
                <a:schemeClr val="bg1"/>
              </a:solidFill>
            </a:endParaRPr>
          </a:p>
        </p:txBody>
      </p:sp>
      <p:sp>
        <p:nvSpPr>
          <p:cNvPr id="3" name="عنصر نائب للنص 2"/>
          <p:cNvSpPr>
            <a:spLocks noGrp="1"/>
          </p:cNvSpPr>
          <p:nvPr>
            <p:ph type="body" idx="1"/>
          </p:nvPr>
        </p:nvSpPr>
        <p:spPr>
          <a:xfrm>
            <a:off x="2436812" y="304800"/>
            <a:ext cx="8229600" cy="838200"/>
          </a:xfrm>
        </p:spPr>
        <p:style>
          <a:lnRef idx="2">
            <a:schemeClr val="accent5"/>
          </a:lnRef>
          <a:fillRef idx="1">
            <a:schemeClr val="lt1"/>
          </a:fillRef>
          <a:effectRef idx="0">
            <a:schemeClr val="accent5"/>
          </a:effectRef>
          <a:fontRef idx="minor">
            <a:schemeClr val="dk1"/>
          </a:fontRef>
        </p:style>
        <p:txBody>
          <a:bodyPr/>
          <a:lstStyle/>
          <a:p>
            <a:r>
              <a:rPr lang="ar-SA" sz="3600" b="1" dirty="0">
                <a:solidFill>
                  <a:srgbClr val="FF0101"/>
                </a:solidFill>
              </a:rPr>
              <a:t>الوظائف التقليديه لوسائل الاعلام :-</a:t>
            </a:r>
            <a:endParaRPr lang="en-US" sz="3600" b="1" dirty="0">
              <a:solidFill>
                <a:srgbClr val="FF0101"/>
              </a:solidFill>
            </a:endParaRPr>
          </a:p>
          <a:p>
            <a:endParaRPr lang="ar-S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019696629"/>
      </p:ext>
    </p:extLst>
  </p:cSld>
  <p:clrMapOvr>
    <a:masterClrMapping/>
  </p:clrMapOvr>
  <mc:AlternateContent xmlns:mc="http://schemas.openxmlformats.org/markup-compatibility/2006">
    <mc:Choice xmlns:p14="http://schemas.microsoft.com/office/powerpoint/2010/main" Requires="p14">
      <p:transition spd="med" p14:dur="700" advTm="87366">
        <p:fade/>
      </p:transition>
    </mc:Choice>
    <mc:Fallback>
      <p:transition spd="med" advTm="873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457200"/>
            <a:ext cx="9144000" cy="59436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Ø"/>
            </a:pPr>
            <a:r>
              <a:rPr lang="ar-SA" sz="2800" b="1" dirty="0"/>
              <a:t>إذ لا يمكن القول أن هناك تعريفاً يناسب جميع أنواع </a:t>
            </a:r>
            <a:r>
              <a:rPr lang="ar-EG" sz="2800" b="1" dirty="0" smtClean="0"/>
              <a:t/>
            </a:r>
            <a:br>
              <a:rPr lang="ar-EG" sz="2800" b="1" dirty="0" smtClean="0"/>
            </a:br>
            <a:r>
              <a:rPr lang="ar-EG" sz="2800" b="1" dirty="0"/>
              <a:t/>
            </a:r>
            <a:br>
              <a:rPr lang="ar-EG" sz="2800" b="1" dirty="0"/>
            </a:br>
            <a:r>
              <a:rPr lang="ar-SA" sz="2800" b="1" dirty="0" smtClean="0"/>
              <a:t>الصحف </a:t>
            </a:r>
            <a:r>
              <a:rPr lang="ar-SA" sz="2800" b="1" dirty="0"/>
              <a:t>من </a:t>
            </a:r>
            <a:r>
              <a:rPr lang="ar-SA" sz="2800" b="1" dirty="0">
                <a:solidFill>
                  <a:srgbClr val="FFFF00"/>
                </a:solidFill>
              </a:rPr>
              <a:t>جرائد</a:t>
            </a:r>
            <a:r>
              <a:rPr lang="ar-SA" sz="2800" b="1" dirty="0"/>
              <a:t> صباحية ومسائية.. يومية ونصف </a:t>
            </a:r>
            <a:r>
              <a:rPr lang="ar-EG" sz="2800" b="1" dirty="0" smtClean="0"/>
              <a:t/>
            </a:r>
            <a:br>
              <a:rPr lang="ar-EG" sz="2800" b="1" dirty="0" smtClean="0"/>
            </a:br>
            <a:r>
              <a:rPr lang="ar-EG" sz="2800" b="1" dirty="0"/>
              <a:t/>
            </a:r>
            <a:br>
              <a:rPr lang="ar-EG" sz="2800" b="1" dirty="0"/>
            </a:br>
            <a:r>
              <a:rPr lang="ar-SA" sz="2800" b="1" dirty="0" smtClean="0"/>
              <a:t>أسبوعية </a:t>
            </a:r>
            <a:r>
              <a:rPr lang="ar-SA" sz="2800" b="1" dirty="0"/>
              <a:t>وأسبوعية </a:t>
            </a:r>
            <a:r>
              <a:rPr lang="ar-SA" sz="2800" b="1" dirty="0" smtClean="0"/>
              <a:t>وشهرية</a:t>
            </a:r>
            <a:r>
              <a:rPr lang="ar-EG" sz="2800" b="1" dirty="0" smtClean="0"/>
              <a:t/>
            </a:r>
            <a:br>
              <a:rPr lang="ar-EG" sz="2800" b="1" dirty="0" smtClean="0"/>
            </a:br>
            <a:r>
              <a:rPr lang="ar-EG" sz="2800" b="1" dirty="0"/>
              <a:t/>
            </a:r>
            <a:br>
              <a:rPr lang="ar-EG" sz="2800" b="1" dirty="0"/>
            </a:br>
            <a:r>
              <a:rPr lang="ar-SA" sz="2800" b="1" dirty="0">
                <a:solidFill>
                  <a:srgbClr val="FFFF00"/>
                </a:solidFill>
              </a:rPr>
              <a:t>ومجلات</a:t>
            </a:r>
            <a:r>
              <a:rPr lang="ar-SA" sz="2800" b="1" dirty="0"/>
              <a:t> عامة ومتخصصة.. أسبوعية وشهرية </a:t>
            </a:r>
            <a:r>
              <a:rPr lang="ar-EG" sz="2800" b="1" dirty="0" smtClean="0"/>
              <a:t/>
            </a:r>
            <a:br>
              <a:rPr lang="ar-EG" sz="2800" b="1" dirty="0" smtClean="0"/>
            </a:br>
            <a:r>
              <a:rPr lang="ar-EG" sz="2800" b="1" dirty="0"/>
              <a:t/>
            </a:r>
            <a:br>
              <a:rPr lang="ar-EG" sz="2800" b="1" dirty="0"/>
            </a:br>
            <a:r>
              <a:rPr lang="ar-SA" sz="2800" b="1" dirty="0" smtClean="0"/>
              <a:t>ودورية..</a:t>
            </a:r>
            <a:r>
              <a:rPr lang="ar-EG" sz="2800" b="1" dirty="0" smtClean="0"/>
              <a:t/>
            </a:r>
            <a:br>
              <a:rPr lang="ar-EG" sz="2800" b="1" dirty="0" smtClean="0"/>
            </a:br>
            <a:r>
              <a:rPr lang="ar-EG" sz="2800" b="1" dirty="0"/>
              <a:t/>
            </a:r>
            <a:br>
              <a:rPr lang="ar-EG" sz="2800" b="1" dirty="0"/>
            </a:br>
            <a:r>
              <a:rPr lang="ar-SA" sz="2800" b="1" dirty="0">
                <a:solidFill>
                  <a:srgbClr val="FFFF00"/>
                </a:solidFill>
              </a:rPr>
              <a:t>وصحف</a:t>
            </a:r>
            <a:r>
              <a:rPr lang="ar-SA" sz="2800" b="1" dirty="0"/>
              <a:t> سياسية.. وصحف غير سياسي.. وصحف </a:t>
            </a:r>
            <a:r>
              <a:rPr lang="ar-EG" sz="2800" b="1" dirty="0" smtClean="0"/>
              <a:t/>
            </a:r>
            <a:br>
              <a:rPr lang="ar-EG" sz="2800" b="1" dirty="0" smtClean="0"/>
            </a:br>
            <a:r>
              <a:rPr lang="ar-EG" sz="2800" b="1" dirty="0"/>
              <a:t/>
            </a:r>
            <a:br>
              <a:rPr lang="ar-EG" sz="2800" b="1" dirty="0"/>
            </a:br>
            <a:r>
              <a:rPr lang="ar-SA" sz="2800" b="1" dirty="0" smtClean="0"/>
              <a:t>عامة</a:t>
            </a:r>
            <a:r>
              <a:rPr lang="ar-SA" sz="2800" b="1" dirty="0"/>
              <a:t>.. وصحف متخصصة.. وصحف حزبية وصحف </a:t>
            </a:r>
            <a:r>
              <a:rPr lang="ar-EG" sz="2800" b="1" dirty="0" smtClean="0"/>
              <a:t/>
            </a:r>
            <a:br>
              <a:rPr lang="ar-EG" sz="2800" b="1" dirty="0" smtClean="0"/>
            </a:br>
            <a:r>
              <a:rPr lang="ar-EG" sz="2800" b="1" dirty="0"/>
              <a:t/>
            </a:r>
            <a:br>
              <a:rPr lang="ar-EG" sz="2800" b="1" dirty="0"/>
            </a:br>
            <a:r>
              <a:rPr lang="ar-SA" sz="2800" b="1" dirty="0" smtClean="0"/>
              <a:t>غير </a:t>
            </a:r>
            <a:r>
              <a:rPr lang="ar-SA" sz="2800" b="1" dirty="0"/>
              <a:t>حزبية</a:t>
            </a:r>
            <a:endParaRPr lang="en-US" sz="2800" b="1" dirty="0"/>
          </a:p>
        </p:txBody>
      </p:sp>
    </p:spTree>
    <p:extLst>
      <p:ext uri="{BB962C8B-B14F-4D97-AF65-F5344CB8AC3E}">
        <p14:creationId xmlns:p14="http://schemas.microsoft.com/office/powerpoint/2010/main" val="57419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457200"/>
            <a:ext cx="9144000" cy="59436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Ø"/>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وعلي نفس المنوال لا يمكن أن نقول أن هناك تعريفاً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يناسب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جميع المحطات الإذاعية (عامة- محلية-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متخصصة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جميع المواقع الإعلامية الإلكترونية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على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شبكة الإنترنت</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t>وأخيراً </a:t>
            </a:r>
            <a:r>
              <a:rPr lang="ar-SA" sz="2800" b="1" dirty="0"/>
              <a:t>فإن من أسباب تعدد تعريفات الخبر، تنوع </a:t>
            </a:r>
            <a:r>
              <a:rPr lang="ar-EG" sz="2800" b="1" dirty="0" smtClean="0"/>
              <a:t/>
            </a:r>
            <a:br>
              <a:rPr lang="ar-EG" sz="2800" b="1" dirty="0" smtClean="0"/>
            </a:br>
            <a:r>
              <a:rPr lang="ar-EG" sz="2800" b="1" dirty="0"/>
              <a:t/>
            </a:r>
            <a:br>
              <a:rPr lang="ar-EG" sz="2800" b="1" dirty="0"/>
            </a:br>
            <a:r>
              <a:rPr lang="ar-SA" sz="2800" b="1" dirty="0" smtClean="0"/>
              <a:t>الجماهير </a:t>
            </a:r>
            <a:r>
              <a:rPr lang="ar-SA" sz="2800" b="1" dirty="0"/>
              <a:t>التي تتوجه إليها وسائل الإعلام تنوعا </a:t>
            </a:r>
            <a:r>
              <a:rPr lang="ar-EG" sz="2800" b="1" dirty="0" smtClean="0"/>
              <a:t/>
            </a:r>
            <a:br>
              <a:rPr lang="ar-EG" sz="2800" b="1" dirty="0" smtClean="0"/>
            </a:br>
            <a:r>
              <a:rPr lang="ar-EG" sz="2800" b="1" dirty="0"/>
              <a:t/>
            </a:r>
            <a:br>
              <a:rPr lang="ar-EG" sz="2800" b="1" dirty="0"/>
            </a:br>
            <a:r>
              <a:rPr lang="ar-SA" sz="2800" b="1" dirty="0" smtClean="0"/>
              <a:t>كبيرا.</a:t>
            </a:r>
            <a:r>
              <a:rPr lang="ar-EG" sz="2800" b="1" dirty="0" smtClean="0"/>
              <a:t/>
            </a:r>
            <a:br>
              <a:rPr lang="ar-EG" sz="2800" b="1" dirty="0" smtClean="0"/>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419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7150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t>فكل فئة من القراء أو المستمعين أو المشاهدين </a:t>
            </a:r>
            <a:r>
              <a:rPr lang="ar-EG" sz="2800" b="1" dirty="0" smtClean="0"/>
              <a:t/>
            </a:r>
            <a:br>
              <a:rPr lang="ar-EG" sz="2800" b="1" dirty="0" smtClean="0"/>
            </a:br>
            <a:r>
              <a:rPr lang="ar-EG" sz="2800" b="1" dirty="0"/>
              <a:t/>
            </a:r>
            <a:br>
              <a:rPr lang="ar-EG" sz="2800" b="1" dirty="0"/>
            </a:br>
            <a:r>
              <a:rPr lang="ar-SA" sz="2800" b="1" dirty="0" smtClean="0"/>
              <a:t>طبقا لخصائصها </a:t>
            </a:r>
            <a:r>
              <a:rPr lang="ar-SA" sz="2800" b="1" dirty="0"/>
              <a:t>الديموجرافية (السن – الجنس – </a:t>
            </a:r>
            <a:r>
              <a:rPr lang="ar-EG" sz="2800" b="1" dirty="0" smtClean="0"/>
              <a:t/>
            </a:r>
            <a:br>
              <a:rPr lang="ar-EG" sz="2800" b="1" dirty="0" smtClean="0"/>
            </a:br>
            <a:r>
              <a:rPr lang="ar-EG" sz="2800" b="1" dirty="0"/>
              <a:t/>
            </a:r>
            <a:br>
              <a:rPr lang="ar-EG" sz="2800" b="1" dirty="0"/>
            </a:br>
            <a:r>
              <a:rPr lang="ar-SA" sz="2800" b="1" dirty="0" smtClean="0"/>
              <a:t>التعليم </a:t>
            </a:r>
            <a:r>
              <a:rPr lang="ar-SA" sz="2800" b="1" dirty="0"/>
              <a:t>– </a:t>
            </a:r>
            <a:r>
              <a:rPr lang="ar-SA" sz="2800" b="1" dirty="0" smtClean="0"/>
              <a:t>مكان </a:t>
            </a:r>
            <a:r>
              <a:rPr lang="ar-SA" sz="2800" b="1" dirty="0"/>
              <a:t>الإقامة: ريف، حضر – الوظيفة أو </a:t>
            </a:r>
            <a:r>
              <a:rPr lang="ar-EG" sz="2800" b="1" dirty="0" smtClean="0"/>
              <a:t/>
            </a:r>
            <a:br>
              <a:rPr lang="ar-EG" sz="2800" b="1" dirty="0" smtClean="0"/>
            </a:br>
            <a:r>
              <a:rPr lang="ar-EG" sz="2800" b="1" dirty="0"/>
              <a:t/>
            </a:r>
            <a:br>
              <a:rPr lang="ar-EG" sz="2800" b="1" dirty="0"/>
            </a:br>
            <a:r>
              <a:rPr lang="ar-SA" sz="2800" b="1" dirty="0" smtClean="0"/>
              <a:t>المهنة</a:t>
            </a:r>
            <a:r>
              <a:rPr lang="ar-SA" sz="2800" b="1" dirty="0"/>
              <a:t>) تفرز </a:t>
            </a:r>
            <a:r>
              <a:rPr lang="ar-SA" sz="2800" b="1" dirty="0" smtClean="0"/>
              <a:t>مفهومها </a:t>
            </a:r>
            <a:r>
              <a:rPr lang="ar-SA" sz="2800" b="1" dirty="0"/>
              <a:t>الخاص بما تعتبره خبراً</a:t>
            </a:r>
            <a:r>
              <a:rPr lang="ar-SA" sz="2800" b="1" dirty="0" smtClean="0"/>
              <a:t>.</a:t>
            </a:r>
            <a:r>
              <a:rPr lang="ar-EG" sz="2800" b="1" dirty="0" smtClean="0"/>
              <a:t/>
            </a:r>
            <a:br>
              <a:rPr lang="ar-EG" sz="2800" b="1" dirty="0" smtClean="0"/>
            </a:br>
            <a:r>
              <a:rPr lang="ar-EG" sz="2800" b="1" dirty="0"/>
              <a:t/>
            </a:r>
            <a:br>
              <a:rPr lang="ar-EG" sz="2800" b="1" dirty="0"/>
            </a:br>
            <a:r>
              <a:rPr lang="ar-EG" sz="2800" b="1" dirty="0"/>
              <a:t> </a:t>
            </a:r>
            <a:r>
              <a:rPr lang="ar-SA" sz="2800" b="1" dirty="0" smtClean="0">
                <a:solidFill>
                  <a:srgbClr val="FFFF00"/>
                </a:solidFill>
              </a:rPr>
              <a:t>فمفهوم </a:t>
            </a:r>
            <a:r>
              <a:rPr lang="ar-SA" sz="2800" b="1" dirty="0">
                <a:solidFill>
                  <a:srgbClr val="FFFF00"/>
                </a:solidFill>
              </a:rPr>
              <a:t>فئة الشباب </a:t>
            </a:r>
            <a:r>
              <a:rPr lang="ar-SA" sz="2800" b="1" dirty="0"/>
              <a:t>– مع عدم إغفال الفروق </a:t>
            </a:r>
            <a:r>
              <a:rPr lang="ar-EG" sz="2800" b="1" dirty="0" smtClean="0"/>
              <a:t/>
            </a:r>
            <a:br>
              <a:rPr lang="ar-EG" sz="2800" b="1" dirty="0" smtClean="0"/>
            </a:br>
            <a:r>
              <a:rPr lang="ar-EG" sz="2800" b="1" dirty="0"/>
              <a:t/>
            </a:r>
            <a:br>
              <a:rPr lang="ar-EG" sz="2800" b="1" dirty="0"/>
            </a:br>
            <a:r>
              <a:rPr lang="ar-SA" sz="2800" b="1" dirty="0" smtClean="0"/>
              <a:t>الفردية </a:t>
            </a:r>
            <a:r>
              <a:rPr lang="ar-SA" sz="2800" b="1" dirty="0"/>
              <a:t>– </a:t>
            </a:r>
            <a:r>
              <a:rPr lang="ar-SA" sz="2800" b="1" dirty="0" smtClean="0"/>
              <a:t>للخبر </a:t>
            </a:r>
            <a:r>
              <a:rPr lang="ar-SA" sz="2800" b="1" dirty="0"/>
              <a:t>يختلف عن مفهوم كبار السن للخبر</a:t>
            </a:r>
            <a:r>
              <a:rPr lang="ar-SA" sz="2800" b="1" dirty="0" smtClean="0"/>
              <a:t>.</a:t>
            </a:r>
            <a:r>
              <a:rPr lang="ar-EG" sz="2800" b="1" dirty="0" smtClean="0"/>
              <a:t/>
            </a:r>
            <a:br>
              <a:rPr lang="ar-EG" sz="2800" b="1" dirty="0" smtClean="0"/>
            </a:br>
            <a:endParaRPr lang="en-US" sz="2800" b="1" dirty="0"/>
          </a:p>
        </p:txBody>
      </p:sp>
    </p:spTree>
    <p:extLst>
      <p:ext uri="{BB962C8B-B14F-4D97-AF65-F5344CB8AC3E}">
        <p14:creationId xmlns:p14="http://schemas.microsoft.com/office/powerpoint/2010/main" val="391886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2" y="990600"/>
            <a:ext cx="8001000" cy="51054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ومفهوم من يعيشون في المناطق الحضرية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والمدن الكبرى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للخبر، يختلف عن مفهوم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سكان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الريف والمدن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الصغيرة</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وهكذا</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18328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612" y="1981200"/>
            <a:ext cx="7467600" cy="1981200"/>
          </a:xfrm>
        </p:spPr>
        <p:style>
          <a:lnRef idx="2">
            <a:schemeClr val="dk1"/>
          </a:lnRef>
          <a:fillRef idx="1">
            <a:schemeClr val="lt1"/>
          </a:fillRef>
          <a:effectRef idx="0">
            <a:schemeClr val="dk1"/>
          </a:effectRef>
          <a:fontRef idx="minor">
            <a:schemeClr val="dk1"/>
          </a:fontRef>
        </p:style>
        <p:txBody>
          <a:bodyPr>
            <a:normAutofit/>
          </a:bodyPr>
          <a:lstStyle/>
          <a:p>
            <a:pPr marL="857250" indent="-857250" algn="ctr">
              <a:buFont typeface="Arial" panose="020B0604020202020204" pitchFamily="34" charset="0"/>
              <a:buChar char="•"/>
            </a:pPr>
            <a:r>
              <a:rPr lang="ar-EG" sz="6000" b="1" dirty="0" smtClean="0">
                <a:solidFill>
                  <a:srgbClr val="FF0000"/>
                </a:solidFill>
              </a:rPr>
              <a:t>أسس الخبر</a:t>
            </a:r>
            <a:br>
              <a:rPr lang="ar-EG" sz="6000" b="1" dirty="0" smtClean="0">
                <a:solidFill>
                  <a:srgbClr val="FF0000"/>
                </a:solidFill>
              </a:rPr>
            </a:br>
            <a:r>
              <a:rPr lang="ar-EG" sz="6000" b="1" dirty="0" smtClean="0">
                <a:solidFill>
                  <a:srgbClr val="FF0000"/>
                </a:solidFill>
              </a:rPr>
              <a:t>                     </a:t>
            </a:r>
            <a:endParaRPr lang="en-US" sz="6000" b="1" dirty="0">
              <a:solidFill>
                <a:srgbClr val="FF0000"/>
              </a:solidFill>
            </a:endParaRPr>
          </a:p>
        </p:txBody>
      </p:sp>
    </p:spTree>
    <p:extLst>
      <p:ext uri="{BB962C8B-B14F-4D97-AF65-F5344CB8AC3E}">
        <p14:creationId xmlns:p14="http://schemas.microsoft.com/office/powerpoint/2010/main" val="29619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304800"/>
            <a:ext cx="9144000" cy="6019800"/>
          </a:xfrm>
        </p:spPr>
        <p:style>
          <a:lnRef idx="2">
            <a:schemeClr val="accent3"/>
          </a:lnRef>
          <a:fillRef idx="1">
            <a:schemeClr val="lt1"/>
          </a:fillRef>
          <a:effectRef idx="0">
            <a:schemeClr val="accent3"/>
          </a:effectRef>
          <a:fontRef idx="minor">
            <a:schemeClr val="dk1"/>
          </a:fontRef>
        </p:style>
        <p:txBody>
          <a:bodyPr/>
          <a:lstStyle/>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الواقع أننا لا يمكن – بعد ما تقدم – أن نزعم وجود تعريف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واحد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يتفق حوله الجميع..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Cloud Callout 3"/>
          <p:cNvSpPr/>
          <p:nvPr/>
        </p:nvSpPr>
        <p:spPr>
          <a:xfrm>
            <a:off x="3427412" y="533400"/>
            <a:ext cx="6400800" cy="365760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SA" sz="2800" b="1" dirty="0"/>
              <a:t>هل يعني ما سبق أنه لا يوجد تعريف للخبر يناسب جميع وسائل الإعلام وجميع فئات الجماهير؟</a:t>
            </a:r>
            <a:endParaRPr lang="en-US" sz="2800" b="1" dirty="0"/>
          </a:p>
          <a:p>
            <a:pPr algn="ctr"/>
            <a:endParaRPr lang="en-US" dirty="0"/>
          </a:p>
        </p:txBody>
      </p:sp>
    </p:spTree>
    <p:extLst>
      <p:ext uri="{BB962C8B-B14F-4D97-AF65-F5344CB8AC3E}">
        <p14:creationId xmlns:p14="http://schemas.microsoft.com/office/powerpoint/2010/main" val="175428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457200"/>
            <a:ext cx="9372598" cy="6019800"/>
          </a:xfrm>
        </p:spPr>
        <p:style>
          <a:lnRef idx="1">
            <a:schemeClr val="accent1"/>
          </a:lnRef>
          <a:fillRef idx="3">
            <a:schemeClr val="accent1"/>
          </a:fillRef>
          <a:effectRef idx="2">
            <a:schemeClr val="accent1"/>
          </a:effectRef>
          <a:fontRef idx="minor">
            <a:schemeClr val="lt1"/>
          </a:fontRef>
        </p:style>
        <p:txBody>
          <a:bodyPr/>
          <a:lstStyle/>
          <a:p>
            <a:r>
              <a:rPr lang="ar-EG" sz="2800" b="1" dirty="0" smtClean="0">
                <a:solidFill>
                  <a:srgbClr val="FFFF00"/>
                </a:solidFill>
              </a:rPr>
              <a:t>...</a:t>
            </a:r>
            <a:r>
              <a:rPr lang="ar-SA" sz="2800" b="1" dirty="0">
                <a:solidFill>
                  <a:srgbClr val="FFFF00"/>
                </a:solidFill>
              </a:rPr>
              <a:t> </a:t>
            </a:r>
            <a:r>
              <a:rPr lang="ar-SA" sz="2800" b="1" dirty="0" smtClean="0">
                <a:solidFill>
                  <a:srgbClr val="FFFF00"/>
                </a:solidFill>
              </a:rPr>
              <a:t>ولكننا </a:t>
            </a:r>
            <a:r>
              <a:rPr lang="ar-SA" sz="2800" b="1" dirty="0">
                <a:solidFill>
                  <a:srgbClr val="FFFF00"/>
                </a:solidFill>
              </a:rPr>
              <a:t>يمكن أن نقول أن هناك زاويتين في تعريف </a:t>
            </a:r>
            <a:r>
              <a:rPr lang="ar-EG" sz="2800" b="1" dirty="0" smtClean="0">
                <a:solidFill>
                  <a:srgbClr val="FFFF00"/>
                </a:solidFill>
              </a:rPr>
              <a:t/>
            </a:r>
            <a:br>
              <a:rPr lang="ar-EG" sz="2800" b="1" dirty="0" smtClean="0">
                <a:solidFill>
                  <a:srgbClr val="FFFF00"/>
                </a:solidFill>
              </a:rPr>
            </a:br>
            <a:r>
              <a:rPr lang="ar-EG" sz="2800" b="1" dirty="0">
                <a:solidFill>
                  <a:srgbClr val="FFFF00"/>
                </a:solidFill>
              </a:rPr>
              <a:t/>
            </a:r>
            <a:br>
              <a:rPr lang="ar-EG" sz="2800" b="1" dirty="0">
                <a:solidFill>
                  <a:srgbClr val="FFFF00"/>
                </a:solidFill>
              </a:rPr>
            </a:br>
            <a:r>
              <a:rPr lang="ar-EG" sz="2800" b="1" dirty="0" smtClean="0">
                <a:solidFill>
                  <a:srgbClr val="FFFF00"/>
                </a:solidFill>
              </a:rPr>
              <a:t>   </a:t>
            </a:r>
            <a:r>
              <a:rPr lang="ar-SA" sz="2800" b="1" dirty="0" smtClean="0">
                <a:solidFill>
                  <a:srgbClr val="FFFF00"/>
                </a:solidFill>
              </a:rPr>
              <a:t>الخبر </a:t>
            </a:r>
            <a:r>
              <a:rPr lang="ar-SA" sz="2800" b="1" dirty="0">
                <a:solidFill>
                  <a:srgbClr val="FFFF00"/>
                </a:solidFill>
              </a:rPr>
              <a:t>يعقا خارج نطاق الخلاف، وهما :- </a:t>
            </a:r>
            <a:r>
              <a:rPr lang="ar-EG" sz="2800" b="1" dirty="0" smtClean="0">
                <a:solidFill>
                  <a:srgbClr val="FFFF00"/>
                </a:solidFill>
              </a:rPr>
              <a:t/>
            </a:r>
            <a:br>
              <a:rPr lang="ar-EG" sz="2800" b="1" dirty="0" smtClean="0">
                <a:solidFill>
                  <a:srgbClr val="FFFF00"/>
                </a:solidFill>
              </a:rPr>
            </a:br>
            <a:r>
              <a:rPr lang="ar-EG" sz="2800" b="1" dirty="0">
                <a:solidFill>
                  <a:srgbClr val="FFFF00"/>
                </a:solidFill>
              </a:rPr>
              <a:t/>
            </a:r>
            <a:br>
              <a:rPr lang="ar-EG" sz="2800" b="1" dirty="0">
                <a:solidFill>
                  <a:srgbClr val="FFFF00"/>
                </a:solidFill>
              </a:rPr>
            </a:br>
            <a:r>
              <a:rPr lang="ar-EG" sz="2800" b="1" dirty="0" smtClean="0">
                <a:solidFill>
                  <a:srgbClr val="FFFF00"/>
                </a:solidFill>
              </a:rPr>
              <a:t>  </a:t>
            </a:r>
            <a:r>
              <a:rPr lang="ar-SA" sz="2800" b="1" dirty="0" smtClean="0"/>
              <a:t>كل </a:t>
            </a:r>
            <a:r>
              <a:rPr lang="ar-SA" sz="2800" b="1" dirty="0"/>
              <a:t>جديد...</a:t>
            </a:r>
            <a:r>
              <a:rPr lang="en-US" sz="2800" b="1" dirty="0"/>
              <a:t/>
            </a:r>
            <a:br>
              <a:rPr lang="en-US" sz="2800" b="1" dirty="0"/>
            </a:br>
            <a:r>
              <a:rPr lang="ar-EG" sz="2800" b="1" dirty="0" smtClean="0"/>
              <a:t/>
            </a:r>
            <a:br>
              <a:rPr lang="ar-EG" sz="2800" b="1" dirty="0" smtClean="0"/>
            </a:br>
            <a:r>
              <a:rPr lang="ar-EG" sz="2800" b="1" dirty="0" smtClean="0"/>
              <a:t> </a:t>
            </a:r>
            <a:r>
              <a:rPr lang="ar-SA" sz="2800" b="1" dirty="0" smtClean="0"/>
              <a:t>يهم </a:t>
            </a:r>
            <a:r>
              <a:rPr lang="ar-SA" sz="2800" b="1" dirty="0"/>
              <a:t>الناس...</a:t>
            </a:r>
            <a:r>
              <a:rPr lang="en-US" sz="2800" b="1" dirty="0"/>
              <a:t/>
            </a:r>
            <a:br>
              <a:rPr lang="en-US" sz="2800" b="1" dirty="0"/>
            </a:br>
            <a:r>
              <a:rPr lang="ar-EG" sz="2800" b="1" dirty="0" smtClean="0"/>
              <a:t/>
            </a:r>
            <a:br>
              <a:rPr lang="ar-EG" sz="2800" b="1" dirty="0" smtClean="0"/>
            </a:br>
            <a:r>
              <a:rPr lang="en-US" sz="2800" dirty="0"/>
              <a:t> </a:t>
            </a:r>
            <a:br>
              <a:rPr lang="en-US" sz="2800" dirty="0"/>
            </a:br>
            <a:r>
              <a:rPr lang="ar-SA" sz="2800" b="1" dirty="0"/>
              <a:t>فلا خلاف حول أن </a:t>
            </a:r>
            <a:r>
              <a:rPr lang="ar-SA" sz="2800" b="1" dirty="0">
                <a:solidFill>
                  <a:srgbClr val="FF0000"/>
                </a:solidFill>
              </a:rPr>
              <a:t>الخبر</a:t>
            </a:r>
            <a:r>
              <a:rPr lang="ar-SA" sz="2800" b="1" dirty="0"/>
              <a:t> يدور حول شيء جديد أياً كان </a:t>
            </a:r>
            <a:r>
              <a:rPr lang="ar-EG" sz="2800" b="1" dirty="0" smtClean="0"/>
              <a:t/>
            </a:r>
            <a:br>
              <a:rPr lang="ar-EG" sz="2800" b="1" dirty="0" smtClean="0"/>
            </a:br>
            <a:r>
              <a:rPr lang="ar-EG" sz="2800" b="1" dirty="0"/>
              <a:t/>
            </a:r>
            <a:br>
              <a:rPr lang="ar-EG" sz="2800" b="1" dirty="0"/>
            </a:br>
            <a:r>
              <a:rPr lang="ar-SA" sz="2800" b="1" dirty="0" smtClean="0"/>
              <a:t>مصدره </a:t>
            </a:r>
            <a:r>
              <a:rPr lang="ar-SA" sz="2800" b="1" dirty="0"/>
              <a:t>( حدث – فكرة – رأي – قضية – معلومة – ظاهرة.. </a:t>
            </a:r>
            <a:r>
              <a:rPr lang="ar-EG" sz="2800" b="1" dirty="0" smtClean="0"/>
              <a:t/>
            </a:r>
            <a:br>
              <a:rPr lang="ar-EG" sz="2800" b="1" dirty="0" smtClean="0"/>
            </a:br>
            <a:r>
              <a:rPr lang="ar-EG" sz="2800" b="1" dirty="0"/>
              <a:t/>
            </a:r>
            <a:br>
              <a:rPr lang="ar-EG" sz="2800" b="1" dirty="0"/>
            </a:br>
            <a:r>
              <a:rPr lang="ar-SA" sz="2800" b="1" dirty="0" smtClean="0"/>
              <a:t>الخ)</a:t>
            </a:r>
            <a:r>
              <a:rPr lang="ar-EG" sz="2800" b="1" dirty="0" smtClean="0"/>
              <a:t>.</a:t>
            </a:r>
            <a:br>
              <a:rPr lang="ar-EG" sz="2800" b="1" dirty="0" smtClean="0"/>
            </a:br>
            <a:endParaRPr lang="en-US" sz="2800" b="1" dirty="0">
              <a:solidFill>
                <a:srgbClr val="FFFF00"/>
              </a:solidFill>
            </a:endParaRPr>
          </a:p>
        </p:txBody>
      </p:sp>
    </p:spTree>
    <p:extLst>
      <p:ext uri="{BB962C8B-B14F-4D97-AF65-F5344CB8AC3E}">
        <p14:creationId xmlns:p14="http://schemas.microsoft.com/office/powerpoint/2010/main" val="137070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304800"/>
            <a:ext cx="9144000" cy="65532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كما أنه لا خلاف حول أن الخبر يدور حول شيء ذي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أهمية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لدى الناس، سواء لتأثيره على حياتهم أو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لإشباع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رغبتهم في المعرفة.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solidFill>
                  <a:srgbClr val="FF0000"/>
                </a:solidFill>
                <a:effectLst>
                  <a:innerShdw blurRad="69850" dist="43180" dir="5400000">
                    <a:srgbClr val="000000">
                      <a:alpha val="65000"/>
                    </a:srgbClr>
                  </a:innerShdw>
                </a:effectLst>
              </a:rPr>
              <a:t>هاتان </a:t>
            </a:r>
            <a:r>
              <a:rPr lang="ar-SA" sz="2800" b="1" dirty="0">
                <a:ln w="1905"/>
                <a:solidFill>
                  <a:srgbClr val="FF0000"/>
                </a:solidFill>
                <a:effectLst>
                  <a:innerShdw blurRad="69850" dist="43180" dir="5400000">
                    <a:srgbClr val="000000">
                      <a:alpha val="65000"/>
                    </a:srgbClr>
                  </a:innerShdw>
                </a:effectLst>
              </a:rPr>
              <a:t>الزاويتان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لا يمكن أن يخلو منهما أي تعريف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للخبر</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سواء كان في مجتمع ديمقراطي أو مجتمع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اشتراكي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في دولة متقدمة أو في دولة نامية..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الصحافة المطبوعة أو في الصحافة المسموعة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والمرئية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في الصحافة الإلكترونية..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9490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7912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t>في وسيلة إعلام تتوجه إلي جمهور عام أو في </a:t>
            </a:r>
            <a:r>
              <a:rPr lang="ar-EG" sz="2800" b="1" dirty="0" smtClean="0"/>
              <a:t/>
            </a:r>
            <a:br>
              <a:rPr lang="ar-EG" sz="2800" b="1" dirty="0" smtClean="0"/>
            </a:br>
            <a:r>
              <a:rPr lang="ar-EG" sz="2800" b="1" dirty="0"/>
              <a:t/>
            </a:r>
            <a:br>
              <a:rPr lang="ar-EG" sz="2800" b="1" dirty="0"/>
            </a:br>
            <a:r>
              <a:rPr lang="ar-SA" sz="2800" b="1" dirty="0" smtClean="0"/>
              <a:t>وسيلة </a:t>
            </a:r>
            <a:r>
              <a:rPr lang="ar-SA" sz="2800" b="1" dirty="0"/>
              <a:t>إعلام تتوجه إلي جمهور متخصص. بل أن </a:t>
            </a:r>
            <a:r>
              <a:rPr lang="ar-EG" sz="2800" b="1" dirty="0" smtClean="0"/>
              <a:t/>
            </a:r>
            <a:br>
              <a:rPr lang="ar-EG" sz="2800" b="1" dirty="0" smtClean="0"/>
            </a:br>
            <a:r>
              <a:rPr lang="ar-EG" sz="2800" b="1" dirty="0"/>
              <a:t/>
            </a:r>
            <a:br>
              <a:rPr lang="ar-EG" sz="2800" b="1" dirty="0"/>
            </a:br>
            <a:r>
              <a:rPr lang="ar-SA" sz="2800" b="1" dirty="0" smtClean="0">
                <a:solidFill>
                  <a:srgbClr val="FFFF00"/>
                </a:solidFill>
              </a:rPr>
              <a:t>هاتين </a:t>
            </a:r>
            <a:r>
              <a:rPr lang="ar-SA" sz="2800" b="1" dirty="0">
                <a:solidFill>
                  <a:srgbClr val="FFFF00"/>
                </a:solidFill>
              </a:rPr>
              <a:t>الزاويتين </a:t>
            </a:r>
            <a:r>
              <a:rPr lang="ar-SA" sz="2800" b="1" dirty="0"/>
              <a:t>هما أيضاً أساس تعريف الخبر في </a:t>
            </a:r>
            <a:r>
              <a:rPr lang="ar-EG" sz="2800" b="1" dirty="0" smtClean="0"/>
              <a:t/>
            </a:r>
            <a:br>
              <a:rPr lang="ar-EG" sz="2800" b="1" dirty="0" smtClean="0"/>
            </a:br>
            <a:r>
              <a:rPr lang="ar-EG" sz="2800" b="1" dirty="0"/>
              <a:t/>
            </a:r>
            <a:br>
              <a:rPr lang="ar-EG" sz="2800" b="1" dirty="0"/>
            </a:br>
            <a:r>
              <a:rPr lang="ar-SA" sz="2800" b="1" dirty="0" smtClean="0"/>
              <a:t>الاتصال الشخصي</a:t>
            </a:r>
            <a:r>
              <a:rPr lang="ar-EG" sz="2800" b="1" dirty="0" smtClean="0"/>
              <a:t>(</a:t>
            </a:r>
            <a:r>
              <a:rPr lang="ar-SA" sz="2800" b="1" dirty="0" smtClean="0"/>
              <a:t> </a:t>
            </a:r>
            <a:r>
              <a:rPr lang="en-US" sz="2800" b="1" dirty="0"/>
              <a:t>Interpersonal communication</a:t>
            </a:r>
            <a:r>
              <a:rPr lang="ar-SA" sz="2800" b="1" dirty="0"/>
              <a:t> </a:t>
            </a:r>
            <a:r>
              <a:rPr lang="ar-EG" sz="2800" b="1" dirty="0" smtClean="0"/>
              <a:t>)</a:t>
            </a:r>
            <a:br>
              <a:rPr lang="ar-EG" sz="2800" b="1" dirty="0" smtClean="0"/>
            </a:br>
            <a:r>
              <a:rPr lang="ar-EG" sz="2800" b="1" dirty="0"/>
              <a:t/>
            </a:r>
            <a:br>
              <a:rPr lang="ar-EG" sz="2800" b="1" dirty="0"/>
            </a:br>
            <a:r>
              <a:rPr lang="ar-SA" sz="2800" b="1" dirty="0" smtClean="0"/>
              <a:t>الذي </a:t>
            </a:r>
            <a:r>
              <a:rPr lang="ar-SA" sz="2800" b="1" dirty="0"/>
              <a:t>يتم بين شخصين وجهاً لوجه، أو بين مجموعة </a:t>
            </a:r>
            <a:r>
              <a:rPr lang="ar-EG" sz="2800" b="1" dirty="0" smtClean="0"/>
              <a:t/>
            </a:r>
            <a:br>
              <a:rPr lang="ar-EG" sz="2800" b="1" dirty="0" smtClean="0"/>
            </a:br>
            <a:r>
              <a:rPr lang="ar-EG" sz="2800" b="1" dirty="0"/>
              <a:t/>
            </a:r>
            <a:br>
              <a:rPr lang="ar-EG" sz="2800" b="1" dirty="0"/>
            </a:br>
            <a:r>
              <a:rPr lang="ar-SA" sz="2800" b="1" dirty="0" smtClean="0"/>
              <a:t>من </a:t>
            </a:r>
            <a:r>
              <a:rPr lang="ar-SA" sz="2800" b="1" dirty="0"/>
              <a:t>الأشخاص يجمعهما مكان واحد</a:t>
            </a:r>
            <a:r>
              <a:rPr lang="ar-SA" sz="2800" b="1" dirty="0" smtClean="0"/>
              <a:t>...</a:t>
            </a:r>
            <a:r>
              <a:rPr lang="ar-EG" sz="2800" b="1" dirty="0" smtClean="0"/>
              <a:t/>
            </a:r>
            <a:br>
              <a:rPr lang="ar-EG" sz="2800" b="1" dirty="0" smtClean="0"/>
            </a:br>
            <a:r>
              <a:rPr lang="en-US" sz="2800" b="1" dirty="0"/>
              <a:t/>
            </a:r>
            <a:br>
              <a:rPr lang="en-US" sz="2800" b="1" dirty="0"/>
            </a:br>
            <a:endParaRPr lang="en-US" sz="2800" b="1" dirty="0"/>
          </a:p>
        </p:txBody>
      </p:sp>
    </p:spTree>
    <p:extLst>
      <p:ext uri="{BB962C8B-B14F-4D97-AF65-F5344CB8AC3E}">
        <p14:creationId xmlns:p14="http://schemas.microsoft.com/office/powerpoint/2010/main" val="26662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715000"/>
          </a:xfrm>
        </p:spPr>
        <p:style>
          <a:lnRef idx="2">
            <a:schemeClr val="accent3"/>
          </a:lnRef>
          <a:fillRef idx="1">
            <a:schemeClr val="lt1"/>
          </a:fillRef>
          <a:effectRef idx="0">
            <a:schemeClr val="accent3"/>
          </a:effectRef>
          <a:fontRef idx="minor">
            <a:schemeClr val="dk1"/>
          </a:fontRef>
        </p:style>
        <p:txBody>
          <a:bodyPr/>
          <a:lstStyle/>
          <a:p>
            <a:r>
              <a:rPr lang="ar-EG" sz="2800" b="1" dirty="0"/>
              <a:t/>
            </a:r>
            <a:br>
              <a:rPr lang="ar-EG" sz="2800" b="1" dirty="0"/>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فأنت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عندما تلتقي بزميل لك فإنك تخبره بالجديد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عنك</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شخص آخر أو عن حدث جديد يهمك أن يعرفه أو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يهمه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القيم </a:t>
            </a:r>
            <a:r>
              <a:rPr lang="ar-SA" sz="2800" b="1" dirty="0">
                <a:ln w="1905"/>
                <a:solidFill>
                  <a:srgbClr val="FF0000"/>
                </a:solidFill>
                <a:effectLst>
                  <a:innerShdw blurRad="69850" dist="43180" dir="5400000">
                    <a:srgbClr val="000000">
                      <a:alpha val="65000"/>
                    </a:srgbClr>
                  </a:innerShdw>
                </a:effectLst>
              </a:rPr>
              <a:t>الخبرية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ـ كما ذكرنا ـ هي العناصر التي لابد من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توافرها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الخبر أو توافر بعضها في الخبر، لكي يكون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خبراً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dirty="0" smtClean="0"/>
              <a:t/>
            </a:r>
            <a:br>
              <a:rPr lang="ar-EG" sz="2800" dirty="0" smtClean="0"/>
            </a:br>
            <a:r>
              <a:rPr lang="ar-EG" sz="2800" dirty="0"/>
              <a:t/>
            </a:r>
            <a:br>
              <a:rPr lang="ar-EG" sz="2800" dirty="0"/>
            </a:br>
            <a:endParaRPr lang="en-US" sz="2800" dirty="0"/>
          </a:p>
        </p:txBody>
      </p:sp>
    </p:spTree>
    <p:extLst>
      <p:ext uri="{BB962C8B-B14F-4D97-AF65-F5344CB8AC3E}">
        <p14:creationId xmlns:p14="http://schemas.microsoft.com/office/powerpoint/2010/main" val="266139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685800"/>
            <a:ext cx="10058400" cy="5791200"/>
          </a:xfrm>
        </p:spPr>
        <p:style>
          <a:lnRef idx="0">
            <a:scrgbClr r="0" g="0" b="0"/>
          </a:lnRef>
          <a:fillRef idx="1003">
            <a:schemeClr val="dk1"/>
          </a:fillRef>
          <a:effectRef idx="0">
            <a:scrgbClr r="0" g="0" b="0"/>
          </a:effectRef>
          <a:fontRef idx="major"/>
        </p:style>
        <p:txBody>
          <a:bodyPr>
            <a:normAutofit/>
          </a:bodyPr>
          <a:lstStyle/>
          <a:p>
            <a:pPr algn="r">
              <a:buFont typeface="Wingdings" panose="05000000000000000000" pitchFamily="2" charset="2"/>
              <a:buChar char="q"/>
            </a:pPr>
            <a:endParaRPr lang="ar-EG" sz="2800" b="1" dirty="0" smtClean="0"/>
          </a:p>
          <a:p>
            <a:pPr algn="r">
              <a:buFont typeface="Wingdings" panose="05000000000000000000" pitchFamily="2" charset="2"/>
              <a:buChar char="q"/>
            </a:pPr>
            <a:r>
              <a:rPr lang="ar-EG" sz="2800" b="1" dirty="0"/>
              <a:t> </a:t>
            </a: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توالت علي تلك الوظائف الوظائف اللاحقة التي أسهم </a:t>
            </a: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بها باحثون أخرون , مثل </a:t>
            </a:r>
            <a:r>
              <a:rPr lang="ar-SA" sz="2800" b="1" i="1" dirty="0">
                <a:ln w="18415" cmpd="sng">
                  <a:solidFill>
                    <a:srgbClr val="FFFFFF"/>
                  </a:solidFill>
                  <a:prstDash val="solid"/>
                </a:ln>
                <a:solidFill>
                  <a:srgbClr val="FFFF00"/>
                </a:solidFill>
                <a:effectLst>
                  <a:outerShdw blurRad="63500" dir="3600000" algn="tl" rotWithShape="0">
                    <a:srgbClr val="000000">
                      <a:alpha val="70000"/>
                    </a:srgbClr>
                  </a:outerShdw>
                </a:effectLst>
              </a:rPr>
              <a:t>رايت </a:t>
            </a: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الذي أضاف وظيفة </a:t>
            </a: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التسلية أو الترفيه .</a:t>
            </a: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ar-EG"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r">
              <a:buFont typeface="Wingdings" panose="05000000000000000000" pitchFamily="2" charset="2"/>
              <a:buChar char="q"/>
            </a:pPr>
            <a:r>
              <a:rPr lang="ar-SA"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SA" sz="2800" b="1" i="1" dirty="0">
                <a:ln w="18415" cmpd="sng">
                  <a:solidFill>
                    <a:srgbClr val="FFFFFF"/>
                  </a:solidFill>
                  <a:prstDash val="solid"/>
                </a:ln>
                <a:solidFill>
                  <a:srgbClr val="FFFF00"/>
                </a:solidFill>
                <a:effectLst>
                  <a:outerShdw blurRad="63500" dir="3600000" algn="tl" rotWithShape="0">
                    <a:srgbClr val="000000">
                      <a:alpha val="70000"/>
                    </a:srgbClr>
                  </a:outerShdw>
                </a:effectLst>
              </a:rPr>
              <a:t>وديفيتو</a:t>
            </a: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أورد وظائف أخري كالدعم والمساندة والتعليم .</a:t>
            </a:r>
            <a:r>
              <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ومثل </a:t>
            </a:r>
            <a:r>
              <a:rPr lang="ar-SA" sz="2800" b="1" i="1" dirty="0">
                <a:ln w="18415" cmpd="sng">
                  <a:solidFill>
                    <a:srgbClr val="FFFFFF"/>
                  </a:solidFill>
                  <a:prstDash val="solid"/>
                </a:ln>
                <a:solidFill>
                  <a:srgbClr val="FFFF00"/>
                </a:solidFill>
                <a:effectLst>
                  <a:outerShdw blurRad="63500" dir="3600000" algn="tl" rotWithShape="0">
                    <a:srgbClr val="000000">
                      <a:alpha val="70000"/>
                    </a:srgbClr>
                  </a:outerShdw>
                </a:effectLst>
              </a:rPr>
              <a:t>شرام</a:t>
            </a: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الذي رأي الوسيلة الإعلامي</a:t>
            </a: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ة </a:t>
            </a: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يمكن اعتبارها </a:t>
            </a: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مروجاً للسلع والخدمات التجارية مشيراً بذلك للوظيفة </a:t>
            </a: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SA"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الإعلانية .</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534956362"/>
      </p:ext>
    </p:extLst>
  </p:cSld>
  <p:clrMapOvr>
    <a:masterClrMapping/>
  </p:clrMapOvr>
  <mc:AlternateContent xmlns:mc="http://schemas.openxmlformats.org/markup-compatibility/2006">
    <mc:Choice xmlns:p14="http://schemas.microsoft.com/office/powerpoint/2010/main" Requires="p14">
      <p:transition spd="med" p14:dur="700" advTm="80978">
        <p:fade/>
      </p:transition>
    </mc:Choice>
    <mc:Fallback>
      <p:transition spd="med" advTm="80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144000" cy="5943600"/>
          </a:xfrm>
        </p:spPr>
        <p:style>
          <a:lnRef idx="1">
            <a:schemeClr val="accent1"/>
          </a:lnRef>
          <a:fillRef idx="3">
            <a:schemeClr val="accent1"/>
          </a:fillRef>
          <a:effectRef idx="2">
            <a:schemeClr val="accent1"/>
          </a:effectRef>
          <a:fontRef idx="minor">
            <a:schemeClr val="lt1"/>
          </a:fontRef>
        </p:style>
        <p:txBody>
          <a:bodyPr/>
          <a:lstStyle/>
          <a:p>
            <a:pPr marL="857250" indent="-857250">
              <a:buFont typeface="Wingdings" panose="05000000000000000000" pitchFamily="2" charset="2"/>
              <a:buChar char="q"/>
            </a:pPr>
            <a:r>
              <a:rPr lang="ar-SA" sz="2800" b="1" dirty="0"/>
              <a:t>وهذه القيم هي أول ما يسأل الصحفي نفسه </a:t>
            </a:r>
            <a:r>
              <a:rPr lang="ar-EG" sz="2800" b="1" dirty="0" smtClean="0"/>
              <a:t/>
            </a:r>
            <a:br>
              <a:rPr lang="ar-EG" sz="2800" b="1" dirty="0" smtClean="0"/>
            </a:br>
            <a:r>
              <a:rPr lang="ar-EG" sz="2800" b="1" dirty="0"/>
              <a:t/>
            </a:r>
            <a:br>
              <a:rPr lang="ar-EG" sz="2800" b="1" dirty="0"/>
            </a:br>
            <a:r>
              <a:rPr lang="ar-SA" sz="2800" b="1" dirty="0" smtClean="0"/>
              <a:t>عندما </a:t>
            </a:r>
            <a:r>
              <a:rPr lang="ar-SA" sz="2800" b="1" dirty="0"/>
              <a:t>يحصل علي مادة </a:t>
            </a:r>
            <a:r>
              <a:rPr lang="ar-SA" sz="2800" b="1" dirty="0" smtClean="0"/>
              <a:t>الخبر</a:t>
            </a:r>
            <a:r>
              <a:rPr lang="ar-EG" sz="2800" b="1" dirty="0" smtClean="0"/>
              <a:t>.</a:t>
            </a:r>
            <a:br>
              <a:rPr lang="ar-EG" sz="2800" b="1" dirty="0" smtClean="0"/>
            </a:br>
            <a:r>
              <a:rPr lang="ar-EG" sz="2800" b="1" dirty="0"/>
              <a:t/>
            </a:r>
            <a:br>
              <a:rPr lang="ar-EG" sz="2800" b="1" dirty="0"/>
            </a:br>
            <a:r>
              <a:rPr lang="ar-SA" sz="2800" b="1" dirty="0"/>
              <a:t>فإذا تأكد من  توافر بعض القيم في الخبر استمر </a:t>
            </a:r>
            <a:r>
              <a:rPr lang="ar-EG" sz="2800" b="1" dirty="0" smtClean="0"/>
              <a:t/>
            </a:r>
            <a:br>
              <a:rPr lang="ar-EG" sz="2800" b="1" dirty="0" smtClean="0"/>
            </a:br>
            <a:r>
              <a:rPr lang="ar-EG" sz="2800" b="1" dirty="0"/>
              <a:t/>
            </a:r>
            <a:br>
              <a:rPr lang="ar-EG" sz="2800" b="1" dirty="0"/>
            </a:br>
            <a:r>
              <a:rPr lang="ar-SA" sz="2800" b="1" dirty="0" smtClean="0"/>
              <a:t>في </a:t>
            </a:r>
            <a:r>
              <a:rPr lang="ar-SA" sz="2800" b="1" dirty="0"/>
              <a:t>جمع مادة الخبر، وكتبه وقدمه إلي رئيس </a:t>
            </a:r>
            <a:r>
              <a:rPr lang="ar-EG" sz="2800" b="1" dirty="0" smtClean="0"/>
              <a:t/>
            </a:r>
            <a:br>
              <a:rPr lang="ar-EG" sz="2800" b="1" dirty="0" smtClean="0"/>
            </a:br>
            <a:r>
              <a:rPr lang="ar-EG" sz="2800" b="1" dirty="0"/>
              <a:t/>
            </a:r>
            <a:br>
              <a:rPr lang="ar-EG" sz="2800" b="1" dirty="0"/>
            </a:br>
            <a:r>
              <a:rPr lang="ar-SA" sz="2800" b="1" dirty="0" smtClean="0"/>
              <a:t>القسم </a:t>
            </a:r>
            <a:r>
              <a:rPr lang="ar-SA" sz="2800" b="1" dirty="0"/>
              <a:t>الذي يعمل به</a:t>
            </a:r>
            <a:r>
              <a:rPr lang="ar-SA" sz="2800" b="1" dirty="0" smtClean="0"/>
              <a:t>.</a:t>
            </a:r>
            <a:r>
              <a:rPr lang="ar-EG" sz="2800" b="1" dirty="0" smtClean="0"/>
              <a:t/>
            </a:r>
            <a:br>
              <a:rPr lang="ar-EG" sz="2800" b="1" dirty="0" smtClean="0"/>
            </a:br>
            <a:r>
              <a:rPr lang="ar-EG" sz="2800" b="1" dirty="0"/>
              <a:t/>
            </a:r>
            <a:br>
              <a:rPr lang="ar-EG" sz="2800" b="1" dirty="0"/>
            </a:br>
            <a:r>
              <a:rPr lang="en-US" sz="2800" b="1" dirty="0"/>
              <a:t/>
            </a:r>
            <a:br>
              <a:rPr lang="en-US" sz="2800" b="1" dirty="0"/>
            </a:br>
            <a:endParaRPr lang="en-US" sz="2800" b="1" dirty="0"/>
          </a:p>
        </p:txBody>
      </p:sp>
    </p:spTree>
    <p:extLst>
      <p:ext uri="{BB962C8B-B14F-4D97-AF65-F5344CB8AC3E}">
        <p14:creationId xmlns:p14="http://schemas.microsoft.com/office/powerpoint/2010/main" val="397370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4412" y="3048000"/>
            <a:ext cx="8229600" cy="1981200"/>
          </a:xfrm>
        </p:spPr>
        <p:style>
          <a:lnRef idx="2">
            <a:schemeClr val="accent3"/>
          </a:lnRef>
          <a:fillRef idx="1">
            <a:schemeClr val="lt1"/>
          </a:fillRef>
          <a:effectRef idx="0">
            <a:schemeClr val="accent3"/>
          </a:effectRef>
          <a:fontRef idx="minor">
            <a:schemeClr val="dk1"/>
          </a:fontRef>
        </p:style>
        <p:txBody>
          <a:bodyPr/>
          <a:lstStyle/>
          <a:p>
            <a:endParaRPr lang="ar-EG" sz="4800" b="1" dirty="0" smtClean="0">
              <a:solidFill>
                <a:srgbClr val="FF0000"/>
              </a:solidFill>
            </a:endParaRPr>
          </a:p>
          <a:p>
            <a:r>
              <a:rPr lang="ar-EG" sz="4800" b="1" dirty="0" smtClean="0">
                <a:solidFill>
                  <a:srgbClr val="FF0000"/>
                </a:solidFill>
              </a:rPr>
              <a:t>   </a:t>
            </a:r>
            <a:r>
              <a:rPr lang="ar-SA" sz="4800" b="1" dirty="0" smtClean="0">
                <a:solidFill>
                  <a:srgbClr val="FF0000"/>
                </a:solidFill>
              </a:rPr>
              <a:t>تعريف </a:t>
            </a:r>
            <a:r>
              <a:rPr lang="ar-SA" sz="4800" b="1" dirty="0">
                <a:solidFill>
                  <a:srgbClr val="FF0000"/>
                </a:solidFill>
              </a:rPr>
              <a:t>القيم الإخبارية :-</a:t>
            </a:r>
            <a:endParaRPr lang="en-US" sz="4800" b="1" dirty="0">
              <a:solidFill>
                <a:srgbClr val="FF0000"/>
              </a:solidFill>
            </a:endParaRPr>
          </a:p>
          <a:p>
            <a:endParaRPr lang="ar-EG" b="1" dirty="0" smtClean="0"/>
          </a:p>
          <a:p>
            <a:endParaRPr lang="en-US" b="1" dirty="0"/>
          </a:p>
        </p:txBody>
      </p:sp>
      <p:sp>
        <p:nvSpPr>
          <p:cNvPr id="4" name="Cloud Callout 3"/>
          <p:cNvSpPr/>
          <p:nvPr/>
        </p:nvSpPr>
        <p:spPr>
          <a:xfrm>
            <a:off x="5332412" y="381000"/>
            <a:ext cx="4800600" cy="228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23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144000" cy="5943600"/>
          </a:xfrm>
        </p:spPr>
        <p:style>
          <a:lnRef idx="2">
            <a:schemeClr val="accent3"/>
          </a:lnRef>
          <a:fillRef idx="1">
            <a:schemeClr val="lt1"/>
          </a:fillRef>
          <a:effectRef idx="0">
            <a:schemeClr val="accent3"/>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بأنها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مجموعة معايير ذاتيه وموضوعيه غير مكتوبة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تفهم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طرف المحترفين في وسائل الأعلام في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عملية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جمع وانتقاء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الأخبار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solidFill>
                  <a:srgbClr val="FF0000"/>
                </a:soli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وتشترك </a:t>
            </a:r>
            <a:r>
              <a:rPr lang="ar-SA" sz="2800" b="1" dirty="0">
                <a:ln w="1905"/>
                <a:solidFill>
                  <a:srgbClr val="FF0000"/>
                </a:solidFill>
                <a:effectLst>
                  <a:innerShdw blurRad="69850" dist="43180" dir="5400000">
                    <a:srgbClr val="000000">
                      <a:alpha val="65000"/>
                    </a:srgbClr>
                  </a:innerShdw>
                </a:effectLst>
              </a:rPr>
              <a:t>فيها جميع المؤسسات الإعلامية إلا أن الأخذ </a:t>
            </a:r>
            <a:r>
              <a:rPr lang="ar-EG" sz="2800" b="1" dirty="0" smtClean="0">
                <a:ln w="1905"/>
                <a:solidFill>
                  <a:srgbClr val="FF0000"/>
                </a:solidFill>
                <a:effectLst>
                  <a:innerShdw blurRad="69850" dist="43180" dir="5400000">
                    <a:srgbClr val="000000">
                      <a:alpha val="65000"/>
                    </a:srgbClr>
                  </a:innerShdw>
                </a:effectLst>
              </a:rPr>
              <a:t/>
            </a:r>
            <a:br>
              <a:rPr lang="ar-EG" sz="2800" b="1" dirty="0" smtClean="0">
                <a:ln w="1905"/>
                <a:solidFill>
                  <a:srgbClr val="FF0000"/>
                </a:solidFill>
                <a:effectLst>
                  <a:innerShdw blurRad="69850" dist="43180" dir="5400000">
                    <a:srgbClr val="000000">
                      <a:alpha val="65000"/>
                    </a:srgbClr>
                  </a:innerShdw>
                </a:effectLst>
              </a:rPr>
            </a:br>
            <a:r>
              <a:rPr lang="ar-EG" sz="2800" b="1" dirty="0">
                <a:ln w="1905"/>
                <a:solidFill>
                  <a:srgbClr val="FF0000"/>
                </a:soli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
            </a:r>
            <a:br>
              <a:rPr lang="ar-EG" sz="2800" b="1" dirty="0" smtClean="0">
                <a:ln w="1905"/>
                <a:solidFill>
                  <a:srgbClr val="FF0000"/>
                </a:solidFill>
                <a:effectLst>
                  <a:innerShdw blurRad="69850" dist="43180" dir="5400000">
                    <a:srgbClr val="000000">
                      <a:alpha val="65000"/>
                    </a:srgbClr>
                  </a:innerShdw>
                </a:effectLst>
              </a:rPr>
            </a:br>
            <a:r>
              <a:rPr lang="ar-EG" sz="2800" b="1" dirty="0">
                <a:ln w="1905"/>
                <a:solidFill>
                  <a:srgbClr val="FF0000"/>
                </a:soli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بها </a:t>
            </a:r>
            <a:r>
              <a:rPr lang="ar-SA" sz="2800" b="1" dirty="0">
                <a:ln w="1905"/>
                <a:solidFill>
                  <a:srgbClr val="FF0000"/>
                </a:solidFill>
                <a:effectLst>
                  <a:innerShdw blurRad="69850" dist="43180" dir="5400000">
                    <a:srgbClr val="000000">
                      <a:alpha val="65000"/>
                    </a:srgbClr>
                  </a:innerShdw>
                </a:effectLst>
              </a:rPr>
              <a:t>يختلف من مؤسسه إلي </a:t>
            </a:r>
            <a:r>
              <a:rPr lang="ar-SA" sz="2800" b="1" dirty="0" smtClean="0">
                <a:ln w="1905"/>
                <a:solidFill>
                  <a:srgbClr val="FF0000"/>
                </a:solidFill>
                <a:effectLst>
                  <a:innerShdw blurRad="69850" dist="43180" dir="5400000">
                    <a:srgbClr val="000000">
                      <a:alpha val="65000"/>
                    </a:srgbClr>
                  </a:innerShdw>
                </a:effectLst>
              </a:rPr>
              <a:t>أخري</a:t>
            </a: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وتعد آنية معقدة لما تحمله من معان أيديولوجية ولأنها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أيضاً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لنوعيه وأذواق الجمهور مما يعطيها صفة التغير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والتطور</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65666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ar-EG" sz="4000" b="1" dirty="0" smtClean="0">
                <a:solidFill>
                  <a:schemeClr val="bg1"/>
                </a:solidFill>
              </a:rPr>
              <a:t>  </a:t>
            </a:r>
            <a:r>
              <a:rPr lang="ar-SA" sz="4000" b="1" dirty="0" smtClean="0">
                <a:solidFill>
                  <a:schemeClr val="bg1"/>
                </a:solidFill>
              </a:rPr>
              <a:t>الجدة </a:t>
            </a:r>
            <a:r>
              <a:rPr lang="ar-SA" sz="4000" b="1" dirty="0">
                <a:solidFill>
                  <a:schemeClr val="bg1"/>
                </a:solidFill>
              </a:rPr>
              <a:t>أو </a:t>
            </a:r>
            <a:r>
              <a:rPr lang="ar-EG" sz="4000" b="1" dirty="0" smtClean="0">
                <a:solidFill>
                  <a:schemeClr val="bg1"/>
                </a:solidFill>
              </a:rPr>
              <a:t>   </a:t>
            </a:r>
            <a:br>
              <a:rPr lang="ar-EG" sz="4000" b="1" dirty="0" smtClean="0">
                <a:solidFill>
                  <a:schemeClr val="bg1"/>
                </a:solidFill>
              </a:rPr>
            </a:br>
            <a:r>
              <a:rPr lang="ar-EG" sz="4000" b="1" dirty="0">
                <a:solidFill>
                  <a:schemeClr val="bg1"/>
                </a:solidFill>
              </a:rPr>
              <a:t> </a:t>
            </a:r>
            <a:r>
              <a:rPr lang="ar-EG" sz="4000" b="1" dirty="0" smtClean="0">
                <a:solidFill>
                  <a:schemeClr val="bg1"/>
                </a:solidFill>
              </a:rPr>
              <a:t> </a:t>
            </a:r>
            <a:r>
              <a:rPr lang="ar-SA" sz="4000" b="1" dirty="0" smtClean="0">
                <a:solidFill>
                  <a:schemeClr val="bg1"/>
                </a:solidFill>
              </a:rPr>
              <a:t>الحالية</a:t>
            </a:r>
            <a:r>
              <a:rPr lang="ar-SA" sz="4000" b="1" dirty="0">
                <a:solidFill>
                  <a:schemeClr val="bg1"/>
                </a:solidFill>
              </a:rPr>
              <a:t>: </a:t>
            </a:r>
            <a:r>
              <a:rPr lang="en-US" sz="4000" b="1" dirty="0">
                <a:solidFill>
                  <a:schemeClr val="bg1"/>
                </a:solidFill>
              </a:rPr>
              <a:t/>
            </a:r>
            <a:br>
              <a:rPr lang="en-US" sz="4000" b="1" dirty="0">
                <a:solidFill>
                  <a:schemeClr val="bg1"/>
                </a:solidFill>
              </a:rPr>
            </a:br>
            <a:endParaRPr lang="en-US" sz="4000" b="1" dirty="0">
              <a:solidFill>
                <a:schemeClr val="bg1"/>
              </a:solidFill>
            </a:endParaRP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Autofit/>
          </a:bodyPr>
          <a:lstStyle/>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يريد القارئ أن يكون الخبر الذي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يقرؤه جديداً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ولم يسبق معرفته من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قبل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،وأن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يكون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مواكباً للأحداث</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ويطلق البعض علي هذه القيمة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مسمي </a:t>
            </a:r>
            <a:r>
              <a:rPr lang="ar-SA" sz="2800" b="1" dirty="0" smtClean="0">
                <a:ln w="1905"/>
                <a:solidFill>
                  <a:srgbClr val="FF0000"/>
                </a:solidFill>
                <a:effectLst>
                  <a:innerShdw blurRad="69850" dist="43180" dir="5400000">
                    <a:srgbClr val="000000">
                      <a:alpha val="65000"/>
                    </a:srgbClr>
                  </a:innerShdw>
                </a:effectLst>
              </a:rPr>
              <a:t>"</a:t>
            </a:r>
            <a:r>
              <a:rPr lang="ar-SA" sz="2800" b="1" dirty="0">
                <a:ln w="1905"/>
                <a:solidFill>
                  <a:srgbClr val="FF0000"/>
                </a:solidFill>
                <a:effectLst>
                  <a:innerShdw blurRad="69850" dist="43180" dir="5400000">
                    <a:srgbClr val="000000">
                      <a:alpha val="65000"/>
                    </a:srgbClr>
                  </a:innerShdw>
                </a:effectLst>
              </a:rPr>
              <a:t>الفورية أو </a:t>
            </a:r>
            <a:r>
              <a:rPr lang="ar-SA" sz="2800" b="1" dirty="0" smtClean="0">
                <a:ln w="1905"/>
                <a:solidFill>
                  <a:srgbClr val="FF0000"/>
                </a:solidFill>
                <a:effectLst>
                  <a:innerShdw blurRad="69850" dist="43180" dir="5400000">
                    <a:srgbClr val="000000">
                      <a:alpha val="65000"/>
                    </a:srgbClr>
                  </a:innerShdw>
                </a:effectLst>
              </a:rPr>
              <a:t>الآنية"</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ومسمي</a:t>
            </a:r>
            <a:r>
              <a:rPr lang="ar-SA" sz="2800" b="1" dirty="0" smtClean="0">
                <a:ln w="1905"/>
                <a:solidFill>
                  <a:srgbClr val="FF0000"/>
                </a:solidFill>
                <a:effectLst>
                  <a:innerShdw blurRad="69850" dist="43180" dir="5400000">
                    <a:srgbClr val="000000">
                      <a:alpha val="65000"/>
                    </a:srgbClr>
                  </a:innerShdw>
                </a:effectLst>
              </a:rPr>
              <a:t> </a:t>
            </a:r>
            <a:endParaRPr lang="ar-EG" sz="2800" b="1" dirty="0" smtClean="0">
              <a:ln w="1905"/>
              <a:solidFill>
                <a:srgbClr val="FF0000"/>
              </a:soli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a:t>
            </a:r>
            <a:r>
              <a:rPr lang="ar-SA" sz="2800" b="1" dirty="0">
                <a:ln w="1905"/>
                <a:solidFill>
                  <a:srgbClr val="FF0000"/>
                </a:solidFill>
                <a:effectLst>
                  <a:innerShdw blurRad="69850" dist="43180" dir="5400000">
                    <a:srgbClr val="000000">
                      <a:alpha val="65000"/>
                    </a:srgbClr>
                  </a:innerShdw>
                </a:effectLst>
              </a:rPr>
              <a:t>التوقيت"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إذ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تري </a:t>
            </a:r>
            <a:r>
              <a:rPr lang="ar-SA" sz="2800" b="1" i="1" u="sng" dirty="0">
                <a:ln w="1905"/>
                <a:solidFill>
                  <a:schemeClr val="tx1"/>
                </a:solidFill>
                <a:effectLst>
                  <a:innerShdw blurRad="69850" dist="43180" dir="5400000">
                    <a:srgbClr val="000000">
                      <a:alpha val="65000"/>
                    </a:srgbClr>
                  </a:innerShdw>
                </a:effectLst>
              </a:rPr>
              <a:t>كارول ريتش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التوقيت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الفورية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يجيب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 سؤال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القارئ:لماذا   تخبرني</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بهذا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الآن</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056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5812" y="762000"/>
            <a:ext cx="8534400" cy="55626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ولذلك تحرص الصحف والإذاعات علي تأكيد أ ـ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القيم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الخبرية الأساسية</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جدة أخبارها، فإذا كانت </a:t>
            </a:r>
            <a:r>
              <a:rPr lang="ar-SA" sz="2800" b="1" dirty="0">
                <a:ln w="1905"/>
                <a:solidFill>
                  <a:srgbClr val="FF0000"/>
                </a:solidFill>
                <a:effectLst>
                  <a:innerShdw blurRad="69850" dist="43180" dir="5400000">
                    <a:srgbClr val="000000">
                      <a:alpha val="65000"/>
                    </a:srgbClr>
                  </a:innerShdw>
                </a:effectLst>
              </a:rPr>
              <a:t>جريدة صباحية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مجال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اهتمامها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الرئيس هو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أمس</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وإذا كانت </a:t>
            </a:r>
            <a:r>
              <a:rPr lang="ar-SA" sz="2800" b="1" dirty="0">
                <a:ln w="1905"/>
                <a:solidFill>
                  <a:srgbClr val="FF0000"/>
                </a:solidFill>
                <a:effectLst>
                  <a:innerShdw blurRad="69850" dist="43180" dir="5400000">
                    <a:srgbClr val="000000">
                      <a:alpha val="65000"/>
                    </a:srgbClr>
                  </a:innerShdw>
                </a:effectLst>
              </a:rPr>
              <a:t>جريدة مسائية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مجال اهتمامها هو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صباح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اليوم الذي تصدر في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مسائه</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وتحرص </a:t>
            </a:r>
            <a:r>
              <a:rPr lang="ar-SA" sz="2800" b="1" dirty="0">
                <a:ln w="1905"/>
                <a:solidFill>
                  <a:srgbClr val="FF0000"/>
                </a:solidFill>
                <a:effectLst>
                  <a:innerShdw blurRad="69850" dist="43180" dir="5400000">
                    <a:srgbClr val="000000">
                      <a:alpha val="65000"/>
                    </a:srgbClr>
                  </a:innerShdw>
                </a:effectLst>
              </a:rPr>
              <a:t>الإذاعات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أن تضم نشراتها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الإخبارية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وقع في آخر لحظة قبل إذاعة النشرة،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وأحياناً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يقع أثناء إذاعة النشرة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3531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8612" y="533400"/>
            <a:ext cx="8957963" cy="60198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r>
              <a:rPr lang="ar-SA" sz="2800" b="1" dirty="0" smtClean="0"/>
              <a:t> </a:t>
            </a:r>
            <a:r>
              <a:rPr lang="ar-SA" sz="2800" b="1" dirty="0"/>
              <a:t>وإذا وقعت أحداث مهمة جديدة فإن الإذاعات </a:t>
            </a:r>
            <a:endParaRPr lang="ar-EG" sz="2800" b="1" dirty="0" smtClean="0"/>
          </a:p>
          <a:p>
            <a:pPr marL="0" indent="0">
              <a:buNone/>
            </a:pPr>
            <a:r>
              <a:rPr lang="ar-EG" sz="2800" b="1" dirty="0"/>
              <a:t> </a:t>
            </a:r>
            <a:r>
              <a:rPr lang="ar-EG" sz="2800" b="1" dirty="0" smtClean="0"/>
              <a:t> </a:t>
            </a:r>
            <a:r>
              <a:rPr lang="ar-SA" sz="2800" b="1" dirty="0" smtClean="0"/>
              <a:t>والتليفزيونات </a:t>
            </a:r>
            <a:r>
              <a:rPr lang="ar-SA" sz="2800" b="1" dirty="0"/>
              <a:t>لا تنتظر حتي يحين موعد نشرتها </a:t>
            </a:r>
            <a:endParaRPr lang="ar-EG" sz="2800" b="1" dirty="0" smtClean="0"/>
          </a:p>
          <a:p>
            <a:pPr marL="0" indent="0">
              <a:buNone/>
            </a:pPr>
            <a:r>
              <a:rPr lang="ar-EG" sz="2800" b="1" dirty="0"/>
              <a:t> </a:t>
            </a:r>
            <a:r>
              <a:rPr lang="ar-EG" sz="2800" b="1" dirty="0" smtClean="0"/>
              <a:t> </a:t>
            </a:r>
            <a:r>
              <a:rPr lang="ar-SA" sz="2800" b="1" dirty="0" smtClean="0"/>
              <a:t>الإخبارية </a:t>
            </a:r>
            <a:r>
              <a:rPr lang="ar-SA" sz="2800" b="1" dirty="0"/>
              <a:t>التالية  وتقطع برامجها المعتادة لإذاعة </a:t>
            </a:r>
            <a:endParaRPr lang="ar-EG" sz="2800" b="1" dirty="0" smtClean="0"/>
          </a:p>
          <a:p>
            <a:pPr marL="0" indent="0">
              <a:buNone/>
            </a:pPr>
            <a:r>
              <a:rPr lang="ar-EG" sz="2800" b="1" dirty="0"/>
              <a:t> </a:t>
            </a:r>
            <a:r>
              <a:rPr lang="ar-EG" sz="2800" b="1" dirty="0" smtClean="0"/>
              <a:t> </a:t>
            </a:r>
            <a:r>
              <a:rPr lang="ar-SA" sz="2800" b="1" dirty="0" smtClean="0"/>
              <a:t>الخبر الجديد</a:t>
            </a:r>
            <a:r>
              <a:rPr lang="ar-EG" sz="2800" b="1" dirty="0" smtClean="0"/>
              <a:t>.</a:t>
            </a:r>
          </a:p>
          <a:p>
            <a:pPr>
              <a:buFont typeface="Wingdings" panose="05000000000000000000" pitchFamily="2" charset="2"/>
              <a:buChar char="q"/>
            </a:pPr>
            <a:r>
              <a:rPr lang="ar-SA" sz="2800" b="1" dirty="0">
                <a:solidFill>
                  <a:srgbClr val="FFC000"/>
                </a:solidFill>
              </a:rPr>
              <a:t>كما تقدم بعض الإذاعات موجزاً بأهم وآخر وأحدث </a:t>
            </a:r>
            <a:endParaRPr lang="ar-EG" sz="2800" b="1" dirty="0" smtClean="0">
              <a:solidFill>
                <a:srgbClr val="FFC000"/>
              </a:solidFill>
            </a:endParaRPr>
          </a:p>
          <a:p>
            <a:pPr marL="0" indent="0">
              <a:buNone/>
            </a:pPr>
            <a:r>
              <a:rPr lang="ar-EG" sz="2800" b="1" dirty="0">
                <a:solidFill>
                  <a:srgbClr val="FFC000"/>
                </a:solidFill>
              </a:rPr>
              <a:t> </a:t>
            </a:r>
            <a:r>
              <a:rPr lang="ar-EG" sz="2800" b="1" dirty="0" smtClean="0">
                <a:solidFill>
                  <a:srgbClr val="FFC000"/>
                </a:solidFill>
              </a:rPr>
              <a:t> </a:t>
            </a:r>
            <a:r>
              <a:rPr lang="ar-SA" sz="2800" b="1" dirty="0" smtClean="0">
                <a:solidFill>
                  <a:srgbClr val="FFC000"/>
                </a:solidFill>
              </a:rPr>
              <a:t>الأخبار </a:t>
            </a:r>
            <a:r>
              <a:rPr lang="ar-SA" sz="2800" b="1" dirty="0">
                <a:solidFill>
                  <a:srgbClr val="FFC000"/>
                </a:solidFill>
              </a:rPr>
              <a:t>كل ساعة علي الأقل </a:t>
            </a:r>
            <a:r>
              <a:rPr lang="ar-SA" sz="2800" b="1" dirty="0" smtClean="0">
                <a:solidFill>
                  <a:srgbClr val="FFC000"/>
                </a:solidFill>
              </a:rPr>
              <a:t>.</a:t>
            </a:r>
            <a:endParaRPr lang="ar-EG" sz="2800" b="1" dirty="0" smtClean="0">
              <a:solidFill>
                <a:srgbClr val="FFC000"/>
              </a:solidFill>
            </a:endParaRPr>
          </a:p>
          <a:p>
            <a:pPr>
              <a:buFont typeface="Wingdings" panose="05000000000000000000" pitchFamily="2" charset="2"/>
              <a:buChar char="q"/>
            </a:pPr>
            <a:r>
              <a:rPr lang="ar-SA" sz="2800" b="1" dirty="0">
                <a:solidFill>
                  <a:schemeClr val="tx1"/>
                </a:solidFill>
              </a:rPr>
              <a:t>وفي المقابل </a:t>
            </a:r>
            <a:r>
              <a:rPr lang="ar-SA" sz="2800" b="1" dirty="0"/>
              <a:t>فإن الصحف لحرصها علي هذه القيمة </a:t>
            </a:r>
            <a:endParaRPr lang="ar-EG" sz="2800" b="1" dirty="0" smtClean="0"/>
          </a:p>
          <a:p>
            <a:pPr marL="0" indent="0">
              <a:buNone/>
            </a:pPr>
            <a:r>
              <a:rPr lang="ar-EG" sz="2800" b="1" dirty="0"/>
              <a:t> </a:t>
            </a:r>
            <a:r>
              <a:rPr lang="ar-EG" sz="2800" b="1" dirty="0" smtClean="0"/>
              <a:t> </a:t>
            </a:r>
            <a:r>
              <a:rPr lang="ar-SA" sz="2800" b="1" dirty="0" smtClean="0"/>
              <a:t>الخبرية </a:t>
            </a:r>
            <a:r>
              <a:rPr lang="ar-SA" sz="2800" b="1" dirty="0"/>
              <a:t>الأساسية، فإنها تحاول ـ في إطار المنافسة </a:t>
            </a:r>
            <a:endParaRPr lang="ar-EG" sz="2800" b="1" dirty="0" smtClean="0"/>
          </a:p>
          <a:p>
            <a:pPr marL="0" indent="0">
              <a:buNone/>
            </a:pPr>
            <a:r>
              <a:rPr lang="ar-EG" sz="2800" b="1" dirty="0"/>
              <a:t> </a:t>
            </a:r>
            <a:r>
              <a:rPr lang="ar-SA" sz="2800" b="1" dirty="0" smtClean="0"/>
              <a:t>مع </a:t>
            </a:r>
            <a:r>
              <a:rPr lang="ar-SA" sz="2800" b="1" dirty="0"/>
              <a:t>الإذاعة ـ أن تحيط بأحدث وآخر الأخبار قبل  </a:t>
            </a:r>
            <a:endParaRPr lang="ar-EG" sz="2800" b="1" dirty="0" smtClean="0"/>
          </a:p>
          <a:p>
            <a:pPr marL="0" indent="0">
              <a:buNone/>
            </a:pPr>
            <a:r>
              <a:rPr lang="ar-EG" sz="2800" b="1" dirty="0"/>
              <a:t> </a:t>
            </a:r>
            <a:r>
              <a:rPr lang="ar-SA" sz="2800" b="1" dirty="0" smtClean="0"/>
              <a:t>صدورها </a:t>
            </a:r>
            <a:r>
              <a:rPr lang="ar-SA" sz="2800" b="1" dirty="0"/>
              <a:t>ونزولها إلي  </a:t>
            </a:r>
            <a:r>
              <a:rPr lang="ar-SA" sz="2800" b="1" dirty="0" smtClean="0"/>
              <a:t>السوق</a:t>
            </a:r>
            <a:r>
              <a:rPr lang="ar-EG" sz="2800" b="1" dirty="0" smtClean="0"/>
              <a:t>.</a:t>
            </a:r>
            <a:endParaRPr lang="en-US" sz="2800" b="1" dirty="0"/>
          </a:p>
        </p:txBody>
      </p:sp>
    </p:spTree>
    <p:extLst>
      <p:ext uri="{BB962C8B-B14F-4D97-AF65-F5344CB8AC3E}">
        <p14:creationId xmlns:p14="http://schemas.microsoft.com/office/powerpoint/2010/main" val="734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9601200" cy="5486400"/>
          </a:xfrm>
        </p:spPr>
        <p:style>
          <a:lnRef idx="2">
            <a:schemeClr val="accent3"/>
          </a:lnRef>
          <a:fillRef idx="1">
            <a:schemeClr val="lt1"/>
          </a:fillRef>
          <a:effectRef idx="0">
            <a:schemeClr val="accent3"/>
          </a:effectRef>
          <a:fontRef idx="minor">
            <a:schemeClr val="dk1"/>
          </a:fontRef>
        </p:style>
        <p:txBody>
          <a:bodyPr>
            <a:normAutofit/>
          </a:bodyPr>
          <a:lstStyle/>
          <a:p>
            <a:pPr algn="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chemeClr val="tx1">
                    <a:lumMod val="95000"/>
                    <a:lumOff val="5000"/>
                  </a:schemeClr>
                </a:solidFill>
                <a:effectLst>
                  <a:innerShdw blurRad="69850" dist="43180" dir="5400000">
                    <a:srgbClr val="000000">
                      <a:alpha val="65000"/>
                    </a:srgbClr>
                  </a:innerShdw>
                </a:effectLst>
              </a:rPr>
              <a:t>وتلجأ في سبيل ذلك إلي إصدار أكثر من طبعة وعلي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EG" sz="2800" b="1" dirty="0" smtClean="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سبيل </a:t>
            </a:r>
            <a:r>
              <a:rPr lang="ar-SA" sz="2800" b="1" dirty="0">
                <a:ln w="1905"/>
                <a:solidFill>
                  <a:schemeClr val="tx1">
                    <a:lumMod val="95000"/>
                    <a:lumOff val="5000"/>
                  </a:schemeClr>
                </a:solidFill>
                <a:effectLst>
                  <a:innerShdw blurRad="69850" dist="43180" dir="5400000">
                    <a:srgbClr val="000000">
                      <a:alpha val="65000"/>
                    </a:srgbClr>
                  </a:innerShdw>
                </a:effectLst>
              </a:rPr>
              <a:t>المثال تصدر صحيفة الأهرام ثلاث طبعات، يبدأ طبع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الطبعة </a:t>
            </a:r>
            <a:r>
              <a:rPr lang="ar-SA" sz="2800" b="1" dirty="0">
                <a:ln w="1905"/>
                <a:solidFill>
                  <a:schemeClr val="tx1">
                    <a:lumMod val="95000"/>
                    <a:lumOff val="5000"/>
                  </a:schemeClr>
                </a:solidFill>
                <a:effectLst>
                  <a:innerShdw blurRad="69850" dist="43180" dir="5400000">
                    <a:srgbClr val="000000">
                      <a:alpha val="65000"/>
                    </a:srgbClr>
                  </a:innerShdw>
                </a:effectLst>
              </a:rPr>
              <a:t>الأولي في الثامنة مساءاً، ثم تضيف ما يستجد من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أخبار </a:t>
            </a:r>
            <a:r>
              <a:rPr lang="ar-SA" sz="2800" b="1" dirty="0">
                <a:ln w="1905"/>
                <a:solidFill>
                  <a:schemeClr val="tx1">
                    <a:lumMod val="95000"/>
                    <a:lumOff val="5000"/>
                  </a:schemeClr>
                </a:solidFill>
                <a:effectLst>
                  <a:innerShdw blurRad="69850" dist="43180" dir="5400000">
                    <a:srgbClr val="000000">
                      <a:alpha val="65000"/>
                    </a:srgbClr>
                  </a:innerShdw>
                </a:effectLst>
              </a:rPr>
              <a:t>في الطبعة الثانية التي تدخل المطبعة في الثانية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عشر </a:t>
            </a:r>
            <a:r>
              <a:rPr lang="ar-SA" sz="2800" b="1" dirty="0">
                <a:ln w="1905"/>
                <a:solidFill>
                  <a:schemeClr val="tx1">
                    <a:lumMod val="95000"/>
                    <a:lumOff val="5000"/>
                  </a:schemeClr>
                </a:solidFill>
                <a:effectLst>
                  <a:innerShdw blurRad="69850" dist="43180" dir="5400000">
                    <a:srgbClr val="000000">
                      <a:alpha val="65000"/>
                    </a:srgbClr>
                  </a:innerShdw>
                </a:effectLst>
              </a:rPr>
              <a:t>مساءاً،ثم في الطبعة الثالثة التي تبدأ في الثانية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صباحاً.</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وفي سبيل جدة أخبارها، تحرص بعض الصحف علي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وضع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آخر ما وصلها من أخبار تحت عنوان يدل علي جدة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الأخبار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مثل آخر خبر، وآخر الأنباء، وقبل الطبع.</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3691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812" y="533400"/>
            <a:ext cx="9601200" cy="5562600"/>
          </a:xfrm>
        </p:spPr>
        <p:style>
          <a:lnRef idx="1">
            <a:schemeClr val="accent1"/>
          </a:lnRef>
          <a:fillRef idx="3">
            <a:schemeClr val="accent1"/>
          </a:fillRef>
          <a:effectRef idx="2">
            <a:schemeClr val="accent1"/>
          </a:effectRef>
          <a:fontRef idx="minor">
            <a:schemeClr val="lt1"/>
          </a:fontRef>
        </p:style>
        <p:txBody>
          <a:bodyPr>
            <a:normAutofit/>
          </a:bodyPr>
          <a:lstStyle/>
          <a:p>
            <a:pPr algn="r">
              <a:buFont typeface="Wingdings" panose="05000000000000000000" pitchFamily="2" charset="2"/>
              <a:buChar char="q"/>
            </a:pPr>
            <a:endParaRPr lang="ar-EG" sz="2800" b="1" dirty="0" smtClean="0"/>
          </a:p>
          <a:p>
            <a:pPr algn="r">
              <a:buFont typeface="Wingdings" panose="05000000000000000000" pitchFamily="2" charset="2"/>
              <a:buChar char="q"/>
            </a:pPr>
            <a:r>
              <a:rPr lang="ar-EG" sz="2800" b="1" dirty="0" smtClean="0"/>
              <a:t> </a:t>
            </a:r>
            <a:r>
              <a:rPr lang="ar-SA" sz="2800" b="1" dirty="0" smtClean="0"/>
              <a:t>وقد </a:t>
            </a:r>
            <a:r>
              <a:rPr lang="ar-SA" sz="2800" b="1" dirty="0"/>
              <a:t>ساهمت </a:t>
            </a:r>
            <a:r>
              <a:rPr lang="ar-SA" sz="2800" b="1" dirty="0">
                <a:solidFill>
                  <a:srgbClr val="FFFF00"/>
                </a:solidFill>
              </a:rPr>
              <a:t>تكنولوجيا الاتصال الحديثة </a:t>
            </a:r>
            <a:r>
              <a:rPr lang="ar-SA" sz="2800" b="1" dirty="0" smtClean="0"/>
              <a:t>والمساهمة</a:t>
            </a:r>
            <a:endParaRPr lang="ar-EG" sz="2800" b="1" dirty="0" smtClean="0"/>
          </a:p>
          <a:p>
            <a:pPr marL="0" indent="0" algn="r">
              <a:buNone/>
            </a:pPr>
            <a:r>
              <a:rPr lang="ar-EG" sz="2800" b="1" dirty="0"/>
              <a:t> </a:t>
            </a:r>
            <a:r>
              <a:rPr lang="ar-EG" sz="2800" b="1" dirty="0" smtClean="0"/>
              <a:t> بين </a:t>
            </a:r>
            <a:r>
              <a:rPr lang="ar-SA" sz="2800" b="1" dirty="0" smtClean="0"/>
              <a:t>وسائل </a:t>
            </a:r>
            <a:r>
              <a:rPr lang="ar-SA" sz="2800" b="1" dirty="0"/>
              <a:t>الأعلام للانفراد بنشر الأخبار فور وقوعها في </a:t>
            </a:r>
            <a:endParaRPr lang="ar-EG" sz="2800" b="1" dirty="0" smtClean="0"/>
          </a:p>
          <a:p>
            <a:pPr marL="0" indent="0" algn="r">
              <a:buNone/>
            </a:pPr>
            <a:r>
              <a:rPr lang="ar-EG" sz="2800" b="1" dirty="0"/>
              <a:t> </a:t>
            </a:r>
            <a:r>
              <a:rPr lang="ar-EG" sz="2800" b="1" dirty="0" smtClean="0"/>
              <a:t> </a:t>
            </a:r>
            <a:r>
              <a:rPr lang="ar-SA" sz="2800" b="1" dirty="0" smtClean="0"/>
              <a:t>إعلان </a:t>
            </a:r>
            <a:r>
              <a:rPr lang="ar-SA" sz="2800" b="1" dirty="0"/>
              <a:t>قيمة الجدة أو </a:t>
            </a:r>
            <a:r>
              <a:rPr lang="ar-SA" sz="2800" b="1" dirty="0" smtClean="0"/>
              <a:t>الحالية</a:t>
            </a:r>
            <a:r>
              <a:rPr lang="ar-EG" sz="2800" b="1" dirty="0" smtClean="0"/>
              <a:t>.</a:t>
            </a:r>
          </a:p>
          <a:p>
            <a:pPr algn="r">
              <a:buFont typeface="Wingdings" panose="05000000000000000000" pitchFamily="2" charset="2"/>
              <a:buChar char="q"/>
            </a:pPr>
            <a:r>
              <a:rPr lang="ar-EG" sz="2800" b="1" dirty="0" smtClean="0"/>
              <a:t> </a:t>
            </a:r>
            <a:r>
              <a:rPr lang="ar-SA" sz="2800" b="1" dirty="0" smtClean="0"/>
              <a:t>فبالإضافة </a:t>
            </a:r>
            <a:r>
              <a:rPr lang="ar-SA" sz="2800" b="1" dirty="0"/>
              <a:t>إلي </a:t>
            </a:r>
            <a:r>
              <a:rPr lang="ar-SA" sz="2800" b="1" dirty="0">
                <a:solidFill>
                  <a:srgbClr val="FFFF00"/>
                </a:solidFill>
              </a:rPr>
              <a:t>وكالات الأنباء العالمية </a:t>
            </a:r>
            <a:r>
              <a:rPr lang="ar-SA" sz="2800" b="1" dirty="0"/>
              <a:t>التي تزود وسائل </a:t>
            </a:r>
            <a:endParaRPr lang="ar-EG" sz="2800" b="1" dirty="0" smtClean="0"/>
          </a:p>
          <a:p>
            <a:pPr marL="0" indent="0" algn="r">
              <a:buNone/>
            </a:pPr>
            <a:r>
              <a:rPr lang="ar-EG" sz="2800" b="1" dirty="0"/>
              <a:t> </a:t>
            </a:r>
            <a:r>
              <a:rPr lang="ar-EG" sz="2800" b="1" dirty="0" smtClean="0"/>
              <a:t> </a:t>
            </a:r>
            <a:r>
              <a:rPr lang="ar-SA" sz="2800" b="1" dirty="0" smtClean="0"/>
              <a:t>الإعلان </a:t>
            </a:r>
            <a:r>
              <a:rPr lang="ar-SA" sz="2800" b="1" dirty="0"/>
              <a:t>المشتركة فيها بالجديد من الأخبار فور </a:t>
            </a:r>
            <a:r>
              <a:rPr lang="ar-SA" sz="2800" b="1" dirty="0" smtClean="0"/>
              <a:t>حدوثها</a:t>
            </a:r>
            <a:r>
              <a:rPr lang="ar-EG" sz="2800" b="1" dirty="0" smtClean="0"/>
              <a:t>.</a:t>
            </a:r>
          </a:p>
          <a:p>
            <a:pPr algn="r">
              <a:buFont typeface="Wingdings" panose="05000000000000000000" pitchFamily="2" charset="2"/>
              <a:buChar char="q"/>
            </a:pPr>
            <a:r>
              <a:rPr lang="ar-EG" sz="2800" b="1" dirty="0" smtClean="0"/>
              <a:t> </a:t>
            </a:r>
            <a:r>
              <a:rPr lang="ar-SA" sz="2800" b="1" dirty="0" smtClean="0"/>
              <a:t>فقد </a:t>
            </a:r>
            <a:r>
              <a:rPr lang="ar-SA" sz="2800" b="1" dirty="0"/>
              <a:t>دخلت المجال وسائل أخري تمد وسائل الأعلام </a:t>
            </a:r>
            <a:endParaRPr lang="ar-EG" sz="2800" b="1" dirty="0" smtClean="0"/>
          </a:p>
          <a:p>
            <a:pPr marL="0" indent="0" algn="r">
              <a:buNone/>
            </a:pPr>
            <a:r>
              <a:rPr lang="ar-EG" sz="2800" b="1" dirty="0"/>
              <a:t> </a:t>
            </a:r>
            <a:r>
              <a:rPr lang="ar-EG" sz="2800" b="1" dirty="0" smtClean="0"/>
              <a:t> </a:t>
            </a:r>
            <a:r>
              <a:rPr lang="ar-SA" sz="2800" b="1" dirty="0" smtClean="0"/>
              <a:t>بالأخبار </a:t>
            </a:r>
            <a:r>
              <a:rPr lang="ar-SA" sz="2800" b="1" dirty="0"/>
              <a:t>ليس فور وقوعها فقط إنما أثناء حدوثها أيضاً.</a:t>
            </a:r>
            <a:endParaRPr lang="en-US" sz="2800" b="1" dirty="0"/>
          </a:p>
        </p:txBody>
      </p:sp>
    </p:spTree>
    <p:extLst>
      <p:ext uri="{BB962C8B-B14F-4D97-AF65-F5344CB8AC3E}">
        <p14:creationId xmlns:p14="http://schemas.microsoft.com/office/powerpoint/2010/main" val="333613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812" y="533400"/>
            <a:ext cx="9601200" cy="5715000"/>
          </a:xfrm>
        </p:spPr>
        <p:style>
          <a:lnRef idx="2">
            <a:schemeClr val="dk1"/>
          </a:lnRef>
          <a:fillRef idx="1">
            <a:schemeClr val="lt1"/>
          </a:fillRef>
          <a:effectRef idx="0">
            <a:schemeClr val="dk1"/>
          </a:effectRef>
          <a:fontRef idx="minor">
            <a:schemeClr val="dk1"/>
          </a:fontRef>
        </p:style>
        <p:txBody>
          <a:bodyPr>
            <a:normAutofit/>
          </a:bodyPr>
          <a:lstStyle/>
          <a:p>
            <a:pPr algn="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والمثال البارز علي ذلك هو شبكة</a:t>
            </a:r>
            <a:r>
              <a:rPr lang="ar-EG" sz="2800" b="1" dirty="0" smtClean="0">
                <a:ln w="1905"/>
                <a:solidFill>
                  <a:srgbClr val="FF0000"/>
                </a:solidFill>
                <a:effectLst>
                  <a:innerShdw blurRad="69850" dist="43180" dir="5400000">
                    <a:srgbClr val="000000">
                      <a:alpha val="65000"/>
                    </a:srgbClr>
                  </a:innerShdw>
                </a:effectLst>
              </a:rPr>
              <a:t> </a:t>
            </a:r>
            <a:r>
              <a:rPr lang="en-US" sz="2800" b="1" dirty="0" smtClean="0">
                <a:ln w="1905"/>
                <a:solidFill>
                  <a:srgbClr val="FF0000"/>
                </a:solidFill>
                <a:effectLst>
                  <a:innerShdw blurRad="69850" dist="43180" dir="5400000">
                    <a:srgbClr val="000000">
                      <a:alpha val="65000"/>
                    </a:srgbClr>
                  </a:innerShdw>
                </a:effectLst>
              </a:rPr>
              <a:t>CNN </a:t>
            </a:r>
            <a:r>
              <a:rPr lang="ar-EG" sz="2800" b="1" dirty="0">
                <a:ln w="1905"/>
                <a:solidFill>
                  <a:srgbClr val="FF0000"/>
                </a:soli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التليفزيونية </a:t>
            </a: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التي تنقل الي العالم الأحداث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الحية مباشرة، </a:t>
            </a:r>
            <a:r>
              <a:rPr lang="ar-SA" sz="2800" b="1" dirty="0">
                <a:ln w="1905"/>
                <a:solidFill>
                  <a:srgbClr val="FF0000"/>
                </a:solidFill>
                <a:effectLst>
                  <a:innerShdw blurRad="69850" dist="43180" dir="5400000">
                    <a:srgbClr val="000000">
                      <a:alpha val="65000"/>
                    </a:srgbClr>
                  </a:innerShdw>
                </a:effectLst>
              </a:rPr>
              <a:t>مثل</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المؤتمرات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الصحفية لرؤساء وملوك الدول، ووقائع الأحداث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المهمة.</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وتقوم بهذا الدور في العالم العربي </a:t>
            </a:r>
            <a:r>
              <a:rPr lang="ar-SA" sz="2800" b="1" dirty="0">
                <a:ln w="1905"/>
                <a:solidFill>
                  <a:srgbClr val="FF0000"/>
                </a:solidFill>
                <a:effectLst>
                  <a:innerShdw blurRad="69850" dist="43180" dir="5400000">
                    <a:srgbClr val="000000">
                      <a:alpha val="65000"/>
                    </a:srgbClr>
                  </a:innerShdw>
                </a:effectLst>
              </a:rPr>
              <a:t>قناة "الجزيرة"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تبث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دولة قطر،وقناة </a:t>
            </a:r>
            <a:r>
              <a:rPr lang="ar-SA" sz="2800" b="1" dirty="0">
                <a:ln w="1905"/>
                <a:solidFill>
                  <a:srgbClr val="FF0000"/>
                </a:solidFill>
                <a:effectLst>
                  <a:innerShdw blurRad="69850" dist="43180" dir="5400000">
                    <a:srgbClr val="000000">
                      <a:alpha val="65000"/>
                    </a:srgbClr>
                  </a:innerShdw>
                </a:effectLst>
              </a:rPr>
              <a:t>"أبوظبي الفضائية"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دولة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الأمارات</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rgbClr val="FF0000"/>
                </a:solidFill>
                <a:effectLst>
                  <a:innerShdw blurRad="69850" dist="43180" dir="5400000">
                    <a:srgbClr val="000000">
                      <a:alpha val="65000"/>
                    </a:srgbClr>
                  </a:innerShdw>
                </a:effectLst>
              </a:rPr>
              <a:t>وقناة "النيل للإخبار"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مصر.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7425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685800"/>
            <a:ext cx="9601200" cy="5486400"/>
          </a:xfrm>
        </p:spPr>
        <p:style>
          <a:lnRef idx="1">
            <a:schemeClr val="accent1"/>
          </a:lnRef>
          <a:fillRef idx="3">
            <a:schemeClr val="accent1"/>
          </a:fillRef>
          <a:effectRef idx="2">
            <a:schemeClr val="accent1"/>
          </a:effectRef>
          <a:fontRef idx="minor">
            <a:schemeClr val="lt1"/>
          </a:fontRef>
        </p:style>
        <p:txBody>
          <a:bodyPr>
            <a:normAutofit/>
          </a:bodyPr>
          <a:lstStyle/>
          <a:p>
            <a:pPr algn="r">
              <a:buFont typeface="Wingdings" panose="05000000000000000000" pitchFamily="2" charset="2"/>
              <a:buChar char="q"/>
            </a:pPr>
            <a:endParaRPr lang="ar-EG" sz="2800" b="1" dirty="0" smtClean="0"/>
          </a:p>
          <a:p>
            <a:pPr algn="r">
              <a:buFont typeface="Wingdings" panose="05000000000000000000" pitchFamily="2" charset="2"/>
              <a:buChar char="q"/>
            </a:pPr>
            <a:r>
              <a:rPr lang="ar-EG" sz="2800" b="1" dirty="0" smtClean="0"/>
              <a:t> </a:t>
            </a:r>
            <a:r>
              <a:rPr lang="ar-SA" sz="2800" b="1" dirty="0" smtClean="0"/>
              <a:t>كما </a:t>
            </a:r>
            <a:r>
              <a:rPr lang="ar-SA" sz="2800" b="1" dirty="0"/>
              <a:t>أتاحت </a:t>
            </a:r>
            <a:r>
              <a:rPr lang="ar-SA" sz="2800" b="1" dirty="0">
                <a:solidFill>
                  <a:srgbClr val="FFFF00"/>
                </a:solidFill>
              </a:rPr>
              <a:t>تكنولوجيا الاتصال الحديثة </a:t>
            </a:r>
            <a:r>
              <a:rPr lang="ar-SA" sz="2800" b="1" dirty="0"/>
              <a:t>لمراسلي وسائل </a:t>
            </a:r>
            <a:endParaRPr lang="ar-EG" sz="2800" b="1" dirty="0" smtClean="0"/>
          </a:p>
          <a:p>
            <a:pPr marL="0" indent="0" algn="r">
              <a:buNone/>
            </a:pPr>
            <a:r>
              <a:rPr lang="ar-EG" sz="2800" b="1" dirty="0"/>
              <a:t> </a:t>
            </a:r>
            <a:r>
              <a:rPr lang="ar-EG" sz="2800" b="1" dirty="0" smtClean="0"/>
              <a:t> </a:t>
            </a:r>
            <a:r>
              <a:rPr lang="ar-SA" sz="2800" b="1" dirty="0" smtClean="0"/>
              <a:t>الأعلام </a:t>
            </a:r>
            <a:r>
              <a:rPr lang="ar-SA" sz="2800" b="1" dirty="0"/>
              <a:t>في مختلف أنحاء العالم موافاة صحفهم وإذاعتهم </a:t>
            </a:r>
            <a:endParaRPr lang="ar-EG" sz="2800" b="1" dirty="0" smtClean="0"/>
          </a:p>
          <a:p>
            <a:pPr marL="0" indent="0" algn="r">
              <a:buNone/>
            </a:pPr>
            <a:r>
              <a:rPr lang="ar-EG" sz="2800" b="1" dirty="0"/>
              <a:t> </a:t>
            </a:r>
            <a:r>
              <a:rPr lang="ar-SA" sz="2800" b="1" dirty="0" smtClean="0"/>
              <a:t>بالأخبار </a:t>
            </a:r>
            <a:r>
              <a:rPr lang="ar-SA" sz="2800" b="1" dirty="0"/>
              <a:t>أثناء وقوعها سواء باستخدام الأقمار الصناعية في </a:t>
            </a:r>
            <a:endParaRPr lang="ar-EG" sz="2800" b="1" dirty="0" smtClean="0"/>
          </a:p>
          <a:p>
            <a:pPr marL="0" indent="0" algn="r">
              <a:buNone/>
            </a:pPr>
            <a:r>
              <a:rPr lang="ar-EG" sz="2800" b="1" dirty="0"/>
              <a:t> </a:t>
            </a:r>
            <a:r>
              <a:rPr lang="ar-SA" sz="2800" b="1" dirty="0" smtClean="0"/>
              <a:t>نقل </a:t>
            </a:r>
            <a:r>
              <a:rPr lang="ar-SA" sz="2800" b="1" dirty="0"/>
              <a:t>الأفلام المصورة للحدث، أو باستخدام أجهزة الكمبيوتر </a:t>
            </a:r>
            <a:endParaRPr lang="ar-EG" sz="2800" b="1" dirty="0" smtClean="0"/>
          </a:p>
          <a:p>
            <a:pPr marL="0" indent="0" algn="r">
              <a:buNone/>
            </a:pPr>
            <a:r>
              <a:rPr lang="ar-EG" sz="2800" b="1" dirty="0"/>
              <a:t> </a:t>
            </a:r>
            <a:r>
              <a:rPr lang="ar-SA" sz="2800" b="1" dirty="0" smtClean="0"/>
              <a:t>وأجهزة </a:t>
            </a:r>
            <a:r>
              <a:rPr lang="ar-SA" sz="2800" b="1" dirty="0"/>
              <a:t>الفاكس المتطورة</a:t>
            </a:r>
            <a:r>
              <a:rPr lang="ar-SA" sz="2800" b="1" dirty="0" smtClean="0"/>
              <a:t>.</a:t>
            </a:r>
            <a:endParaRPr lang="ar-EG" sz="2800" b="1" dirty="0" smtClean="0"/>
          </a:p>
          <a:p>
            <a:pPr marL="0" indent="0" algn="r">
              <a:buNone/>
            </a:pPr>
            <a:endParaRPr lang="ar-EG" sz="2800" b="1" dirty="0"/>
          </a:p>
        </p:txBody>
      </p:sp>
    </p:spTree>
    <p:extLst>
      <p:ext uri="{BB962C8B-B14F-4D97-AF65-F5344CB8AC3E}">
        <p14:creationId xmlns:p14="http://schemas.microsoft.com/office/powerpoint/2010/main" val="201567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609600"/>
            <a:ext cx="10287000" cy="5562600"/>
          </a:xfrm>
        </p:spPr>
        <p:style>
          <a:lnRef idx="0">
            <a:schemeClr val="accent3"/>
          </a:lnRef>
          <a:fillRef idx="3">
            <a:schemeClr val="accent3"/>
          </a:fillRef>
          <a:effectRef idx="3">
            <a:schemeClr val="accent3"/>
          </a:effectRef>
          <a:fontRef idx="minor">
            <a:schemeClr val="lt1"/>
          </a:fontRef>
        </p:style>
        <p:txBody>
          <a:bodyPr>
            <a:normAutofit/>
          </a:bodyPr>
          <a:lstStyle/>
          <a:p>
            <a:pPr algn="r">
              <a:buFont typeface="Wingdings" panose="05000000000000000000" pitchFamily="2" charset="2"/>
              <a:buChar char="Ø"/>
            </a:pPr>
            <a:endParaRPr lang="ar-EG" sz="2800" b="1" dirty="0" smtClean="0"/>
          </a:p>
          <a:p>
            <a:pPr algn="r">
              <a:buFont typeface="Wingdings" panose="05000000000000000000" pitchFamily="2" charset="2"/>
              <a:buChar char="Ø"/>
            </a:pPr>
            <a:r>
              <a:rPr lang="ar-SA" sz="2800" b="1" dirty="0" smtClean="0"/>
              <a:t>ويؤكد </a:t>
            </a:r>
            <a:r>
              <a:rPr lang="ar-SA" sz="2800" b="1" dirty="0"/>
              <a:t>هذا التطور المتواصل لوظائف الاعلام في المجتمعات </a:t>
            </a:r>
            <a:endParaRPr lang="ar-EG" sz="2800" b="1" dirty="0" smtClean="0"/>
          </a:p>
          <a:p>
            <a:pPr marL="0" indent="0" algn="r">
              <a:buNone/>
            </a:pPr>
            <a:r>
              <a:rPr lang="ar-EG" sz="2800" b="1" dirty="0"/>
              <a:t> </a:t>
            </a:r>
            <a:r>
              <a:rPr lang="ar-EG" sz="2800" b="1" dirty="0" smtClean="0"/>
              <a:t> </a:t>
            </a:r>
            <a:r>
              <a:rPr lang="ar-SA" sz="2800" b="1" dirty="0" smtClean="0"/>
              <a:t>الحديثة </a:t>
            </a:r>
            <a:r>
              <a:rPr lang="ar-SA" sz="2800" b="1" dirty="0"/>
              <a:t>,ان وسائل الإعلام غدت اليوم مؤسسة اجتماعية </a:t>
            </a:r>
            <a:r>
              <a:rPr lang="ar-EG" sz="2800" b="1" dirty="0" smtClean="0"/>
              <a:t>  </a:t>
            </a:r>
          </a:p>
          <a:p>
            <a:pPr marL="0" indent="0" algn="r">
              <a:buNone/>
            </a:pPr>
            <a:r>
              <a:rPr lang="ar-EG" sz="2800" b="1" dirty="0"/>
              <a:t> </a:t>
            </a:r>
            <a:r>
              <a:rPr lang="ar-EG" sz="2800" b="1" dirty="0" smtClean="0"/>
              <a:t> </a:t>
            </a:r>
            <a:r>
              <a:rPr lang="ar-SA" sz="2800" b="1" dirty="0" smtClean="0"/>
              <a:t>تمارس </a:t>
            </a:r>
            <a:r>
              <a:rPr lang="ar-SA" sz="2800" b="1" dirty="0"/>
              <a:t>دوراً كاملاً في حياة أفراد المجتمع مثل بقية </a:t>
            </a:r>
            <a:endParaRPr lang="ar-EG" sz="2800" b="1" dirty="0" smtClean="0"/>
          </a:p>
          <a:p>
            <a:pPr marL="0" indent="0" algn="r">
              <a:buNone/>
            </a:pPr>
            <a:r>
              <a:rPr lang="ar-EG" sz="2800" b="1" dirty="0"/>
              <a:t> </a:t>
            </a:r>
            <a:r>
              <a:rPr lang="ar-EG" sz="2800" b="1" dirty="0" smtClean="0"/>
              <a:t>  </a:t>
            </a:r>
            <a:r>
              <a:rPr lang="ar-SA" sz="2800" b="1" dirty="0" smtClean="0"/>
              <a:t>المؤسسات </a:t>
            </a:r>
            <a:r>
              <a:rPr lang="ar-SA" sz="2800" b="1" dirty="0"/>
              <a:t>الإجتماعية الأخري </a:t>
            </a:r>
            <a:endParaRPr lang="ar-EG" sz="2800" b="1" dirty="0" smtClean="0"/>
          </a:p>
          <a:p>
            <a:pPr algn="r">
              <a:buFont typeface="Wingdings" panose="05000000000000000000" pitchFamily="2" charset="2"/>
              <a:buChar char="Ø"/>
            </a:pPr>
            <a:r>
              <a:rPr lang="ar-SA" sz="2800" b="1" dirty="0"/>
              <a:t>إذ تؤدي وظائف تربوية وتعلمية من شأنها أن تقلل من حدة </a:t>
            </a:r>
            <a:endParaRPr lang="ar-EG" sz="2800" b="1" dirty="0" smtClean="0"/>
          </a:p>
          <a:p>
            <a:pPr marL="0" indent="0" algn="r">
              <a:buNone/>
            </a:pPr>
            <a:r>
              <a:rPr lang="ar-EG" sz="2800" b="1" dirty="0"/>
              <a:t> </a:t>
            </a:r>
            <a:r>
              <a:rPr lang="ar-EG" sz="2800" b="1" dirty="0" smtClean="0"/>
              <a:t> </a:t>
            </a:r>
            <a:r>
              <a:rPr lang="ar-SA" sz="2800" b="1" dirty="0" smtClean="0"/>
              <a:t>الفوارق </a:t>
            </a:r>
            <a:r>
              <a:rPr lang="ar-SA" sz="2800" b="1" dirty="0"/>
              <a:t>الثقاقية , بين فئات المجتمع المختلفة وأن تحدث </a:t>
            </a:r>
            <a:endParaRPr lang="ar-EG" sz="2800" b="1" dirty="0" smtClean="0"/>
          </a:p>
          <a:p>
            <a:pPr marL="0" indent="0" algn="r">
              <a:buNone/>
            </a:pPr>
            <a:r>
              <a:rPr lang="ar-EG" sz="2800" b="1" dirty="0"/>
              <a:t> </a:t>
            </a:r>
            <a:r>
              <a:rPr lang="ar-EG" sz="2800" b="1" dirty="0" smtClean="0"/>
              <a:t> </a:t>
            </a:r>
            <a:r>
              <a:rPr lang="ar-SA" sz="2800" b="1" dirty="0" smtClean="0"/>
              <a:t>تجانسا </a:t>
            </a:r>
            <a:r>
              <a:rPr lang="ar-SA" sz="2800" b="1" dirty="0"/>
              <a:t>فكريا من خلال ما تقدمه من مواد اخباريه وغير </a:t>
            </a:r>
            <a:endParaRPr lang="ar-EG" sz="2800" b="1" dirty="0" smtClean="0"/>
          </a:p>
          <a:p>
            <a:pPr marL="0" indent="0" algn="r">
              <a:buNone/>
            </a:pPr>
            <a:r>
              <a:rPr lang="ar-EG" sz="2800" b="1" dirty="0"/>
              <a:t> </a:t>
            </a:r>
            <a:r>
              <a:rPr lang="ar-EG" sz="2800" b="1" dirty="0" smtClean="0"/>
              <a:t> </a:t>
            </a:r>
            <a:r>
              <a:rPr lang="ar-SA" sz="2800" b="1" dirty="0" smtClean="0"/>
              <a:t>اخبارية </a:t>
            </a:r>
            <a:r>
              <a:rPr lang="ar-SA" sz="2800" b="1" dirty="0"/>
              <a:t>.</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57466989"/>
      </p:ext>
    </p:extLst>
  </p:cSld>
  <p:clrMapOvr>
    <a:masterClrMapping/>
  </p:clrMapOvr>
  <mc:AlternateContent xmlns:mc="http://schemas.openxmlformats.org/markup-compatibility/2006">
    <mc:Choice xmlns:p14="http://schemas.microsoft.com/office/powerpoint/2010/main" Requires="p14">
      <p:transition spd="med" p14:dur="700" advTm="23159">
        <p:fade/>
      </p:transition>
    </mc:Choice>
    <mc:Fallback>
      <p:transition spd="med" advTm="231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pPr algn="r"/>
            <a:r>
              <a:rPr lang="ar-SA" b="1" dirty="0"/>
              <a:t>ونحن نقدم هذه القيمة الخبرية المهمة أن نشير إلي </a:t>
            </a:r>
            <a:r>
              <a:rPr lang="ar-SA" b="1" dirty="0">
                <a:solidFill>
                  <a:srgbClr val="FFFF00"/>
                </a:solidFill>
              </a:rPr>
              <a:t>نقطتين </a:t>
            </a:r>
            <a:r>
              <a:rPr lang="ar-SA" b="1" dirty="0"/>
              <a:t>مهمتين </a:t>
            </a:r>
            <a:r>
              <a:rPr lang="ar-SA" b="1" dirty="0" smtClean="0"/>
              <a:t>فيها</a:t>
            </a:r>
            <a:r>
              <a:rPr lang="ar-EG" b="1" dirty="0" smtClean="0"/>
              <a:t>:-</a:t>
            </a:r>
            <a:endParaRPr lang="en-US" b="1"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a:bodyPr>
          <a:lstStyle/>
          <a:p>
            <a:pPr marL="0" indent="0" algn="r">
              <a:buNone/>
            </a:pPr>
            <a:r>
              <a:rPr lang="ar-EG" sz="2800" dirty="0" smtClean="0"/>
              <a:t>                             </a:t>
            </a:r>
          </a:p>
          <a:p>
            <a:pPr marL="0" indent="0" algn="r">
              <a:buNone/>
            </a:pPr>
            <a:r>
              <a:rPr lang="ar-EG" sz="2800" dirty="0"/>
              <a:t> </a:t>
            </a:r>
            <a:r>
              <a:rPr lang="ar-EG" sz="2800" dirty="0" smtClean="0"/>
              <a:t>                          </a:t>
            </a:r>
            <a:endParaRPr lang="en-US" sz="2800" dirty="0"/>
          </a:p>
        </p:txBody>
      </p:sp>
      <p:sp>
        <p:nvSpPr>
          <p:cNvPr id="5" name="Rectangle 4"/>
          <p:cNvSpPr/>
          <p:nvPr/>
        </p:nvSpPr>
        <p:spPr>
          <a:xfrm>
            <a:off x="7542212" y="1981200"/>
            <a:ext cx="2590800" cy="1143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النقطة الأولي</a:t>
            </a:r>
            <a:endParaRPr lang="en-US" sz="2800" b="1" dirty="0"/>
          </a:p>
        </p:txBody>
      </p:sp>
      <p:sp>
        <p:nvSpPr>
          <p:cNvPr id="6" name="Rectangle 5"/>
          <p:cNvSpPr/>
          <p:nvPr/>
        </p:nvSpPr>
        <p:spPr>
          <a:xfrm>
            <a:off x="1141412" y="1981200"/>
            <a:ext cx="6248400" cy="3886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r"/>
            <a:r>
              <a:rPr lang="ar-SA" sz="2800" b="1" dirty="0" smtClean="0">
                <a:solidFill>
                  <a:schemeClr val="tx1"/>
                </a:solidFill>
              </a:rPr>
              <a:t>تتعلق </a:t>
            </a:r>
            <a:r>
              <a:rPr lang="ar-SA" sz="2800" b="1" dirty="0">
                <a:solidFill>
                  <a:schemeClr val="tx1"/>
                </a:solidFill>
              </a:rPr>
              <a:t>بالموازنة بين مسعي الصحيفة </a:t>
            </a:r>
            <a:endParaRPr lang="ar-EG" sz="2800" b="1" dirty="0" smtClean="0">
              <a:solidFill>
                <a:schemeClr val="tx1"/>
              </a:solidFill>
            </a:endParaRPr>
          </a:p>
          <a:p>
            <a:pPr algn="r"/>
            <a:endParaRPr lang="ar-EG" sz="2800" b="1" dirty="0">
              <a:solidFill>
                <a:schemeClr val="tx1"/>
              </a:solidFill>
            </a:endParaRPr>
          </a:p>
          <a:p>
            <a:pPr algn="r"/>
            <a:r>
              <a:rPr lang="ar-SA" sz="2800" b="1" dirty="0" smtClean="0">
                <a:solidFill>
                  <a:schemeClr val="tx1"/>
                </a:solidFill>
              </a:rPr>
              <a:t>أو </a:t>
            </a:r>
            <a:r>
              <a:rPr lang="ar-SA" sz="2800" b="1" dirty="0">
                <a:solidFill>
                  <a:schemeClr val="tx1"/>
                </a:solidFill>
              </a:rPr>
              <a:t>محطة الإذاعة أو محطة التليفزيون </a:t>
            </a:r>
            <a:endParaRPr lang="ar-EG" sz="2800" b="1" dirty="0" smtClean="0">
              <a:solidFill>
                <a:schemeClr val="tx1"/>
              </a:solidFill>
            </a:endParaRPr>
          </a:p>
          <a:p>
            <a:pPr algn="r"/>
            <a:endParaRPr lang="ar-EG" sz="2800" b="1" dirty="0">
              <a:solidFill>
                <a:schemeClr val="tx1"/>
              </a:solidFill>
            </a:endParaRPr>
          </a:p>
          <a:p>
            <a:pPr algn="r"/>
            <a:r>
              <a:rPr lang="ar-SA" sz="2800" b="1" dirty="0" smtClean="0">
                <a:solidFill>
                  <a:schemeClr val="tx1"/>
                </a:solidFill>
              </a:rPr>
              <a:t>لتحقيق </a:t>
            </a:r>
            <a:r>
              <a:rPr lang="ar-SA" sz="2800" b="1" dirty="0">
                <a:solidFill>
                  <a:schemeClr val="tx1"/>
                </a:solidFill>
              </a:rPr>
              <a:t>السبق أو الانفراد الخبري </a:t>
            </a:r>
            <a:endParaRPr lang="ar-EG" sz="2800" b="1" dirty="0" smtClean="0">
              <a:solidFill>
                <a:schemeClr val="tx1"/>
              </a:solidFill>
            </a:endParaRPr>
          </a:p>
          <a:p>
            <a:pPr algn="r"/>
            <a:endParaRPr lang="ar-EG" sz="2800" b="1" dirty="0">
              <a:solidFill>
                <a:schemeClr val="tx1"/>
              </a:solidFill>
            </a:endParaRPr>
          </a:p>
          <a:p>
            <a:pPr algn="r"/>
            <a:r>
              <a:rPr lang="ar-SA" sz="2800" b="1" dirty="0" smtClean="0">
                <a:solidFill>
                  <a:schemeClr val="tx1"/>
                </a:solidFill>
              </a:rPr>
              <a:t>وبين </a:t>
            </a:r>
            <a:r>
              <a:rPr lang="ar-SA" sz="2800" b="1" dirty="0">
                <a:solidFill>
                  <a:schemeClr val="tx1"/>
                </a:solidFill>
              </a:rPr>
              <a:t>اهتمامها للتحقق من صدق </a:t>
            </a:r>
            <a:endParaRPr lang="ar-EG" sz="2800" b="1" dirty="0" smtClean="0">
              <a:solidFill>
                <a:schemeClr val="tx1"/>
              </a:solidFill>
            </a:endParaRPr>
          </a:p>
          <a:p>
            <a:pPr algn="r"/>
            <a:endParaRPr lang="ar-EG" sz="2800" b="1" dirty="0" smtClean="0">
              <a:solidFill>
                <a:schemeClr val="tx1"/>
              </a:solidFill>
            </a:endParaRPr>
          </a:p>
          <a:p>
            <a:pPr algn="r"/>
            <a:r>
              <a:rPr lang="ar-SA" sz="2800" b="1" dirty="0" smtClean="0">
                <a:solidFill>
                  <a:schemeClr val="tx1"/>
                </a:solidFill>
              </a:rPr>
              <a:t>الخبر</a:t>
            </a:r>
            <a:r>
              <a:rPr lang="ar-SA" sz="2800" b="1" dirty="0">
                <a:solidFill>
                  <a:schemeClr val="tx1"/>
                </a:solidFill>
              </a:rPr>
              <a:t>.</a:t>
            </a:r>
            <a:endParaRPr lang="en-US" sz="2800" b="1" dirty="0">
              <a:solidFill>
                <a:schemeClr val="tx1"/>
              </a:solidFill>
            </a:endParaRPr>
          </a:p>
        </p:txBody>
      </p:sp>
    </p:spTree>
    <p:extLst>
      <p:ext uri="{BB962C8B-B14F-4D97-AF65-F5344CB8AC3E}">
        <p14:creationId xmlns:p14="http://schemas.microsoft.com/office/powerpoint/2010/main" val="421153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685800"/>
            <a:ext cx="9601200" cy="5562600"/>
          </a:xfrm>
        </p:spPr>
        <p:style>
          <a:lnRef idx="1">
            <a:schemeClr val="accent1"/>
          </a:lnRef>
          <a:fillRef idx="3">
            <a:schemeClr val="accent1"/>
          </a:fillRef>
          <a:effectRef idx="2">
            <a:schemeClr val="accent1"/>
          </a:effectRef>
          <a:fontRef idx="minor">
            <a:schemeClr val="lt1"/>
          </a:fontRef>
        </p:style>
        <p:txBody>
          <a:bodyPr>
            <a:normAutofit/>
          </a:bodyPr>
          <a:lstStyle/>
          <a:p>
            <a:pPr algn="r">
              <a:buFont typeface="Wingdings" panose="05000000000000000000" pitchFamily="2" charset="2"/>
              <a:buChar char="q"/>
            </a:pPr>
            <a:endParaRPr lang="ar-EG" sz="2800" b="1" dirty="0"/>
          </a:p>
          <a:p>
            <a:pPr algn="r">
              <a:buFont typeface="Wingdings" panose="05000000000000000000" pitchFamily="2" charset="2"/>
              <a:buChar char="q"/>
            </a:pPr>
            <a:r>
              <a:rPr lang="ar-SA" sz="2800" b="1" dirty="0" smtClean="0">
                <a:solidFill>
                  <a:srgbClr val="FFFF00"/>
                </a:solidFill>
              </a:rPr>
              <a:t>بعبارة </a:t>
            </a:r>
            <a:r>
              <a:rPr lang="ar-SA" sz="2800" b="1" dirty="0">
                <a:solidFill>
                  <a:srgbClr val="FFFF00"/>
                </a:solidFill>
              </a:rPr>
              <a:t>أخري </a:t>
            </a:r>
            <a:r>
              <a:rPr lang="ar-SA" sz="2800" b="1" dirty="0"/>
              <a:t>أيهما أولي بعناية الصحيفة : التثبت من </a:t>
            </a:r>
            <a:endParaRPr lang="ar-EG" sz="2800" b="1" dirty="0" smtClean="0"/>
          </a:p>
          <a:p>
            <a:pPr marL="0" indent="0" algn="r">
              <a:buNone/>
            </a:pPr>
            <a:r>
              <a:rPr lang="ar-EG" sz="2800" b="1" dirty="0"/>
              <a:t> </a:t>
            </a:r>
            <a:r>
              <a:rPr lang="ar-EG" sz="2800" b="1" dirty="0" smtClean="0"/>
              <a:t>  </a:t>
            </a:r>
            <a:r>
              <a:rPr lang="ar-SA" sz="2800" b="1" dirty="0" smtClean="0"/>
              <a:t>صدق </a:t>
            </a:r>
            <a:r>
              <a:rPr lang="ar-SA" sz="2800" b="1" dirty="0"/>
              <a:t>الخبر أم السبق الصحفي في نشر الخبر</a:t>
            </a:r>
            <a:r>
              <a:rPr lang="ar-SA" sz="2800" b="1" dirty="0" smtClean="0"/>
              <a:t>؟</a:t>
            </a:r>
            <a:endParaRPr lang="ar-EG" sz="2800" b="1" dirty="0" smtClean="0"/>
          </a:p>
          <a:p>
            <a:pPr algn="r">
              <a:buFont typeface="Wingdings" panose="05000000000000000000" pitchFamily="2" charset="2"/>
              <a:buChar char="q"/>
            </a:pPr>
            <a:r>
              <a:rPr lang="ar-SA" sz="2800" b="1" dirty="0"/>
              <a:t>وفي رأينا أن التثبت من صحة الخبر ينبغي أن يقدم علي </a:t>
            </a:r>
            <a:endParaRPr lang="ar-EG" sz="2800" b="1" dirty="0" smtClean="0"/>
          </a:p>
          <a:p>
            <a:pPr marL="0" indent="0" algn="r">
              <a:buNone/>
            </a:pPr>
            <a:r>
              <a:rPr lang="ar-EG" sz="2800" b="1" dirty="0" smtClean="0"/>
              <a:t>  </a:t>
            </a:r>
            <a:r>
              <a:rPr lang="ar-SA" sz="2800" b="1" dirty="0" smtClean="0"/>
              <a:t>تحقيق </a:t>
            </a:r>
            <a:r>
              <a:rPr lang="ar-SA" sz="2800" b="1" dirty="0"/>
              <a:t>السبق الصحفي،حتي لو أدي هذا التثبت إلي </a:t>
            </a:r>
            <a:endParaRPr lang="ar-EG" sz="2800" b="1" dirty="0" smtClean="0"/>
          </a:p>
          <a:p>
            <a:pPr marL="0" indent="0" algn="r">
              <a:buNone/>
            </a:pPr>
            <a:r>
              <a:rPr lang="ar-EG" sz="2800" b="1" dirty="0"/>
              <a:t> </a:t>
            </a:r>
            <a:r>
              <a:rPr lang="ar-EG" sz="2800" b="1" dirty="0" smtClean="0"/>
              <a:t> </a:t>
            </a:r>
            <a:r>
              <a:rPr lang="ar-SA" sz="2800" b="1" dirty="0" smtClean="0"/>
              <a:t>تأخير </a:t>
            </a:r>
            <a:r>
              <a:rPr lang="ar-SA" sz="2800" b="1" dirty="0"/>
              <a:t>نشر </a:t>
            </a:r>
            <a:r>
              <a:rPr lang="ar-SA" sz="2800" b="1" dirty="0" smtClean="0"/>
              <a:t>الخبر</a:t>
            </a:r>
            <a:r>
              <a:rPr lang="ar-EG" sz="2800" b="1" dirty="0" smtClean="0"/>
              <a:t>.</a:t>
            </a:r>
          </a:p>
          <a:p>
            <a:pPr algn="r">
              <a:buFont typeface="Wingdings" panose="05000000000000000000" pitchFamily="2" charset="2"/>
              <a:buChar char="q"/>
            </a:pPr>
            <a:r>
              <a:rPr lang="ar-SA" sz="2800" b="1" dirty="0"/>
              <a:t>وذلك حتي لا تضطر الصحيفة غلي تكذيب الخبر الذي </a:t>
            </a:r>
            <a:endParaRPr lang="ar-EG" sz="2800" b="1" dirty="0" smtClean="0"/>
          </a:p>
          <a:p>
            <a:pPr marL="0" indent="0" algn="r">
              <a:buNone/>
            </a:pPr>
            <a:r>
              <a:rPr lang="ar-EG" sz="2800" b="1" dirty="0"/>
              <a:t> </a:t>
            </a:r>
            <a:r>
              <a:rPr lang="ar-EG" sz="2800" b="1" dirty="0" smtClean="0"/>
              <a:t> </a:t>
            </a:r>
            <a:r>
              <a:rPr lang="ar-SA" sz="2800" b="1" dirty="0" smtClean="0"/>
              <a:t>سارعت </a:t>
            </a:r>
            <a:r>
              <a:rPr lang="ar-SA" sz="2800" b="1" dirty="0"/>
              <a:t>بنشره فيما بعد وتفقد بذلك ثقة القارئ في </a:t>
            </a:r>
            <a:endParaRPr lang="ar-EG" sz="2800" b="1" dirty="0" smtClean="0"/>
          </a:p>
          <a:p>
            <a:pPr marL="0" indent="0" algn="r">
              <a:buNone/>
            </a:pPr>
            <a:r>
              <a:rPr lang="ar-EG" sz="2800" b="1" dirty="0"/>
              <a:t> </a:t>
            </a:r>
            <a:r>
              <a:rPr lang="ar-EG" sz="2800" b="1" dirty="0" smtClean="0"/>
              <a:t> </a:t>
            </a:r>
            <a:r>
              <a:rPr lang="ar-SA" sz="2800" b="1" dirty="0" smtClean="0"/>
              <a:t>أخبارها</a:t>
            </a:r>
            <a:r>
              <a:rPr lang="ar-SA" sz="2800" b="1" dirty="0"/>
              <a:t>.</a:t>
            </a:r>
            <a:endParaRPr lang="ar-EG" sz="2800" b="1" dirty="0" smtClean="0"/>
          </a:p>
        </p:txBody>
      </p:sp>
    </p:spTree>
    <p:extLst>
      <p:ext uri="{BB962C8B-B14F-4D97-AF65-F5344CB8AC3E}">
        <p14:creationId xmlns:p14="http://schemas.microsoft.com/office/powerpoint/2010/main" val="15843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685800"/>
            <a:ext cx="9601200" cy="5638800"/>
          </a:xfrm>
        </p:spPr>
        <p:style>
          <a:lnRef idx="2">
            <a:schemeClr val="accent3"/>
          </a:lnRef>
          <a:fillRef idx="1">
            <a:schemeClr val="lt1"/>
          </a:fillRef>
          <a:effectRef idx="0">
            <a:schemeClr val="accent3"/>
          </a:effectRef>
          <a:fontRef idx="minor">
            <a:schemeClr val="dk1"/>
          </a:fontRef>
        </p:style>
        <p:txBody>
          <a:bodyPr>
            <a:normAutofit/>
          </a:bodyPr>
          <a:lstStyle/>
          <a:p>
            <a:pPr algn="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والتثبت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صحة الخبر فبل نشره يمكن أن يتم بمعاودة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الاتصال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بمصدر الخبر أو بمصادر أخري قريبة من الحدث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إذا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الخبر قد ورد للصحيفة عن طريق مندوبيها أو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مراسيلها</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بمقارنة البرقيات الواردة من وكالات الأنباء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إذا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الخبر منقولاً عن وكالة أنباء.</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2653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5212" y="838200"/>
            <a:ext cx="9829800" cy="5410200"/>
          </a:xfrm>
        </p:spPr>
        <p:style>
          <a:lnRef idx="2">
            <a:schemeClr val="accent3"/>
          </a:lnRef>
          <a:fillRef idx="1">
            <a:schemeClr val="lt1"/>
          </a:fillRef>
          <a:effectRef idx="0">
            <a:schemeClr val="accent3"/>
          </a:effectRef>
          <a:fontRef idx="minor">
            <a:schemeClr val="dk1"/>
          </a:fontRef>
        </p:style>
        <p:txBody>
          <a:bodyPr/>
          <a:lstStyle/>
          <a:p>
            <a:r>
              <a:rPr lang="ar-EG" dirty="0"/>
              <a:t>.</a:t>
            </a:r>
            <a:endParaRPr lang="en-US" dirty="0"/>
          </a:p>
        </p:txBody>
      </p:sp>
      <p:sp>
        <p:nvSpPr>
          <p:cNvPr id="4" name="Rectangle 3"/>
          <p:cNvSpPr/>
          <p:nvPr/>
        </p:nvSpPr>
        <p:spPr>
          <a:xfrm>
            <a:off x="7999412" y="1143000"/>
            <a:ext cx="2743200" cy="12954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3600" b="1" dirty="0" smtClean="0"/>
              <a:t>النقطة الثانية</a:t>
            </a:r>
            <a:endParaRPr lang="en-US" sz="3600" b="1" dirty="0"/>
          </a:p>
        </p:txBody>
      </p:sp>
      <p:sp>
        <p:nvSpPr>
          <p:cNvPr id="5" name="Rectangle 4"/>
          <p:cNvSpPr/>
          <p:nvPr/>
        </p:nvSpPr>
        <p:spPr>
          <a:xfrm>
            <a:off x="1293812" y="1143000"/>
            <a:ext cx="6553200" cy="487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r"/>
            <a:r>
              <a:rPr lang="ar-SA" sz="2800" b="1" dirty="0"/>
              <a:t>تتعلق بأحداث من الماضي تبرز فجأة </a:t>
            </a:r>
            <a:endParaRPr lang="ar-EG" sz="2800" b="1" dirty="0" smtClean="0"/>
          </a:p>
          <a:p>
            <a:pPr algn="r"/>
            <a:endParaRPr lang="ar-EG" sz="2800" b="1" dirty="0"/>
          </a:p>
          <a:p>
            <a:pPr algn="r"/>
            <a:r>
              <a:rPr lang="ar-SA" sz="2800" b="1" dirty="0" smtClean="0"/>
              <a:t>لتكون </a:t>
            </a:r>
            <a:r>
              <a:rPr lang="ar-SA" sz="2800" b="1" dirty="0"/>
              <a:t>أخباراً ....ومدي توافر قيمة الجدة </a:t>
            </a:r>
            <a:endParaRPr lang="ar-EG" sz="2800" b="1" dirty="0" smtClean="0"/>
          </a:p>
          <a:p>
            <a:pPr algn="r"/>
            <a:endParaRPr lang="ar-EG" sz="2800" b="1" dirty="0" smtClean="0"/>
          </a:p>
          <a:p>
            <a:pPr algn="r"/>
            <a:r>
              <a:rPr lang="ar-SA" sz="2800" b="1" dirty="0" smtClean="0"/>
              <a:t>والحالية </a:t>
            </a:r>
            <a:r>
              <a:rPr lang="ar-SA" sz="2800" b="1" dirty="0"/>
              <a:t>في هذه الأخبار</a:t>
            </a:r>
            <a:r>
              <a:rPr lang="ar-SA" sz="2800" b="1" dirty="0" smtClean="0"/>
              <a:t>.</a:t>
            </a:r>
            <a:endParaRPr lang="ar-EG" sz="2800" b="1" dirty="0" smtClean="0"/>
          </a:p>
          <a:p>
            <a:pPr algn="r"/>
            <a:endParaRPr lang="ar-EG" sz="2800" b="1" dirty="0"/>
          </a:p>
          <a:p>
            <a:pPr algn="r"/>
            <a:endParaRPr lang="en-US" sz="2800" b="1" dirty="0"/>
          </a:p>
        </p:txBody>
      </p:sp>
    </p:spTree>
    <p:extLst>
      <p:ext uri="{BB962C8B-B14F-4D97-AF65-F5344CB8AC3E}">
        <p14:creationId xmlns:p14="http://schemas.microsoft.com/office/powerpoint/2010/main" val="186262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533400"/>
            <a:ext cx="9753600" cy="5486400"/>
          </a:xfrm>
        </p:spPr>
        <p:style>
          <a:lnRef idx="1">
            <a:schemeClr val="accent1"/>
          </a:lnRef>
          <a:fillRef idx="3">
            <a:schemeClr val="accent1"/>
          </a:fillRef>
          <a:effectRef idx="2">
            <a:schemeClr val="accent1"/>
          </a:effectRef>
          <a:fontRef idx="minor">
            <a:schemeClr val="lt1"/>
          </a:fontRef>
        </p:style>
        <p:txBody>
          <a:bodyPr>
            <a:normAutofit/>
          </a:bodyPr>
          <a:lstStyle/>
          <a:p>
            <a:pPr algn="r">
              <a:buFont typeface="Wingdings" panose="05000000000000000000" pitchFamily="2" charset="2"/>
              <a:buChar char="q"/>
            </a:pPr>
            <a:endParaRPr lang="en-US" sz="2800" b="1" dirty="0" smtClean="0"/>
          </a:p>
          <a:p>
            <a:pPr algn="r">
              <a:buFont typeface="Wingdings" panose="05000000000000000000" pitchFamily="2" charset="2"/>
              <a:buChar char="q"/>
            </a:pPr>
            <a:r>
              <a:rPr lang="ar-SA" sz="2800" b="1" dirty="0"/>
              <a:t>والواقع أنه لا خلاف علي أن بعض الأحداث التي </a:t>
            </a:r>
            <a:r>
              <a:rPr lang="ar-SA" sz="2800" b="1" dirty="0" smtClean="0"/>
              <a:t>وقعت </a:t>
            </a:r>
            <a:endParaRPr lang="en-US" sz="2800" b="1" dirty="0" smtClean="0"/>
          </a:p>
          <a:p>
            <a:pPr marL="0" indent="0" algn="r">
              <a:buNone/>
            </a:pPr>
            <a:r>
              <a:rPr lang="en-US" sz="2800" b="1" dirty="0"/>
              <a:t> </a:t>
            </a:r>
            <a:r>
              <a:rPr lang="en-US" sz="2800" b="1" dirty="0" smtClean="0"/>
              <a:t> </a:t>
            </a:r>
            <a:r>
              <a:rPr lang="ar-SA" sz="2800" b="1" dirty="0" smtClean="0"/>
              <a:t>في </a:t>
            </a:r>
            <a:r>
              <a:rPr lang="ar-SA" sz="2800" b="1" dirty="0"/>
              <a:t>الماضي يمكن أن تمثل أخباراً جديدة إذا اكتشفت فيها </a:t>
            </a:r>
            <a:endParaRPr lang="en-US" sz="2800" b="1" dirty="0" smtClean="0"/>
          </a:p>
          <a:p>
            <a:pPr marL="0" indent="0" algn="r">
              <a:buNone/>
            </a:pPr>
            <a:r>
              <a:rPr lang="en-US" sz="2800" b="1" dirty="0"/>
              <a:t> </a:t>
            </a:r>
            <a:r>
              <a:rPr lang="en-US" sz="2800" b="1" dirty="0" smtClean="0"/>
              <a:t> </a:t>
            </a:r>
            <a:r>
              <a:rPr lang="ar-SA" sz="2800" b="1" dirty="0" smtClean="0"/>
              <a:t>زوايا </a:t>
            </a:r>
            <a:r>
              <a:rPr lang="ar-SA" sz="2800" b="1" dirty="0"/>
              <a:t>جديدة</a:t>
            </a:r>
            <a:r>
              <a:rPr lang="ar-SA" sz="2800" b="1" dirty="0" smtClean="0"/>
              <a:t>.</a:t>
            </a:r>
            <a:endParaRPr lang="en-US" sz="2800" b="1" dirty="0" smtClean="0"/>
          </a:p>
          <a:p>
            <a:pPr algn="r">
              <a:buFont typeface="Wingdings" panose="05000000000000000000" pitchFamily="2" charset="2"/>
              <a:buChar char="q"/>
            </a:pPr>
            <a:r>
              <a:rPr lang="ar-SA" sz="2800" b="1" dirty="0">
                <a:solidFill>
                  <a:srgbClr val="FFFF00"/>
                </a:solidFill>
              </a:rPr>
              <a:t>وعلي سبيل المثال </a:t>
            </a:r>
            <a:r>
              <a:rPr lang="ar-SA" sz="2800" b="1" dirty="0"/>
              <a:t>فإن الوقائع التي كشف عنها احد </a:t>
            </a:r>
            <a:endParaRPr lang="en-US" sz="2800" b="1" dirty="0" smtClean="0"/>
          </a:p>
          <a:p>
            <a:pPr marL="0" indent="0" algn="r">
              <a:buNone/>
            </a:pPr>
            <a:r>
              <a:rPr lang="en-US" sz="2800" b="1" dirty="0"/>
              <a:t> </a:t>
            </a:r>
            <a:r>
              <a:rPr lang="en-US" sz="2800" b="1" dirty="0" smtClean="0"/>
              <a:t>  </a:t>
            </a:r>
            <a:r>
              <a:rPr lang="ar-SA" sz="2800" b="1" dirty="0" smtClean="0"/>
              <a:t>الباحثين </a:t>
            </a:r>
            <a:r>
              <a:rPr lang="ar-SA" sz="2800" b="1" dirty="0"/>
              <a:t>الإسرائيليين عن قتل الأسري المصريين في </a:t>
            </a:r>
            <a:endParaRPr lang="en-US" sz="2800" b="1" dirty="0" smtClean="0"/>
          </a:p>
          <a:p>
            <a:pPr marL="0" indent="0" algn="r">
              <a:buNone/>
            </a:pPr>
            <a:r>
              <a:rPr lang="en-US" sz="2800" b="1" dirty="0"/>
              <a:t> </a:t>
            </a:r>
            <a:r>
              <a:rPr lang="en-US" sz="2800" b="1" dirty="0" smtClean="0"/>
              <a:t> </a:t>
            </a:r>
            <a:r>
              <a:rPr lang="ar-SA" sz="2800" b="1" dirty="0" smtClean="0"/>
              <a:t>حرب </a:t>
            </a:r>
            <a:r>
              <a:rPr lang="ar-SA" sz="2800" b="1" u="sng" dirty="0">
                <a:solidFill>
                  <a:srgbClr val="FF0000"/>
                </a:solidFill>
              </a:rPr>
              <a:t>1967</a:t>
            </a:r>
            <a:r>
              <a:rPr lang="ar-SA" sz="2800" b="1" dirty="0"/>
              <a:t> مثلت لفترة طويلة مادة خبرية مهمة فرضت </a:t>
            </a:r>
            <a:endParaRPr lang="en-US" sz="2800" b="1" dirty="0" smtClean="0"/>
          </a:p>
          <a:p>
            <a:pPr marL="0" indent="0" algn="r">
              <a:buNone/>
            </a:pPr>
            <a:r>
              <a:rPr lang="en-US" sz="2800" b="1" dirty="0"/>
              <a:t> </a:t>
            </a:r>
            <a:r>
              <a:rPr lang="en-US" sz="2800" b="1" dirty="0" smtClean="0"/>
              <a:t> </a:t>
            </a:r>
            <a:r>
              <a:rPr lang="ar-SA" sz="2800" b="1" dirty="0" smtClean="0"/>
              <a:t>نفسها </a:t>
            </a:r>
            <a:r>
              <a:rPr lang="ar-SA" sz="2800" b="1" dirty="0"/>
              <a:t>علي الصفحات الأولي من الصحف المصرية. </a:t>
            </a:r>
            <a:endParaRPr lang="en-US" sz="2800" b="1" dirty="0"/>
          </a:p>
        </p:txBody>
      </p:sp>
    </p:spTree>
    <p:extLst>
      <p:ext uri="{BB962C8B-B14F-4D97-AF65-F5344CB8AC3E}">
        <p14:creationId xmlns:p14="http://schemas.microsoft.com/office/powerpoint/2010/main" val="334009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609600"/>
            <a:ext cx="9601200" cy="5587584"/>
          </a:xfrm>
        </p:spPr>
        <p:style>
          <a:lnRef idx="2">
            <a:schemeClr val="accent3"/>
          </a:lnRef>
          <a:fillRef idx="1">
            <a:schemeClr val="lt1"/>
          </a:fillRef>
          <a:effectRef idx="0">
            <a:schemeClr val="accent3"/>
          </a:effectRef>
          <a:fontRef idx="minor">
            <a:schemeClr val="dk1"/>
          </a:fontRef>
        </p:style>
        <p:txBody>
          <a:bodyPr>
            <a:normAutofit/>
          </a:bodyPr>
          <a:lstStyle/>
          <a:p>
            <a:pPr algn="r">
              <a:buFont typeface="Wingdings" panose="05000000000000000000" pitchFamily="2" charset="2"/>
              <a:buChar char="q"/>
            </a:pP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فالعبرة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هنا في جدة الوقائع التي تم الكشف عنها وليس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الحدث نفسه . وطالما أن الوقائع جديدة ولم تنشر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قبل، فإن قيمة الجدة تتوافر فيها</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a:ln w="1905"/>
                <a:solidFill>
                  <a:srgbClr val="002060"/>
                </a:solidFill>
                <a:effectLst>
                  <a:innerShdw blurRad="69850" dist="43180" dir="5400000">
                    <a:srgbClr val="000000">
                      <a:alpha val="65000"/>
                    </a:srgbClr>
                  </a:innerShdw>
                </a:effectLst>
              </a:rPr>
              <a:t>كما أن بعض الأحداث التي في الماضي يمكن اعتبارها </a:t>
            </a:r>
            <a:endParaRPr lang="en-US" sz="2800" b="1" dirty="0" smtClean="0">
              <a:ln w="1905"/>
              <a:solidFill>
                <a:srgbClr val="002060"/>
              </a:solidFill>
              <a:effectLst>
                <a:innerShdw blurRad="69850" dist="43180" dir="5400000">
                  <a:srgbClr val="000000">
                    <a:alpha val="65000"/>
                  </a:srgbClr>
                </a:innerShdw>
              </a:effectLst>
            </a:endParaRPr>
          </a:p>
          <a:p>
            <a:pPr marL="0" indent="0" algn="r">
              <a:buNone/>
            </a:pPr>
            <a:r>
              <a:rPr lang="en-US" sz="2800" b="1" dirty="0">
                <a:ln w="1905"/>
                <a:solidFill>
                  <a:srgbClr val="002060"/>
                </a:solidFill>
                <a:effectLst>
                  <a:innerShdw blurRad="69850" dist="43180" dir="5400000">
                    <a:srgbClr val="000000">
                      <a:alpha val="65000"/>
                    </a:srgbClr>
                  </a:innerShdw>
                </a:effectLst>
              </a:rPr>
              <a:t> </a:t>
            </a:r>
            <a:r>
              <a:rPr lang="en-US" sz="2800" b="1" dirty="0" smtClean="0">
                <a:ln w="1905"/>
                <a:solidFill>
                  <a:srgbClr val="002060"/>
                </a:solidFill>
                <a:effectLst>
                  <a:innerShdw blurRad="69850" dist="43180" dir="5400000">
                    <a:srgbClr val="000000">
                      <a:alpha val="65000"/>
                    </a:srgbClr>
                  </a:innerShdw>
                </a:effectLst>
              </a:rPr>
              <a:t> </a:t>
            </a:r>
            <a:r>
              <a:rPr lang="ar-SA" sz="2800" b="1" dirty="0" smtClean="0">
                <a:ln w="1905"/>
                <a:solidFill>
                  <a:srgbClr val="002060"/>
                </a:solidFill>
                <a:effectLst>
                  <a:innerShdw blurRad="69850" dist="43180" dir="5400000">
                    <a:srgbClr val="000000">
                      <a:alpha val="65000"/>
                    </a:srgbClr>
                  </a:innerShdw>
                </a:effectLst>
              </a:rPr>
              <a:t>في </a:t>
            </a:r>
            <a:r>
              <a:rPr lang="ar-SA" sz="2800" b="1" dirty="0">
                <a:ln w="1905"/>
                <a:solidFill>
                  <a:srgbClr val="002060"/>
                </a:solidFill>
                <a:effectLst>
                  <a:innerShdw blurRad="69850" dist="43180" dir="5400000">
                    <a:srgbClr val="000000">
                      <a:alpha val="65000"/>
                    </a:srgbClr>
                  </a:innerShdw>
                </a:effectLst>
              </a:rPr>
              <a:t>وقتها المناسب لو أنها نشرت في ذكري وقوع الحدث </a:t>
            </a:r>
            <a:endParaRPr lang="en-US" sz="2800" b="1" dirty="0" smtClean="0">
              <a:ln w="1905"/>
              <a:solidFill>
                <a:srgbClr val="002060"/>
              </a:solidFill>
              <a:effectLst>
                <a:innerShdw blurRad="69850" dist="43180" dir="5400000">
                  <a:srgbClr val="000000">
                    <a:alpha val="65000"/>
                  </a:srgbClr>
                </a:innerShdw>
              </a:effectLst>
            </a:endParaRPr>
          </a:p>
          <a:p>
            <a:pPr marL="0" indent="0" algn="r">
              <a:buNone/>
            </a:pPr>
            <a:r>
              <a:rPr lang="en-US" sz="2800" b="1" dirty="0">
                <a:ln w="1905"/>
                <a:solidFill>
                  <a:srgbClr val="002060"/>
                </a:solidFill>
                <a:effectLst>
                  <a:innerShdw blurRad="69850" dist="43180" dir="5400000">
                    <a:srgbClr val="000000">
                      <a:alpha val="65000"/>
                    </a:srgbClr>
                  </a:innerShdw>
                </a:effectLst>
              </a:rPr>
              <a:t> </a:t>
            </a:r>
            <a:r>
              <a:rPr lang="en-US" sz="2800" b="1" dirty="0" smtClean="0">
                <a:ln w="1905"/>
                <a:solidFill>
                  <a:srgbClr val="002060"/>
                </a:solidFill>
                <a:effectLst>
                  <a:innerShdw blurRad="69850" dist="43180" dir="5400000">
                    <a:srgbClr val="000000">
                      <a:alpha val="65000"/>
                    </a:srgbClr>
                  </a:innerShdw>
                </a:effectLst>
              </a:rPr>
              <a:t> </a:t>
            </a:r>
            <a:r>
              <a:rPr lang="ar-SA" sz="2800" b="1" dirty="0" smtClean="0">
                <a:ln w="1905"/>
                <a:solidFill>
                  <a:srgbClr val="002060"/>
                </a:solidFill>
                <a:effectLst>
                  <a:innerShdw blurRad="69850" dist="43180" dir="5400000">
                    <a:srgbClr val="000000">
                      <a:alpha val="65000"/>
                    </a:srgbClr>
                  </a:innerShdw>
                </a:effectLst>
              </a:rPr>
              <a:t>بعد </a:t>
            </a:r>
            <a:r>
              <a:rPr lang="ar-SA" sz="2800" b="1" dirty="0">
                <a:ln w="1905"/>
                <a:solidFill>
                  <a:srgbClr val="002060"/>
                </a:solidFill>
                <a:effectLst>
                  <a:innerShdw blurRad="69850" dist="43180" dir="5400000">
                    <a:srgbClr val="000000">
                      <a:alpha val="65000"/>
                    </a:srgbClr>
                  </a:innerShdw>
                </a:effectLst>
              </a:rPr>
              <a:t>سنة أو خمس سنوات أو أكثر علي وقوع الحدث .</a:t>
            </a:r>
            <a:endParaRPr lang="en-US" sz="2800" b="1" dirty="0">
              <a:ln w="1905"/>
              <a:solidFill>
                <a:srgbClr val="00206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2282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ar-SA" sz="4800" b="1" dirty="0"/>
              <a:t>الأهمية :-</a:t>
            </a:r>
            <a:r>
              <a:rPr lang="en-US" sz="4800" b="1" dirty="0"/>
              <a:t/>
            </a:r>
            <a:br>
              <a:rPr lang="en-US" sz="4800" b="1" dirty="0"/>
            </a:br>
            <a:endParaRPr lang="en-US" sz="4800" b="1"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تعني هذه القيمة أن ينطوي الخبر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أهمية بالنسبة لجمهور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الوسيلة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الإعلامية</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وهذه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الأهمية قد تكون </a:t>
            </a:r>
            <a:r>
              <a:rPr lang="ar-SA" sz="2800" b="1" dirty="0">
                <a:ln w="1905"/>
                <a:solidFill>
                  <a:srgbClr val="FF0000"/>
                </a:solidFill>
                <a:effectLst>
                  <a:innerShdw blurRad="69850" dist="43180" dir="5400000">
                    <a:srgbClr val="000000">
                      <a:alpha val="65000"/>
                    </a:srgbClr>
                  </a:innerShdw>
                </a:effectLst>
              </a:rPr>
              <a:t>عامة </a:t>
            </a:r>
            <a:endParaRPr lang="en-US" sz="2800" b="1" dirty="0" smtClean="0">
              <a:ln w="1905"/>
              <a:solidFill>
                <a:srgbClr val="FF0000"/>
              </a:soli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بالنسبة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للجمهور ... أو </a:t>
            </a:r>
            <a:r>
              <a:rPr lang="ar-SA" sz="2800" b="1" dirty="0">
                <a:ln w="1905"/>
                <a:solidFill>
                  <a:srgbClr val="FF0000"/>
                </a:solidFill>
                <a:effectLst>
                  <a:innerShdw blurRad="69850" dist="43180" dir="5400000">
                    <a:srgbClr val="000000">
                      <a:alpha val="65000"/>
                    </a:srgbClr>
                  </a:innerShdw>
                </a:effectLst>
              </a:rPr>
              <a:t>خاصة </a:t>
            </a:r>
            <a:endParaRPr lang="en-US" sz="2800" b="1" dirty="0" smtClean="0">
              <a:ln w="1905"/>
              <a:solidFill>
                <a:srgbClr val="FF0000"/>
              </a:soli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بالنسبة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لفئة معينه من فئات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جمهور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الوسيلة.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63841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12" y="762000"/>
            <a:ext cx="9491363" cy="54864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en-US" sz="2800" b="1" dirty="0" smtClean="0">
              <a:solidFill>
                <a:schemeClr val="bg1"/>
              </a:solidFill>
            </a:endParaRPr>
          </a:p>
          <a:p>
            <a:pPr>
              <a:buFont typeface="Wingdings" panose="05000000000000000000" pitchFamily="2" charset="2"/>
              <a:buChar char="q"/>
            </a:pPr>
            <a:r>
              <a:rPr lang="ar-EG" sz="2800" b="1" dirty="0" smtClean="0">
                <a:solidFill>
                  <a:schemeClr val="bg1"/>
                </a:solidFill>
              </a:rPr>
              <a:t> </a:t>
            </a:r>
            <a:r>
              <a:rPr lang="ar-SA" sz="2800" b="1" dirty="0" smtClean="0">
                <a:solidFill>
                  <a:schemeClr val="bg1"/>
                </a:solidFill>
              </a:rPr>
              <a:t>فخبر </a:t>
            </a:r>
            <a:r>
              <a:rPr lang="ar-SA" sz="2800" b="1" dirty="0">
                <a:solidFill>
                  <a:schemeClr val="bg1"/>
                </a:solidFill>
              </a:rPr>
              <a:t>عن زيادة سنوات التعليم الابتدائي إلي ست </a:t>
            </a:r>
            <a:endParaRPr lang="ar-EG" sz="2800" b="1" dirty="0" smtClean="0">
              <a:solidFill>
                <a:schemeClr val="bg1"/>
              </a:solidFill>
            </a:endParaRPr>
          </a:p>
          <a:p>
            <a:pPr marL="0" indent="0">
              <a:buNone/>
            </a:pPr>
            <a:r>
              <a:rPr lang="ar-EG" sz="2800" b="1" dirty="0">
                <a:solidFill>
                  <a:schemeClr val="bg1"/>
                </a:solidFill>
              </a:rPr>
              <a:t> </a:t>
            </a:r>
            <a:r>
              <a:rPr lang="ar-EG" sz="2800" b="1" dirty="0" smtClean="0">
                <a:solidFill>
                  <a:schemeClr val="bg1"/>
                </a:solidFill>
              </a:rPr>
              <a:t>  </a:t>
            </a:r>
            <a:r>
              <a:rPr lang="ar-SA" sz="2800" b="1" dirty="0" smtClean="0">
                <a:solidFill>
                  <a:schemeClr val="bg1"/>
                </a:solidFill>
              </a:rPr>
              <a:t>سنوات </a:t>
            </a:r>
            <a:r>
              <a:rPr lang="ar-SA" sz="2800" b="1" dirty="0">
                <a:solidFill>
                  <a:schemeClr val="bg1"/>
                </a:solidFill>
              </a:rPr>
              <a:t>يمثل أهمية عامة </a:t>
            </a:r>
            <a:r>
              <a:rPr lang="ar-SA" sz="2800" b="1" dirty="0" smtClean="0">
                <a:solidFill>
                  <a:schemeClr val="bg1"/>
                </a:solidFill>
              </a:rPr>
              <a:t>للجمهور</a:t>
            </a:r>
            <a:r>
              <a:rPr lang="en-US" sz="2800" b="1" dirty="0" smtClean="0">
                <a:solidFill>
                  <a:schemeClr val="bg1"/>
                </a:solidFill>
              </a:rPr>
              <a:t> </a:t>
            </a:r>
            <a:r>
              <a:rPr lang="ar-SA" sz="2800" b="1" dirty="0">
                <a:solidFill>
                  <a:schemeClr val="bg1"/>
                </a:solidFill>
              </a:rPr>
              <a:t>... لأن ليس هناك </a:t>
            </a:r>
            <a:endParaRPr lang="ar-EG" sz="2800" b="1" dirty="0" smtClean="0">
              <a:solidFill>
                <a:schemeClr val="bg1"/>
              </a:solidFill>
            </a:endParaRPr>
          </a:p>
          <a:p>
            <a:pPr marL="0" indent="0">
              <a:buNone/>
            </a:pPr>
            <a:r>
              <a:rPr lang="ar-EG" sz="2800" b="1" dirty="0">
                <a:solidFill>
                  <a:schemeClr val="bg1"/>
                </a:solidFill>
              </a:rPr>
              <a:t> </a:t>
            </a:r>
            <a:r>
              <a:rPr lang="ar-EG" sz="2800" b="1" dirty="0" smtClean="0">
                <a:solidFill>
                  <a:schemeClr val="bg1"/>
                </a:solidFill>
              </a:rPr>
              <a:t> </a:t>
            </a:r>
            <a:r>
              <a:rPr lang="ar-SA" sz="2800" b="1" dirty="0" smtClean="0">
                <a:solidFill>
                  <a:schemeClr val="bg1"/>
                </a:solidFill>
              </a:rPr>
              <a:t>شخص </a:t>
            </a:r>
            <a:r>
              <a:rPr lang="ar-SA" sz="2800" b="1" dirty="0">
                <a:solidFill>
                  <a:schemeClr val="bg1"/>
                </a:solidFill>
              </a:rPr>
              <a:t>لا يهمه هذا الأمر سواء كان له أبناء في المرحلة </a:t>
            </a:r>
            <a:endParaRPr lang="ar-EG" sz="2800" b="1" dirty="0" smtClean="0">
              <a:solidFill>
                <a:schemeClr val="bg1"/>
              </a:solidFill>
            </a:endParaRPr>
          </a:p>
          <a:p>
            <a:pPr marL="0" indent="0">
              <a:buNone/>
            </a:pPr>
            <a:r>
              <a:rPr lang="ar-EG" sz="2800" b="1" dirty="0">
                <a:solidFill>
                  <a:schemeClr val="bg1"/>
                </a:solidFill>
              </a:rPr>
              <a:t> </a:t>
            </a:r>
            <a:r>
              <a:rPr lang="ar-EG" sz="2800" b="1" dirty="0" smtClean="0">
                <a:solidFill>
                  <a:schemeClr val="bg1"/>
                </a:solidFill>
              </a:rPr>
              <a:t> </a:t>
            </a:r>
            <a:r>
              <a:rPr lang="ar-SA" sz="2800" b="1" dirty="0" smtClean="0">
                <a:solidFill>
                  <a:schemeClr val="bg1"/>
                </a:solidFill>
              </a:rPr>
              <a:t>الابتدائية </a:t>
            </a:r>
            <a:r>
              <a:rPr lang="ar-SA" sz="2800" b="1" dirty="0">
                <a:solidFill>
                  <a:schemeClr val="bg1"/>
                </a:solidFill>
              </a:rPr>
              <a:t>أو سيكون له فيما بعد </a:t>
            </a:r>
            <a:r>
              <a:rPr lang="ar-EG" sz="2800" b="1" dirty="0" smtClean="0">
                <a:solidFill>
                  <a:schemeClr val="bg1"/>
                </a:solidFill>
              </a:rPr>
              <a:t>.</a:t>
            </a:r>
          </a:p>
          <a:p>
            <a:pPr>
              <a:buFont typeface="Wingdings" panose="05000000000000000000" pitchFamily="2" charset="2"/>
              <a:buChar char="q"/>
            </a:pPr>
            <a:r>
              <a:rPr lang="ar-EG" sz="2800" b="1" dirty="0" smtClean="0">
                <a:solidFill>
                  <a:schemeClr val="bg1"/>
                </a:solidFill>
              </a:rPr>
              <a:t> </a:t>
            </a:r>
            <a:r>
              <a:rPr lang="ar-SA" sz="2800" b="1" dirty="0" smtClean="0">
                <a:solidFill>
                  <a:schemeClr val="bg1"/>
                </a:solidFill>
              </a:rPr>
              <a:t>أما</a:t>
            </a:r>
            <a:r>
              <a:rPr lang="ar-SA" sz="2800" b="1" dirty="0" smtClean="0">
                <a:solidFill>
                  <a:srgbClr val="FFFF00"/>
                </a:solidFill>
              </a:rPr>
              <a:t> </a:t>
            </a:r>
            <a:r>
              <a:rPr lang="ar-SA" sz="2800" b="1" dirty="0">
                <a:solidFill>
                  <a:srgbClr val="FFFF00"/>
                </a:solidFill>
              </a:rPr>
              <a:t>الخبر </a:t>
            </a:r>
            <a:r>
              <a:rPr lang="ar-SA" sz="2800" b="1" dirty="0">
                <a:solidFill>
                  <a:schemeClr val="bg1"/>
                </a:solidFill>
              </a:rPr>
              <a:t>الذي قد يمثل أهمية خاصة لفئة من فئات </a:t>
            </a:r>
            <a:endParaRPr lang="ar-EG" sz="2800" b="1" dirty="0" smtClean="0">
              <a:solidFill>
                <a:schemeClr val="bg1"/>
              </a:solidFill>
            </a:endParaRPr>
          </a:p>
          <a:p>
            <a:pPr marL="0" indent="0">
              <a:buNone/>
            </a:pPr>
            <a:r>
              <a:rPr lang="ar-EG" sz="2800" b="1" dirty="0" smtClean="0">
                <a:solidFill>
                  <a:schemeClr val="bg1"/>
                </a:solidFill>
              </a:rPr>
              <a:t>   </a:t>
            </a:r>
            <a:r>
              <a:rPr lang="ar-SA" sz="2800" b="1" dirty="0" smtClean="0">
                <a:solidFill>
                  <a:schemeClr val="bg1"/>
                </a:solidFill>
              </a:rPr>
              <a:t>الجمهور </a:t>
            </a:r>
            <a:r>
              <a:rPr lang="ar-SA" sz="2800" b="1" dirty="0">
                <a:solidFill>
                  <a:schemeClr val="bg1"/>
                </a:solidFill>
              </a:rPr>
              <a:t>فالمثال عليه: زيادة مرتبات رجال الشرطة </a:t>
            </a:r>
            <a:endParaRPr lang="ar-EG" sz="2800" b="1" dirty="0" smtClean="0">
              <a:solidFill>
                <a:schemeClr val="bg1"/>
              </a:solidFill>
            </a:endParaRPr>
          </a:p>
          <a:p>
            <a:pPr marL="0" indent="0">
              <a:buNone/>
            </a:pPr>
            <a:r>
              <a:rPr lang="ar-EG" sz="2800" b="1" dirty="0">
                <a:solidFill>
                  <a:schemeClr val="bg1"/>
                </a:solidFill>
              </a:rPr>
              <a:t> </a:t>
            </a:r>
            <a:r>
              <a:rPr lang="ar-EG" sz="2800" b="1" dirty="0" smtClean="0">
                <a:solidFill>
                  <a:schemeClr val="bg1"/>
                </a:solidFill>
              </a:rPr>
              <a:t>  </a:t>
            </a:r>
            <a:r>
              <a:rPr lang="ar-SA" sz="2800" b="1" dirty="0" smtClean="0">
                <a:solidFill>
                  <a:srgbClr val="FF0000"/>
                </a:solidFill>
              </a:rPr>
              <a:t>بنسبة</a:t>
            </a:r>
            <a:r>
              <a:rPr lang="ar-EG" sz="2800" b="1" dirty="0" smtClean="0">
                <a:solidFill>
                  <a:srgbClr val="FF0000"/>
                </a:solidFill>
              </a:rPr>
              <a:t> </a:t>
            </a:r>
            <a:r>
              <a:rPr lang="ar-SA" sz="2800" b="1" dirty="0" smtClean="0">
                <a:solidFill>
                  <a:srgbClr val="FF0000"/>
                </a:solidFill>
              </a:rPr>
              <a:t>50</a:t>
            </a:r>
            <a:r>
              <a:rPr lang="ar-SA" sz="2800" b="1" dirty="0">
                <a:solidFill>
                  <a:srgbClr val="FF0000"/>
                </a:solidFill>
              </a:rPr>
              <a:t>% </a:t>
            </a:r>
            <a:r>
              <a:rPr lang="ar-SA" sz="2800" b="1" dirty="0">
                <a:solidFill>
                  <a:schemeClr val="bg1"/>
                </a:solidFill>
              </a:rPr>
              <a:t>إذ يهم في المقام الأول أفراد هذه الفئة </a:t>
            </a:r>
            <a:endParaRPr lang="ar-EG" sz="2800" b="1" dirty="0" smtClean="0">
              <a:solidFill>
                <a:schemeClr val="bg1"/>
              </a:solidFill>
            </a:endParaRPr>
          </a:p>
          <a:p>
            <a:pPr marL="0" indent="0">
              <a:buNone/>
            </a:pPr>
            <a:r>
              <a:rPr lang="ar-EG" sz="2800" b="1" dirty="0">
                <a:solidFill>
                  <a:schemeClr val="bg1"/>
                </a:solidFill>
              </a:rPr>
              <a:t> </a:t>
            </a:r>
            <a:r>
              <a:rPr lang="ar-EG" sz="2800" b="1" dirty="0" smtClean="0">
                <a:solidFill>
                  <a:schemeClr val="bg1"/>
                </a:solidFill>
              </a:rPr>
              <a:t>  </a:t>
            </a:r>
            <a:r>
              <a:rPr lang="ar-SA" sz="2800" b="1" dirty="0" smtClean="0">
                <a:solidFill>
                  <a:schemeClr val="bg1"/>
                </a:solidFill>
              </a:rPr>
              <a:t>وعائلاتهم </a:t>
            </a:r>
            <a:r>
              <a:rPr lang="ar-SA" sz="2800" b="1" dirty="0">
                <a:solidFill>
                  <a:schemeClr val="bg1"/>
                </a:solidFill>
              </a:rPr>
              <a:t>والأشخاص المرتبطين بهم.</a:t>
            </a:r>
            <a:endParaRPr lang="en-US" sz="2800" b="1" dirty="0" smtClean="0">
              <a:solidFill>
                <a:schemeClr val="bg1"/>
              </a:solidFill>
            </a:endParaRPr>
          </a:p>
        </p:txBody>
      </p:sp>
    </p:spTree>
    <p:extLst>
      <p:ext uri="{BB962C8B-B14F-4D97-AF65-F5344CB8AC3E}">
        <p14:creationId xmlns:p14="http://schemas.microsoft.com/office/powerpoint/2010/main" val="316225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2" y="609600"/>
            <a:ext cx="9912676" cy="58674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والخبر المهم ـ كما يقول </a:t>
            </a:r>
            <a:r>
              <a:rPr lang="ar-SA" sz="2800" b="1" dirty="0">
                <a:ln w="1905"/>
                <a:solidFill>
                  <a:srgbClr val="FF0000"/>
                </a:solidFill>
                <a:effectLst>
                  <a:innerShdw blurRad="69850" dist="43180" dir="5400000">
                    <a:srgbClr val="000000">
                      <a:alpha val="65000"/>
                    </a:srgbClr>
                  </a:innerShdw>
                </a:effectLst>
              </a:rPr>
              <a:t>د.عبداللطيف حمزة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ـ هو الذي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يوحي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 قراء الصحيفة باحتمالات عديدة، وقد تكون هذه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الاحتمالات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آثاراً ملموسة في حياة الفرد نفسه.</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ويقدم </a:t>
            </a:r>
            <a:r>
              <a:rPr lang="ar-SA" sz="2800" b="1" dirty="0">
                <a:ln w="1905"/>
                <a:solidFill>
                  <a:srgbClr val="FF0000"/>
                </a:solidFill>
                <a:effectLst>
                  <a:innerShdw blurRad="69850" dist="43180" dir="5400000">
                    <a:srgbClr val="000000">
                      <a:alpha val="65000"/>
                    </a:srgbClr>
                  </a:innerShdw>
                </a:effectLst>
              </a:rPr>
              <a:t>د.فاروق أبوزيد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هذه القيمة بمسمي آخر، وهو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لفائدة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المصلحة الشخصية أو المصلحة العامة، علي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أساس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أن يمس الخبر مصالح عدد كبير من القراء، سواء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هذه المصالح سياسية أو اقتصادية أو اجتماعية،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وسواء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هذه الأخبار في صالح القراء أو ضدهم</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2132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5212" y="762000"/>
            <a:ext cx="10329563" cy="5410200"/>
          </a:xfrm>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endParaRPr lang="ar-EG" sz="2800" b="1" dirty="0" smtClean="0"/>
          </a:p>
          <a:p>
            <a:pPr>
              <a:buFont typeface="Wingdings" panose="05000000000000000000" pitchFamily="2" charset="2"/>
              <a:buChar char="q"/>
            </a:pPr>
            <a:r>
              <a:rPr lang="ar-SA" sz="2800" b="1" dirty="0"/>
              <a:t>ويستبعد هذا الرأي أهمية الأخبار الدولية. فقد يظن البعض </a:t>
            </a:r>
            <a:endParaRPr lang="ar-EG" sz="2800" b="1" dirty="0" smtClean="0"/>
          </a:p>
          <a:p>
            <a:pPr marL="0" indent="0">
              <a:buNone/>
            </a:pPr>
            <a:r>
              <a:rPr lang="ar-EG" sz="2800" b="1" dirty="0"/>
              <a:t> </a:t>
            </a:r>
            <a:r>
              <a:rPr lang="ar-EG" sz="2800" b="1" dirty="0" smtClean="0"/>
              <a:t> </a:t>
            </a:r>
            <a:r>
              <a:rPr lang="ar-SA" sz="2800" b="1" dirty="0" smtClean="0"/>
              <a:t>أن </a:t>
            </a:r>
            <a:r>
              <a:rPr lang="ar-SA" sz="2800" b="1" dirty="0"/>
              <a:t>أخبار العالم لا يتوافر فيها عنصر الفائدة أو المصلحة </a:t>
            </a:r>
            <a:endParaRPr lang="ar-EG" sz="2800" b="1" dirty="0" smtClean="0"/>
          </a:p>
          <a:p>
            <a:pPr marL="0" indent="0">
              <a:buNone/>
            </a:pPr>
            <a:r>
              <a:rPr lang="ar-EG" sz="2800" b="1" dirty="0"/>
              <a:t> </a:t>
            </a:r>
            <a:r>
              <a:rPr lang="ar-EG" sz="2800" b="1" dirty="0" smtClean="0"/>
              <a:t> </a:t>
            </a:r>
            <a:r>
              <a:rPr lang="ar-SA" sz="2800" b="1" dirty="0" smtClean="0"/>
              <a:t>الشخصية </a:t>
            </a:r>
            <a:r>
              <a:rPr lang="ar-SA" sz="2800" b="1" dirty="0"/>
              <a:t>وهذا غير صحيح. فخبر عن اكتشاف طبيب أمريكي </a:t>
            </a:r>
            <a:endParaRPr lang="ar-EG" sz="2800" b="1" dirty="0" smtClean="0"/>
          </a:p>
          <a:p>
            <a:pPr marL="0" indent="0">
              <a:buNone/>
            </a:pPr>
            <a:r>
              <a:rPr lang="ar-EG" sz="2800" b="1" dirty="0"/>
              <a:t> </a:t>
            </a:r>
            <a:r>
              <a:rPr lang="ar-EG" sz="2800" b="1" dirty="0" smtClean="0"/>
              <a:t> </a:t>
            </a:r>
            <a:r>
              <a:rPr lang="ar-SA" sz="2800" b="1" dirty="0" smtClean="0"/>
              <a:t>دواء </a:t>
            </a:r>
            <a:r>
              <a:rPr lang="ar-SA" sz="2800" b="1" dirty="0"/>
              <a:t>لعلاج السرطان هو خبر مهم للقراء والشاهدين في جميع </a:t>
            </a:r>
            <a:endParaRPr lang="ar-EG" sz="2800" b="1" dirty="0" smtClean="0"/>
          </a:p>
          <a:p>
            <a:pPr marL="0" indent="0">
              <a:buNone/>
            </a:pPr>
            <a:r>
              <a:rPr lang="ar-EG" sz="2800" b="1" dirty="0"/>
              <a:t> </a:t>
            </a:r>
            <a:r>
              <a:rPr lang="ar-EG" sz="2800" b="1" dirty="0" smtClean="0"/>
              <a:t> </a:t>
            </a:r>
            <a:r>
              <a:rPr lang="ar-SA" sz="2800" b="1" dirty="0" smtClean="0"/>
              <a:t>أنحاء </a:t>
            </a:r>
            <a:r>
              <a:rPr lang="ar-SA" sz="2800" b="1" dirty="0"/>
              <a:t>العالم.</a:t>
            </a:r>
            <a:endParaRPr lang="en-US" sz="2800" b="1" dirty="0"/>
          </a:p>
          <a:p>
            <a:pPr>
              <a:buFont typeface="Wingdings" panose="05000000000000000000" pitchFamily="2" charset="2"/>
              <a:buChar char="q"/>
            </a:pPr>
            <a:r>
              <a:rPr lang="ar-SA" sz="2800" b="1" dirty="0"/>
              <a:t>وفي رأينا أن قيمة الأهمية كقيمة خبرية يجب أن توضع في </a:t>
            </a:r>
            <a:endParaRPr lang="ar-EG" sz="2800" b="1" dirty="0" smtClean="0"/>
          </a:p>
          <a:p>
            <a:pPr marL="0" indent="0">
              <a:buNone/>
            </a:pPr>
            <a:r>
              <a:rPr lang="ar-EG" sz="2800" b="1" dirty="0"/>
              <a:t> </a:t>
            </a:r>
            <a:r>
              <a:rPr lang="ar-EG" sz="2800" b="1" dirty="0" smtClean="0"/>
              <a:t>  </a:t>
            </a:r>
            <a:r>
              <a:rPr lang="ar-SA" sz="2800" b="1" dirty="0" smtClean="0"/>
              <a:t>مقدمة </a:t>
            </a:r>
            <a:r>
              <a:rPr lang="ar-SA" sz="2800" b="1" dirty="0"/>
              <a:t>القيم الخبرية، خاصة في مجتمعات العالم الثالث</a:t>
            </a:r>
            <a:endParaRPr lang="en-US" sz="2800" b="1" dirty="0"/>
          </a:p>
        </p:txBody>
      </p:sp>
    </p:spTree>
    <p:extLst>
      <p:ext uri="{BB962C8B-B14F-4D97-AF65-F5344CB8AC3E}">
        <p14:creationId xmlns:p14="http://schemas.microsoft.com/office/powerpoint/2010/main" val="319542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914400"/>
            <a:ext cx="10058400" cy="5181600"/>
          </a:xfrm>
        </p:spPr>
        <p:style>
          <a:lnRef idx="0">
            <a:schemeClr val="accent3"/>
          </a:lnRef>
          <a:fillRef idx="3">
            <a:schemeClr val="accent3"/>
          </a:fillRef>
          <a:effectRef idx="3">
            <a:schemeClr val="accent3"/>
          </a:effectRef>
          <a:fontRef idx="minor">
            <a:schemeClr val="lt1"/>
          </a:fontRef>
        </p:style>
        <p:txBody>
          <a:bodyPr>
            <a:normAutofit/>
          </a:bodyPr>
          <a:lstStyle/>
          <a:p>
            <a:pPr algn="r">
              <a:buFont typeface="Wingdings" panose="05000000000000000000" pitchFamily="2" charset="2"/>
              <a:buChar char="Ø"/>
            </a:pPr>
            <a:endParaRPr lang="ar-EG" sz="3200" b="1" dirty="0" smtClean="0"/>
          </a:p>
          <a:p>
            <a:pPr algn="r">
              <a:buFont typeface="Wingdings" panose="05000000000000000000" pitchFamily="2" charset="2"/>
              <a:buChar char="Ø"/>
            </a:pPr>
            <a:r>
              <a:rPr lang="ar-SA" sz="3200" b="1" dirty="0" smtClean="0"/>
              <a:t>يري </a:t>
            </a:r>
            <a:r>
              <a:rPr lang="ar-SA" sz="3200" b="1" dirty="0"/>
              <a:t>البعض أن من الوظائف الحيوية للصحافة أن </a:t>
            </a:r>
            <a:endParaRPr lang="ar-EG" sz="3200" b="1" dirty="0"/>
          </a:p>
          <a:p>
            <a:pPr marL="0" indent="0" algn="r">
              <a:buNone/>
            </a:pPr>
            <a:r>
              <a:rPr lang="ar-EG" sz="3200" b="1" dirty="0" smtClean="0">
                <a:solidFill>
                  <a:srgbClr val="FFFF00"/>
                </a:solidFill>
              </a:rPr>
              <a:t>  </a:t>
            </a:r>
            <a:r>
              <a:rPr lang="ar-SA" sz="3200" b="1" dirty="0" smtClean="0">
                <a:solidFill>
                  <a:srgbClr val="FFFF00"/>
                </a:solidFill>
              </a:rPr>
              <a:t>تحارب الجمود </a:t>
            </a:r>
            <a:r>
              <a:rPr lang="ar-SA" sz="3200" b="1" dirty="0">
                <a:solidFill>
                  <a:srgbClr val="FFFF00"/>
                </a:solidFill>
              </a:rPr>
              <a:t>الفكري </a:t>
            </a:r>
            <a:r>
              <a:rPr lang="ar-SA" sz="3200" b="1" dirty="0"/>
              <a:t>الذي هو احدي سمات النظم </a:t>
            </a:r>
            <a:endParaRPr lang="ar-EG" sz="3200" b="1" dirty="0" smtClean="0"/>
          </a:p>
          <a:p>
            <a:pPr marL="0" indent="0" algn="r">
              <a:buNone/>
            </a:pPr>
            <a:r>
              <a:rPr lang="ar-EG" sz="3200" b="1" dirty="0"/>
              <a:t> </a:t>
            </a:r>
            <a:r>
              <a:rPr lang="ar-EG" sz="3200" b="1" dirty="0" smtClean="0"/>
              <a:t> </a:t>
            </a:r>
            <a:r>
              <a:rPr lang="ar-SA" sz="3200" b="1" dirty="0" smtClean="0"/>
              <a:t>غير الديمقراطية </a:t>
            </a:r>
            <a:r>
              <a:rPr lang="ar-SA" sz="3200" b="1" dirty="0"/>
              <a:t>, التي تفرض سلطانها وأسلوب </a:t>
            </a:r>
            <a:endParaRPr lang="ar-EG" sz="3200" b="1" dirty="0" smtClean="0"/>
          </a:p>
          <a:p>
            <a:pPr marL="0" indent="0" algn="r">
              <a:buNone/>
            </a:pPr>
            <a:r>
              <a:rPr lang="ar-EG" sz="3200" b="1" dirty="0"/>
              <a:t> </a:t>
            </a:r>
            <a:r>
              <a:rPr lang="ar-EG" sz="3200" b="1" dirty="0" smtClean="0"/>
              <a:t> </a:t>
            </a:r>
            <a:r>
              <a:rPr lang="ar-SA" sz="3200" b="1" dirty="0" smtClean="0"/>
              <a:t>تفكيرها </a:t>
            </a:r>
            <a:r>
              <a:rPr lang="ar-SA" sz="3200" b="1" dirty="0"/>
              <a:t>علي </a:t>
            </a:r>
            <a:r>
              <a:rPr lang="ar-EG" sz="3200" b="1" dirty="0" smtClean="0"/>
              <a:t> </a:t>
            </a:r>
            <a:r>
              <a:rPr lang="ar-SA" sz="3200" b="1" dirty="0" smtClean="0"/>
              <a:t>أفرادها </a:t>
            </a:r>
            <a:r>
              <a:rPr lang="ar-SA" sz="3200" b="1" dirty="0"/>
              <a:t>بحجة توحيد الصفوف الأمر </a:t>
            </a:r>
            <a:endParaRPr lang="ar-EG" sz="3200" b="1" dirty="0" smtClean="0"/>
          </a:p>
          <a:p>
            <a:pPr marL="0" indent="0" algn="r">
              <a:buNone/>
            </a:pPr>
            <a:r>
              <a:rPr lang="ar-EG" sz="3200" b="1" dirty="0"/>
              <a:t> </a:t>
            </a:r>
            <a:r>
              <a:rPr lang="ar-EG" sz="3200" b="1" dirty="0" smtClean="0"/>
              <a:t> </a:t>
            </a:r>
            <a:r>
              <a:rPr lang="ar-SA" sz="3200" b="1" dirty="0" smtClean="0"/>
              <a:t>الذي </a:t>
            </a:r>
            <a:r>
              <a:rPr lang="ar-SA" sz="3200" b="1" dirty="0"/>
              <a:t>يتفاني مع طبيعة </a:t>
            </a:r>
            <a:r>
              <a:rPr lang="ar-SA" sz="3200" b="1" dirty="0" smtClean="0"/>
              <a:t>تطور </a:t>
            </a:r>
            <a:r>
              <a:rPr lang="ar-SA" sz="3200" b="1" dirty="0"/>
              <a:t>المجتمعات </a:t>
            </a:r>
            <a:r>
              <a:rPr lang="ar-EG" sz="3200" b="1" dirty="0" smtClean="0"/>
              <a:t>.</a:t>
            </a:r>
            <a:endParaRPr lang="en-US" sz="32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492320346"/>
      </p:ext>
    </p:extLst>
  </p:cSld>
  <p:clrMapOvr>
    <a:masterClrMapping/>
  </p:clrMapOvr>
  <mc:AlternateContent xmlns:mc="http://schemas.openxmlformats.org/markup-compatibility/2006">
    <mc:Choice xmlns:p14="http://schemas.microsoft.com/office/powerpoint/2010/main" Requires="p14">
      <p:transition spd="med" p14:dur="700" advTm="27086">
        <p:fade/>
      </p:transition>
    </mc:Choice>
    <mc:Fallback>
      <p:transition spd="med" advTm="27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012" y="685800"/>
            <a:ext cx="8915400" cy="54102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ولذلك فإننا لا نوافق علي الرأي القائل بأن الأهمية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ناتج اتحاد مجموعة من القيم الأخري مثل قيمة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الشهرة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مع قيمة الضخامة ... الخ.</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6561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10134600" cy="5410200"/>
          </a:xfrm>
        </p:spPr>
        <p:style>
          <a:lnRef idx="2">
            <a:schemeClr val="accent3"/>
          </a:lnRef>
          <a:fillRef idx="1">
            <a:schemeClr val="lt1"/>
          </a:fillRef>
          <a:effectRef idx="0">
            <a:schemeClr val="accent3"/>
          </a:effectRef>
          <a:fontRef idx="minor">
            <a:schemeClr val="dk1"/>
          </a:fontRef>
        </p:style>
        <p:txBody>
          <a:bodyPr/>
          <a:lstStyle/>
          <a:p>
            <a:r>
              <a:rPr lang="ar-EG" dirty="0" smtClean="0"/>
              <a:t>.</a:t>
            </a:r>
            <a:endParaRPr lang="en-US" dirty="0"/>
          </a:p>
        </p:txBody>
      </p:sp>
      <p:sp>
        <p:nvSpPr>
          <p:cNvPr id="5" name="Rectangle 4"/>
          <p:cNvSpPr/>
          <p:nvPr/>
        </p:nvSpPr>
        <p:spPr>
          <a:xfrm>
            <a:off x="7333260" y="1362856"/>
            <a:ext cx="3505200"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SA" sz="2800" b="1" dirty="0"/>
              <a:t>القرب المكاني والقرب النفسي.</a:t>
            </a:r>
            <a:endParaRPr lang="en-US" sz="2800" b="1" dirty="0"/>
          </a:p>
        </p:txBody>
      </p:sp>
      <p:sp>
        <p:nvSpPr>
          <p:cNvPr id="6" name="Rectangle 5"/>
          <p:cNvSpPr/>
          <p:nvPr/>
        </p:nvSpPr>
        <p:spPr>
          <a:xfrm>
            <a:off x="1141412" y="1362856"/>
            <a:ext cx="3581400" cy="1600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SA" sz="2800" b="1" dirty="0">
                <a:solidFill>
                  <a:schemeClr val="bg1"/>
                </a:solidFill>
              </a:rPr>
              <a:t>الضخامة.</a:t>
            </a:r>
            <a:endParaRPr lang="en-US" sz="2800" b="1" dirty="0">
              <a:solidFill>
                <a:schemeClr val="bg1"/>
              </a:solidFill>
            </a:endParaRPr>
          </a:p>
          <a:p>
            <a:pPr algn="ctr"/>
            <a:endParaRPr lang="en-US" dirty="0"/>
          </a:p>
        </p:txBody>
      </p:sp>
      <p:sp>
        <p:nvSpPr>
          <p:cNvPr id="8" name="Rectangle 7"/>
          <p:cNvSpPr/>
          <p:nvPr/>
        </p:nvSpPr>
        <p:spPr>
          <a:xfrm>
            <a:off x="7313612" y="3810000"/>
            <a:ext cx="3505200" cy="1524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EG" sz="2800" b="1" dirty="0" smtClean="0">
                <a:solidFill>
                  <a:schemeClr val="bg1"/>
                </a:solidFill>
              </a:rPr>
              <a:t>الصراع والمنافسة</a:t>
            </a:r>
            <a:endParaRPr lang="en-US" sz="2800" b="1" dirty="0">
              <a:solidFill>
                <a:schemeClr val="bg1"/>
              </a:solidFill>
            </a:endParaRPr>
          </a:p>
        </p:txBody>
      </p:sp>
      <p:sp>
        <p:nvSpPr>
          <p:cNvPr id="9" name="Rectangle 8"/>
          <p:cNvSpPr/>
          <p:nvPr/>
        </p:nvSpPr>
        <p:spPr>
          <a:xfrm>
            <a:off x="1141412" y="3810000"/>
            <a:ext cx="3581400" cy="1676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EG" sz="2800" b="1" dirty="0" smtClean="0"/>
              <a:t>التشويق والاثارة</a:t>
            </a:r>
            <a:endParaRPr lang="en-US" sz="2800" b="1" dirty="0"/>
          </a:p>
        </p:txBody>
      </p:sp>
    </p:spTree>
    <p:extLst>
      <p:ext uri="{BB962C8B-B14F-4D97-AF65-F5344CB8AC3E}">
        <p14:creationId xmlns:p14="http://schemas.microsoft.com/office/powerpoint/2010/main" val="275526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2" y="838200"/>
            <a:ext cx="10024763" cy="5181600"/>
          </a:xfrm>
        </p:spPr>
        <p:style>
          <a:lnRef idx="2">
            <a:schemeClr val="accent3"/>
          </a:lnRef>
          <a:fillRef idx="1">
            <a:schemeClr val="lt1"/>
          </a:fillRef>
          <a:effectRef idx="0">
            <a:schemeClr val="accent3"/>
          </a:effectRef>
          <a:fontRef idx="minor">
            <a:schemeClr val="dk1"/>
          </a:fontRef>
        </p:style>
        <p:txBody>
          <a:bodyPr>
            <a:normAutofit/>
          </a:bodyPr>
          <a:lstStyle/>
          <a:p>
            <a:r>
              <a:rPr lang="ar-EG" sz="2800" dirty="0" smtClean="0"/>
              <a:t>.</a:t>
            </a:r>
            <a:endParaRPr lang="en-US" sz="2800" dirty="0"/>
          </a:p>
        </p:txBody>
      </p:sp>
      <p:sp>
        <p:nvSpPr>
          <p:cNvPr id="6" name="Rectangle 5"/>
          <p:cNvSpPr/>
          <p:nvPr/>
        </p:nvSpPr>
        <p:spPr>
          <a:xfrm>
            <a:off x="7237412" y="1371600"/>
            <a:ext cx="3429000" cy="16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EG" sz="2800" b="1" dirty="0" smtClean="0"/>
              <a:t>الفائدة أو المصلحة الشخصية</a:t>
            </a:r>
            <a:endParaRPr lang="en-US" sz="2800" b="1" dirty="0"/>
          </a:p>
        </p:txBody>
      </p:sp>
      <p:sp>
        <p:nvSpPr>
          <p:cNvPr id="7" name="Rectangle 6"/>
          <p:cNvSpPr/>
          <p:nvPr/>
        </p:nvSpPr>
        <p:spPr>
          <a:xfrm>
            <a:off x="1370012" y="1371600"/>
            <a:ext cx="3581400" cy="1600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EG" sz="2800" b="1" dirty="0" smtClean="0">
                <a:solidFill>
                  <a:schemeClr val="bg1"/>
                </a:solidFill>
              </a:rPr>
              <a:t>التوقع</a:t>
            </a:r>
            <a:endParaRPr lang="en-US" sz="2800" b="1" dirty="0">
              <a:solidFill>
                <a:schemeClr val="bg1"/>
              </a:solidFill>
            </a:endParaRPr>
          </a:p>
        </p:txBody>
      </p:sp>
      <p:sp>
        <p:nvSpPr>
          <p:cNvPr id="8" name="Rectangle 7"/>
          <p:cNvSpPr/>
          <p:nvPr/>
        </p:nvSpPr>
        <p:spPr>
          <a:xfrm>
            <a:off x="7237412" y="4191000"/>
            <a:ext cx="3429000" cy="1524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EG" sz="2800" b="1" dirty="0" smtClean="0">
                <a:solidFill>
                  <a:schemeClr val="bg1"/>
                </a:solidFill>
              </a:rPr>
              <a:t>التشويق</a:t>
            </a:r>
            <a:endParaRPr lang="en-US" sz="2800" b="1" dirty="0">
              <a:solidFill>
                <a:schemeClr val="bg1"/>
              </a:solidFill>
            </a:endParaRPr>
          </a:p>
        </p:txBody>
      </p:sp>
      <p:sp>
        <p:nvSpPr>
          <p:cNvPr id="9" name="Rectangle 8"/>
          <p:cNvSpPr/>
          <p:nvPr/>
        </p:nvSpPr>
        <p:spPr>
          <a:xfrm>
            <a:off x="1370012" y="4191000"/>
            <a:ext cx="3581400"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EG" sz="2800" b="1" dirty="0" smtClean="0"/>
              <a:t>الاهتمامات الانسانية</a:t>
            </a:r>
            <a:endParaRPr lang="en-US" sz="2800" b="1" dirty="0"/>
          </a:p>
        </p:txBody>
      </p:sp>
    </p:spTree>
    <p:extLst>
      <p:ext uri="{BB962C8B-B14F-4D97-AF65-F5344CB8AC3E}">
        <p14:creationId xmlns:p14="http://schemas.microsoft.com/office/powerpoint/2010/main" val="365612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pPr algn="ctr"/>
            <a:r>
              <a:rPr lang="ar-EG" sz="5400" b="1" dirty="0" smtClean="0"/>
              <a:t>الشهرة</a:t>
            </a:r>
            <a:br>
              <a:rPr lang="ar-EG" sz="5400" b="1" dirty="0" smtClean="0"/>
            </a:br>
            <a:endParaRPr lang="en-US" sz="5400" b="1"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endParaRPr lang="ar-EG" dirty="0" smtClean="0"/>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تؤثر شهرة الشخص أو الأشخاص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الواردة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أسماؤهم في الخبر أو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صانعي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 في تفضيل خبر في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النشر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 خبر آخر. فكلما كان هؤلاء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الأشخاص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مشهورين ومعروفين كلما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فرصة نشر الخبر أكبر.</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3740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381000"/>
            <a:ext cx="10024763" cy="6172200"/>
          </a:xfrm>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فالجمهور بطبيعته يتشوق لمعرفة أخبار المشاهير سواء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كانوا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السياسيين أو الاقتصاديين أو من الرياضيين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والفنانين والأدباء</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chemeClr val="tx1"/>
                </a:solidFill>
                <a:effectLst>
                  <a:innerShdw blurRad="69850" dist="43180" dir="5400000">
                    <a:srgbClr val="000000">
                      <a:alpha val="65000"/>
                    </a:srgbClr>
                  </a:innerShdw>
                </a:effectLst>
              </a:rPr>
              <a:t>والأشخاص المشهورون بإنجازاتهم أو الذين اكتسبوا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الشهرة </a:t>
            </a:r>
            <a:r>
              <a:rPr lang="ar-SA" sz="2800" b="1" dirty="0">
                <a:ln w="1905"/>
                <a:solidFill>
                  <a:schemeClr val="tx1"/>
                </a:solidFill>
                <a:effectLst>
                  <a:innerShdw blurRad="69850" dist="43180" dir="5400000">
                    <a:srgbClr val="000000">
                      <a:alpha val="65000"/>
                    </a:srgbClr>
                  </a:innerShdw>
                </a:effectLst>
              </a:rPr>
              <a:t>بأعمالهم الطيبة أو السيئة يستقطبون الكثير من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a:ln w="1905"/>
                <a:solidFill>
                  <a:schemeClr val="tx1"/>
                </a:solidFill>
                <a:effectLst>
                  <a:innerShdw blurRad="69850" dist="43180" dir="5400000">
                    <a:srgbClr val="000000">
                      <a:alpha val="65000"/>
                    </a:srgbClr>
                  </a:innerShdw>
                </a:effectLst>
              </a:rPr>
              <a:t> </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الاهتمام</a:t>
            </a:r>
            <a:r>
              <a:rPr lang="ar-EG" sz="2800" b="1" dirty="0" smtClean="0">
                <a:ln w="1905"/>
                <a:solidFill>
                  <a:schemeClr val="tx1"/>
                </a:solidFill>
                <a:effectLst>
                  <a:innerShdw blurRad="69850" dist="43180" dir="5400000">
                    <a:srgbClr val="000000">
                      <a:alpha val="65000"/>
                    </a:srgbClr>
                  </a:innerShdw>
                </a:effectLst>
              </a:rPr>
              <a:t>.</a:t>
            </a: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ولا يقتصر عنصر الشهرة في الخبر علي الأشخاص فقط،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وإنما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يمتد ليشمل بعض الأماكن الشهيرة أو القضايا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الشهيرة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حتي الحيوانات الشهيرة إذا كان الخبر يتعلق بها أو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يشير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إليها.</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72194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12" y="304800"/>
            <a:ext cx="9372601" cy="61722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وعلي سبيل المثال فإن مقتل شخص في مدينة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نيويورك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لا يثير اهتمام القارئ لأن حوادث القتل في هذه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المدينة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لا حصر لها يومياً، ولكن هذا الحدث يصبح خبراً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تتناقله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وسائل الإعلام إذا وقع داخل مقر الأمم المتحدة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نيويورك أو داخل ناطحة السحاب الشهيرة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الإمبايرستيت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بجوار تمثال الحرية الشهير</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كما أن </a:t>
            </a:r>
            <a:r>
              <a:rPr lang="ar-SA" sz="2800" b="1" dirty="0" smtClean="0">
                <a:ln w="1905"/>
                <a:solidFill>
                  <a:srgbClr val="FF0000"/>
                </a:solidFill>
                <a:effectLst>
                  <a:innerShdw blurRad="69850" dist="43180" dir="5400000">
                    <a:srgbClr val="000000">
                      <a:alpha val="65000"/>
                    </a:srgbClr>
                  </a:innerShdw>
                </a:effectLst>
              </a:rPr>
              <a:t>النعجة </a:t>
            </a:r>
            <a:r>
              <a:rPr lang="ar-SA" sz="2800" b="1" dirty="0">
                <a:ln w="1905"/>
                <a:solidFill>
                  <a:srgbClr val="FF0000"/>
                </a:solidFill>
                <a:effectLst>
                  <a:innerShdw blurRad="69850" dist="43180" dir="5400000">
                    <a:srgbClr val="000000">
                      <a:alpha val="65000"/>
                    </a:srgbClr>
                  </a:innerShdw>
                </a:effectLst>
              </a:rPr>
              <a:t>(دولي)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التي كانت أول كائن حي يتم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استنساخه ظلت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لفترة طويلة محل اهتمام وسائل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 لمتابعة</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خبارها.</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21136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pPr algn="ctr"/>
            <a:r>
              <a:rPr lang="ar-EG" sz="4400" b="1" dirty="0" smtClean="0">
                <a:solidFill>
                  <a:schemeClr val="bg1"/>
                </a:solidFill>
              </a:rPr>
              <a:t>الضخامة</a:t>
            </a:r>
            <a:r>
              <a:rPr lang="ar-EG" b="1" dirty="0" smtClean="0">
                <a:solidFill>
                  <a:schemeClr val="bg1"/>
                </a:solidFill>
              </a:rPr>
              <a:t/>
            </a:r>
            <a:br>
              <a:rPr lang="ar-EG" b="1" dirty="0" smtClean="0">
                <a:solidFill>
                  <a:schemeClr val="bg1"/>
                </a:solidFill>
              </a:rPr>
            </a:br>
            <a:r>
              <a:rPr lang="ar-EG" b="1" dirty="0">
                <a:solidFill>
                  <a:schemeClr val="bg1"/>
                </a:solidFill>
              </a:rPr>
              <a:t/>
            </a:r>
            <a:br>
              <a:rPr lang="ar-EG" b="1" dirty="0">
                <a:solidFill>
                  <a:schemeClr val="bg1"/>
                </a:solidFill>
              </a:rPr>
            </a:br>
            <a:endParaRPr lang="en-US" b="1" dirty="0">
              <a:solidFill>
                <a:schemeClr val="bg1"/>
              </a:solidFill>
            </a:endParaRPr>
          </a:p>
        </p:txBody>
      </p:sp>
      <p:sp>
        <p:nvSpPr>
          <p:cNvPr id="3" name="Content Placeholder 2"/>
          <p:cNvSpPr>
            <a:spLocks noGrp="1"/>
          </p:cNvSpPr>
          <p:nvPr>
            <p:ph idx="1"/>
          </p:nvPr>
        </p:nvSpPr>
        <p:spPr>
          <a:xfrm>
            <a:off x="565449" y="838200"/>
            <a:ext cx="6824363" cy="56388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dirty="0" smtClean="0"/>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يجذب الشئ الصغير جداً، والشئ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الكبير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جداً الانتباه، الأشياء الضخمة تثير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اهتمام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الجميع.</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ويمكن أن تتعلق الضخامة بعدد أو رقم.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578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2" y="762000"/>
            <a:ext cx="9872363" cy="54864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dirty="0">
                <a:solidFill>
                  <a:srgbClr val="FF0000"/>
                </a:solidFill>
              </a:rPr>
              <a:t> </a:t>
            </a:r>
            <a:r>
              <a:rPr lang="ar-SA" sz="2800" b="1" dirty="0">
                <a:solidFill>
                  <a:srgbClr val="FF0000"/>
                </a:solidFill>
              </a:rPr>
              <a:t>وعلي سبيل المثال </a:t>
            </a:r>
            <a:r>
              <a:rPr lang="ar-SA" sz="2800" b="1" dirty="0"/>
              <a:t>فإن وقوع حادث طريق نتج عنه </a:t>
            </a:r>
            <a:endParaRPr lang="ar-EG" sz="2800" b="1" dirty="0" smtClean="0"/>
          </a:p>
          <a:p>
            <a:pPr marL="0" indent="0">
              <a:buNone/>
            </a:pPr>
            <a:r>
              <a:rPr lang="ar-EG" sz="2800" b="1" dirty="0"/>
              <a:t> </a:t>
            </a:r>
            <a:r>
              <a:rPr lang="ar-EG" sz="2800" b="1" dirty="0" smtClean="0"/>
              <a:t> </a:t>
            </a:r>
            <a:r>
              <a:rPr lang="ar-SA" sz="2800" b="1" dirty="0" smtClean="0"/>
              <a:t>مصرع </a:t>
            </a:r>
            <a:r>
              <a:rPr lang="ar-SA" sz="2800" b="1" dirty="0"/>
              <a:t>شخصين، يتروي علي الصفحات الصحيفة ليفرد </a:t>
            </a:r>
            <a:endParaRPr lang="ar-EG" sz="2800" b="1" dirty="0" smtClean="0"/>
          </a:p>
          <a:p>
            <a:pPr marL="0" indent="0">
              <a:buNone/>
            </a:pPr>
            <a:r>
              <a:rPr lang="ar-EG" sz="2800" b="1" dirty="0"/>
              <a:t> </a:t>
            </a:r>
            <a:r>
              <a:rPr lang="ar-EG" sz="2800" b="1" dirty="0" smtClean="0"/>
              <a:t> </a:t>
            </a:r>
            <a:r>
              <a:rPr lang="ar-SA" sz="2800" b="1" dirty="0" smtClean="0"/>
              <a:t>مساحة </a:t>
            </a:r>
            <a:r>
              <a:rPr lang="ar-SA" sz="2800" b="1" dirty="0"/>
              <a:t>أكبر لحادث مماثل راح ضحيته عشر أشخاص</a:t>
            </a:r>
            <a:r>
              <a:rPr lang="ar-SA" sz="2800" b="1" dirty="0" smtClean="0"/>
              <a:t>.</a:t>
            </a:r>
            <a:endParaRPr lang="ar-EG" sz="2800" b="1" dirty="0" smtClean="0"/>
          </a:p>
          <a:p>
            <a:pPr>
              <a:buFont typeface="Wingdings" panose="05000000000000000000" pitchFamily="2" charset="2"/>
              <a:buChar char="q"/>
            </a:pPr>
            <a:r>
              <a:rPr lang="ar-EG" sz="2800" b="1" dirty="0"/>
              <a:t> </a:t>
            </a:r>
            <a:r>
              <a:rPr lang="ar-SA" sz="2800" b="1" dirty="0"/>
              <a:t> فالقبض علي موظف حكومي بتهمه تقاضي رشوة 500 </a:t>
            </a:r>
            <a:endParaRPr lang="ar-EG" sz="2800" b="1" dirty="0" smtClean="0"/>
          </a:p>
          <a:p>
            <a:pPr marL="0" indent="0">
              <a:buNone/>
            </a:pPr>
            <a:r>
              <a:rPr lang="ar-EG" sz="2800" b="1" dirty="0"/>
              <a:t> </a:t>
            </a:r>
            <a:r>
              <a:rPr lang="ar-EG" sz="2800" b="1" dirty="0" smtClean="0"/>
              <a:t> </a:t>
            </a:r>
            <a:r>
              <a:rPr lang="ar-SA" sz="2800" b="1" dirty="0" smtClean="0"/>
              <a:t>جنيه </a:t>
            </a:r>
            <a:r>
              <a:rPr lang="ar-SA" sz="2800" b="1" dirty="0"/>
              <a:t>، لا يقاس بخبر آخر بالقبض علي وكيل وزارة بتهمه </a:t>
            </a:r>
            <a:endParaRPr lang="ar-EG" sz="2800" b="1" dirty="0" smtClean="0"/>
          </a:p>
          <a:p>
            <a:pPr marL="0" indent="0">
              <a:buNone/>
            </a:pPr>
            <a:r>
              <a:rPr lang="ar-EG" sz="2800" b="1" dirty="0"/>
              <a:t> </a:t>
            </a:r>
            <a:r>
              <a:rPr lang="ar-EG" sz="2800" b="1" dirty="0" smtClean="0"/>
              <a:t> </a:t>
            </a:r>
            <a:r>
              <a:rPr lang="ar-SA" sz="2800" b="1" dirty="0" smtClean="0"/>
              <a:t>رشوة </a:t>
            </a:r>
            <a:r>
              <a:rPr lang="ar-SA" sz="2800" b="1" dirty="0"/>
              <a:t>قدرها مليون </a:t>
            </a:r>
            <a:r>
              <a:rPr lang="ar-SA" sz="2800" b="1" dirty="0" smtClean="0"/>
              <a:t>جنية</a:t>
            </a:r>
            <a:r>
              <a:rPr lang="ar-EG" sz="2800" b="1" dirty="0" smtClean="0"/>
              <a:t>.</a:t>
            </a:r>
          </a:p>
          <a:p>
            <a:pPr>
              <a:buFont typeface="Wingdings" panose="05000000000000000000" pitchFamily="2" charset="2"/>
              <a:buChar char="q"/>
            </a:pPr>
            <a:r>
              <a:rPr lang="ar-EG" sz="2800" b="1" dirty="0"/>
              <a:t> </a:t>
            </a:r>
            <a:r>
              <a:rPr lang="ar-SA" sz="2800" b="1" dirty="0" smtClean="0"/>
              <a:t> </a:t>
            </a:r>
            <a:r>
              <a:rPr lang="ar-SA" sz="2800" b="1" dirty="0">
                <a:solidFill>
                  <a:srgbClr val="FFFF00"/>
                </a:solidFill>
              </a:rPr>
              <a:t>فالضخامة في الخبر الأخير تتعلق بشخص المتهم وحجم </a:t>
            </a:r>
            <a:endParaRPr lang="ar-EG" sz="2800" b="1" dirty="0" smtClean="0">
              <a:solidFill>
                <a:srgbClr val="FFFF00"/>
              </a:solidFill>
            </a:endParaRPr>
          </a:p>
          <a:p>
            <a:pPr marL="0" indent="0">
              <a:buNone/>
            </a:pPr>
            <a:r>
              <a:rPr lang="ar-EG" sz="2800" b="1" dirty="0">
                <a:solidFill>
                  <a:srgbClr val="FFFF00"/>
                </a:solidFill>
              </a:rPr>
              <a:t> </a:t>
            </a:r>
            <a:r>
              <a:rPr lang="ar-EG" sz="2800" b="1" dirty="0" smtClean="0">
                <a:solidFill>
                  <a:srgbClr val="FFFF00"/>
                </a:solidFill>
              </a:rPr>
              <a:t>  </a:t>
            </a:r>
            <a:r>
              <a:rPr lang="ar-SA" sz="2800" b="1" dirty="0" smtClean="0">
                <a:solidFill>
                  <a:srgbClr val="FFFF00"/>
                </a:solidFill>
              </a:rPr>
              <a:t>الرشوة</a:t>
            </a:r>
            <a:r>
              <a:rPr lang="ar-SA" sz="2800" b="1" dirty="0">
                <a:solidFill>
                  <a:srgbClr val="FFFF00"/>
                </a:solidFill>
              </a:rPr>
              <a:t>.</a:t>
            </a:r>
            <a:endParaRPr lang="en-US" sz="2800" b="1" dirty="0">
              <a:solidFill>
                <a:srgbClr val="FFFF00"/>
              </a:solidFill>
            </a:endParaRPr>
          </a:p>
        </p:txBody>
      </p:sp>
    </p:spTree>
    <p:extLst>
      <p:ext uri="{BB962C8B-B14F-4D97-AF65-F5344CB8AC3E}">
        <p14:creationId xmlns:p14="http://schemas.microsoft.com/office/powerpoint/2010/main" val="329162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412" y="762000"/>
            <a:ext cx="10481963" cy="54864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وقد تتعلق الضخامة بمؤسسة أو هيئة أو مرفق عام من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مرافق الدولة</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chemeClr val="tx1"/>
                </a:solidFill>
                <a:effectLst>
                  <a:innerShdw blurRad="69850" dist="43180" dir="5400000">
                    <a:srgbClr val="000000">
                      <a:alpha val="65000"/>
                    </a:srgbClr>
                  </a:innerShdw>
                </a:effectLst>
              </a:rPr>
              <a:t>فحادث سقوط أتوبيس عام في النيل أكبر في الضخامة من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a:ln w="1905"/>
                <a:solidFill>
                  <a:schemeClr val="tx1"/>
                </a:solidFill>
                <a:effectLst>
                  <a:innerShdw blurRad="69850" dist="43180" dir="5400000">
                    <a:srgbClr val="000000">
                      <a:alpha val="65000"/>
                    </a:srgbClr>
                  </a:innerShdw>
                </a:effectLst>
              </a:rPr>
              <a:t> </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الحادث </a:t>
            </a:r>
            <a:r>
              <a:rPr lang="ar-SA" sz="2800" b="1" dirty="0">
                <a:ln w="1905"/>
                <a:solidFill>
                  <a:schemeClr val="tx1"/>
                </a:solidFill>
                <a:effectLst>
                  <a:innerShdw blurRad="69850" dist="43180" dir="5400000">
                    <a:srgbClr val="000000">
                      <a:alpha val="65000"/>
                    </a:srgbClr>
                  </a:innerShdw>
                </a:effectLst>
              </a:rPr>
              <a:t>سقوط سيارة خاصة، ولكنه أقل في الضخامة من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a:ln w="1905"/>
                <a:solidFill>
                  <a:schemeClr val="tx1"/>
                </a:solidFill>
                <a:effectLst>
                  <a:innerShdw blurRad="69850" dist="43180" dir="5400000">
                    <a:srgbClr val="000000">
                      <a:alpha val="65000"/>
                    </a:srgbClr>
                  </a:innerShdw>
                </a:effectLst>
              </a:rPr>
              <a:t> </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سقوط </a:t>
            </a:r>
            <a:r>
              <a:rPr lang="ar-SA" sz="2800" b="1" dirty="0">
                <a:ln w="1905"/>
                <a:solidFill>
                  <a:schemeClr val="tx1"/>
                </a:solidFill>
                <a:effectLst>
                  <a:innerShdw blurRad="69850" dist="43180" dir="5400000">
                    <a:srgbClr val="000000">
                      <a:alpha val="65000"/>
                    </a:srgbClr>
                  </a:innerShdw>
                </a:effectLst>
              </a:rPr>
              <a:t>قطار أو سقوط طائرة</a:t>
            </a:r>
            <a:r>
              <a:rPr lang="ar-SA" sz="2800" b="1" dirty="0" smtClean="0">
                <a:ln w="1905"/>
                <a:solidFill>
                  <a:schemeClr val="tx1"/>
                </a:solidFill>
                <a:effectLst>
                  <a:innerShdw blurRad="69850" dist="43180" dir="5400000">
                    <a:srgbClr val="000000">
                      <a:alpha val="65000"/>
                    </a:srgbClr>
                  </a:innerShdw>
                </a:effectLst>
              </a:rPr>
              <a:t>.</a:t>
            </a:r>
            <a:endParaRPr lang="ar-EG" sz="2800" b="1" dirty="0" smtClean="0">
              <a:ln w="1905"/>
              <a:solidFill>
                <a:schemeClr val="tx1"/>
              </a:soli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وإضراب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السائقين في هيئة النقل العام أقل ضخامة من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إضراب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السائقين في مترو الأنفاق أو في السكك الحديدية.</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25181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pPr algn="ctr"/>
            <a:r>
              <a:rPr lang="ar-EG" sz="4400" b="1" dirty="0" smtClean="0"/>
              <a:t>الصراع والمنافسة</a:t>
            </a:r>
            <a:br>
              <a:rPr lang="ar-EG" sz="4400" b="1" dirty="0" smtClean="0"/>
            </a:br>
            <a:endParaRPr lang="en-US" sz="4400" b="1" dirty="0"/>
          </a:p>
        </p:txBody>
      </p:sp>
      <p:sp>
        <p:nvSpPr>
          <p:cNvPr id="3" name="Content Placeholder 2"/>
          <p:cNvSpPr>
            <a:spLocks noGrp="1"/>
          </p:cNvSpPr>
          <p:nvPr>
            <p:ph idx="1"/>
          </p:nvPr>
        </p:nvSpPr>
        <p:spPr>
          <a:xfrm>
            <a:off x="565449" y="457200"/>
            <a:ext cx="6976763" cy="59436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dirty="0" smtClean="0"/>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يهتم الناس بالفطرة بالأخبار التي تحوي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قدراً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الصراع سواء بين الأشخاص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بعضهم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البعض مثل حوادث القتل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والاغتصاب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والمحاكمات، أو بين الدول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مثل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الحروب والمنازعات ،أو بين الإنسان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والطبيعة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مثل الكوارث الطبيعية.</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55343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ar-SA" sz="3600" b="1" dirty="0"/>
              <a:t>		 توجد العديد من الوظائف للصحافة :</a:t>
            </a:r>
            <a:r>
              <a:rPr lang="en-US" sz="3600" b="1" dirty="0"/>
              <a:t/>
            </a:r>
            <a:br>
              <a:rPr lang="en-US" sz="3600" b="1" dirty="0"/>
            </a:br>
            <a:endParaRPr lang="ar-SA" sz="3600" b="1" dirty="0"/>
          </a:p>
        </p:txBody>
      </p:sp>
      <p:sp>
        <p:nvSpPr>
          <p:cNvPr id="3" name="عنصر نائب للنص 2"/>
          <p:cNvSpPr>
            <a:spLocks noGrp="1"/>
          </p:cNvSpPr>
          <p:nvPr>
            <p:ph type="body" idx="1"/>
          </p:nvPr>
        </p:nvSpPr>
        <p:spPr/>
        <p:style>
          <a:lnRef idx="1">
            <a:schemeClr val="accent5"/>
          </a:lnRef>
          <a:fillRef idx="2">
            <a:schemeClr val="accent5"/>
          </a:fillRef>
          <a:effectRef idx="1">
            <a:schemeClr val="accent5"/>
          </a:effectRef>
          <a:fontRef idx="minor">
            <a:schemeClr val="dk1"/>
          </a:fontRef>
        </p:style>
        <p:txBody>
          <a:bodyPr>
            <a:normAutofit/>
          </a:bodyPr>
          <a:lstStyle/>
          <a:p>
            <a:r>
              <a:rPr lang="ar-SA" sz="2800" b="1" dirty="0"/>
              <a:t>الوظيفة الإخبارية </a:t>
            </a:r>
          </a:p>
        </p:txBody>
      </p:sp>
      <p:sp>
        <p:nvSpPr>
          <p:cNvPr id="4" name="عنصر نائب للمحتوى 3"/>
          <p:cNvSpPr>
            <a:spLocks noGrp="1"/>
          </p:cNvSpPr>
          <p:nvPr>
            <p:ph sz="half" idx="2"/>
          </p:nvPr>
        </p:nvSpPr>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ar-SA" sz="2800" b="1" dirty="0" smtClean="0">
                <a:ln w="1905"/>
                <a:solidFill>
                  <a:srgbClr val="FF0000"/>
                </a:solidFill>
                <a:effectLst>
                  <a:innerShdw blurRad="69850" dist="43180" dir="5400000">
                    <a:srgbClr val="000000">
                      <a:alpha val="65000"/>
                    </a:srgbClr>
                  </a:innerShdw>
                </a:effectLst>
              </a:rPr>
              <a:t>وتشترط </a:t>
            </a:r>
            <a:r>
              <a:rPr lang="ar-SA" sz="2800" b="1" dirty="0">
                <a:ln w="1905"/>
                <a:solidFill>
                  <a:srgbClr val="FF0000"/>
                </a:solidFill>
                <a:effectLst>
                  <a:innerShdw blurRad="69850" dist="43180" dir="5400000">
                    <a:srgbClr val="000000">
                      <a:alpha val="65000"/>
                    </a:srgbClr>
                  </a:innerShdw>
                </a:effectLst>
              </a:rPr>
              <a:t>الوظيفة الأخبارية </a:t>
            </a:r>
            <a:endParaRPr lang="ar-EG" sz="2800" b="1" dirty="0" smtClean="0">
              <a:ln w="1905"/>
              <a:solidFill>
                <a:srgbClr val="FF0000"/>
              </a:solidFill>
              <a:effectLst>
                <a:innerShdw blurRad="69850" dist="43180" dir="5400000">
                  <a:srgbClr val="000000">
                    <a:alpha val="65000"/>
                  </a:srgbClr>
                </a:innerShdw>
              </a:effectLst>
            </a:endParaRPr>
          </a:p>
          <a:p>
            <a:pPr marL="0" indent="0">
              <a:buNone/>
            </a:pPr>
            <a:r>
              <a:rPr lang="ar-EG" sz="2800" b="1" dirty="0">
                <a:ln w="1905"/>
                <a:solidFill>
                  <a:srgbClr val="FF0000"/>
                </a:soli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توافر ثلاث</a:t>
            </a:r>
            <a:r>
              <a:rPr lang="ar-EG" sz="2800" b="1" dirty="0" smtClean="0">
                <a:ln w="1905"/>
                <a:solidFill>
                  <a:srgbClr val="FF0000"/>
                </a:soli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عناصر :</a:t>
            </a:r>
            <a:endParaRPr lang="ar-EG" sz="2800" b="1" dirty="0" smtClean="0">
              <a:ln w="1905"/>
              <a:solidFill>
                <a:srgbClr val="FF0000"/>
              </a:solidFill>
              <a:effectLst>
                <a:innerShdw blurRad="69850" dist="43180" dir="5400000">
                  <a:srgbClr val="000000">
                    <a:alpha val="65000"/>
                  </a:srgbClr>
                </a:innerShdw>
              </a:effectLst>
            </a:endParaRPr>
          </a:p>
          <a:p>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التكامل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الموضوعية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الوضوح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عنصر نائب للنص 4"/>
          <p:cNvSpPr>
            <a:spLocks noGrp="1"/>
          </p:cNvSpPr>
          <p:nvPr>
            <p:ph type="body" sz="quarter" idx="3"/>
          </p:nvPr>
        </p:nvSpPr>
        <p:spPr/>
        <p:style>
          <a:lnRef idx="1">
            <a:schemeClr val="accent5"/>
          </a:lnRef>
          <a:fillRef idx="2">
            <a:schemeClr val="accent5"/>
          </a:fillRef>
          <a:effectRef idx="1">
            <a:schemeClr val="accent5"/>
          </a:effectRef>
          <a:fontRef idx="minor">
            <a:schemeClr val="dk1"/>
          </a:fontRef>
        </p:style>
        <p:txBody>
          <a:bodyPr>
            <a:normAutofit/>
          </a:bodyPr>
          <a:lstStyle/>
          <a:p>
            <a:r>
              <a:rPr lang="ar-SA" sz="2800" b="1" dirty="0"/>
              <a:t>الاستطلاع ومراقبة البيئة </a:t>
            </a:r>
          </a:p>
        </p:txBody>
      </p:sp>
      <p:sp>
        <p:nvSpPr>
          <p:cNvPr id="6" name="عنصر نائب للمحتوى 5"/>
          <p:cNvSpPr>
            <a:spLocks noGrp="1"/>
          </p:cNvSpPr>
          <p:nvPr>
            <p:ph sz="quarter" idx="4"/>
          </p:nvPr>
        </p:nvSpPr>
        <p:spPr/>
        <p:style>
          <a:lnRef idx="2">
            <a:schemeClr val="accent6"/>
          </a:lnRef>
          <a:fillRef idx="1">
            <a:schemeClr val="lt1"/>
          </a:fillRef>
          <a:effectRef idx="0">
            <a:schemeClr val="accent6"/>
          </a:effectRef>
          <a:fontRef idx="minor">
            <a:schemeClr val="dk1"/>
          </a:fontRef>
        </p:style>
        <p:txBody>
          <a:bodyPr>
            <a:noAutofit/>
          </a:bodyPr>
          <a:lstStyle/>
          <a:p>
            <a:pPr marL="0" indent="0">
              <a:buNone/>
            </a:pPr>
            <a:r>
              <a:rPr lang="ar-SA" sz="2800" b="1" dirty="0" smtClean="0">
                <a:ln w="1905"/>
                <a:solidFill>
                  <a:srgbClr val="FF0000"/>
                </a:solidFill>
                <a:effectLst>
                  <a:innerShdw blurRad="69850" dist="43180" dir="5400000">
                    <a:srgbClr val="000000">
                      <a:alpha val="65000"/>
                    </a:srgbClr>
                  </a:innerShdw>
                </a:effectLst>
              </a:rPr>
              <a:t>ويقسم </a:t>
            </a:r>
            <a:r>
              <a:rPr lang="ar-SA" sz="2800" b="1" dirty="0">
                <a:ln w="1905"/>
                <a:solidFill>
                  <a:srgbClr val="FF0000"/>
                </a:solidFill>
                <a:effectLst>
                  <a:innerShdw blurRad="69850" dist="43180" dir="5400000">
                    <a:srgbClr val="000000">
                      <a:alpha val="65000"/>
                    </a:srgbClr>
                  </a:innerShdw>
                </a:effectLst>
              </a:rPr>
              <a:t>البعض هذه الوظيفة </a:t>
            </a:r>
            <a:r>
              <a:rPr lang="ar-SA" sz="2800" b="1" dirty="0" smtClean="0">
                <a:ln w="1905"/>
                <a:solidFill>
                  <a:srgbClr val="FF0000"/>
                </a:solidFill>
                <a:effectLst>
                  <a:innerShdw blurRad="69850" dist="43180" dir="5400000">
                    <a:srgbClr val="000000">
                      <a:alpha val="65000"/>
                    </a:srgbClr>
                  </a:innerShdw>
                </a:effectLst>
              </a:rPr>
              <a:t>إلي نوعين:</a:t>
            </a:r>
            <a:endParaRPr lang="en-US" sz="2800" b="1" dirty="0">
              <a:ln w="1905"/>
              <a:solidFill>
                <a:srgbClr val="FF0000"/>
              </a:solidFill>
              <a:effectLst>
                <a:innerShdw blurRad="69850" dist="43180" dir="5400000">
                  <a:srgbClr val="000000">
                    <a:alpha val="65000"/>
                  </a:srgbClr>
                </a:innerShdw>
              </a:effectLst>
            </a:endParaRPr>
          </a:p>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النوع الأول الاستطلاع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التحذيري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النوع الثاني الاستطلاع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الخدمي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067752291"/>
      </p:ext>
    </p:extLst>
  </p:cSld>
  <p:clrMapOvr>
    <a:masterClrMapping/>
  </p:clrMapOvr>
  <mc:AlternateContent xmlns:mc="http://schemas.openxmlformats.org/markup-compatibility/2006">
    <mc:Choice xmlns:p14="http://schemas.microsoft.com/office/powerpoint/2010/main" Requires="p14">
      <p:transition spd="med" p14:dur="700" advTm="228136">
        <p:fade/>
      </p:transition>
    </mc:Choice>
    <mc:Fallback>
      <p:transition spd="med" advTm="228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685800"/>
            <a:ext cx="10253363" cy="54102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dirty="0"/>
              <a:t> </a:t>
            </a:r>
            <a:r>
              <a:rPr lang="ar-SA" sz="2800" b="1" dirty="0"/>
              <a:t>لذلك تفضل وسائل الإعلام عند الاختيار بين الأخبار أن تقدم </a:t>
            </a:r>
            <a:endParaRPr lang="ar-EG" sz="2800" b="1" dirty="0" smtClean="0"/>
          </a:p>
          <a:p>
            <a:pPr marL="0" indent="0">
              <a:buNone/>
            </a:pPr>
            <a:r>
              <a:rPr lang="ar-EG" sz="2800" b="1" dirty="0"/>
              <a:t> </a:t>
            </a:r>
            <a:r>
              <a:rPr lang="ar-EG" sz="2800" b="1" dirty="0" smtClean="0"/>
              <a:t> </a:t>
            </a:r>
            <a:r>
              <a:rPr lang="ar-SA" sz="2800" b="1" dirty="0" smtClean="0"/>
              <a:t>الأخبار </a:t>
            </a:r>
            <a:r>
              <a:rPr lang="ar-SA" sz="2800" b="1" dirty="0"/>
              <a:t>التي تحوي عنصراً أو أكثر من عناصر الصرع أو </a:t>
            </a:r>
            <a:endParaRPr lang="ar-EG" sz="2800" b="1" dirty="0" smtClean="0"/>
          </a:p>
          <a:p>
            <a:pPr marL="0" indent="0">
              <a:buNone/>
            </a:pPr>
            <a:r>
              <a:rPr lang="ar-EG" sz="2800" b="1" dirty="0"/>
              <a:t> </a:t>
            </a:r>
            <a:r>
              <a:rPr lang="ar-EG" sz="2800" b="1" dirty="0" smtClean="0"/>
              <a:t> </a:t>
            </a:r>
            <a:r>
              <a:rPr lang="ar-SA" sz="2800" b="1" dirty="0" smtClean="0"/>
              <a:t>المنافسة.</a:t>
            </a:r>
            <a:endParaRPr lang="ar-EG" sz="2800" b="1" dirty="0" smtClean="0"/>
          </a:p>
          <a:p>
            <a:pPr>
              <a:buFont typeface="Wingdings" panose="05000000000000000000" pitchFamily="2" charset="2"/>
              <a:buChar char="q"/>
            </a:pPr>
            <a:r>
              <a:rPr lang="ar-EG" sz="2800" b="1" dirty="0"/>
              <a:t> </a:t>
            </a:r>
            <a:r>
              <a:rPr lang="ar-SA" sz="2800" b="1" dirty="0"/>
              <a:t>من هذا المنطلق تهتم وسائل الإعلام كثيراً بنشر أخبار </a:t>
            </a:r>
            <a:endParaRPr lang="ar-EG" sz="2800" b="1" dirty="0" smtClean="0"/>
          </a:p>
          <a:p>
            <a:pPr marL="0" indent="0">
              <a:buNone/>
            </a:pPr>
            <a:r>
              <a:rPr lang="ar-EG" sz="2800" b="1" dirty="0" smtClean="0"/>
              <a:t>  </a:t>
            </a:r>
            <a:r>
              <a:rPr lang="ar-SA" sz="2800" b="1" dirty="0" smtClean="0"/>
              <a:t>الحروب </a:t>
            </a:r>
            <a:r>
              <a:rPr lang="ar-SA" sz="2800" b="1" dirty="0"/>
              <a:t>، وإن كان هذا لا يعني أنها تقصر مفهوم الصراع علي </a:t>
            </a:r>
            <a:endParaRPr lang="ar-EG" sz="2800" b="1" dirty="0" smtClean="0"/>
          </a:p>
          <a:p>
            <a:pPr marL="0" indent="0">
              <a:buNone/>
            </a:pPr>
            <a:r>
              <a:rPr lang="ar-EG" sz="2800" b="1" dirty="0"/>
              <a:t> </a:t>
            </a:r>
            <a:r>
              <a:rPr lang="ar-EG" sz="2800" b="1" dirty="0" smtClean="0"/>
              <a:t> </a:t>
            </a:r>
            <a:r>
              <a:rPr lang="ar-SA" sz="2800" b="1" dirty="0" smtClean="0"/>
              <a:t>الحروب</a:t>
            </a:r>
            <a:r>
              <a:rPr lang="ar-SA" sz="2800" b="1" dirty="0"/>
              <a:t>.. فقد يشمل هذا المفهوم :</a:t>
            </a:r>
            <a:endParaRPr lang="en-US" sz="2800" b="1" dirty="0"/>
          </a:p>
        </p:txBody>
      </p:sp>
    </p:spTree>
    <p:extLst>
      <p:ext uri="{BB962C8B-B14F-4D97-AF65-F5344CB8AC3E}">
        <p14:creationId xmlns:p14="http://schemas.microsoft.com/office/powerpoint/2010/main" val="157394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12" y="457200"/>
            <a:ext cx="10481963" cy="58674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8304212" y="762000"/>
            <a:ext cx="2667000" cy="2514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الحوداث الفردية</a:t>
            </a:r>
            <a:endParaRPr lang="en-US" sz="2800" b="1" dirty="0"/>
          </a:p>
        </p:txBody>
      </p:sp>
      <p:sp>
        <p:nvSpPr>
          <p:cNvPr id="6" name="Oval 5"/>
          <p:cNvSpPr/>
          <p:nvPr/>
        </p:nvSpPr>
        <p:spPr>
          <a:xfrm>
            <a:off x="8456612" y="3733800"/>
            <a:ext cx="2667000" cy="24384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الصراع غير الحربي بين الدول</a:t>
            </a:r>
            <a:endParaRPr lang="en-US" sz="2800" b="1" dirty="0"/>
          </a:p>
        </p:txBody>
      </p:sp>
      <p:sp>
        <p:nvSpPr>
          <p:cNvPr id="7" name="Rectangle 6"/>
          <p:cNvSpPr/>
          <p:nvPr/>
        </p:nvSpPr>
        <p:spPr>
          <a:xfrm>
            <a:off x="1217612" y="1295400"/>
            <a:ext cx="6934200" cy="1828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SA" sz="2800" b="1" dirty="0"/>
              <a:t>وهي التي يتوافر فيها عنصر الصراع بين الأشخاص مثل حوادث القتل .</a:t>
            </a:r>
            <a:endParaRPr lang="en-US" sz="2800" b="1" dirty="0"/>
          </a:p>
        </p:txBody>
      </p:sp>
      <p:sp>
        <p:nvSpPr>
          <p:cNvPr id="8" name="Rectangle 7"/>
          <p:cNvSpPr/>
          <p:nvPr/>
        </p:nvSpPr>
        <p:spPr>
          <a:xfrm>
            <a:off x="1217612" y="4191000"/>
            <a:ext cx="7086600" cy="1828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ar-SA" sz="2800" b="1" dirty="0"/>
              <a:t>مثل مفاوضات السلام، والصراع الاقتصادي،والصراع الثقافي.</a:t>
            </a:r>
            <a:endParaRPr lang="en-US" sz="2800" b="1" dirty="0"/>
          </a:p>
          <a:p>
            <a:pPr algn="ctr"/>
            <a:endParaRPr lang="en-US" dirty="0"/>
          </a:p>
        </p:txBody>
      </p:sp>
    </p:spTree>
    <p:extLst>
      <p:ext uri="{BB962C8B-B14F-4D97-AF65-F5344CB8AC3E}">
        <p14:creationId xmlns:p14="http://schemas.microsoft.com/office/powerpoint/2010/main" val="349635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09600"/>
            <a:ext cx="10558163" cy="53340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8237667" y="990600"/>
            <a:ext cx="2733545" cy="22098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الصراع السياسي</a:t>
            </a:r>
            <a:endParaRPr lang="en-US" sz="2800" b="1" dirty="0"/>
          </a:p>
        </p:txBody>
      </p:sp>
      <p:sp>
        <p:nvSpPr>
          <p:cNvPr id="6" name="Oval 5"/>
          <p:cNvSpPr/>
          <p:nvPr/>
        </p:nvSpPr>
        <p:spPr>
          <a:xfrm>
            <a:off x="8237667" y="3657600"/>
            <a:ext cx="2892763" cy="22098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الصراع الاجتماعي</a:t>
            </a:r>
            <a:endParaRPr lang="en-US" sz="2800" b="1" dirty="0"/>
          </a:p>
        </p:txBody>
      </p:sp>
      <p:sp>
        <p:nvSpPr>
          <p:cNvPr id="7" name="Rectangle 6"/>
          <p:cNvSpPr/>
          <p:nvPr/>
        </p:nvSpPr>
        <p:spPr>
          <a:xfrm>
            <a:off x="1141412" y="1143000"/>
            <a:ext cx="7086600" cy="1905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ar-SA" sz="2800" b="1" dirty="0"/>
              <a:t>مثل الانتخابات البرلمانية والرئاسة داخل الدولة،وصراع الدول داخل المحافل والمنظمات الدولية.</a:t>
            </a:r>
            <a:endParaRPr lang="en-US" sz="2800" b="1" dirty="0"/>
          </a:p>
          <a:p>
            <a:pPr algn="ctr"/>
            <a:endParaRPr lang="en-US" dirty="0"/>
          </a:p>
        </p:txBody>
      </p:sp>
      <p:sp>
        <p:nvSpPr>
          <p:cNvPr id="8" name="Rectangle 7"/>
          <p:cNvSpPr/>
          <p:nvPr/>
        </p:nvSpPr>
        <p:spPr>
          <a:xfrm>
            <a:off x="1141412" y="3886200"/>
            <a:ext cx="7086600" cy="1752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SA" sz="2800" b="1" dirty="0"/>
              <a:t>مثل نماذج المعاناة التي يعانيها الفقراء وقصص البطولة التي يتغلب فيها شخص أو جماعة علي ظروف اجتماعية واقتصادية صعبة.</a:t>
            </a:r>
            <a:endParaRPr lang="en-US" sz="2800" b="1" dirty="0"/>
          </a:p>
        </p:txBody>
      </p:sp>
    </p:spTree>
    <p:extLst>
      <p:ext uri="{BB962C8B-B14F-4D97-AF65-F5344CB8AC3E}">
        <p14:creationId xmlns:p14="http://schemas.microsoft.com/office/powerpoint/2010/main" val="26229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012" y="838200"/>
            <a:ext cx="10710563" cy="54102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8151812" y="1066800"/>
            <a:ext cx="2895600" cy="23622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الصراع أو المنافسة الرياضية</a:t>
            </a:r>
            <a:endParaRPr lang="en-US" sz="2800" b="1" dirty="0"/>
          </a:p>
        </p:txBody>
      </p:sp>
      <p:sp>
        <p:nvSpPr>
          <p:cNvPr id="6" name="Oval 5"/>
          <p:cNvSpPr/>
          <p:nvPr/>
        </p:nvSpPr>
        <p:spPr>
          <a:xfrm>
            <a:off x="8304212" y="3733800"/>
            <a:ext cx="2895600" cy="2438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الصراع او المنافسة الفنية والأدبية والفكرية</a:t>
            </a:r>
            <a:endParaRPr lang="en-US" sz="2800" b="1" dirty="0"/>
          </a:p>
        </p:txBody>
      </p:sp>
      <p:sp>
        <p:nvSpPr>
          <p:cNvPr id="7" name="Rectangle 6"/>
          <p:cNvSpPr/>
          <p:nvPr/>
        </p:nvSpPr>
        <p:spPr>
          <a:xfrm>
            <a:off x="836612" y="1295400"/>
            <a:ext cx="7162800" cy="1981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SA" sz="2800" b="1" dirty="0"/>
              <a:t>مثل أخبار المباريات الرياضية المختلفة من كرة القدم، إلي المصارعة، إلي الملاكمة ...الخ .</a:t>
            </a:r>
            <a:endParaRPr lang="en-US" sz="2800" b="1" dirty="0"/>
          </a:p>
        </p:txBody>
      </p:sp>
      <p:sp>
        <p:nvSpPr>
          <p:cNvPr id="8" name="Rectangle 7"/>
          <p:cNvSpPr/>
          <p:nvPr/>
        </p:nvSpPr>
        <p:spPr>
          <a:xfrm>
            <a:off x="836612" y="4191000"/>
            <a:ext cx="7315200" cy="1676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r" rtl="1"/>
            <a:r>
              <a:rPr lang="ar-SA" sz="2800" b="1" dirty="0"/>
              <a:t>بين الفنانين وبين الأدباء وبين المفكرين.</a:t>
            </a:r>
            <a:endParaRPr lang="en-US" sz="2800" b="1" dirty="0"/>
          </a:p>
        </p:txBody>
      </p:sp>
    </p:spTree>
    <p:extLst>
      <p:ext uri="{BB962C8B-B14F-4D97-AF65-F5344CB8AC3E}">
        <p14:creationId xmlns:p14="http://schemas.microsoft.com/office/powerpoint/2010/main" val="362523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449" y="838200"/>
            <a:ext cx="10253363" cy="51816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7770812" y="1981200"/>
            <a:ext cx="2819400" cy="2819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الصراع الانساني مع الطبيعة</a:t>
            </a:r>
            <a:endParaRPr lang="en-US" sz="2800" b="1" dirty="0"/>
          </a:p>
        </p:txBody>
      </p:sp>
      <p:sp>
        <p:nvSpPr>
          <p:cNvPr id="6" name="Rectangle 5"/>
          <p:cNvSpPr/>
          <p:nvPr/>
        </p:nvSpPr>
        <p:spPr>
          <a:xfrm>
            <a:off x="1217612" y="2438400"/>
            <a:ext cx="6248400" cy="2057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rtl="1"/>
            <a:r>
              <a:rPr lang="ar-SA" sz="2800" b="1" dirty="0"/>
              <a:t>مثل أخبار الزلازل والبراكين والفيضانات...الخ.</a:t>
            </a:r>
            <a:endParaRPr lang="en-US" sz="2800" b="1" dirty="0"/>
          </a:p>
        </p:txBody>
      </p:sp>
    </p:spTree>
    <p:extLst>
      <p:ext uri="{BB962C8B-B14F-4D97-AF65-F5344CB8AC3E}">
        <p14:creationId xmlns:p14="http://schemas.microsoft.com/office/powerpoint/2010/main" val="342730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pPr algn="ctr"/>
            <a:r>
              <a:rPr lang="ar-SA" sz="4400" b="1" dirty="0"/>
              <a:t>الغرابة </a:t>
            </a:r>
            <a:r>
              <a:rPr lang="ar-SA" sz="4400" b="1" dirty="0" smtClean="0"/>
              <a:t>والطرافة</a:t>
            </a:r>
            <a:r>
              <a:rPr lang="ar-EG" sz="4400" b="1" dirty="0" smtClean="0"/>
              <a:t/>
            </a:r>
            <a:br>
              <a:rPr lang="ar-EG" sz="4400" b="1" dirty="0" smtClean="0"/>
            </a:br>
            <a:endParaRPr lang="en-US" sz="4400" b="1" dirty="0"/>
          </a:p>
        </p:txBody>
      </p:sp>
      <p:sp>
        <p:nvSpPr>
          <p:cNvPr id="3" name="Content Placeholder 2"/>
          <p:cNvSpPr>
            <a:spLocks noGrp="1"/>
          </p:cNvSpPr>
          <p:nvPr>
            <p:ph idx="1"/>
          </p:nvPr>
        </p:nvSpPr>
        <p:spPr>
          <a:xfrm>
            <a:off x="565449" y="533400"/>
            <a:ext cx="6976763" cy="57150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وتقاس هذه القيمة التي تتم علي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أساسها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تفضيل نشر خبر علي خبر آخر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بمدي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خروج الخبر عن المألوف الذي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اعتاده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الناس.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rgbClr val="FF0000"/>
                </a:solidFill>
                <a:effectLst>
                  <a:innerShdw blurRad="69850" dist="43180" dir="5400000">
                    <a:srgbClr val="000000">
                      <a:alpha val="65000"/>
                    </a:srgbClr>
                  </a:innerShdw>
                </a:effectLst>
              </a:rPr>
              <a:t>والأخبار الغريبة أو الطريفة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هي التي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تركز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الظواهر الغريبة أو الطريفة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الحياة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8818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12" y="838200"/>
            <a:ext cx="10253363" cy="51816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dirty="0"/>
              <a:t> </a:t>
            </a:r>
            <a:r>
              <a:rPr lang="ar-SA" sz="2800" b="1" dirty="0"/>
              <a:t>والأمثلة علي هذه الأخبار كثيرة، لعل أهمها ما يرد دائماً في </a:t>
            </a:r>
            <a:endParaRPr lang="ar-EG" sz="2800" b="1" dirty="0" smtClean="0"/>
          </a:p>
          <a:p>
            <a:pPr marL="0" indent="0">
              <a:buNone/>
            </a:pPr>
            <a:r>
              <a:rPr lang="ar-EG" sz="2800" b="1" dirty="0"/>
              <a:t> </a:t>
            </a:r>
            <a:r>
              <a:rPr lang="ar-EG" sz="2800" b="1" dirty="0" smtClean="0"/>
              <a:t> </a:t>
            </a:r>
            <a:r>
              <a:rPr lang="ar-SA" sz="2800" b="1" dirty="0" smtClean="0"/>
              <a:t>تعريف </a:t>
            </a:r>
            <a:r>
              <a:rPr lang="ar-SA" sz="2800" b="1" dirty="0"/>
              <a:t>الخبر علي أنه أن يعض الرجل كلباً وليس أن يعض </a:t>
            </a:r>
            <a:endParaRPr lang="ar-EG" sz="2800" b="1" dirty="0" smtClean="0"/>
          </a:p>
          <a:p>
            <a:pPr marL="0" indent="0">
              <a:buNone/>
            </a:pPr>
            <a:r>
              <a:rPr lang="ar-EG" sz="2800" b="1" dirty="0"/>
              <a:t> </a:t>
            </a:r>
            <a:r>
              <a:rPr lang="ar-EG" sz="2800" b="1" dirty="0" smtClean="0"/>
              <a:t> </a:t>
            </a:r>
            <a:r>
              <a:rPr lang="ar-SA" sz="2800" b="1" dirty="0" smtClean="0"/>
              <a:t>الكلب </a:t>
            </a:r>
            <a:r>
              <a:rPr lang="ar-SA" sz="2800" b="1" dirty="0"/>
              <a:t>رجلاً.</a:t>
            </a:r>
            <a:endParaRPr lang="en-US" sz="2800" b="1" dirty="0"/>
          </a:p>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u="sng" dirty="0"/>
              <a:t> </a:t>
            </a:r>
            <a:r>
              <a:rPr lang="ar-SA" sz="3600" b="1" u="sng" dirty="0">
                <a:solidFill>
                  <a:srgbClr val="FFFF00"/>
                </a:solidFill>
              </a:rPr>
              <a:t>الخلاصه أن الخبر يعتبر </a:t>
            </a:r>
            <a:r>
              <a:rPr lang="ar-SA" sz="3600" b="1" u="sng" dirty="0" smtClean="0">
                <a:solidFill>
                  <a:srgbClr val="FFFF00"/>
                </a:solidFill>
              </a:rPr>
              <a:t>س</a:t>
            </a:r>
            <a:r>
              <a:rPr lang="ar-EG" sz="3600" b="1" u="sng" dirty="0" smtClean="0">
                <a:solidFill>
                  <a:srgbClr val="FFFF00"/>
                </a:solidFill>
              </a:rPr>
              <a:t>ي</a:t>
            </a:r>
            <a:r>
              <a:rPr lang="ar-SA" sz="3600" b="1" u="sng" dirty="0" smtClean="0">
                <a:solidFill>
                  <a:srgbClr val="FFFF00"/>
                </a:solidFill>
              </a:rPr>
              <a:t>د </a:t>
            </a:r>
            <a:r>
              <a:rPr lang="ar-SA" sz="3600" b="1" u="sng" dirty="0">
                <a:solidFill>
                  <a:srgbClr val="FFFF00"/>
                </a:solidFill>
              </a:rPr>
              <a:t>الفنون الاعلاميه </a:t>
            </a:r>
            <a:endParaRPr lang="ar-EG" sz="3600" b="1" u="sng" dirty="0" smtClean="0">
              <a:solidFill>
                <a:srgbClr val="FFFF00"/>
              </a:solidFill>
            </a:endParaRPr>
          </a:p>
          <a:p>
            <a:pPr marL="0" indent="0">
              <a:buNone/>
            </a:pPr>
            <a:r>
              <a:rPr lang="ar-EG" sz="3600" b="1" u="sng" dirty="0" smtClean="0">
                <a:solidFill>
                  <a:srgbClr val="FFFF00"/>
                </a:solidFill>
              </a:rPr>
              <a:t> </a:t>
            </a:r>
            <a:r>
              <a:rPr lang="ar-SA" sz="3600" b="1" u="sng" dirty="0" smtClean="0">
                <a:solidFill>
                  <a:srgbClr val="FFFF00"/>
                </a:solidFill>
              </a:rPr>
              <a:t>إذا </a:t>
            </a:r>
            <a:r>
              <a:rPr lang="ar-SA" sz="3600" b="1" u="sng" dirty="0">
                <a:solidFill>
                  <a:srgbClr val="FFFF00"/>
                </a:solidFill>
              </a:rPr>
              <a:t>فهمت </a:t>
            </a:r>
            <a:r>
              <a:rPr lang="ar-SA" sz="3600" b="1" u="sng" dirty="0" smtClean="0">
                <a:solidFill>
                  <a:srgbClr val="FFFF00"/>
                </a:solidFill>
              </a:rPr>
              <a:t>الخبر </a:t>
            </a:r>
            <a:r>
              <a:rPr lang="ar-SA" sz="3600" b="1" u="sng" dirty="0">
                <a:solidFill>
                  <a:srgbClr val="FFFF00"/>
                </a:solidFill>
              </a:rPr>
              <a:t>تستطيع أن تدرك وتفهم </a:t>
            </a:r>
            <a:endParaRPr lang="ar-EG" sz="3600" b="1" u="sng" dirty="0" smtClean="0">
              <a:solidFill>
                <a:srgbClr val="FFFF00"/>
              </a:solidFill>
            </a:endParaRPr>
          </a:p>
          <a:p>
            <a:pPr marL="0" indent="0">
              <a:buNone/>
            </a:pPr>
            <a:r>
              <a:rPr lang="ar-EG" sz="3600" b="1" u="sng" dirty="0">
                <a:solidFill>
                  <a:srgbClr val="FFFF00"/>
                </a:solidFill>
              </a:rPr>
              <a:t> </a:t>
            </a:r>
            <a:r>
              <a:rPr lang="ar-SA" sz="3600" b="1" u="sng" dirty="0" smtClean="0">
                <a:solidFill>
                  <a:srgbClr val="FFFF00"/>
                </a:solidFill>
              </a:rPr>
              <a:t>وتستوعب </a:t>
            </a:r>
            <a:r>
              <a:rPr lang="ar-SA" sz="3600" b="1" u="sng" dirty="0">
                <a:solidFill>
                  <a:srgbClr val="FFFF00"/>
                </a:solidFill>
              </a:rPr>
              <a:t>الفنون الأخري .</a:t>
            </a:r>
            <a:endParaRPr lang="en-US" sz="3600" b="1" u="sng" dirty="0">
              <a:solidFill>
                <a:srgbClr val="FFFF00"/>
              </a:solidFill>
            </a:endParaRPr>
          </a:p>
          <a:p>
            <a:pPr marL="0" indent="0">
              <a:buNone/>
            </a:pPr>
            <a:endParaRPr lang="en-US" sz="2800" b="1" dirty="0"/>
          </a:p>
        </p:txBody>
      </p:sp>
    </p:spTree>
    <p:extLst>
      <p:ext uri="{BB962C8B-B14F-4D97-AF65-F5344CB8AC3E}">
        <p14:creationId xmlns:p14="http://schemas.microsoft.com/office/powerpoint/2010/main" val="78686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457200"/>
            <a:ext cx="8534400" cy="5943600"/>
          </a:xfrm>
        </p:spPr>
        <p:style>
          <a:lnRef idx="1">
            <a:schemeClr val="dk1"/>
          </a:lnRef>
          <a:fillRef idx="3">
            <a:schemeClr val="dk1"/>
          </a:fillRef>
          <a:effectRef idx="2">
            <a:schemeClr val="dk1"/>
          </a:effectRef>
          <a:fontRef idx="minor">
            <a:schemeClr val="lt1"/>
          </a:fontRef>
        </p:style>
        <p:txBody>
          <a:bodyPr>
            <a:normAutofit/>
          </a:bodyPr>
          <a:lstStyle/>
          <a:p>
            <a:pPr algn="ctr"/>
            <a:endParaRPr lang="ar-EG" sz="4000" b="1" cap="small" dirty="0" smtClean="0">
              <a:solidFill>
                <a:schemeClr val="bg1"/>
              </a:solidFill>
            </a:endParaRPr>
          </a:p>
          <a:p>
            <a:pPr algn="ctr"/>
            <a:r>
              <a:rPr lang="ar-SA" sz="4000" b="1" cap="small" dirty="0" smtClean="0">
                <a:solidFill>
                  <a:schemeClr val="bg1"/>
                </a:solidFill>
              </a:rPr>
              <a:t>أشكركم</a:t>
            </a:r>
            <a:endParaRPr lang="ar-EG" sz="4000" b="1" cap="small" dirty="0">
              <a:solidFill>
                <a:schemeClr val="bg1"/>
              </a:solidFill>
            </a:endParaRPr>
          </a:p>
          <a:p>
            <a:pPr marL="0" indent="0" algn="ctr">
              <a:buNone/>
            </a:pPr>
            <a:endParaRPr lang="en-US" sz="4000" dirty="0">
              <a:solidFill>
                <a:schemeClr val="accent6">
                  <a:lumMod val="50000"/>
                </a:schemeClr>
              </a:solidFill>
            </a:endParaRPr>
          </a:p>
          <a:p>
            <a:pPr algn="ctr"/>
            <a:r>
              <a:rPr lang="ar-SA" sz="4000" b="1" cap="small" dirty="0">
                <a:solidFill>
                  <a:schemeClr val="tx2"/>
                </a:solidFill>
              </a:rPr>
              <a:t>مع تحياتي</a:t>
            </a:r>
            <a:endParaRPr lang="en-US" sz="4000" dirty="0">
              <a:solidFill>
                <a:schemeClr val="tx2"/>
              </a:solidFill>
            </a:endParaRPr>
          </a:p>
          <a:p>
            <a:pPr algn="ctr"/>
            <a:r>
              <a:rPr lang="ar-EG" sz="4000" b="1" cap="small" dirty="0">
                <a:solidFill>
                  <a:schemeClr val="accent2"/>
                </a:solidFill>
              </a:rPr>
              <a:t>أ.</a:t>
            </a:r>
            <a:r>
              <a:rPr lang="ar-SA" sz="4000" b="1" cap="small" dirty="0">
                <a:solidFill>
                  <a:schemeClr val="accent2"/>
                </a:solidFill>
              </a:rPr>
              <a:t>د / أسماء عرام</a:t>
            </a:r>
            <a:endParaRPr lang="en-US" sz="4000" dirty="0">
              <a:solidFill>
                <a:schemeClr val="accent2"/>
              </a:solidFill>
            </a:endParaRPr>
          </a:p>
          <a:p>
            <a:pPr algn="ctr"/>
            <a:endParaRPr lang="ar-EG" sz="4000" dirty="0"/>
          </a:p>
          <a:p>
            <a:pPr algn="ctr">
              <a:buFont typeface="Wingdings" pitchFamily="2" charset="2"/>
              <a:buChar char="ü"/>
            </a:pPr>
            <a:r>
              <a:rPr lang="ar-EG" sz="4000" b="1" dirty="0">
                <a:solidFill>
                  <a:srgbClr val="FFFF00"/>
                </a:solidFill>
              </a:rPr>
              <a:t>إهداء من قسم العلاقات العامة</a:t>
            </a:r>
          </a:p>
          <a:p>
            <a:pPr marL="0" indent="0" algn="ctr">
              <a:buNone/>
            </a:pPr>
            <a:endParaRPr lang="en-US" sz="4000" dirty="0"/>
          </a:p>
        </p:txBody>
      </p:sp>
      <p:pic>
        <p:nvPicPr>
          <p:cNvPr id="5" name="Picture 3" descr="E:\ى كلية\د.اسما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44" y="0"/>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علاقات عامة\خاص د.اسماء\كتاب الرأى العام\صور\3\human-development-icon-64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575" y="4572000"/>
            <a:ext cx="1951038" cy="16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9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750"/>
                                  </p:stCondLst>
                                  <p:childTnLst>
                                    <p:animMotion origin="layout" path="M 0 0 L -0.25 0 E" pathEditMode="relative" ptsTypes="">
                                      <p:cBhvr>
                                        <p:cTn id="6" dur="1000" fill="hold"/>
                                        <p:tgtEl>
                                          <p:spTgt spid="5"/>
                                        </p:tgtEl>
                                        <p:attrNameLst>
                                          <p:attrName>ppt_x</p:attrName>
                                          <p:attrName>ppt_y</p:attrName>
                                        </p:attrNameLst>
                                      </p:cBhvr>
                                    </p:animMotion>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533400"/>
            <a:ext cx="7848600" cy="1143000"/>
          </a:xfrm>
        </p:spPr>
        <p:style>
          <a:lnRef idx="1">
            <a:schemeClr val="accent5"/>
          </a:lnRef>
          <a:fillRef idx="2">
            <a:schemeClr val="accent5"/>
          </a:fillRef>
          <a:effectRef idx="1">
            <a:schemeClr val="accent5"/>
          </a:effectRef>
          <a:fontRef idx="minor">
            <a:schemeClr val="dk1"/>
          </a:fontRef>
        </p:style>
        <p:txBody>
          <a:bodyPr/>
          <a:lstStyle/>
          <a:p>
            <a:pPr algn="r"/>
            <a:r>
              <a:rPr lang="ar-SA" b="1" dirty="0"/>
              <a:t>الصحافة ومهمة توثيق للاحداث ومصدر للتاريخ </a:t>
            </a:r>
            <a:endParaRPr lang="en-US" b="1" dirty="0"/>
          </a:p>
        </p:txBody>
      </p:sp>
      <p:sp>
        <p:nvSpPr>
          <p:cNvPr id="3" name="Rectangle 2"/>
          <p:cNvSpPr/>
          <p:nvPr/>
        </p:nvSpPr>
        <p:spPr>
          <a:xfrm>
            <a:off x="1979612" y="1905000"/>
            <a:ext cx="7848600" cy="4724400"/>
          </a:xfrm>
          <a:prstGeom prst="rect">
            <a:avLst/>
          </a:prstGeom>
        </p:spPr>
        <p:style>
          <a:lnRef idx="2">
            <a:schemeClr val="accent5"/>
          </a:lnRef>
          <a:fillRef idx="1002">
            <a:schemeClr val="dk1"/>
          </a:fillRef>
          <a:effectRef idx="0">
            <a:schemeClr val="accent5"/>
          </a:effectRef>
          <a:fontRef idx="minor">
            <a:schemeClr val="dk1"/>
          </a:fontRef>
        </p:style>
        <p:txBody>
          <a:bodyPr rtlCol="0" anchor="ctr"/>
          <a:lstStyle/>
          <a:p>
            <a:pPr algn="r"/>
            <a:r>
              <a:rPr lang="ar-SA" sz="3200" b="1" dirty="0">
                <a:ln w="1905"/>
                <a:solidFill>
                  <a:srgbClr val="FF0000"/>
                </a:solidFill>
                <a:effectLst>
                  <a:innerShdw blurRad="69850" dist="43180" dir="5400000">
                    <a:srgbClr val="000000">
                      <a:alpha val="65000"/>
                    </a:srgbClr>
                  </a:innerShdw>
                </a:effectLst>
              </a:rPr>
              <a:t>أولها : </a:t>
            </a:r>
            <a:r>
              <a:rPr lang="ar-SA" sz="3200" b="1" dirty="0">
                <a:ln w="1905"/>
                <a:solidFill>
                  <a:schemeClr val="bg1"/>
                </a:solidFill>
                <a:effectLst>
                  <a:innerShdw blurRad="69850" dist="43180" dir="5400000">
                    <a:srgbClr val="000000">
                      <a:alpha val="65000"/>
                    </a:srgbClr>
                  </a:innerShdw>
                </a:effectLst>
              </a:rPr>
              <a:t>رصد الوقائع وتسجيلها ووصفها والاحتفاظ بها </a:t>
            </a:r>
            <a:r>
              <a:rPr lang="ar-SA" sz="3200" b="1" dirty="0" smtClean="0">
                <a:ln w="1905"/>
                <a:solidFill>
                  <a:schemeClr val="bg1"/>
                </a:solidFill>
                <a:effectLst>
                  <a:innerShdw blurRad="69850" dist="43180" dir="5400000">
                    <a:srgbClr val="000000">
                      <a:alpha val="65000"/>
                    </a:srgbClr>
                  </a:innerShdw>
                </a:effectLst>
              </a:rPr>
              <a:t>للأجيال القادمة </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endParaRPr lang="ar-EG" sz="3200" b="1" dirty="0" smtClean="0">
              <a:ln w="1905"/>
              <a:solidFill>
                <a:srgbClr val="FF0000"/>
              </a:solidFill>
              <a:effectLst>
                <a:innerShdw blurRad="69850" dist="43180" dir="5400000">
                  <a:srgbClr val="000000">
                    <a:alpha val="65000"/>
                  </a:srgbClr>
                </a:innerShdw>
              </a:effectLst>
            </a:endParaRPr>
          </a:p>
          <a:p>
            <a:pPr algn="r"/>
            <a:r>
              <a:rPr lang="ar-SA" sz="3200" b="1" dirty="0" smtClean="0">
                <a:ln w="1905"/>
                <a:solidFill>
                  <a:srgbClr val="FF0000"/>
                </a:solidFill>
                <a:effectLst>
                  <a:innerShdw blurRad="69850" dist="43180" dir="5400000">
                    <a:srgbClr val="000000">
                      <a:alpha val="65000"/>
                    </a:srgbClr>
                  </a:innerShdw>
                </a:effectLst>
              </a:rPr>
              <a:t>ثانيها </a:t>
            </a:r>
            <a:r>
              <a:rPr lang="ar-SA" sz="3200" b="1" dirty="0">
                <a:ln w="1905"/>
                <a:solidFill>
                  <a:srgbClr val="FF0000"/>
                </a:solidFill>
                <a:effectLst>
                  <a:innerShdw blurRad="69850" dist="43180" dir="5400000">
                    <a:srgbClr val="000000">
                      <a:alpha val="65000"/>
                    </a:srgbClr>
                  </a:innerShdw>
                </a:effectLst>
              </a:rPr>
              <a:t>:</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3200" b="1" dirty="0">
                <a:ln w="1905"/>
                <a:solidFill>
                  <a:schemeClr val="bg1"/>
                </a:solidFill>
                <a:effectLst>
                  <a:innerShdw blurRad="69850" dist="43180" dir="5400000">
                    <a:srgbClr val="000000">
                      <a:alpha val="65000"/>
                    </a:srgbClr>
                  </a:innerShdw>
                </a:effectLst>
              </a:rPr>
              <a:t>قياس الرأي العام وآراء الجامعات والتيارات </a:t>
            </a:r>
            <a:r>
              <a:rPr lang="ar-SA" sz="3200" b="1" dirty="0" smtClean="0">
                <a:ln w="1905"/>
                <a:solidFill>
                  <a:schemeClr val="bg1"/>
                </a:solidFill>
                <a:effectLst>
                  <a:innerShdw blurRad="69850" dist="43180" dir="5400000">
                    <a:srgbClr val="000000">
                      <a:alpha val="65000"/>
                    </a:srgbClr>
                  </a:innerShdw>
                </a:effectLst>
              </a:rPr>
              <a:t>المختلفة </a:t>
            </a:r>
            <a:r>
              <a:rPr lang="ar-SA" sz="3200" b="1" dirty="0">
                <a:ln w="1905"/>
                <a:solidFill>
                  <a:schemeClr val="bg1"/>
                </a:solidFill>
                <a:effectLst>
                  <a:innerShdw blurRad="69850" dist="43180" dir="5400000">
                    <a:srgbClr val="000000">
                      <a:alpha val="65000"/>
                    </a:srgbClr>
                  </a:innerShdw>
                </a:effectLst>
              </a:rPr>
              <a:t>إزاء </a:t>
            </a:r>
            <a:r>
              <a:rPr lang="ar-EG" sz="3200" b="1" dirty="0">
                <a:ln w="1905"/>
                <a:solidFill>
                  <a:schemeClr val="bg1"/>
                </a:solidFill>
                <a:effectLst>
                  <a:innerShdw blurRad="69850" dist="43180" dir="5400000">
                    <a:srgbClr val="000000">
                      <a:alpha val="65000"/>
                    </a:srgbClr>
                  </a:innerShdw>
                </a:effectLst>
              </a:rPr>
              <a:t> </a:t>
            </a:r>
            <a:r>
              <a:rPr lang="ar-SA" sz="3200" b="1" dirty="0" smtClean="0">
                <a:ln w="1905"/>
                <a:solidFill>
                  <a:schemeClr val="bg1"/>
                </a:solidFill>
                <a:effectLst>
                  <a:innerShdw blurRad="69850" dist="43180" dir="5400000">
                    <a:srgbClr val="000000">
                      <a:alpha val="65000"/>
                    </a:srgbClr>
                  </a:innerShdw>
                </a:effectLst>
              </a:rPr>
              <a:t>وقائع </a:t>
            </a:r>
            <a:r>
              <a:rPr lang="ar-SA" sz="3200" b="1" dirty="0">
                <a:ln w="1905"/>
                <a:solidFill>
                  <a:schemeClr val="bg1"/>
                </a:solidFill>
                <a:effectLst>
                  <a:innerShdw blurRad="69850" dist="43180" dir="5400000">
                    <a:srgbClr val="000000">
                      <a:alpha val="65000"/>
                    </a:srgbClr>
                  </a:innerShdw>
                </a:effectLst>
              </a:rPr>
              <a:t>أو قضايا تاريخية معينة </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344859660"/>
      </p:ext>
    </p:extLst>
  </p:cSld>
  <p:clrMapOvr>
    <a:masterClrMapping/>
  </p:clrMapOvr>
  <mc:AlternateContent xmlns:mc="http://schemas.openxmlformats.org/markup-compatibility/2006">
    <mc:Choice xmlns:p14="http://schemas.microsoft.com/office/powerpoint/2010/main" Requires="p14">
      <p:transition spd="med" p14:dur="700" advTm="55104">
        <p:fade/>
      </p:transition>
    </mc:Choice>
    <mc:Fallback>
      <p:transition spd="med" advTm="55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لوان مائية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تشير هذه القيمة إلى عدد مرات الحفظ أو المراجعات. يعد التطبيق مسؤولاً عن تحديث هذه القيمة بعد كل مراجعة.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5433B3-C2C8-437B-8B31-46B0492B4A5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1CB7C02-44D3-4531-BE08-CD33167F3845}">
  <ds:schemaRefs>
    <ds:schemaRef ds:uri="http://schemas.microsoft.com/sharepoint/v3/contenttype/forms"/>
  </ds:schemaRefs>
</ds:datastoreItem>
</file>

<file path=customXml/itemProps3.xml><?xml version="1.0" encoding="utf-8"?>
<ds:datastoreItem xmlns:ds="http://schemas.openxmlformats.org/officeDocument/2006/customXml" ds:itemID="{2A61C974-27AC-4EBB-BF37-EEF69A12D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Adjacency</Template>
  <TotalTime>785</TotalTime>
  <Words>2846</Words>
  <Application>Microsoft Office PowerPoint</Application>
  <PresentationFormat>Custom</PresentationFormat>
  <Paragraphs>469</Paragraphs>
  <Slides>87</Slides>
  <Notes>3</Notes>
  <HiddenSlides>0</HiddenSlides>
  <MMClips>15</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ألوان مائية_16x9</vt:lpstr>
      <vt:lpstr>الفصل الرابع</vt:lpstr>
      <vt:lpstr>PowerPoint Presentation</vt:lpstr>
      <vt:lpstr>                                                                                                       من الصعب تحديد الخدمة أو مجموع الخدمات التي تقدمها الصحيفة إلي الجمهور .ويزيد من صعوبة تحديدها :- </vt:lpstr>
      <vt:lpstr>       في أواخر الاربعينات من القرن العشرين حدد   لازويل ثلاث وظائف للاعلام :  - مراقبة البيئة .  - العمل علي ترابط أجزاء المجتمع ووحدته في       مواجة البيئة .  - الاهتمام بنقل التراث الثقافي عبر الأجيال المختلفة . </vt:lpstr>
      <vt:lpstr>PowerPoint Presentation</vt:lpstr>
      <vt:lpstr>PowerPoint Presentation</vt:lpstr>
      <vt:lpstr>PowerPoint Presentation</vt:lpstr>
      <vt:lpstr>   توجد العديد من الوظائف للصحافة : </vt:lpstr>
      <vt:lpstr>الصحافة ومهمة توثيق للاحداث ومصدر للتاريخ </vt:lpstr>
      <vt:lpstr>الصحافة ومهمة الشرح والتفسير والتحليل .  </vt:lpstr>
      <vt:lpstr>PowerPoint Presentation</vt:lpstr>
      <vt:lpstr> الصحافة وتكوين الراي العام </vt:lpstr>
      <vt:lpstr>PowerPoint Presentation</vt:lpstr>
      <vt:lpstr>PowerPoint Presentation</vt:lpstr>
      <vt:lpstr>الفنون الإعلامية  </vt:lpstr>
      <vt:lpstr>PowerPoint Presentation</vt:lpstr>
      <vt:lpstr>التمييز بين فنون الخبر وفنون الرأي </vt:lpstr>
      <vt:lpstr>أهمية الخبر في إطار الفنون الإعلامية : </vt:lpstr>
      <vt:lpstr>تعد عملية جمع الأخبار ونشرها هي الوظيفة الأولي   للصحافة المطبوعة والإلكترونية، فالغاية من   الصحافة هي جمع الأخبار التي تهم أكبر عدد من   القراء وتمس مصالحهم.  والأخبار تأتي على رأس وظائف الصحافة  </vt:lpstr>
      <vt:lpstr>.</vt:lpstr>
      <vt:lpstr>* الأخبار هي أساس ما ينشر بالصحف من مواد      صحفية أخرى . فهي الأساس الذي يقوم عليه      المقال الصحفي بأنواعه المختلفة ، الافتتاحي ،      والتحليلي ، والتعليقي ، والعمود الصحفي   * فكاتب المقال ينطلق من الخبر ليبدى رأيا في حدث      ما أو قضية يطرحها هذا الحدث   </vt:lpstr>
      <vt:lpstr>* والمثال البارز على ذلك هو مقالات الأستاذ    محمد حسنين هيكل في الأهرام في العهد الناصري،    حيث كانت تحوي دائما الجديد من الأخبار.  *والخبر الصحفي هو أيضا أساس أو علي الأقل أحد   أسس التحقيق الصحفي .   </vt:lpstr>
      <vt:lpstr>*  فالصحفي يستقي من الخبر فكرة التحقيق ثم يضمن   تحقيقه الجديد من الأخبار حول القضية أو الحدث الذي   يحققه والغالب علي التحقيقات الصحفية هو الطابع الخبري.  * أما الحديث الصحفي، فأن أحد أنواعه المهمة هو   الحديث الخبري الذي يستهدف فيه المحرر الحصول   على أخبار جديدة من المصدر ، أو الحصول علي   تفسيرات لأخبار نشرت بالفعل من المصدر. </vt:lpstr>
      <vt:lpstr>* وحتى حديث الرأي يستند في غالب الأحيان على خبر     هو الذي أثار الجدل بين أهل الاختصاص، ودفع المحرر     إلي أجراء أحاديث رأي حول الموضوع .  * وقد نشأت الفنون الصحفية السابقة المقال،    والتحقيق، والحديث استناداً إلي الخبر.  * كما نشأت فنون صحفية حديثة كفنون خبرية صرفية   وتطورت  ليصبح لها طابعها المميز . </vt:lpstr>
      <vt:lpstr>* كما نشأت فنون صحفية حديثة كفنون خبرية صرفية   وتطورت  ليصبح لها طابعها المميز .  * ولعل أهمها: فن التقرير الصحفي الذي أصبح من   معالم الصحافة الحديثة، وهو فن خبري في الأساس   يقوم علي تجميع ونشر أكبر عدد ممكن من الحقائق   المتعلقة بحدث ما أو شخص ما أو مكان ما.  </vt:lpstr>
      <vt:lpstr>مفهوم الخبر:- </vt:lpstr>
      <vt:lpstr>صعوبة تعريف الخبر: </vt:lpstr>
      <vt:lpstr>فمن السهل أن نجد تعريفاً عالمياً موحدا للمثلث   كشكل هندسي يتكون من ثلاثة أضلاع ومجموع   زواياه 180 درجة، لا يختلف عليه أحد.  ولكن من الصعب أن نجد تعريفا مماثلا لأي شأن   إنساني يندرج تحت ما يسمي بالعلوم الاجتماعية   والعلوم الإنسانية.    </vt:lpstr>
      <vt:lpstr>PowerPoint Presentation</vt:lpstr>
      <vt:lpstr>إن الخبر باعتباره متصلاً بالحياة اليومية للإنسان   اتصالاً وثيقاً يمثل نمطاً غير مستقر، ، وغير ثابت ,   فهذا يضعف من دقة تحديده  وكثيراً ما نقول ونحن نطالع الصحف أو نستمع إلي   الأخبار في الراديو: وهل هذا خبر؟اعتراضاً منا على   إذاعة خبر لا يندرج ضمن مفهومنا الشخصي للخبر.  </vt:lpstr>
      <vt:lpstr>PowerPoint Presentation</vt:lpstr>
      <vt:lpstr>PowerPoint Presentation</vt:lpstr>
      <vt:lpstr>وعلي هذا الأساس أيضاً يتم التمييز بين مفاهيم   الخبر على أساس نوع النظام السياسي   والاقتصادي الذي تتبناه المجتمعات.  لذلك وجدنا تعريفا للخبر في الدول التي تنتهج نظام   الاقتصاد الحر والحرية السياسية (الدول الليبرالية ).  وتعريفاً ثالثاً للخبر في الدول التي تتبع النظام   الاشتراكي بمداخلاته الاقتصادية والسياسية. </vt:lpstr>
      <vt:lpstr>من جهة أخرى، فإن التطور التاريخي للاتصال   الجماهيري ووسائله ساهم بشكل كبير في عدم   الاتفاق على مفهوم واحد للخبر من زاويتين:  الأولي تتمثل في اختلاف وتطور تعريفات الخبر زمنياً.   فمفهوم الخبر قبل اختراع الطباعة (مرحلة النسخ)   يختلف عن مفهومه بعد هذا الاختراع.  </vt:lpstr>
      <vt:lpstr>ومفهوم الخبر في الصحف الأولي التي ظهرت في   أوربا في القرن السابع عشر يختلف عن مفهومه بعد   ظهور الصحف الشعبية رخيصة الثمن.  وفي كل قرن، بل في كل بضعة سنوات من التطور   قد نجد اختلافا بارزاً في تعريف الخبر.   </vt:lpstr>
      <vt:lpstr>PowerPoint Presentation</vt:lpstr>
      <vt:lpstr>PowerPoint Presentation</vt:lpstr>
      <vt:lpstr>ونفس الأمر بالنسبة لمفهوم الخبر قبل وبعد ظهور   التليفزيون، وقبل وبعد ظهور الاتصال الشبكي   الإنترنت والصحافة الإلكترونية.  ويعود تعدد مفاهيم الخبر أيضاً إلي تعدد وسائل   الإعلام واختلاف كل وسيلة عن الأخرى وتميز كل   منها بمزايا وسمات تختلف عن مزايا وسمات   الوسائل الأخرى. </vt:lpstr>
      <vt:lpstr>* فالخبر المطبوع يختلف مفهومه عن مفهوم الخبر     المسموع الإذاعي، كما يختلف عن مفهوم الخبر     المسموع والمرئي التليفزيوني والاليكتروني .  * ولا يتوقف الأمر عند حد تعدد وسائل الإعلام، بل     يتعداه إلي التنوع داخل كل وسيلة، هذا التنوع الذي     يؤدي بالتالي إلي تنوع تعريفات الخبر في كل وسيلة     فرعية. </vt:lpstr>
      <vt:lpstr>إذ لا يمكن القول أن هناك تعريفاً يناسب جميع أنواع   الصحف من جرائد صباحية ومسائية.. يومية ونصف   أسبوعية وأسبوعية وشهرية  ومجلات عامة ومتخصصة.. أسبوعية وشهرية   ودورية..  وصحف سياسية.. وصحف غير سياسي.. وصحف   عامة.. وصحف متخصصة.. وصحف حزبية وصحف   غير حزبية</vt:lpstr>
      <vt:lpstr>وعلي نفس المنوال لا يمكن أن نقول أن هناك تعريفاً   يناسب جميع المحطات الإذاعية (عامة- محلية-   متخصصة )، أو جميع المواقع الإعلامية الإلكترونية   على شبكة الإنترنت.  ... وأخيراً فإن من أسباب تعدد تعريفات الخبر، تنوع   الجماهير التي تتوجه إليها وسائل الإعلام تنوعا   كبيرا. </vt:lpstr>
      <vt:lpstr>فكل فئة من القراء أو المستمعين أو المشاهدين   طبقا لخصائصها الديموجرافية (السن – الجنس –   التعليم – مكان الإقامة: ريف، حضر – الوظيفة أو   المهنة) تفرز مفهومها الخاص بما تعتبره خبراً.   فمفهوم فئة الشباب – مع عدم إغفال الفروق   الفردية – للخبر يختلف عن مفهوم كبار السن للخبر. </vt:lpstr>
      <vt:lpstr>ومفهوم من يعيشون في المناطق الحضرية   والمدن الكبرى للخبر، يختلف عن مفهوم   سكان الريف والمدن الصغيرة.. وهكذا    </vt:lpstr>
      <vt:lpstr>أسس الخبر                      </vt:lpstr>
      <vt:lpstr>الواقع أننا لا يمكن – بعد ما تقدم – أن نزعم وجود تعريف   واحد يتفق حوله الجميع..  </vt:lpstr>
      <vt:lpstr>... ولكننا يمكن أن نقول أن هناك زاويتين في تعريف      الخبر يعقا خارج نطاق الخلاف، وهما :-     كل جديد...   يهم الناس...    فلا خلاف حول أن الخبر يدور حول شيء جديد أياً كان   مصدره ( حدث – فكرة – رأي – قضية – معلومة – ظاهرة..   الخ). </vt:lpstr>
      <vt:lpstr> كما أنه لا خلاف حول أن الخبر يدور حول شيء ذي   أهمية لدى الناس، سواء لتأثيره على حياتهم أو   لإشباع رغبتهم في المعرفة.   هاتان الزاويتان لا يمكن أن يخلو منهما أي تعريف   للخبر، سواء كان في مجتمع ديمقراطي أو مجتمع   اشتراكي .. في دولة متقدمة أو في دولة نامية..   في الصحافة المطبوعة أو في الصحافة المسموعة   والمرئية أو في الصحافة الإلكترونية..  </vt:lpstr>
      <vt:lpstr>في وسيلة إعلام تتوجه إلي جمهور عام أو في   وسيلة إعلام تتوجه إلي جمهور متخصص. بل أن   هاتين الزاويتين هما أيضاً أساس تعريف الخبر في   الاتصال الشخصي( Interpersonal communication )  الذي يتم بين شخصين وجهاً لوجه، أو بين مجموعة   من الأشخاص يجمعهما مكان واحد...  </vt:lpstr>
      <vt:lpstr> * فأنت عندما تلتقي بزميل لك فإنك تخبره بالجديد عنك   أو عن شخص آخر أو عن حدث جديد يهمك أن يعرفه أو   يهمه  .   * القيم الخبرية ـ كما ذكرنا ـ هي العناصر التي لابد من   توافرها في الخبر أو توافر بعضها في الخبر، لكي يكون   خبراً .   </vt:lpstr>
      <vt:lpstr>وهذه القيم هي أول ما يسأل الصحفي نفسه   عندما يحصل علي مادة الخبر.  فإذا تأكد من  توافر بعض القيم في الخبر استمر   في جمع مادة الخبر، وكتبه وقدمه إلي رئيس   القسم الذي يعمل به.   </vt:lpstr>
      <vt:lpstr>PowerPoint Presentation</vt:lpstr>
      <vt:lpstr>* بأنها مجموعة معايير ذاتيه وموضوعيه غير مكتوبة        تفهم من طرف المحترفين في وسائل الأعلام في       عملية جمع وانتقاء الأخبار.  * وتشترك فيها جميع المؤسسات الإعلامية إلا أن الأخذ       بها يختلف من مؤسسه إلي أخري.  * وتعد آنية معقدة لما تحمله من معان أيديولوجية ولأنها     أيضاً لنوعيه وأذواق الجمهور مما يعطيها صفة التغير       والتطور. </vt:lpstr>
      <vt:lpstr>  الجدة أو       الحالية:  </vt:lpstr>
      <vt:lpstr>PowerPoint Presentation</vt:lpstr>
      <vt:lpstr>PowerPoint Presentation</vt:lpstr>
      <vt:lpstr>PowerPoint Presentation</vt:lpstr>
      <vt:lpstr>PowerPoint Presentation</vt:lpstr>
      <vt:lpstr>PowerPoint Presentation</vt:lpstr>
      <vt:lpstr>PowerPoint Presentation</vt:lpstr>
      <vt:lpstr>ونحن نقدم هذه القيمة الخبرية المهمة أن نشير إلي نقطتين مهمتين فيها:-</vt:lpstr>
      <vt:lpstr>PowerPoint Presentation</vt:lpstr>
      <vt:lpstr>PowerPoint Presentation</vt:lpstr>
      <vt:lpstr>PowerPoint Presentation</vt:lpstr>
      <vt:lpstr>PowerPoint Presentation</vt:lpstr>
      <vt:lpstr>PowerPoint Presentation</vt:lpstr>
      <vt:lpstr>الأهمية :- </vt:lpstr>
      <vt:lpstr>PowerPoint Presentation</vt:lpstr>
      <vt:lpstr>PowerPoint Presentation</vt:lpstr>
      <vt:lpstr>PowerPoint Presentation</vt:lpstr>
      <vt:lpstr>PowerPoint Presentation</vt:lpstr>
      <vt:lpstr>PowerPoint Presentation</vt:lpstr>
      <vt:lpstr>PowerPoint Presentation</vt:lpstr>
      <vt:lpstr>الشهرة </vt:lpstr>
      <vt:lpstr>PowerPoint Presentation</vt:lpstr>
      <vt:lpstr>PowerPoint Presentation</vt:lpstr>
      <vt:lpstr>الضخامة  </vt:lpstr>
      <vt:lpstr>PowerPoint Presentation</vt:lpstr>
      <vt:lpstr>PowerPoint Presentation</vt:lpstr>
      <vt:lpstr>الصراع والمنافسة </vt:lpstr>
      <vt:lpstr>PowerPoint Presentation</vt:lpstr>
      <vt:lpstr>PowerPoint Presentation</vt:lpstr>
      <vt:lpstr>PowerPoint Presentation</vt:lpstr>
      <vt:lpstr>PowerPoint Presentation</vt:lpstr>
      <vt:lpstr>PowerPoint Presentation</vt:lpstr>
      <vt:lpstr>الغرابة والطرافة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تخطيط العنوان</dc:title>
  <dc:creator>Summer</dc:creator>
  <cp:lastModifiedBy>D Asmaa</cp:lastModifiedBy>
  <cp:revision>87</cp:revision>
  <dcterms:created xsi:type="dcterms:W3CDTF">2013-04-05T20:48:24Z</dcterms:created>
  <dcterms:modified xsi:type="dcterms:W3CDTF">2020-03-19T03:16:45Z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