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44"/>
  </p:notesMasterIdLst>
  <p:handoutMasterIdLst>
    <p:handoutMasterId r:id="rId45"/>
  </p:handoutMasterIdLst>
  <p:sldIdLst>
    <p:sldId id="367" r:id="rId5"/>
    <p:sldId id="317" r:id="rId6"/>
    <p:sldId id="318" r:id="rId7"/>
    <p:sldId id="319" r:id="rId8"/>
    <p:sldId id="320" r:id="rId9"/>
    <p:sldId id="321" r:id="rId10"/>
    <p:sldId id="322" r:id="rId11"/>
    <p:sldId id="323" r:id="rId12"/>
    <p:sldId id="324" r:id="rId13"/>
    <p:sldId id="325" r:id="rId14"/>
    <p:sldId id="328" r:id="rId15"/>
    <p:sldId id="329" r:id="rId16"/>
    <p:sldId id="330" r:id="rId17"/>
    <p:sldId id="331" r:id="rId18"/>
    <p:sldId id="332" r:id="rId19"/>
    <p:sldId id="335" r:id="rId20"/>
    <p:sldId id="336" r:id="rId21"/>
    <p:sldId id="337" r:id="rId22"/>
    <p:sldId id="338" r:id="rId23"/>
    <p:sldId id="341" r:id="rId24"/>
    <p:sldId id="342" r:id="rId25"/>
    <p:sldId id="343" r:id="rId26"/>
    <p:sldId id="344" r:id="rId27"/>
    <p:sldId id="346" r:id="rId28"/>
    <p:sldId id="347" r:id="rId29"/>
    <p:sldId id="348" r:id="rId30"/>
    <p:sldId id="349" r:id="rId31"/>
    <p:sldId id="351" r:id="rId32"/>
    <p:sldId id="352" r:id="rId33"/>
    <p:sldId id="353" r:id="rId34"/>
    <p:sldId id="354" r:id="rId35"/>
    <p:sldId id="355" r:id="rId36"/>
    <p:sldId id="356" r:id="rId37"/>
    <p:sldId id="357" r:id="rId38"/>
    <p:sldId id="358" r:id="rId39"/>
    <p:sldId id="359" r:id="rId40"/>
    <p:sldId id="360" r:id="rId41"/>
    <p:sldId id="361" r:id="rId42"/>
    <p:sldId id="366" r:id="rId4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4660"/>
  </p:normalViewPr>
  <p:slideViewPr>
    <p:cSldViewPr>
      <p:cViewPr>
        <p:scale>
          <a:sx n="64" d="100"/>
          <a:sy n="64" d="100"/>
        </p:scale>
        <p:origin x="-924" y="-31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1"/>
          <a:lstStyle>
            <a:lvl1pPr algn="r" latinLnBrk="0">
              <a:defRPr lang="ar-SA" sz="1200"/>
            </a:lvl1pPr>
          </a:lstStyle>
          <a:p>
            <a:pPr algn="r" rtl="1"/>
            <a:endParaRPr lang="ar-SA"/>
          </a:p>
        </p:txBody>
      </p:sp>
      <p:sp>
        <p:nvSpPr>
          <p:cNvPr id="3" name="عنصر نائب للتاريخ 2"/>
          <p:cNvSpPr>
            <a:spLocks noGrp="1"/>
          </p:cNvSpPr>
          <p:nvPr>
            <p:ph type="dt" sz="quarter" idx="1"/>
          </p:nvPr>
        </p:nvSpPr>
        <p:spPr>
          <a:xfrm>
            <a:off x="3884613" y="0"/>
            <a:ext cx="2971800" cy="457200"/>
          </a:xfrm>
          <a:prstGeom prst="rect">
            <a:avLst/>
          </a:prstGeom>
        </p:spPr>
        <p:txBody>
          <a:bodyPr vert="horz" lIns="91440" tIns="45720" rIns="91440" bIns="45720" rtlCol="1"/>
          <a:lstStyle>
            <a:lvl1pPr algn="r" latinLnBrk="0">
              <a:defRPr lang="ar-SA" sz="1200"/>
            </a:lvl1pPr>
          </a:lstStyle>
          <a:p>
            <a:pPr algn="r" rtl="1"/>
            <a:fld id="{004A8D02-4E65-4CCD-8312-4AB164C6C77D}" type="datetimeFigureOut">
              <a:rPr lang="ar-SA"/>
              <a:t>04/08/1441</a:t>
            </a:fld>
            <a:endParaRPr lang="ar-SA"/>
          </a:p>
        </p:txBody>
      </p:sp>
      <p:sp>
        <p:nvSpPr>
          <p:cNvPr id="4" name="عنصر نائب للتذييل 3"/>
          <p:cNvSpPr>
            <a:spLocks noGrp="1"/>
          </p:cNvSpPr>
          <p:nvPr>
            <p:ph type="ftr" sz="quarter" idx="2"/>
          </p:nvPr>
        </p:nvSpPr>
        <p:spPr>
          <a:xfrm>
            <a:off x="0" y="8685213"/>
            <a:ext cx="2971800" cy="457200"/>
          </a:xfrm>
          <a:prstGeom prst="rect">
            <a:avLst/>
          </a:prstGeom>
        </p:spPr>
        <p:txBody>
          <a:bodyPr vert="horz" lIns="91440" tIns="45720" rIns="91440" bIns="45720" rtlCol="1" anchor="b"/>
          <a:lstStyle>
            <a:lvl1pPr algn="r" latinLnBrk="0">
              <a:defRPr lang="ar-SA" sz="1200"/>
            </a:lvl1pPr>
          </a:lstStyle>
          <a:p>
            <a:pPr algn="r" rtl="1"/>
            <a:endParaRPr lang="ar-SA"/>
          </a:p>
        </p:txBody>
      </p:sp>
      <p:sp>
        <p:nvSpPr>
          <p:cNvPr id="5" name="عنصر نائب لرقم الشريحة 4"/>
          <p:cNvSpPr>
            <a:spLocks noGrp="1"/>
          </p:cNvSpPr>
          <p:nvPr>
            <p:ph type="sldNum" sz="quarter" idx="3"/>
          </p:nvPr>
        </p:nvSpPr>
        <p:spPr>
          <a:xfrm>
            <a:off x="3884613" y="8685213"/>
            <a:ext cx="2971800" cy="457200"/>
          </a:xfrm>
          <a:prstGeom prst="rect">
            <a:avLst/>
          </a:prstGeom>
        </p:spPr>
        <p:txBody>
          <a:bodyPr vert="horz" lIns="91440" tIns="45720" rIns="91440" bIns="45720" rtlCol="1" anchor="b"/>
          <a:lstStyle>
            <a:lvl1pPr algn="r" latinLnBrk="0">
              <a:defRPr lang="ar-SA" sz="1200"/>
            </a:lvl1pPr>
          </a:lstStyle>
          <a:p>
            <a:pPr algn="r" rtl="1"/>
            <a:fld id="{7C119DBA-4540-49B3-8FA9-6259387ECF9E}" type="slidenum">
              <a:rPr lang="ar-SA"/>
              <a:t>‹#›</a:t>
            </a:fld>
            <a:endParaRPr lang="ar-SA"/>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1"/>
          <a:lstStyle>
            <a:lvl1pPr algn="r" latinLnBrk="0">
              <a:defRPr lang="ar-SA" sz="1200"/>
            </a:lvl1pPr>
          </a:lstStyle>
          <a:p>
            <a:pPr algn="r" rtl="1"/>
            <a:endParaRPr lang="ar-SA"/>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1"/>
          <a:lstStyle>
            <a:lvl1pPr algn="r" latinLnBrk="0">
              <a:defRPr lang="ar-SA" sz="1200"/>
            </a:lvl1pPr>
          </a:lstStyle>
          <a:p>
            <a:pPr algn="r" rtl="1"/>
            <a:fld id="{67A755D9-D361-47B8-9652-3B4EA9776CE5}" type="datetimeFigureOut">
              <a:t>9/29/2019</a:t>
            </a:fld>
            <a:endParaRPr lang="ar-SA"/>
          </a:p>
        </p:txBody>
      </p:sp>
      <p:sp>
        <p:nvSpPr>
          <p:cNvPr id="4" name="عنصر نائب لصورة الشريحة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pPr algn="r" rtl="1"/>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1" anchor="b"/>
          <a:lstStyle>
            <a:lvl1pPr algn="r" latinLnBrk="0">
              <a:defRPr lang="ar-SA" sz="1200"/>
            </a:lvl1pPr>
          </a:lstStyle>
          <a:p>
            <a:pPr algn="r" rtl="1"/>
            <a:endParaRPr lang="ar-SA"/>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1" anchor="b"/>
          <a:lstStyle>
            <a:lvl1pPr algn="r" latinLnBrk="0">
              <a:defRPr lang="ar-SA" sz="1200"/>
            </a:lvl1pPr>
          </a:lstStyle>
          <a:p>
            <a:pPr algn="r" rtl="1"/>
            <a:fld id="{E3B36274-F2B9-4C45-BBB4-0EDF4CD651A7}" type="slidenum">
              <a:t>‹#›</a:t>
            </a:fld>
            <a:endParaRPr lang="ar-SA"/>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r" defTabSz="914400" rtl="0" eaLnBrk="1" latinLnBrk="0" hangingPunct="1">
      <a:defRPr lang="ar-SA" sz="1200" kern="1200">
        <a:solidFill>
          <a:schemeClr val="tx1"/>
        </a:solidFill>
        <a:latin typeface="+mn-lt"/>
        <a:ea typeface="+mn-ea"/>
        <a:cs typeface="+mn-cs"/>
      </a:defRPr>
    </a:lvl1pPr>
    <a:lvl2pPr marL="457200" algn="r" defTabSz="914400" rtl="0" eaLnBrk="1" latinLnBrk="0" hangingPunct="1">
      <a:defRPr lang="ar-SA" sz="1200" kern="1200">
        <a:solidFill>
          <a:schemeClr val="tx1"/>
        </a:solidFill>
        <a:latin typeface="+mn-lt"/>
        <a:ea typeface="+mn-ea"/>
        <a:cs typeface="+mn-cs"/>
      </a:defRPr>
    </a:lvl2pPr>
    <a:lvl3pPr marL="914400" algn="r" defTabSz="914400" rtl="0" eaLnBrk="1" latinLnBrk="0" hangingPunct="1">
      <a:defRPr lang="ar-SA" sz="1200" kern="1200">
        <a:solidFill>
          <a:schemeClr val="tx1"/>
        </a:solidFill>
        <a:latin typeface="+mn-lt"/>
        <a:ea typeface="+mn-ea"/>
        <a:cs typeface="+mn-cs"/>
      </a:defRPr>
    </a:lvl3pPr>
    <a:lvl4pPr marL="1371600" algn="r" defTabSz="914400" rtl="0" eaLnBrk="1" latinLnBrk="0" hangingPunct="1">
      <a:defRPr lang="ar-SA" sz="1200" kern="1200">
        <a:solidFill>
          <a:schemeClr val="tx1"/>
        </a:solidFill>
        <a:latin typeface="+mn-lt"/>
        <a:ea typeface="+mn-ea"/>
        <a:cs typeface="+mn-cs"/>
      </a:defRPr>
    </a:lvl4pPr>
    <a:lvl5pPr marL="1828800" algn="r" defTabSz="914400" rtl="0" eaLnBrk="1" latinLnBrk="0" hangingPunct="1">
      <a:defRPr lang="ar-SA" sz="1200" kern="1200">
        <a:solidFill>
          <a:schemeClr val="tx1"/>
        </a:solidFill>
        <a:latin typeface="+mn-lt"/>
        <a:ea typeface="+mn-ea"/>
        <a:cs typeface="+mn-cs"/>
      </a:defRPr>
    </a:lvl5pPr>
    <a:lvl6pPr marL="2286000" algn="r" defTabSz="914400" rtl="0" eaLnBrk="1" latinLnBrk="0" hangingPunct="1">
      <a:defRPr lang="ar-SA" sz="1200" kern="1200">
        <a:solidFill>
          <a:schemeClr val="tx1"/>
        </a:solidFill>
        <a:latin typeface="+mn-lt"/>
        <a:ea typeface="+mn-ea"/>
        <a:cs typeface="+mn-cs"/>
      </a:defRPr>
    </a:lvl6pPr>
    <a:lvl7pPr marL="2743200" algn="r" defTabSz="914400" rtl="0" eaLnBrk="1" latinLnBrk="0" hangingPunct="1">
      <a:defRPr lang="ar-SA" sz="1200" kern="1200">
        <a:solidFill>
          <a:schemeClr val="tx1"/>
        </a:solidFill>
        <a:latin typeface="+mn-lt"/>
        <a:ea typeface="+mn-ea"/>
        <a:cs typeface="+mn-cs"/>
      </a:defRPr>
    </a:lvl7pPr>
    <a:lvl8pPr marL="3200400" algn="r" defTabSz="914400" rtl="0" eaLnBrk="1" latinLnBrk="0" hangingPunct="1">
      <a:defRPr lang="ar-SA" sz="1200" kern="1200">
        <a:solidFill>
          <a:schemeClr val="tx1"/>
        </a:solidFill>
        <a:latin typeface="+mn-lt"/>
        <a:ea typeface="+mn-ea"/>
        <a:cs typeface="+mn-cs"/>
      </a:defRPr>
    </a:lvl8pPr>
    <a:lvl9pPr marL="3657600" algn="r" defTabSz="914400" rtl="0" eaLnBrk="1" latinLnBrk="0" hangingPunct="1">
      <a:defRPr lang="ar-SA"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ال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2413" y="1371600"/>
            <a:ext cx="9144000" cy="3505200"/>
          </a:xfrm>
        </p:spPr>
        <p:txBody>
          <a:bodyPr>
            <a:noAutofit/>
          </a:bodyPr>
          <a:lstStyle>
            <a:lvl1pPr algn="r" rtl="1" latinLnBrk="0">
              <a:defRPr lang="ar-SA" sz="7200"/>
            </a:lvl1pPr>
          </a:lstStyle>
          <a:p>
            <a:pPr algn="r" rtl="1"/>
            <a:r>
              <a:rPr lang="ar-SA"/>
              <a:t>انقر لتحرير نمط العنوان الرئيسي</a:t>
            </a:r>
          </a:p>
        </p:txBody>
      </p:sp>
      <p:sp>
        <p:nvSpPr>
          <p:cNvPr id="3" name="عنوان فرعي 2"/>
          <p:cNvSpPr>
            <a:spLocks noGrp="1"/>
          </p:cNvSpPr>
          <p:nvPr>
            <p:ph type="subTitle" idx="1"/>
          </p:nvPr>
        </p:nvSpPr>
        <p:spPr>
          <a:xfrm>
            <a:off x="2436813" y="4953000"/>
            <a:ext cx="8229600" cy="1066800"/>
          </a:xfrm>
        </p:spPr>
        <p:txBody>
          <a:bodyPr>
            <a:normAutofit/>
          </a:bodyPr>
          <a:lstStyle>
            <a:lvl1pPr marL="0" indent="0" algn="r" rtl="1" latinLnBrk="0">
              <a:spcBef>
                <a:spcPts val="0"/>
              </a:spcBef>
              <a:buNone/>
              <a:defRPr lang="ar-SA" sz="2400">
                <a:solidFill>
                  <a:schemeClr val="tx1"/>
                </a:solidFill>
              </a:defRPr>
            </a:lvl1pPr>
            <a:lvl2pPr marL="457200" indent="0" algn="r" latinLnBrk="0">
              <a:buNone/>
              <a:defRPr lang="ar-SA">
                <a:solidFill>
                  <a:schemeClr val="tx1">
                    <a:tint val="75000"/>
                  </a:schemeClr>
                </a:solidFill>
              </a:defRPr>
            </a:lvl2pPr>
            <a:lvl3pPr marL="914400" indent="0" algn="r" latinLnBrk="0">
              <a:buNone/>
              <a:defRPr lang="ar-SA">
                <a:solidFill>
                  <a:schemeClr val="tx1">
                    <a:tint val="75000"/>
                  </a:schemeClr>
                </a:solidFill>
              </a:defRPr>
            </a:lvl3pPr>
            <a:lvl4pPr marL="1371600" indent="0" algn="r" latinLnBrk="0">
              <a:buNone/>
              <a:defRPr lang="ar-SA">
                <a:solidFill>
                  <a:schemeClr val="tx1">
                    <a:tint val="75000"/>
                  </a:schemeClr>
                </a:solidFill>
              </a:defRPr>
            </a:lvl4pPr>
            <a:lvl5pPr marL="1828800" indent="0" algn="r" latinLnBrk="0">
              <a:buNone/>
              <a:defRPr lang="ar-SA">
                <a:solidFill>
                  <a:schemeClr val="tx1">
                    <a:tint val="75000"/>
                  </a:schemeClr>
                </a:solidFill>
              </a:defRPr>
            </a:lvl5pPr>
            <a:lvl6pPr marL="2286000" indent="0" algn="r" latinLnBrk="0">
              <a:buNone/>
              <a:defRPr lang="ar-SA">
                <a:solidFill>
                  <a:schemeClr val="tx1">
                    <a:tint val="75000"/>
                  </a:schemeClr>
                </a:solidFill>
              </a:defRPr>
            </a:lvl6pPr>
            <a:lvl7pPr marL="2743200" indent="0" algn="r" latinLnBrk="0">
              <a:buNone/>
              <a:defRPr lang="ar-SA">
                <a:solidFill>
                  <a:schemeClr val="tx1">
                    <a:tint val="75000"/>
                  </a:schemeClr>
                </a:solidFill>
              </a:defRPr>
            </a:lvl7pPr>
            <a:lvl8pPr marL="3200400" indent="0" algn="r" latinLnBrk="0">
              <a:buNone/>
              <a:defRPr lang="ar-SA">
                <a:solidFill>
                  <a:schemeClr val="tx1">
                    <a:tint val="75000"/>
                  </a:schemeClr>
                </a:solidFill>
              </a:defRPr>
            </a:lvl8pPr>
            <a:lvl9pPr marL="3657600" indent="0" algn="r" latinLnBrk="0">
              <a:buNone/>
              <a:defRPr lang="ar-SA">
                <a:solidFill>
                  <a:schemeClr val="tx1">
                    <a:tint val="75000"/>
                  </a:schemeClr>
                </a:solidFill>
              </a:defRPr>
            </a:lvl9pPr>
          </a:lstStyle>
          <a:p>
            <a:pPr algn="r" rtl="1"/>
            <a:r>
              <a:rPr lang="ar-SA"/>
              <a:t>انقر لتحرير نمط العنوان الفرعي الرئيسي</a:t>
            </a:r>
          </a:p>
        </p:txBody>
      </p:sp>
      <p:sp>
        <p:nvSpPr>
          <p:cNvPr id="4" name="عنصر نائب للتاريخ 3"/>
          <p:cNvSpPr>
            <a:spLocks noGrp="1"/>
          </p:cNvSpPr>
          <p:nvPr>
            <p:ph type="dt" sz="half" idx="10"/>
          </p:nvPr>
        </p:nvSpPr>
        <p:spPr/>
        <p:txBody>
          <a:bodyPr/>
          <a:lstStyle>
            <a:lvl1pPr algn="l" rtl="1">
              <a:defRPr/>
            </a:lvl1pPr>
          </a:lstStyle>
          <a:p>
            <a:fld id="{83829175-527E-46A3-863C-1BB1F163B849}" type="datetimeFigureOut">
              <a:rPr lang="ar-SA" smtClean="0"/>
              <a:pPr/>
              <a:t>04/08/1441</a:t>
            </a:fld>
            <a:endParaRPr lang="ar-SA"/>
          </a:p>
        </p:txBody>
      </p:sp>
      <p:sp>
        <p:nvSpPr>
          <p:cNvPr id="5" name="عنصر نائب للتذييل 4"/>
          <p:cNvSpPr>
            <a:spLocks noGrp="1"/>
          </p:cNvSpPr>
          <p:nvPr>
            <p:ph type="ftr" sz="quarter" idx="11"/>
          </p:nvPr>
        </p:nvSpPr>
        <p:spPr/>
        <p:txBody>
          <a:bodyPr/>
          <a:lstStyle>
            <a:lvl1pPr algn="r" rtl="1">
              <a:defRPr/>
            </a:lvl1pPr>
          </a:lstStyle>
          <a:p>
            <a:endParaRPr lang="ar-SA"/>
          </a:p>
        </p:txBody>
      </p:sp>
      <p:sp>
        <p:nvSpPr>
          <p:cNvPr id="6" name="عنصر نائب لرقم الشريحة 5"/>
          <p:cNvSpPr>
            <a:spLocks noGrp="1"/>
          </p:cNvSpPr>
          <p:nvPr>
            <p:ph type="sldNum" sz="quarter" idx="12"/>
          </p:nvPr>
        </p:nvSpPr>
        <p:spPr/>
        <p:txBody>
          <a:bodyPr/>
          <a:lstStyle>
            <a:lvl1pPr algn="l" rtl="1">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a:t>انقر لتحرير نمط العنوان الرئيسي</a:t>
            </a:r>
          </a:p>
        </p:txBody>
      </p:sp>
      <p:sp>
        <p:nvSpPr>
          <p:cNvPr id="3" name="عنصر نائب للنص العمودي 2"/>
          <p:cNvSpPr>
            <a:spLocks noGrp="1"/>
          </p:cNvSpPr>
          <p:nvPr>
            <p:ph type="body" orient="vert" idx="1"/>
          </p:nvPr>
        </p:nvSpPr>
        <p:spPr>
          <a:xfrm flipV="1">
            <a:off x="912812" y="1828800"/>
            <a:ext cx="9601200" cy="4191000"/>
          </a:xfrm>
        </p:spPr>
        <p:txBody>
          <a:bodyPr vert="eaVert"/>
          <a:lstStyle>
            <a:lvl5pPr algn="r" latinLnBrk="0">
              <a:defRPr lang="ar-SA"/>
            </a:lvl5pPr>
            <a:lvl6pPr algn="r" latinLnBrk="0">
              <a:defRPr lang="ar-SA" baseline="0"/>
            </a:lvl6pPr>
            <a:lvl7pPr algn="r" latinLnBrk="0">
              <a:defRPr lang="ar-SA" baseline="0"/>
            </a:lvl7pPr>
            <a:lvl8pPr algn="r" latinLnBrk="0">
              <a:defRPr lang="ar-SA" baseline="0"/>
            </a:lvl8pPr>
            <a:lvl9pPr algn="r" latinLnBrk="0">
              <a:defRPr lang="ar-SA"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flipV="1">
            <a:off x="908348" y="533400"/>
            <a:ext cx="1371600" cy="5592764"/>
          </a:xfrm>
        </p:spPr>
        <p:txBody>
          <a:bodyPr vert="eaVert"/>
          <a:lstStyle/>
          <a:p>
            <a:pPr algn="r" rtl="1"/>
            <a:r>
              <a:rPr lang="ar-SA"/>
              <a:t>انقر لتحرير نمط العنوان الرئيسي</a:t>
            </a:r>
          </a:p>
        </p:txBody>
      </p:sp>
      <p:sp>
        <p:nvSpPr>
          <p:cNvPr id="3" name="عنصر نائب للنص العمودي 2"/>
          <p:cNvSpPr>
            <a:spLocks noGrp="1"/>
          </p:cNvSpPr>
          <p:nvPr>
            <p:ph type="body" orient="vert" idx="1"/>
          </p:nvPr>
        </p:nvSpPr>
        <p:spPr>
          <a:xfrm flipV="1">
            <a:off x="2436811" y="533400"/>
            <a:ext cx="8077201" cy="5592764"/>
          </a:xfrm>
        </p:spPr>
        <p:txBody>
          <a:bodyPr vert="eaVert"/>
          <a:lstStyle>
            <a:lvl5pPr algn="r" latinLnBrk="0">
              <a:defRPr lang="ar-SA"/>
            </a:lvl5pPr>
            <a:lvl6pPr algn="r" latinLnBrk="0">
              <a:defRPr lang="ar-SA"/>
            </a:lvl6pPr>
            <a:lvl7pPr algn="r" latinLnBrk="0">
              <a:defRPr lang="ar-SA"/>
            </a:lvl7pPr>
            <a:lvl8pPr algn="r" latinLnBrk="0">
              <a:defRPr lang="ar-SA"/>
            </a:lvl8pPr>
            <a:lvl9pPr algn="r" latinLnBrk="0">
              <a:defRPr lang="ar-SA"/>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a:t>انقر لتحرير نمط العنوان الرئيسي</a:t>
            </a:r>
          </a:p>
        </p:txBody>
      </p:sp>
      <p:sp>
        <p:nvSpPr>
          <p:cNvPr id="3" name="عنصر نائب للمحتوى 2"/>
          <p:cNvSpPr>
            <a:spLocks noGrp="1"/>
          </p:cNvSpPr>
          <p:nvPr>
            <p:ph idx="1"/>
          </p:nvPr>
        </p:nvSpPr>
        <p:spPr/>
        <p:txBody>
          <a:bodyPr/>
          <a:lstStyle>
            <a:lvl5pPr algn="r" latinLnBrk="0">
              <a:defRPr lang="ar-SA"/>
            </a:lvl5pPr>
            <a:lvl6pPr algn="r" latinLnBrk="0">
              <a:defRPr lang="ar-SA" baseline="0"/>
            </a:lvl6pPr>
            <a:lvl7pPr algn="r" latinLnBrk="0">
              <a:defRPr lang="ar-SA" baseline="0"/>
            </a:lvl7pPr>
            <a:lvl8pPr algn="r" latinLnBrk="0">
              <a:defRPr lang="ar-SA" baseline="0"/>
            </a:lvl8pPr>
            <a:lvl9pPr algn="r" latinLnBrk="0">
              <a:defRPr lang="ar-SA"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رأس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1522414" y="2514601"/>
            <a:ext cx="9144000" cy="2819400"/>
          </a:xfrm>
        </p:spPr>
        <p:txBody>
          <a:bodyPr anchor="b">
            <a:noAutofit/>
          </a:bodyPr>
          <a:lstStyle>
            <a:lvl1pPr algn="r" latinLnBrk="0">
              <a:defRPr lang="ar-SA" sz="6600" b="0" i="0" cap="none" baseline="0"/>
            </a:lvl1pPr>
          </a:lstStyle>
          <a:p>
            <a:pPr algn="r" rtl="1"/>
            <a:r>
              <a:rPr lang="ar-SA"/>
              <a:t>انقر لتحرير نمط العنوان الرئيسي</a:t>
            </a:r>
          </a:p>
        </p:txBody>
      </p:sp>
      <p:sp>
        <p:nvSpPr>
          <p:cNvPr id="3" name="عنصر نائب للنص 2"/>
          <p:cNvSpPr>
            <a:spLocks noGrp="1"/>
          </p:cNvSpPr>
          <p:nvPr>
            <p:ph type="body" idx="1"/>
          </p:nvPr>
        </p:nvSpPr>
        <p:spPr>
          <a:xfrm>
            <a:off x="2436814" y="990600"/>
            <a:ext cx="8229600" cy="1143000"/>
          </a:xfrm>
        </p:spPr>
        <p:txBody>
          <a:bodyPr anchor="t">
            <a:normAutofit/>
          </a:bodyPr>
          <a:lstStyle>
            <a:lvl1pPr marL="0" indent="0" algn="r" latinLnBrk="0">
              <a:spcBef>
                <a:spcPts val="0"/>
              </a:spcBef>
              <a:buNone/>
              <a:defRPr lang="ar-SA" sz="2400">
                <a:solidFill>
                  <a:schemeClr val="tx1"/>
                </a:solidFill>
              </a:defRPr>
            </a:lvl1pPr>
            <a:lvl2pPr marL="457200" indent="0" algn="r" latinLnBrk="0">
              <a:buNone/>
              <a:defRPr lang="ar-SA" sz="1800">
                <a:solidFill>
                  <a:schemeClr val="tx1">
                    <a:tint val="75000"/>
                  </a:schemeClr>
                </a:solidFill>
              </a:defRPr>
            </a:lvl2pPr>
            <a:lvl3pPr marL="914400" indent="0" algn="r" latinLnBrk="0">
              <a:buNone/>
              <a:defRPr lang="ar-SA" sz="1600">
                <a:solidFill>
                  <a:schemeClr val="tx1">
                    <a:tint val="75000"/>
                  </a:schemeClr>
                </a:solidFill>
              </a:defRPr>
            </a:lvl3pPr>
            <a:lvl4pPr marL="1371600" indent="0" algn="r" latinLnBrk="0">
              <a:buNone/>
              <a:defRPr lang="ar-SA" sz="1400">
                <a:solidFill>
                  <a:schemeClr val="tx1">
                    <a:tint val="75000"/>
                  </a:schemeClr>
                </a:solidFill>
              </a:defRPr>
            </a:lvl4pPr>
            <a:lvl5pPr marL="1828800" indent="0" algn="r" latinLnBrk="0">
              <a:buNone/>
              <a:defRPr lang="ar-SA" sz="1400">
                <a:solidFill>
                  <a:schemeClr val="tx1">
                    <a:tint val="75000"/>
                  </a:schemeClr>
                </a:solidFill>
              </a:defRPr>
            </a:lvl5pPr>
            <a:lvl6pPr marL="2286000" indent="0" algn="r" latinLnBrk="0">
              <a:buNone/>
              <a:defRPr lang="ar-SA" sz="1400">
                <a:solidFill>
                  <a:schemeClr val="tx1">
                    <a:tint val="75000"/>
                  </a:schemeClr>
                </a:solidFill>
              </a:defRPr>
            </a:lvl6pPr>
            <a:lvl7pPr marL="2743200" indent="0" algn="r" latinLnBrk="0">
              <a:buNone/>
              <a:defRPr lang="ar-SA" sz="1400">
                <a:solidFill>
                  <a:schemeClr val="tx1">
                    <a:tint val="75000"/>
                  </a:schemeClr>
                </a:solidFill>
              </a:defRPr>
            </a:lvl7pPr>
            <a:lvl8pPr marL="3200400" indent="0" algn="r" latinLnBrk="0">
              <a:buNone/>
              <a:defRPr lang="ar-SA" sz="1400">
                <a:solidFill>
                  <a:schemeClr val="tx1">
                    <a:tint val="75000"/>
                  </a:schemeClr>
                </a:solidFill>
              </a:defRPr>
            </a:lvl8pPr>
            <a:lvl9pPr marL="3657600" indent="0" algn="r" latinLnBrk="0">
              <a:buNone/>
              <a:defRPr lang="ar-SA" sz="1400">
                <a:solidFill>
                  <a:schemeClr val="tx1">
                    <a:tint val="75000"/>
                  </a:schemeClr>
                </a:solidFill>
              </a:defRPr>
            </a:lvl9pPr>
          </a:lstStyle>
          <a:p>
            <a:pPr lvl="0" algn="r" rtl="1"/>
            <a:r>
              <a:rPr lang="ar-SA"/>
              <a:t>انقر لتحرير أنماط النص الرئيسي</a:t>
            </a:r>
          </a:p>
        </p:txBody>
      </p:sp>
      <p:sp>
        <p:nvSpPr>
          <p:cNvPr id="4" name="عنصر نائب للتاريخ 3"/>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5" name="عنصر نائب للتذييل 4"/>
          <p:cNvSpPr>
            <a:spLocks noGrp="1"/>
          </p:cNvSpPr>
          <p:nvPr>
            <p:ph type="ftr" sz="quarter" idx="11"/>
          </p:nvPr>
        </p:nvSpPr>
        <p:spPr/>
        <p:txBody>
          <a:bodyPr/>
          <a:lstStyle/>
          <a:p>
            <a:pPr algn="r" rtl="1"/>
            <a:endParaRPr lang="ar-SA"/>
          </a:p>
        </p:txBody>
      </p:sp>
      <p:sp>
        <p:nvSpPr>
          <p:cNvPr id="6" name="عنصر نائب لرقم الشريحة 5"/>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p:cNvSpPr>
            <a:spLocks noGrp="1"/>
          </p:cNvSpPr>
          <p:nvPr>
            <p:ph type="title"/>
          </p:nvPr>
        </p:nvSpPr>
        <p:spPr>
          <a:xfrm>
            <a:off x="912813" y="533400"/>
            <a:ext cx="9601200" cy="1143000"/>
          </a:xfrm>
        </p:spPr>
        <p:txBody>
          <a:bodyPr/>
          <a:lstStyle/>
          <a:p>
            <a:pPr algn="r" rtl="1"/>
            <a:r>
              <a:rPr lang="ar-SA"/>
              <a:t>انقر لتحرير نمط العنوان الرئيسي</a:t>
            </a:r>
          </a:p>
        </p:txBody>
      </p:sp>
      <p:sp>
        <p:nvSpPr>
          <p:cNvPr id="3" name="عنصر نائب للمحتوى 2"/>
          <p:cNvSpPr>
            <a:spLocks noGrp="1"/>
          </p:cNvSpPr>
          <p:nvPr>
            <p:ph sz="half" idx="1"/>
          </p:nvPr>
        </p:nvSpPr>
        <p:spPr>
          <a:xfrm>
            <a:off x="912813" y="1828800"/>
            <a:ext cx="4645152" cy="41910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محتوى 3"/>
          <p:cNvSpPr>
            <a:spLocks noGrp="1"/>
          </p:cNvSpPr>
          <p:nvPr>
            <p:ph sz="half" idx="2"/>
          </p:nvPr>
        </p:nvSpPr>
        <p:spPr>
          <a:xfrm>
            <a:off x="5865811" y="1828800"/>
            <a:ext cx="4648201" cy="41910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5" name="عنصر نائب للتاريخ 4"/>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6" name="عنصر نائب للتذييل 5"/>
          <p:cNvSpPr>
            <a:spLocks noGrp="1"/>
          </p:cNvSpPr>
          <p:nvPr>
            <p:ph type="ftr" sz="quarter" idx="11"/>
          </p:nvPr>
        </p:nvSpPr>
        <p:spPr/>
        <p:txBody>
          <a:bodyPr/>
          <a:lstStyle/>
          <a:p>
            <a:pPr algn="r" rtl="1"/>
            <a:endParaRPr lang="ar-SA"/>
          </a:p>
        </p:txBody>
      </p:sp>
      <p:sp>
        <p:nvSpPr>
          <p:cNvPr id="7" name="عنصر نائب لرقم الشريحة 6"/>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ال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912812" y="533400"/>
            <a:ext cx="9601200" cy="1143000"/>
          </a:xfrm>
        </p:spPr>
        <p:txBody>
          <a:bodyPr/>
          <a:lstStyle>
            <a:lvl1pPr algn="r" latinLnBrk="0">
              <a:defRPr lang="ar-SA"/>
            </a:lvl1pPr>
          </a:lstStyle>
          <a:p>
            <a:pPr algn="r" rtl="1"/>
            <a:r>
              <a:rPr lang="ar-SA"/>
              <a:t>انقر لتحرير نمط العنوان الرئيسي</a:t>
            </a:r>
          </a:p>
        </p:txBody>
      </p:sp>
      <p:sp>
        <p:nvSpPr>
          <p:cNvPr id="3" name="عنصر نائب للنص 2"/>
          <p:cNvSpPr>
            <a:spLocks noGrp="1"/>
          </p:cNvSpPr>
          <p:nvPr>
            <p:ph type="body" idx="1"/>
          </p:nvPr>
        </p:nvSpPr>
        <p:spPr>
          <a:xfrm>
            <a:off x="912812" y="1828800"/>
            <a:ext cx="4645152" cy="762000"/>
          </a:xfrm>
        </p:spPr>
        <p:txBody>
          <a:bodyPr anchor="ctr"/>
          <a:lstStyle>
            <a:lvl1pPr marL="0" indent="0" algn="r" latinLnBrk="0">
              <a:spcBef>
                <a:spcPts val="0"/>
              </a:spcBef>
              <a:buNone/>
              <a:defRPr lang="ar-SA" sz="2400" b="0"/>
            </a:lvl1pPr>
            <a:lvl2pPr marL="457200" indent="0" algn="r" latinLnBrk="0">
              <a:buNone/>
              <a:defRPr lang="ar-SA" sz="2000" b="1"/>
            </a:lvl2pPr>
            <a:lvl3pPr marL="914400" indent="0" algn="r" latinLnBrk="0">
              <a:buNone/>
              <a:defRPr lang="ar-SA" sz="1800" b="1"/>
            </a:lvl3pPr>
            <a:lvl4pPr marL="1371600" indent="0" algn="r" latinLnBrk="0">
              <a:buNone/>
              <a:defRPr lang="ar-SA" sz="1600" b="1"/>
            </a:lvl4pPr>
            <a:lvl5pPr marL="1828800" indent="0" algn="r" latinLnBrk="0">
              <a:buNone/>
              <a:defRPr lang="ar-SA" sz="1600" b="1"/>
            </a:lvl5pPr>
            <a:lvl6pPr marL="2286000" indent="0" algn="r" latinLnBrk="0">
              <a:buNone/>
              <a:defRPr lang="ar-SA" sz="1600" b="1"/>
            </a:lvl6pPr>
            <a:lvl7pPr marL="2743200" indent="0" algn="r" latinLnBrk="0">
              <a:buNone/>
              <a:defRPr lang="ar-SA" sz="1600" b="1"/>
            </a:lvl7pPr>
            <a:lvl8pPr marL="3200400" indent="0" algn="r" latinLnBrk="0">
              <a:buNone/>
              <a:defRPr lang="ar-SA" sz="1600" b="1"/>
            </a:lvl8pPr>
            <a:lvl9pPr marL="3657600" indent="0" algn="r" latinLnBrk="0">
              <a:buNone/>
              <a:defRPr lang="ar-SA" sz="1600" b="1"/>
            </a:lvl9pPr>
          </a:lstStyle>
          <a:p>
            <a:pPr lvl="0" algn="r" rtl="1"/>
            <a:r>
              <a:rPr lang="ar-SA"/>
              <a:t>انقر لتحرير أنماط النص الرئيسي</a:t>
            </a:r>
          </a:p>
        </p:txBody>
      </p:sp>
      <p:sp>
        <p:nvSpPr>
          <p:cNvPr id="4" name="عنصر نائب للمحتوى 3"/>
          <p:cNvSpPr>
            <a:spLocks noGrp="1"/>
          </p:cNvSpPr>
          <p:nvPr>
            <p:ph sz="half" idx="2"/>
          </p:nvPr>
        </p:nvSpPr>
        <p:spPr>
          <a:xfrm>
            <a:off x="912812" y="2667000"/>
            <a:ext cx="4645152" cy="33528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baseline="0"/>
            </a:lvl6pPr>
            <a:lvl7pPr algn="r" latinLnBrk="0">
              <a:defRPr lang="ar-SA" sz="1400" baseline="0"/>
            </a:lvl7pPr>
            <a:lvl8pPr algn="r" latinLnBrk="0">
              <a:defRPr lang="ar-SA" sz="1400" baseline="0"/>
            </a:lvl8pPr>
            <a:lvl9pPr algn="r" latinLnBrk="0">
              <a:defRPr lang="ar-SA" sz="1400" baseline="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5" name="عنصر نائب للنص 4"/>
          <p:cNvSpPr>
            <a:spLocks noGrp="1"/>
          </p:cNvSpPr>
          <p:nvPr>
            <p:ph type="body" sz="quarter" idx="3"/>
          </p:nvPr>
        </p:nvSpPr>
        <p:spPr>
          <a:xfrm>
            <a:off x="5868860" y="1828800"/>
            <a:ext cx="4645152" cy="762000"/>
          </a:xfrm>
        </p:spPr>
        <p:txBody>
          <a:bodyPr anchor="ctr"/>
          <a:lstStyle>
            <a:lvl1pPr marL="0" indent="0" algn="r" latinLnBrk="0">
              <a:spcBef>
                <a:spcPts val="0"/>
              </a:spcBef>
              <a:buNone/>
              <a:defRPr lang="ar-SA" sz="2400" b="0"/>
            </a:lvl1pPr>
            <a:lvl2pPr marL="457200" indent="0" algn="r" latinLnBrk="0">
              <a:buNone/>
              <a:defRPr lang="ar-SA" sz="2000" b="1"/>
            </a:lvl2pPr>
            <a:lvl3pPr marL="914400" indent="0" algn="r" latinLnBrk="0">
              <a:buNone/>
              <a:defRPr lang="ar-SA" sz="1800" b="1"/>
            </a:lvl3pPr>
            <a:lvl4pPr marL="1371600" indent="0" algn="r" latinLnBrk="0">
              <a:buNone/>
              <a:defRPr lang="ar-SA" sz="1600" b="1"/>
            </a:lvl4pPr>
            <a:lvl5pPr marL="1828800" indent="0" algn="r" latinLnBrk="0">
              <a:buNone/>
              <a:defRPr lang="ar-SA" sz="1600" b="1"/>
            </a:lvl5pPr>
            <a:lvl6pPr marL="2286000" indent="0" algn="r" latinLnBrk="0">
              <a:buNone/>
              <a:defRPr lang="ar-SA" sz="1600" b="1"/>
            </a:lvl6pPr>
            <a:lvl7pPr marL="2743200" indent="0" algn="r" latinLnBrk="0">
              <a:buNone/>
              <a:defRPr lang="ar-SA" sz="1600" b="1"/>
            </a:lvl7pPr>
            <a:lvl8pPr marL="3200400" indent="0" algn="r" latinLnBrk="0">
              <a:buNone/>
              <a:defRPr lang="ar-SA" sz="1600" b="1"/>
            </a:lvl8pPr>
            <a:lvl9pPr marL="3657600" indent="0" algn="r" latinLnBrk="0">
              <a:buNone/>
              <a:defRPr lang="ar-SA" sz="1600" b="1"/>
            </a:lvl9pPr>
          </a:lstStyle>
          <a:p>
            <a:pPr lvl="0" algn="r" rtl="1"/>
            <a:r>
              <a:rPr lang="ar-SA"/>
              <a:t>انقر لتحرير أنماط النص الرئيسي</a:t>
            </a:r>
          </a:p>
        </p:txBody>
      </p:sp>
      <p:sp>
        <p:nvSpPr>
          <p:cNvPr id="6" name="عنصر نائب للمحتوى 5"/>
          <p:cNvSpPr>
            <a:spLocks noGrp="1"/>
          </p:cNvSpPr>
          <p:nvPr>
            <p:ph sz="quarter" idx="4"/>
          </p:nvPr>
        </p:nvSpPr>
        <p:spPr>
          <a:xfrm>
            <a:off x="5868860" y="2667000"/>
            <a:ext cx="4645152" cy="33528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7" name="عنصر نائب للتاريخ 6"/>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8" name="عنصر نائب للتذييل 7"/>
          <p:cNvSpPr>
            <a:spLocks noGrp="1"/>
          </p:cNvSpPr>
          <p:nvPr>
            <p:ph type="ftr" sz="quarter" idx="11"/>
          </p:nvPr>
        </p:nvSpPr>
        <p:spPr/>
        <p:txBody>
          <a:bodyPr/>
          <a:lstStyle/>
          <a:p>
            <a:pPr algn="r" rtl="1"/>
            <a:endParaRPr lang="ar-SA"/>
          </a:p>
        </p:txBody>
      </p:sp>
      <p:sp>
        <p:nvSpPr>
          <p:cNvPr id="9" name="عنصر نائب لرقم الشريحة 8"/>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r" rtl="1"/>
            <a:r>
              <a:rPr lang="ar-SA" dirty="0"/>
              <a:t>انقر لتحرير نمط العنوان الرئيسي</a:t>
            </a:r>
          </a:p>
        </p:txBody>
      </p:sp>
      <p:sp>
        <p:nvSpPr>
          <p:cNvPr id="3" name="عنصر نائب للتاريخ 2"/>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4" name="عنصر نائب للتذييل 3"/>
          <p:cNvSpPr>
            <a:spLocks noGrp="1"/>
          </p:cNvSpPr>
          <p:nvPr>
            <p:ph type="ftr" sz="quarter" idx="11"/>
          </p:nvPr>
        </p:nvSpPr>
        <p:spPr/>
        <p:txBody>
          <a:bodyPr/>
          <a:lstStyle/>
          <a:p>
            <a:pPr algn="r" rtl="1"/>
            <a:endParaRPr lang="ar-SA"/>
          </a:p>
        </p:txBody>
      </p:sp>
      <p:sp>
        <p:nvSpPr>
          <p:cNvPr id="5" name="عنصر نائب لرقم الشريحة 4"/>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3" name="عنصر نائب للتذييل 2"/>
          <p:cNvSpPr>
            <a:spLocks noGrp="1"/>
          </p:cNvSpPr>
          <p:nvPr>
            <p:ph type="ftr" sz="quarter" idx="11"/>
          </p:nvPr>
        </p:nvSpPr>
        <p:spPr/>
        <p:txBody>
          <a:bodyPr/>
          <a:lstStyle/>
          <a:p>
            <a:pPr algn="r" rtl="1"/>
            <a:endParaRPr lang="ar-SA"/>
          </a:p>
        </p:txBody>
      </p:sp>
      <p:sp>
        <p:nvSpPr>
          <p:cNvPr id="4" name="عنصر نائب لرقم الشريحة 3"/>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151812" y="2590800"/>
            <a:ext cx="3276599" cy="1924050"/>
          </a:xfrm>
        </p:spPr>
        <p:txBody>
          <a:bodyPr anchor="b">
            <a:normAutofit/>
          </a:bodyPr>
          <a:lstStyle>
            <a:lvl1pPr algn="r" latinLnBrk="0">
              <a:defRPr lang="ar-SA" sz="3200" b="0"/>
            </a:lvl1pPr>
          </a:lstStyle>
          <a:p>
            <a:pPr algn="r" rtl="1"/>
            <a:r>
              <a:rPr lang="ar-SA"/>
              <a:t>انقر لتحرير نمط العنوان الرئيسي</a:t>
            </a:r>
          </a:p>
        </p:txBody>
      </p:sp>
      <p:sp>
        <p:nvSpPr>
          <p:cNvPr id="3" name="عنصر نائب للمحتوى 2"/>
          <p:cNvSpPr>
            <a:spLocks noGrp="1"/>
          </p:cNvSpPr>
          <p:nvPr>
            <p:ph idx="1"/>
          </p:nvPr>
        </p:nvSpPr>
        <p:spPr>
          <a:xfrm>
            <a:off x="565449" y="838200"/>
            <a:ext cx="6172201" cy="5181600"/>
          </a:xfrm>
        </p:spPr>
        <p:txBody>
          <a:bodyPr>
            <a:normAutofit/>
          </a:bodyPr>
          <a:lstStyle>
            <a:lvl1pPr algn="r" latinLnBrk="0">
              <a:defRPr lang="ar-SA" sz="2000"/>
            </a:lvl1pPr>
            <a:lvl2pPr algn="r" latinLnBrk="0">
              <a:defRPr lang="ar-SA" sz="1800"/>
            </a:lvl2pPr>
            <a:lvl3pPr algn="r" latinLnBrk="0">
              <a:defRPr lang="ar-SA" sz="1600"/>
            </a:lvl3pPr>
            <a:lvl4pPr algn="r" latinLnBrk="0">
              <a:defRPr lang="ar-SA" sz="1400"/>
            </a:lvl4pPr>
            <a:lvl5pPr algn="r" latinLnBrk="0">
              <a:defRPr lang="ar-SA" sz="1400"/>
            </a:lvl5pPr>
            <a:lvl6pPr algn="r" latinLnBrk="0">
              <a:defRPr lang="ar-SA" sz="1400"/>
            </a:lvl6pPr>
            <a:lvl7pPr algn="r" latinLnBrk="0">
              <a:defRPr lang="ar-SA" sz="1400"/>
            </a:lvl7pPr>
            <a:lvl8pPr algn="r" latinLnBrk="0">
              <a:defRPr lang="ar-SA" sz="1400"/>
            </a:lvl8pPr>
            <a:lvl9pPr algn="r" latinLnBrk="0">
              <a:defRPr lang="ar-SA" sz="1400"/>
            </a:lvl9p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نص 3"/>
          <p:cNvSpPr>
            <a:spLocks noGrp="1"/>
          </p:cNvSpPr>
          <p:nvPr>
            <p:ph type="body" sz="half" idx="2"/>
          </p:nvPr>
        </p:nvSpPr>
        <p:spPr>
          <a:xfrm>
            <a:off x="8151812" y="4648200"/>
            <a:ext cx="3276599" cy="1371600"/>
          </a:xfrm>
        </p:spPr>
        <p:txBody>
          <a:bodyPr>
            <a:normAutofit/>
          </a:bodyPr>
          <a:lstStyle>
            <a:lvl1pPr marL="0" indent="0" algn="r" latinLnBrk="0">
              <a:spcBef>
                <a:spcPts val="600"/>
              </a:spcBef>
              <a:buNone/>
              <a:defRPr lang="ar-SA" sz="1600"/>
            </a:lvl1pPr>
            <a:lvl2pPr marL="457200" indent="0" algn="r" latinLnBrk="0">
              <a:buNone/>
              <a:defRPr lang="ar-SA" sz="1200"/>
            </a:lvl2pPr>
            <a:lvl3pPr marL="914400" indent="0" algn="r" latinLnBrk="0">
              <a:buNone/>
              <a:defRPr lang="ar-SA" sz="1000"/>
            </a:lvl3pPr>
            <a:lvl4pPr marL="1371600" indent="0" algn="r" latinLnBrk="0">
              <a:buNone/>
              <a:defRPr lang="ar-SA" sz="900"/>
            </a:lvl4pPr>
            <a:lvl5pPr marL="1828800" indent="0" algn="r" latinLnBrk="0">
              <a:buNone/>
              <a:defRPr lang="ar-SA" sz="900"/>
            </a:lvl5pPr>
            <a:lvl6pPr marL="2286000" indent="0" algn="r" latinLnBrk="0">
              <a:buNone/>
              <a:defRPr lang="ar-SA" sz="900"/>
            </a:lvl6pPr>
            <a:lvl7pPr marL="2743200" indent="0" algn="r" latinLnBrk="0">
              <a:buNone/>
              <a:defRPr lang="ar-SA" sz="900"/>
            </a:lvl7pPr>
            <a:lvl8pPr marL="3200400" indent="0" algn="r" latinLnBrk="0">
              <a:buNone/>
              <a:defRPr lang="ar-SA" sz="900"/>
            </a:lvl8pPr>
            <a:lvl9pPr marL="3657600" indent="0" algn="r" latinLnBrk="0">
              <a:buNone/>
              <a:defRPr lang="ar-SA" sz="900"/>
            </a:lvl9pPr>
          </a:lstStyle>
          <a:p>
            <a:pPr lvl="0" algn="r" rtl="1"/>
            <a:r>
              <a:rPr lang="ar-SA"/>
              <a:t>انقر لتحرير أنماط النص الرئيسي</a:t>
            </a:r>
          </a:p>
        </p:txBody>
      </p:sp>
      <p:sp>
        <p:nvSpPr>
          <p:cNvPr id="8" name="عنصر نائب للتاريخ 7"/>
          <p:cNvSpPr>
            <a:spLocks noGrp="1"/>
          </p:cNvSpPr>
          <p:nvPr>
            <p:ph type="dt" sz="half" idx="10"/>
          </p:nvPr>
        </p:nvSpPr>
        <p:spPr/>
        <p:txBody>
          <a:bodyPr/>
          <a:lstStyle>
            <a:lvl1pPr algn="l">
              <a:defRPr/>
            </a:lvl1pPr>
          </a:lstStyle>
          <a:p>
            <a:fld id="{83829175-527E-46A3-863C-1BB1F163B849}" type="datetimeFigureOut">
              <a:rPr lang="ar-SA" smtClean="0"/>
              <a:pPr/>
              <a:t>04/08/1441</a:t>
            </a:fld>
            <a:endParaRPr lang="ar-SA"/>
          </a:p>
        </p:txBody>
      </p:sp>
      <p:sp>
        <p:nvSpPr>
          <p:cNvPr id="9" name="عنصر نائب للتذييل 8"/>
          <p:cNvSpPr>
            <a:spLocks noGrp="1"/>
          </p:cNvSpPr>
          <p:nvPr>
            <p:ph type="ftr" sz="quarter" idx="11"/>
          </p:nvPr>
        </p:nvSpPr>
        <p:spPr/>
        <p:txBody>
          <a:bodyPr/>
          <a:lstStyle/>
          <a:p>
            <a:pPr algn="r" rtl="1"/>
            <a:endParaRPr lang="ar-SA"/>
          </a:p>
        </p:txBody>
      </p:sp>
      <p:sp>
        <p:nvSpPr>
          <p:cNvPr id="10" name="عنصر نائب لرقم الشريحة 9"/>
          <p:cNvSpPr>
            <a:spLocks noGrp="1"/>
          </p:cNvSpPr>
          <p:nvPr>
            <p:ph type="sldNum" sz="quarter" idx="12"/>
          </p:nvPr>
        </p:nvSpPr>
        <p:spPr/>
        <p:txBody>
          <a:bodyPr/>
          <a:lstStyle>
            <a:lvl1pPr algn="l">
              <a:defRPr/>
            </a:lvl1pPr>
          </a:lstStyle>
          <a:p>
            <a:fld id="{E5137D0E-4A4F-4307-8994-C1891D747D59}" type="slidenum">
              <a:rPr lang="ar-SA" smtClean="0"/>
              <a:pPr/>
              <a:t>‹#›</a:t>
            </a:fld>
            <a:endParaRPr lang="ar-SA"/>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pic>
        <p:nvPicPr>
          <p:cNvPr id="9" name="صورة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عنوان 1"/>
          <p:cNvSpPr>
            <a:spLocks noGrp="1"/>
          </p:cNvSpPr>
          <p:nvPr>
            <p:ph type="title"/>
          </p:nvPr>
        </p:nvSpPr>
        <p:spPr>
          <a:xfrm>
            <a:off x="8151813" y="2590800"/>
            <a:ext cx="3276599" cy="1924050"/>
          </a:xfrm>
        </p:spPr>
        <p:txBody>
          <a:bodyPr anchor="b">
            <a:normAutofit/>
          </a:bodyPr>
          <a:lstStyle>
            <a:lvl1pPr algn="r" latinLnBrk="0">
              <a:defRPr lang="ar-SA" sz="3200" b="0"/>
            </a:lvl1pPr>
          </a:lstStyle>
          <a:p>
            <a:pPr algn="r" rtl="1"/>
            <a:r>
              <a:rPr lang="ar-SA"/>
              <a:t>انقر لتحرير نمط العنوان الرئيسي</a:t>
            </a:r>
          </a:p>
        </p:txBody>
      </p:sp>
      <p:sp>
        <p:nvSpPr>
          <p:cNvPr id="3" name="عنصر نائب للصورة 2"/>
          <p:cNvSpPr>
            <a:spLocks noGrp="1"/>
          </p:cNvSpPr>
          <p:nvPr>
            <p:ph type="pic" idx="1"/>
          </p:nvPr>
        </p:nvSpPr>
        <p:spPr>
          <a:xfrm>
            <a:off x="912812" y="836610"/>
            <a:ext cx="5867401" cy="5183190"/>
          </a:xfrm>
          <a:solidFill>
            <a:schemeClr val="bg2"/>
          </a:solidFill>
        </p:spPr>
        <p:txBody>
          <a:bodyPr tIns="914400">
            <a:normAutofit/>
          </a:bodyPr>
          <a:lstStyle>
            <a:lvl1pPr marL="0" indent="0" algn="ctr" latinLnBrk="0">
              <a:buNone/>
              <a:defRPr lang="ar-SA" sz="2400"/>
            </a:lvl1pPr>
            <a:lvl2pPr marL="457200" indent="0" algn="r" latinLnBrk="0">
              <a:buNone/>
              <a:defRPr lang="ar-SA" sz="2800"/>
            </a:lvl2pPr>
            <a:lvl3pPr marL="914400" indent="0" algn="r" latinLnBrk="0">
              <a:buNone/>
              <a:defRPr lang="ar-SA" sz="2400"/>
            </a:lvl3pPr>
            <a:lvl4pPr marL="1371600" indent="0" algn="r" latinLnBrk="0">
              <a:buNone/>
              <a:defRPr lang="ar-SA" sz="2000"/>
            </a:lvl4pPr>
            <a:lvl5pPr marL="1828800" indent="0" algn="r" latinLnBrk="0">
              <a:buNone/>
              <a:defRPr lang="ar-SA" sz="2000"/>
            </a:lvl5pPr>
            <a:lvl6pPr marL="2286000" indent="0" algn="r" latinLnBrk="0">
              <a:buNone/>
              <a:defRPr lang="ar-SA" sz="2000"/>
            </a:lvl6pPr>
            <a:lvl7pPr marL="2743200" indent="0" algn="r" latinLnBrk="0">
              <a:buNone/>
              <a:defRPr lang="ar-SA" sz="2000"/>
            </a:lvl7pPr>
            <a:lvl8pPr marL="3200400" indent="0" algn="r" latinLnBrk="0">
              <a:buNone/>
              <a:defRPr lang="ar-SA" sz="2000"/>
            </a:lvl8pPr>
            <a:lvl9pPr marL="3657600" indent="0" algn="r" latinLnBrk="0">
              <a:buNone/>
              <a:defRPr lang="ar-SA" sz="2000"/>
            </a:lvl9pPr>
          </a:lstStyle>
          <a:p>
            <a:pPr algn="r" rtl="1"/>
            <a:endParaRPr lang="ar-SA" dirty="0"/>
          </a:p>
        </p:txBody>
      </p:sp>
      <p:sp>
        <p:nvSpPr>
          <p:cNvPr id="4" name="عنصر نائب للنص 3"/>
          <p:cNvSpPr>
            <a:spLocks noGrp="1"/>
          </p:cNvSpPr>
          <p:nvPr>
            <p:ph type="body" sz="half" idx="2"/>
          </p:nvPr>
        </p:nvSpPr>
        <p:spPr>
          <a:xfrm>
            <a:off x="8151813" y="4648200"/>
            <a:ext cx="3276599" cy="1371600"/>
          </a:xfrm>
        </p:spPr>
        <p:txBody>
          <a:bodyPr>
            <a:normAutofit/>
          </a:bodyPr>
          <a:lstStyle>
            <a:lvl1pPr marL="0" indent="0" algn="r" latinLnBrk="0">
              <a:spcBef>
                <a:spcPts val="600"/>
              </a:spcBef>
              <a:buNone/>
              <a:defRPr lang="ar-SA" sz="1600"/>
            </a:lvl1pPr>
            <a:lvl2pPr marL="457200" indent="0" algn="r" latinLnBrk="0">
              <a:buNone/>
              <a:defRPr lang="ar-SA" sz="1200"/>
            </a:lvl2pPr>
            <a:lvl3pPr marL="914400" indent="0" algn="r" latinLnBrk="0">
              <a:buNone/>
              <a:defRPr lang="ar-SA" sz="1000"/>
            </a:lvl3pPr>
            <a:lvl4pPr marL="1371600" indent="0" algn="r" latinLnBrk="0">
              <a:buNone/>
              <a:defRPr lang="ar-SA" sz="900"/>
            </a:lvl4pPr>
            <a:lvl5pPr marL="1828800" indent="0" algn="r" latinLnBrk="0">
              <a:buNone/>
              <a:defRPr lang="ar-SA" sz="900"/>
            </a:lvl5pPr>
            <a:lvl6pPr marL="2286000" indent="0" algn="r" latinLnBrk="0">
              <a:buNone/>
              <a:defRPr lang="ar-SA" sz="900"/>
            </a:lvl6pPr>
            <a:lvl7pPr marL="2743200" indent="0" algn="r" latinLnBrk="0">
              <a:buNone/>
              <a:defRPr lang="ar-SA" sz="900"/>
            </a:lvl7pPr>
            <a:lvl8pPr marL="3200400" indent="0" algn="r" latinLnBrk="0">
              <a:buNone/>
              <a:defRPr lang="ar-SA" sz="900"/>
            </a:lvl8pPr>
            <a:lvl9pPr marL="3657600" indent="0" algn="r" latinLnBrk="0">
              <a:buNone/>
              <a:defRPr lang="ar-SA" sz="900"/>
            </a:lvl9pPr>
          </a:lstStyle>
          <a:p>
            <a:pPr lvl="0" algn="r" rtl="1"/>
            <a:r>
              <a:rPr lang="ar-SA"/>
              <a:t>انقر لتحرير أنماط النص الرئيسي</a:t>
            </a:r>
          </a:p>
        </p:txBody>
      </p:sp>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2">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912812" y="533400"/>
            <a:ext cx="9601200" cy="1143000"/>
          </a:xfrm>
          <a:prstGeom prst="rect">
            <a:avLst/>
          </a:prstGeom>
        </p:spPr>
        <p:txBody>
          <a:bodyPr vert="horz" lIns="91440" tIns="45720" rIns="91440" bIns="45720" rtlCol="1" anchor="b">
            <a:normAutofit/>
          </a:bodyPr>
          <a:lstStyle/>
          <a:p>
            <a:pPr algn="r" rtl="1"/>
            <a:r>
              <a:rPr lang="ar-SA"/>
              <a:t>انقر لتحرير نمط العنوان الرئيسي</a:t>
            </a:r>
          </a:p>
        </p:txBody>
      </p:sp>
      <p:sp>
        <p:nvSpPr>
          <p:cNvPr id="3" name="عنصر نائب للنص 2"/>
          <p:cNvSpPr>
            <a:spLocks noGrp="1"/>
          </p:cNvSpPr>
          <p:nvPr>
            <p:ph type="body" idx="1"/>
          </p:nvPr>
        </p:nvSpPr>
        <p:spPr>
          <a:xfrm>
            <a:off x="912812" y="1828800"/>
            <a:ext cx="9601200" cy="4191000"/>
          </a:xfrm>
          <a:prstGeom prst="rect">
            <a:avLst/>
          </a:prstGeom>
        </p:spPr>
        <p:txBody>
          <a:bodyPr vert="horz" lIns="91440" tIns="45720" rIns="91440" bIns="45720" rtlCol="1">
            <a:normAutofit/>
          </a:bodyPr>
          <a:lstStyle/>
          <a:p>
            <a:pPr lvl="0" algn="r" rtl="1"/>
            <a:r>
              <a:rPr lang="ar-SA"/>
              <a:t>انقر لتحرير أنماط النص الرئيسي</a:t>
            </a:r>
          </a:p>
          <a:p>
            <a:pPr lvl="1" algn="r" rtl="1"/>
            <a:r>
              <a:rPr lang="ar-SA"/>
              <a:t>المستوى الثاني</a:t>
            </a:r>
          </a:p>
          <a:p>
            <a:pPr lvl="2" algn="r" rtl="1"/>
            <a:r>
              <a:rPr lang="ar-SA"/>
              <a:t>المستوى الثالث</a:t>
            </a:r>
          </a:p>
          <a:p>
            <a:pPr lvl="3" algn="r" rtl="1"/>
            <a:r>
              <a:rPr lang="ar-SA"/>
              <a:t>المستوى الرابع</a:t>
            </a:r>
          </a:p>
          <a:p>
            <a:pPr lvl="4" algn="r" rtl="1"/>
            <a:r>
              <a:rPr lang="ar-SA"/>
              <a:t>المستوى الخامس</a:t>
            </a:r>
          </a:p>
          <a:p>
            <a:pPr lvl="5" algn="r" rtl="1"/>
            <a:r>
              <a:rPr lang="ar-SA"/>
              <a:t>المستوى السادس</a:t>
            </a:r>
          </a:p>
          <a:p>
            <a:pPr lvl="6" algn="r" rtl="1"/>
            <a:r>
              <a:rPr lang="ar-SA"/>
              <a:t>المستوى السابع</a:t>
            </a:r>
          </a:p>
          <a:p>
            <a:pPr lvl="7" algn="r" rtl="1"/>
            <a:r>
              <a:rPr lang="ar-SA"/>
              <a:t>المستوى الثامن</a:t>
            </a:r>
          </a:p>
          <a:p>
            <a:pPr lvl="8" algn="r" rtl="1"/>
            <a:r>
              <a:rPr lang="ar-SA"/>
              <a:t>المستوى التاسع</a:t>
            </a:r>
          </a:p>
        </p:txBody>
      </p:sp>
      <p:sp>
        <p:nvSpPr>
          <p:cNvPr id="4" name="عنصر نائب للتاريخ 3"/>
          <p:cNvSpPr>
            <a:spLocks noGrp="1"/>
          </p:cNvSpPr>
          <p:nvPr>
            <p:ph type="dt" sz="half" idx="2"/>
          </p:nvPr>
        </p:nvSpPr>
        <p:spPr>
          <a:xfrm>
            <a:off x="2115220" y="6172200"/>
            <a:ext cx="1320059" cy="273049"/>
          </a:xfrm>
          <a:prstGeom prst="rect">
            <a:avLst/>
          </a:prstGeom>
        </p:spPr>
        <p:txBody>
          <a:bodyPr vert="horz" lIns="91440" tIns="45720" rIns="91440" bIns="45720" rtlCol="1" anchor="ctr"/>
          <a:lstStyle>
            <a:lvl1pPr algn="l"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83829175-527E-46A3-863C-1BB1F163B849}" type="datetimeFigureOut">
              <a:rPr lang="ar-SA" smtClean="0"/>
              <a:pPr/>
              <a:t>04/08/1441</a:t>
            </a:fld>
            <a:endParaRPr lang="ar-SA"/>
          </a:p>
        </p:txBody>
      </p:sp>
      <p:sp>
        <p:nvSpPr>
          <p:cNvPr id="5" name="عنصر نائب للتذييل 4"/>
          <p:cNvSpPr>
            <a:spLocks noGrp="1"/>
          </p:cNvSpPr>
          <p:nvPr>
            <p:ph type="ftr" sz="quarter" idx="3"/>
          </p:nvPr>
        </p:nvSpPr>
        <p:spPr>
          <a:xfrm>
            <a:off x="3651550" y="6172200"/>
            <a:ext cx="6862462" cy="273049"/>
          </a:xfrm>
          <a:prstGeom prst="rect">
            <a:avLst/>
          </a:prstGeom>
        </p:spPr>
        <p:txBody>
          <a:bodyPr vert="horz" lIns="91440" tIns="45720" rIns="91440" bIns="45720" rtlCol="1" anchor="ctr"/>
          <a:lstStyle>
            <a:lvl1pPr algn="r"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lang="ar-SA" dirty="0"/>
          </a:p>
        </p:txBody>
      </p:sp>
      <p:sp>
        <p:nvSpPr>
          <p:cNvPr id="6" name="عنصر نائب لرقم الشريحة 5"/>
          <p:cNvSpPr>
            <a:spLocks noGrp="1"/>
          </p:cNvSpPr>
          <p:nvPr>
            <p:ph type="sldNum" sz="quarter" idx="4"/>
          </p:nvPr>
        </p:nvSpPr>
        <p:spPr>
          <a:xfrm>
            <a:off x="908348" y="6172200"/>
            <a:ext cx="990601" cy="273049"/>
          </a:xfrm>
          <a:prstGeom prst="rect">
            <a:avLst/>
          </a:prstGeom>
        </p:spPr>
        <p:txBody>
          <a:bodyPr vert="horz" lIns="91440" tIns="45720" rIns="91440" bIns="45720" rtlCol="1" anchor="ctr"/>
          <a:lstStyle>
            <a:lvl1pPr algn="l" rtl="1" latinLnBrk="0">
              <a:defRPr lang="ar-SA" sz="10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fld id="{E5137D0E-4A4F-4307-8994-C1891D747D59}" type="slidenum">
              <a:rPr lang="ar-SA" smtClean="0"/>
              <a:pPr/>
              <a:t>‹#›</a:t>
            </a:fld>
            <a:endParaRPr lang="ar-SA"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1" eaLnBrk="1" latinLnBrk="0" hangingPunct="1">
        <a:lnSpc>
          <a:spcPct val="90000"/>
        </a:lnSpc>
        <a:spcBef>
          <a:spcPct val="0"/>
        </a:spcBef>
        <a:buNone/>
        <a:defRPr lang="ar-SA"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3838" indent="-223838" algn="l" defTabSz="914400" rtl="1" eaLnBrk="1" latinLnBrk="0" hangingPunct="1">
        <a:lnSpc>
          <a:spcPct val="90000"/>
        </a:lnSpc>
        <a:spcBef>
          <a:spcPts val="1800"/>
        </a:spcBef>
        <a:buFont typeface="Arial" pitchFamily="34" charset="0"/>
        <a:buChar char="•"/>
        <a:defRPr lang="ar-SA"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02920" indent="-223838" algn="l" defTabSz="914400" rtl="1" eaLnBrk="1" latinLnBrk="0" hangingPunct="1">
        <a:lnSpc>
          <a:spcPct val="90000"/>
        </a:lnSpc>
        <a:spcBef>
          <a:spcPts val="800"/>
        </a:spcBef>
        <a:buFont typeface="Arial" pitchFamily="34" charset="0"/>
        <a:buChar char="–"/>
        <a:defRPr lang="ar-SA"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41363" indent="-171450" algn="l" defTabSz="914400" rtl="1" eaLnBrk="1" latinLnBrk="0" hangingPunct="1">
        <a:lnSpc>
          <a:spcPct val="90000"/>
        </a:lnSpc>
        <a:spcBef>
          <a:spcPts val="600"/>
        </a:spcBef>
        <a:buFont typeface="Arial" pitchFamily="34" charset="0"/>
        <a:buChar char="•"/>
        <a:defRPr lang="ar-SA"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66788" indent="-173038"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08088" indent="-173038"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44752"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1682496"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1920240"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2157984" indent="-173736" algn="l" defTabSz="914400" rtl="1" eaLnBrk="1" latinLnBrk="0" hangingPunct="1">
        <a:lnSpc>
          <a:spcPct val="90000"/>
        </a:lnSpc>
        <a:spcBef>
          <a:spcPts val="600"/>
        </a:spcBef>
        <a:buFont typeface="Arial" pitchFamily="34" charset="0"/>
        <a:buChar char="•"/>
        <a:defRPr lang="ar-SA"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p:bodyStyle>
    <p:otherStyle>
      <a:defPPr>
        <a:defRPr lang="ar-SA"/>
      </a:defPPr>
      <a:lvl1pPr marL="0" algn="r" defTabSz="914400" rtl="0" eaLnBrk="1" latinLnBrk="0" hangingPunct="1">
        <a:defRPr lang="ar-SA" sz="1800" kern="1200">
          <a:solidFill>
            <a:schemeClr val="tx1"/>
          </a:solidFill>
          <a:latin typeface="+mn-lt"/>
          <a:ea typeface="+mn-ea"/>
          <a:cs typeface="+mn-cs"/>
        </a:defRPr>
      </a:lvl1pPr>
      <a:lvl2pPr marL="457200" algn="r" defTabSz="914400" rtl="0" eaLnBrk="1" latinLnBrk="0" hangingPunct="1">
        <a:defRPr lang="ar-SA" sz="1800" kern="1200">
          <a:solidFill>
            <a:schemeClr val="tx1"/>
          </a:solidFill>
          <a:latin typeface="+mn-lt"/>
          <a:ea typeface="+mn-ea"/>
          <a:cs typeface="+mn-cs"/>
        </a:defRPr>
      </a:lvl2pPr>
      <a:lvl3pPr marL="914400" algn="r" defTabSz="914400" rtl="0" eaLnBrk="1" latinLnBrk="0" hangingPunct="1">
        <a:defRPr lang="ar-SA" sz="1800" kern="1200">
          <a:solidFill>
            <a:schemeClr val="tx1"/>
          </a:solidFill>
          <a:latin typeface="+mn-lt"/>
          <a:ea typeface="+mn-ea"/>
          <a:cs typeface="+mn-cs"/>
        </a:defRPr>
      </a:lvl3pPr>
      <a:lvl4pPr marL="1371600" algn="r" defTabSz="914400" rtl="0" eaLnBrk="1" latinLnBrk="0" hangingPunct="1">
        <a:defRPr lang="ar-SA" sz="1800" kern="1200">
          <a:solidFill>
            <a:schemeClr val="tx1"/>
          </a:solidFill>
          <a:latin typeface="+mn-lt"/>
          <a:ea typeface="+mn-ea"/>
          <a:cs typeface="+mn-cs"/>
        </a:defRPr>
      </a:lvl4pPr>
      <a:lvl5pPr marL="1828800" algn="r" defTabSz="914400" rtl="0" eaLnBrk="1" latinLnBrk="0" hangingPunct="1">
        <a:defRPr lang="ar-SA" sz="1800" kern="1200">
          <a:solidFill>
            <a:schemeClr val="tx1"/>
          </a:solidFill>
          <a:latin typeface="+mn-lt"/>
          <a:ea typeface="+mn-ea"/>
          <a:cs typeface="+mn-cs"/>
        </a:defRPr>
      </a:lvl5pPr>
      <a:lvl6pPr marL="2286000" algn="r" defTabSz="914400" rtl="0" eaLnBrk="1" latinLnBrk="0" hangingPunct="1">
        <a:defRPr lang="ar-SA" sz="1800" kern="1200">
          <a:solidFill>
            <a:schemeClr val="tx1"/>
          </a:solidFill>
          <a:latin typeface="+mn-lt"/>
          <a:ea typeface="+mn-ea"/>
          <a:cs typeface="+mn-cs"/>
        </a:defRPr>
      </a:lvl6pPr>
      <a:lvl7pPr marL="2743200" algn="r" defTabSz="914400" rtl="0" eaLnBrk="1" latinLnBrk="0" hangingPunct="1">
        <a:defRPr lang="ar-SA" sz="1800" kern="1200">
          <a:solidFill>
            <a:schemeClr val="tx1"/>
          </a:solidFill>
          <a:latin typeface="+mn-lt"/>
          <a:ea typeface="+mn-ea"/>
          <a:cs typeface="+mn-cs"/>
        </a:defRPr>
      </a:lvl7pPr>
      <a:lvl8pPr marL="3200400" algn="r" defTabSz="914400" rtl="0" eaLnBrk="1" latinLnBrk="0" hangingPunct="1">
        <a:defRPr lang="ar-SA" sz="1800" kern="1200">
          <a:solidFill>
            <a:schemeClr val="tx1"/>
          </a:solidFill>
          <a:latin typeface="+mn-lt"/>
          <a:ea typeface="+mn-ea"/>
          <a:cs typeface="+mn-cs"/>
        </a:defRPr>
      </a:lvl8pPr>
      <a:lvl9pPr marL="3657600" algn="r" defTabSz="914400" rtl="0" eaLnBrk="1" latinLnBrk="0" hangingPunct="1">
        <a:defRPr lang="ar-SA"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673" y="1918741"/>
            <a:ext cx="10152063" cy="4558259"/>
          </a:xfrm>
        </p:spPr>
        <p:txBody>
          <a:bodyPr/>
          <a:lstStyle/>
          <a:p>
            <a:pPr algn="ctr">
              <a:defRPr/>
            </a:pPr>
            <a:r>
              <a:rPr lang="ar-EG" b="1" dirty="0" smtClean="0">
                <a:solidFill>
                  <a:srgbClr val="002060"/>
                </a:solidFill>
                <a:latin typeface="Rockwell Extra Bold" pitchFamily="18" charset="0"/>
                <a:cs typeface="Bader" pitchFamily="2" charset="-78"/>
              </a:rPr>
              <a:t>محاضرة</a:t>
            </a:r>
            <a:r>
              <a:rPr lang="ar-EG" sz="4000" b="1" dirty="0">
                <a:solidFill>
                  <a:srgbClr val="002060"/>
                </a:solidFill>
                <a:latin typeface="Rockwell Extra Bold" pitchFamily="18" charset="0"/>
                <a:cs typeface="Bader" pitchFamily="2" charset="-78"/>
              </a:rPr>
              <a:t/>
            </a:r>
            <a:br>
              <a:rPr lang="ar-EG" sz="4000" b="1" dirty="0">
                <a:solidFill>
                  <a:srgbClr val="002060"/>
                </a:solidFill>
                <a:latin typeface="Rockwell Extra Bold" pitchFamily="18" charset="0"/>
                <a:cs typeface="Bader" pitchFamily="2" charset="-78"/>
              </a:rPr>
            </a:br>
            <a:r>
              <a:rPr lang="ar-EG" sz="4000" b="1" dirty="0" err="1">
                <a:solidFill>
                  <a:srgbClr val="FF0000"/>
                </a:solidFill>
                <a:latin typeface="Rockwell Extra Bold" pitchFamily="18" charset="0"/>
                <a:cs typeface="Bader" pitchFamily="2" charset="-78"/>
              </a:rPr>
              <a:t>فى</a:t>
            </a:r>
            <a:r>
              <a:rPr lang="ar-EG" sz="4000" b="1" dirty="0">
                <a:solidFill>
                  <a:srgbClr val="FF0000"/>
                </a:solidFill>
                <a:latin typeface="Rockwell Extra Bold" pitchFamily="18" charset="0"/>
                <a:cs typeface="Bader" pitchFamily="2" charset="-78"/>
              </a:rPr>
              <a:t> مادة: </a:t>
            </a:r>
            <a:r>
              <a:rPr lang="ar-EG" sz="4000" b="1" dirty="0">
                <a:solidFill>
                  <a:srgbClr val="002060"/>
                </a:solidFill>
                <a:latin typeface="Rockwell Extra Bold" pitchFamily="18" charset="0"/>
                <a:cs typeface="Bader" pitchFamily="2" charset="-78"/>
              </a:rPr>
              <a:t>الصحـــــافة </a:t>
            </a:r>
            <a:r>
              <a:rPr lang="ar-EG" sz="4000" b="1" dirty="0" smtClean="0">
                <a:solidFill>
                  <a:srgbClr val="002060"/>
                </a:solidFill>
                <a:latin typeface="Rockwell Extra Bold" pitchFamily="18" charset="0"/>
                <a:cs typeface="Bader" pitchFamily="2" charset="-78"/>
              </a:rPr>
              <a:t>وقضايا المجتمع</a:t>
            </a:r>
            <a:r>
              <a:rPr lang="ar-EG" sz="4000" b="1" dirty="0">
                <a:solidFill>
                  <a:srgbClr val="002060"/>
                </a:solidFill>
                <a:latin typeface="Rockwell Extra Bold" pitchFamily="18" charset="0"/>
                <a:cs typeface="Bader" pitchFamily="2" charset="-78"/>
              </a:rPr>
              <a:t/>
            </a:r>
            <a:br>
              <a:rPr lang="ar-EG" sz="4000" b="1" dirty="0">
                <a:solidFill>
                  <a:srgbClr val="002060"/>
                </a:solidFill>
                <a:latin typeface="Rockwell Extra Bold" pitchFamily="18" charset="0"/>
                <a:cs typeface="Bader" pitchFamily="2" charset="-78"/>
              </a:rPr>
            </a:br>
            <a:r>
              <a:rPr lang="ar-EG" sz="4000" dirty="0">
                <a:solidFill>
                  <a:srgbClr val="193DD7"/>
                </a:solidFill>
                <a:latin typeface="Rockwell Extra Bold" pitchFamily="18" charset="0"/>
                <a:cs typeface="Bader" pitchFamily="2" charset="-78"/>
              </a:rPr>
              <a:t>( الفرقة </a:t>
            </a:r>
            <a:r>
              <a:rPr lang="ar-EG" sz="4000" dirty="0" smtClean="0">
                <a:solidFill>
                  <a:srgbClr val="193DD7"/>
                </a:solidFill>
                <a:latin typeface="Rockwell Extra Bold" pitchFamily="18" charset="0"/>
                <a:cs typeface="Bader" pitchFamily="2" charset="-78"/>
              </a:rPr>
              <a:t>الثالثة – </a:t>
            </a:r>
            <a:r>
              <a:rPr lang="ar-EG" sz="4000" dirty="0">
                <a:solidFill>
                  <a:srgbClr val="193DD7"/>
                </a:solidFill>
                <a:latin typeface="Rockwell Extra Bold" pitchFamily="18" charset="0"/>
                <a:cs typeface="Bader" pitchFamily="2" charset="-78"/>
              </a:rPr>
              <a:t>قسم الصحــافة </a:t>
            </a:r>
            <a:r>
              <a:rPr lang="ar-EG" sz="4000" dirty="0" smtClean="0">
                <a:solidFill>
                  <a:srgbClr val="193DD7"/>
                </a:solidFill>
                <a:latin typeface="Rockwell Extra Bold" pitchFamily="18" charset="0"/>
                <a:cs typeface="Bader" pitchFamily="2" charset="-78"/>
              </a:rPr>
              <a:t>29مارس2020</a:t>
            </a:r>
            <a:r>
              <a:rPr lang="ar-EG" sz="4000" dirty="0">
                <a:solidFill>
                  <a:srgbClr val="193DD7"/>
                </a:solidFill>
                <a:latin typeface="Rockwell Extra Bold" pitchFamily="18" charset="0"/>
                <a:cs typeface="Bader" pitchFamily="2" charset="-78"/>
              </a:rPr>
              <a:t>)</a:t>
            </a:r>
            <a:r>
              <a:rPr lang="en-US" sz="4000" dirty="0">
                <a:solidFill>
                  <a:srgbClr val="193DD7"/>
                </a:solidFill>
                <a:latin typeface="Rockwell Extra Bold" pitchFamily="18" charset="0"/>
                <a:cs typeface="Bader" pitchFamily="2" charset="-78"/>
              </a:rPr>
              <a:t/>
            </a:r>
            <a:br>
              <a:rPr lang="en-US" sz="4000" dirty="0">
                <a:solidFill>
                  <a:srgbClr val="193DD7"/>
                </a:solidFill>
                <a:latin typeface="Rockwell Extra Bold" pitchFamily="18" charset="0"/>
                <a:cs typeface="Bader" pitchFamily="2" charset="-78"/>
              </a:rPr>
            </a:br>
            <a:r>
              <a:rPr lang="ar-EG" sz="4000" b="1" dirty="0">
                <a:solidFill>
                  <a:srgbClr val="FF0000"/>
                </a:solidFill>
                <a:effectLst>
                  <a:outerShdw blurRad="38100" dist="38100" dir="2700000" algn="tl">
                    <a:srgbClr val="000000">
                      <a:alpha val="43137"/>
                    </a:srgbClr>
                  </a:outerShdw>
                </a:effectLst>
                <a:latin typeface="Rockwell Extra Bold" pitchFamily="18" charset="0"/>
                <a:cs typeface="Bader" pitchFamily="2" charset="-78"/>
              </a:rPr>
              <a:t>إعـــــــــــــــداد</a:t>
            </a:r>
            <a:br>
              <a:rPr lang="ar-EG" sz="4000" b="1" dirty="0">
                <a:solidFill>
                  <a:srgbClr val="FF0000"/>
                </a:solidFill>
                <a:effectLst>
                  <a:outerShdw blurRad="38100" dist="38100" dir="2700000" algn="tl">
                    <a:srgbClr val="000000">
                      <a:alpha val="43137"/>
                    </a:srgbClr>
                  </a:outerShdw>
                </a:effectLst>
                <a:latin typeface="Rockwell Extra Bold" pitchFamily="18" charset="0"/>
                <a:cs typeface="Bader" pitchFamily="2" charset="-78"/>
              </a:rPr>
            </a:br>
            <a:r>
              <a:rPr lang="ar-EG" b="1" dirty="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t>د. </a:t>
            </a:r>
            <a:r>
              <a:rPr lang="ar-EG" b="1" dirty="0" smtClean="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t>أسماء عرام </a:t>
            </a:r>
            <a:r>
              <a:rPr lang="ar-EG" sz="8800" b="1" dirty="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t/>
            </a:r>
            <a:br>
              <a:rPr lang="ar-EG" sz="8800" b="1" dirty="0">
                <a:solidFill>
                  <a:srgbClr val="002060"/>
                </a:solidFill>
                <a:effectLst>
                  <a:outerShdw blurRad="38100" dist="38100" dir="2700000" algn="tl">
                    <a:srgbClr val="000000">
                      <a:alpha val="43137"/>
                    </a:srgbClr>
                  </a:outerShdw>
                </a:effectLst>
                <a:latin typeface="Rockwell Extra Bold" pitchFamily="18" charset="0"/>
                <a:cs typeface="MCS Erwah S_U normal." pitchFamily="2" charset="-78"/>
              </a:rPr>
            </a:br>
            <a:endParaRPr lang="en-US" dirty="0"/>
          </a:p>
        </p:txBody>
      </p:sp>
      <p:pic>
        <p:nvPicPr>
          <p:cNvPr id="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99612" y="-24359"/>
            <a:ext cx="20161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394" y="0"/>
            <a:ext cx="2351087"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645226323"/>
      </p:ext>
    </p:extLst>
  </p:cSld>
  <p:clrMapOvr>
    <a:masterClrMapping/>
  </p:clrMapOvr>
  <mc:AlternateContent xmlns:mc="http://schemas.openxmlformats.org/markup-compatibility/2006">
    <mc:Choice xmlns:p14="http://schemas.microsoft.com/office/powerpoint/2010/main" Requires="p14">
      <p:transition spd="med" p14:dur="700" advTm="9585">
        <p:fade/>
      </p:transition>
    </mc:Choice>
    <mc:Fallback>
      <p:transition spd="med" advTm="95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1"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2000"/>
                                        <p:tgtEl>
                                          <p:spTgt spid="4"/>
                                        </p:tgtEl>
                                      </p:cBhvr>
                                    </p:animEffect>
                                  </p:childTnLst>
                                </p:cTn>
                              </p:par>
                            </p:childTnLst>
                          </p:cTn>
                        </p:par>
                        <p:par>
                          <p:cTn id="10" fill="hold">
                            <p:stCondLst>
                              <p:cond delay="2000"/>
                            </p:stCondLst>
                            <p:childTnLst>
                              <p:par>
                                <p:cTn id="11" presetID="21"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144000" cy="5943600"/>
          </a:xfrm>
        </p:spPr>
        <p:style>
          <a:lnRef idx="2">
            <a:schemeClr val="accent3"/>
          </a:lnRef>
          <a:fillRef idx="1">
            <a:schemeClr val="lt1"/>
          </a:fillRef>
          <a:effectRef idx="0">
            <a:schemeClr val="accent3"/>
          </a:effectRef>
          <a:fontRef idx="minor">
            <a:schemeClr val="dk1"/>
          </a:fontRef>
        </p:style>
        <p:txBody>
          <a:bodyPr/>
          <a:lstStyle/>
          <a:p>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بأنها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مجموعة معايير ذاتيه وموضوعيه غير مكتوبة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تفهم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طرف المحترفين في وسائل الأعلام في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عملية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جمع وانتقاء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الأخبار</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ar-EG" sz="2800" b="1" dirty="0" smtClean="0">
                <a:ln w="1905"/>
                <a:solidFill>
                  <a:srgbClr val="FF0000"/>
                </a:soli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وتشترك </a:t>
            </a:r>
            <a:r>
              <a:rPr lang="ar-SA" sz="2800" b="1" dirty="0">
                <a:ln w="1905"/>
                <a:solidFill>
                  <a:srgbClr val="FF0000"/>
                </a:solidFill>
                <a:effectLst>
                  <a:innerShdw blurRad="69850" dist="43180" dir="5400000">
                    <a:srgbClr val="000000">
                      <a:alpha val="65000"/>
                    </a:srgbClr>
                  </a:innerShdw>
                </a:effectLst>
              </a:rPr>
              <a:t>فيها جميع المؤسسات الإعلامية إلا أن الأخذ </a:t>
            </a:r>
            <a:r>
              <a:rPr lang="ar-EG" sz="2800" b="1" dirty="0" smtClean="0">
                <a:ln w="1905"/>
                <a:solidFill>
                  <a:srgbClr val="FF0000"/>
                </a:solidFill>
                <a:effectLst>
                  <a:innerShdw blurRad="69850" dist="43180" dir="5400000">
                    <a:srgbClr val="000000">
                      <a:alpha val="65000"/>
                    </a:srgbClr>
                  </a:innerShdw>
                </a:effectLst>
              </a:rPr>
              <a:t/>
            </a:r>
            <a:br>
              <a:rPr lang="ar-EG" sz="2800" b="1" dirty="0" smtClean="0">
                <a:ln w="1905"/>
                <a:solidFill>
                  <a:srgbClr val="FF0000"/>
                </a:solidFill>
                <a:effectLst>
                  <a:innerShdw blurRad="69850" dist="43180" dir="5400000">
                    <a:srgbClr val="000000">
                      <a:alpha val="65000"/>
                    </a:srgbClr>
                  </a:innerShdw>
                </a:effectLst>
              </a:rPr>
            </a:br>
            <a:r>
              <a:rPr lang="ar-EG" sz="2800" b="1" dirty="0">
                <a:ln w="1905"/>
                <a:solidFill>
                  <a:srgbClr val="FF0000"/>
                </a:soli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
            </a:r>
            <a:br>
              <a:rPr lang="ar-EG" sz="2800" b="1" dirty="0" smtClean="0">
                <a:ln w="1905"/>
                <a:solidFill>
                  <a:srgbClr val="FF0000"/>
                </a:solidFill>
                <a:effectLst>
                  <a:innerShdw blurRad="69850" dist="43180" dir="5400000">
                    <a:srgbClr val="000000">
                      <a:alpha val="65000"/>
                    </a:srgbClr>
                  </a:innerShdw>
                </a:effectLst>
              </a:rPr>
            </a:br>
            <a:r>
              <a:rPr lang="ar-EG" sz="2800" b="1" dirty="0">
                <a:ln w="1905"/>
                <a:solidFill>
                  <a:srgbClr val="FF0000"/>
                </a:solidFill>
                <a:effectLst>
                  <a:innerShdw blurRad="69850" dist="43180" dir="5400000">
                    <a:srgbClr val="000000">
                      <a:alpha val="65000"/>
                    </a:srgbClr>
                  </a:innerShdw>
                </a:effectLst>
              </a:rPr>
              <a:t> </a:t>
            </a:r>
            <a:r>
              <a:rPr lang="ar-EG" sz="2800" b="1" dirty="0" smtClean="0">
                <a:ln w="1905"/>
                <a:solidFill>
                  <a:srgbClr val="FF0000"/>
                </a:soli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بها </a:t>
            </a:r>
            <a:r>
              <a:rPr lang="ar-SA" sz="2800" b="1" dirty="0">
                <a:ln w="1905"/>
                <a:solidFill>
                  <a:srgbClr val="FF0000"/>
                </a:solidFill>
                <a:effectLst>
                  <a:innerShdw blurRad="69850" dist="43180" dir="5400000">
                    <a:srgbClr val="000000">
                      <a:alpha val="65000"/>
                    </a:srgbClr>
                  </a:innerShdw>
                </a:effectLst>
              </a:rPr>
              <a:t>يختلف من مؤسسه إلي </a:t>
            </a:r>
            <a:r>
              <a:rPr lang="ar-SA" sz="2800" b="1" dirty="0" smtClean="0">
                <a:ln w="1905"/>
                <a:solidFill>
                  <a:srgbClr val="FF0000"/>
                </a:solidFill>
                <a:effectLst>
                  <a:innerShdw blurRad="69850" dist="43180" dir="5400000">
                    <a:srgbClr val="000000">
                      <a:alpha val="65000"/>
                    </a:srgbClr>
                  </a:innerShdw>
                </a:effectLst>
              </a:rPr>
              <a:t>أخري</a:t>
            </a: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وتعد آنية معقدة لما تحمله من معان أيديولوجية ولأنها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أيضاً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لنوعيه وأذواق الجمهور مما يعطيها صفة التغير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والتطور</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656667918"/>
      </p:ext>
    </p:extLst>
  </p:cSld>
  <p:clrMapOvr>
    <a:masterClrMapping/>
  </p:clrMapOvr>
  <mc:AlternateContent xmlns:mc="http://schemas.openxmlformats.org/markup-compatibility/2006">
    <mc:Choice xmlns:p14="http://schemas.microsoft.com/office/powerpoint/2010/main" Requires="p14">
      <p:transition spd="med" p14:dur="700" advTm="7721">
        <p:fade/>
      </p:transition>
    </mc:Choice>
    <mc:Fallback>
      <p:transition spd="med" advTm="7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ar-EG" sz="4000" b="1" dirty="0" smtClean="0">
                <a:solidFill>
                  <a:schemeClr val="bg1"/>
                </a:solidFill>
              </a:rPr>
              <a:t>  </a:t>
            </a:r>
            <a:r>
              <a:rPr lang="ar-SA" sz="4000" b="1" dirty="0" smtClean="0">
                <a:solidFill>
                  <a:schemeClr val="bg1"/>
                </a:solidFill>
              </a:rPr>
              <a:t>الجدة </a:t>
            </a:r>
            <a:r>
              <a:rPr lang="ar-SA" sz="4000" b="1" dirty="0">
                <a:solidFill>
                  <a:schemeClr val="bg1"/>
                </a:solidFill>
              </a:rPr>
              <a:t>أو </a:t>
            </a:r>
            <a:r>
              <a:rPr lang="ar-EG" sz="4000" b="1" dirty="0" smtClean="0">
                <a:solidFill>
                  <a:schemeClr val="bg1"/>
                </a:solidFill>
              </a:rPr>
              <a:t>   </a:t>
            </a:r>
            <a:br>
              <a:rPr lang="ar-EG" sz="4000" b="1" dirty="0" smtClean="0">
                <a:solidFill>
                  <a:schemeClr val="bg1"/>
                </a:solidFill>
              </a:rPr>
            </a:br>
            <a:r>
              <a:rPr lang="ar-EG" sz="4000" b="1" dirty="0">
                <a:solidFill>
                  <a:schemeClr val="bg1"/>
                </a:solidFill>
              </a:rPr>
              <a:t> </a:t>
            </a:r>
            <a:r>
              <a:rPr lang="ar-EG" sz="4000" b="1" dirty="0" smtClean="0">
                <a:solidFill>
                  <a:schemeClr val="bg1"/>
                </a:solidFill>
              </a:rPr>
              <a:t> </a:t>
            </a:r>
            <a:r>
              <a:rPr lang="ar-SA" sz="4000" b="1" dirty="0" smtClean="0">
                <a:solidFill>
                  <a:schemeClr val="bg1"/>
                </a:solidFill>
              </a:rPr>
              <a:t>الحالية</a:t>
            </a:r>
            <a:r>
              <a:rPr lang="ar-SA" sz="4000" b="1" dirty="0">
                <a:solidFill>
                  <a:schemeClr val="bg1"/>
                </a:solidFill>
              </a:rPr>
              <a:t>: </a:t>
            </a:r>
            <a:r>
              <a:rPr lang="en-US" sz="4000" b="1" dirty="0">
                <a:solidFill>
                  <a:schemeClr val="bg1"/>
                </a:solidFill>
              </a:rPr>
              <a:t/>
            </a:r>
            <a:br>
              <a:rPr lang="en-US" sz="4000" b="1" dirty="0">
                <a:solidFill>
                  <a:schemeClr val="bg1"/>
                </a:solidFill>
              </a:rPr>
            </a:br>
            <a:endParaRPr lang="en-US" sz="4000" b="1" dirty="0">
              <a:solidFill>
                <a:schemeClr val="bg1"/>
              </a:solidFill>
            </a:endParaRP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Autofit/>
          </a:bodyPr>
          <a:lstStyle/>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يريد القارئ أن يكون الخبر الذي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يقرؤه جديداً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ولم يسبق معرفته من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قبل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،وأن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يكون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مواكباً للأحداث</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ويطلق البعض علي هذه القيمة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مسمي </a:t>
            </a:r>
            <a:r>
              <a:rPr lang="ar-SA" sz="2800" b="1" dirty="0" smtClean="0">
                <a:ln w="1905"/>
                <a:solidFill>
                  <a:srgbClr val="FF0000"/>
                </a:solidFill>
                <a:effectLst>
                  <a:innerShdw blurRad="69850" dist="43180" dir="5400000">
                    <a:srgbClr val="000000">
                      <a:alpha val="65000"/>
                    </a:srgbClr>
                  </a:innerShdw>
                </a:effectLst>
              </a:rPr>
              <a:t>"</a:t>
            </a:r>
            <a:r>
              <a:rPr lang="ar-SA" sz="2800" b="1" dirty="0">
                <a:ln w="1905"/>
                <a:solidFill>
                  <a:srgbClr val="FF0000"/>
                </a:solidFill>
                <a:effectLst>
                  <a:innerShdw blurRad="69850" dist="43180" dir="5400000">
                    <a:srgbClr val="000000">
                      <a:alpha val="65000"/>
                    </a:srgbClr>
                  </a:innerShdw>
                </a:effectLst>
              </a:rPr>
              <a:t>الفورية أو </a:t>
            </a:r>
            <a:r>
              <a:rPr lang="ar-SA" sz="2800" b="1" dirty="0" smtClean="0">
                <a:ln w="1905"/>
                <a:solidFill>
                  <a:srgbClr val="FF0000"/>
                </a:solidFill>
                <a:effectLst>
                  <a:innerShdw blurRad="69850" dist="43180" dir="5400000">
                    <a:srgbClr val="000000">
                      <a:alpha val="65000"/>
                    </a:srgbClr>
                  </a:innerShdw>
                </a:effectLst>
              </a:rPr>
              <a:t>الآنية"</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ومسمي</a:t>
            </a:r>
            <a:r>
              <a:rPr lang="ar-SA" sz="2800" b="1" dirty="0" smtClean="0">
                <a:ln w="1905"/>
                <a:solidFill>
                  <a:srgbClr val="FF0000"/>
                </a:solidFill>
                <a:effectLst>
                  <a:innerShdw blurRad="69850" dist="43180" dir="5400000">
                    <a:srgbClr val="000000">
                      <a:alpha val="65000"/>
                    </a:srgbClr>
                  </a:innerShdw>
                </a:effectLst>
              </a:rPr>
              <a:t> </a:t>
            </a:r>
            <a:endParaRPr lang="ar-EG" sz="2800" b="1" dirty="0" smtClean="0">
              <a:ln w="1905"/>
              <a:solidFill>
                <a:srgbClr val="FF0000"/>
              </a:soli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a:t>
            </a:r>
            <a:r>
              <a:rPr lang="ar-SA" sz="2800" b="1" dirty="0">
                <a:ln w="1905"/>
                <a:solidFill>
                  <a:srgbClr val="FF0000"/>
                </a:solidFill>
                <a:effectLst>
                  <a:innerShdw blurRad="69850" dist="43180" dir="5400000">
                    <a:srgbClr val="000000">
                      <a:alpha val="65000"/>
                    </a:srgbClr>
                  </a:innerShdw>
                </a:effectLst>
              </a:rPr>
              <a:t>التوقيت"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إذ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تري </a:t>
            </a:r>
            <a:r>
              <a:rPr lang="ar-SA" sz="2800" b="1" i="1" u="sng" dirty="0">
                <a:ln w="1905"/>
                <a:solidFill>
                  <a:schemeClr val="tx1"/>
                </a:solidFill>
                <a:effectLst>
                  <a:innerShdw blurRad="69850" dist="43180" dir="5400000">
                    <a:srgbClr val="000000">
                      <a:alpha val="65000"/>
                    </a:srgbClr>
                  </a:innerShdw>
                </a:effectLst>
              </a:rPr>
              <a:t>كارول ريتش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التوقيت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الفورية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يجيب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 سؤال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القارئ:لماذا   تخبرني</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بهذا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الآن</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80568485"/>
      </p:ext>
    </p:extLst>
  </p:cSld>
  <p:clrMapOvr>
    <a:masterClrMapping/>
  </p:clrMapOvr>
  <mc:AlternateContent xmlns:mc="http://schemas.openxmlformats.org/markup-compatibility/2006">
    <mc:Choice xmlns:p14="http://schemas.microsoft.com/office/powerpoint/2010/main" Requires="p14">
      <p:transition spd="med" p14:dur="700" advTm="22099">
        <p:fade/>
      </p:transition>
    </mc:Choice>
    <mc:Fallback>
      <p:transition spd="med" advTm="220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5812" y="762000"/>
            <a:ext cx="8534400" cy="55626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ولذلك تحرص الصحف والإذاعات علي تأكيد أ ـ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القيم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الخبرية الأساسية</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جدة أخبارها، فإذا كانت </a:t>
            </a:r>
            <a:r>
              <a:rPr lang="ar-SA" sz="2800" b="1" dirty="0">
                <a:ln w="1905"/>
                <a:solidFill>
                  <a:srgbClr val="FF0000"/>
                </a:solidFill>
                <a:effectLst>
                  <a:innerShdw blurRad="69850" dist="43180" dir="5400000">
                    <a:srgbClr val="000000">
                      <a:alpha val="65000"/>
                    </a:srgbClr>
                  </a:innerShdw>
                </a:effectLst>
              </a:rPr>
              <a:t>جريدة صباحية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مجال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اهتمامها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الرئيس هو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أمس</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وإذا كانت </a:t>
            </a:r>
            <a:r>
              <a:rPr lang="ar-SA" sz="2800" b="1" dirty="0">
                <a:ln w="1905"/>
                <a:solidFill>
                  <a:srgbClr val="FF0000"/>
                </a:solidFill>
                <a:effectLst>
                  <a:innerShdw blurRad="69850" dist="43180" dir="5400000">
                    <a:srgbClr val="000000">
                      <a:alpha val="65000"/>
                    </a:srgbClr>
                  </a:innerShdw>
                </a:effectLst>
              </a:rPr>
              <a:t>جريدة مسائية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مجال اهتمامها هو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صباح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اليوم الذي تصدر في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مسائه</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وتحرص </a:t>
            </a:r>
            <a:r>
              <a:rPr lang="ar-SA" sz="2800" b="1" dirty="0">
                <a:ln w="1905"/>
                <a:solidFill>
                  <a:srgbClr val="FF0000"/>
                </a:solidFill>
                <a:effectLst>
                  <a:innerShdw blurRad="69850" dist="43180" dir="5400000">
                    <a:srgbClr val="000000">
                      <a:alpha val="65000"/>
                    </a:srgbClr>
                  </a:innerShdw>
                </a:effectLst>
              </a:rPr>
              <a:t>الإذاعات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أن تضم نشراتها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الإخبارية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وقع في آخر لحظة قبل إذاعة النشرة،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وأحياناً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يقع أثناء إذاعة النشرة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35316405"/>
      </p:ext>
    </p:extLst>
  </p:cSld>
  <p:clrMapOvr>
    <a:masterClrMapping/>
  </p:clrMapOvr>
  <mc:AlternateContent xmlns:mc="http://schemas.openxmlformats.org/markup-compatibility/2006">
    <mc:Choice xmlns:p14="http://schemas.microsoft.com/office/powerpoint/2010/main" Requires="p14">
      <p:transition spd="med" p14:dur="700" advTm="16057">
        <p:fade/>
      </p:transition>
    </mc:Choice>
    <mc:Fallback>
      <p:transition spd="med" advTm="16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8612" y="533400"/>
            <a:ext cx="8957963" cy="60198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r>
              <a:rPr lang="ar-SA" sz="2800" b="1" dirty="0" smtClean="0"/>
              <a:t> </a:t>
            </a:r>
            <a:r>
              <a:rPr lang="ar-SA" sz="2800" b="1" dirty="0"/>
              <a:t>وإذا وقعت أحداث مهمة جديدة فإن الإذاعات </a:t>
            </a:r>
            <a:endParaRPr lang="ar-EG" sz="2800" b="1" dirty="0" smtClean="0"/>
          </a:p>
          <a:p>
            <a:pPr marL="0" indent="0">
              <a:buNone/>
            </a:pPr>
            <a:r>
              <a:rPr lang="ar-EG" sz="2800" b="1" dirty="0"/>
              <a:t> </a:t>
            </a:r>
            <a:r>
              <a:rPr lang="ar-EG" sz="2800" b="1" dirty="0" smtClean="0"/>
              <a:t> </a:t>
            </a:r>
            <a:r>
              <a:rPr lang="ar-SA" sz="2800" b="1" dirty="0" smtClean="0"/>
              <a:t>والتليفزيونات </a:t>
            </a:r>
            <a:r>
              <a:rPr lang="ar-SA" sz="2800" b="1" dirty="0"/>
              <a:t>لا تنتظر حتي يحين موعد نشرتها </a:t>
            </a:r>
            <a:endParaRPr lang="ar-EG" sz="2800" b="1" dirty="0" smtClean="0"/>
          </a:p>
          <a:p>
            <a:pPr marL="0" indent="0">
              <a:buNone/>
            </a:pPr>
            <a:r>
              <a:rPr lang="ar-EG" sz="2800" b="1" dirty="0"/>
              <a:t> </a:t>
            </a:r>
            <a:r>
              <a:rPr lang="ar-EG" sz="2800" b="1" dirty="0" smtClean="0"/>
              <a:t> </a:t>
            </a:r>
            <a:r>
              <a:rPr lang="ar-SA" sz="2800" b="1" dirty="0" smtClean="0"/>
              <a:t>الإخبارية </a:t>
            </a:r>
            <a:r>
              <a:rPr lang="ar-SA" sz="2800" b="1" dirty="0"/>
              <a:t>التالية  وتقطع برامجها المعتادة لإذاعة </a:t>
            </a:r>
            <a:endParaRPr lang="ar-EG" sz="2800" b="1" dirty="0" smtClean="0"/>
          </a:p>
          <a:p>
            <a:pPr marL="0" indent="0">
              <a:buNone/>
            </a:pPr>
            <a:r>
              <a:rPr lang="ar-EG" sz="2800" b="1" dirty="0"/>
              <a:t> </a:t>
            </a:r>
            <a:r>
              <a:rPr lang="ar-EG" sz="2800" b="1" dirty="0" smtClean="0"/>
              <a:t> </a:t>
            </a:r>
            <a:r>
              <a:rPr lang="ar-SA" sz="2800" b="1" dirty="0" smtClean="0"/>
              <a:t>الخبر الجديد</a:t>
            </a:r>
            <a:r>
              <a:rPr lang="ar-EG" sz="2800" b="1" dirty="0" smtClean="0"/>
              <a:t>.</a:t>
            </a:r>
          </a:p>
          <a:p>
            <a:pPr>
              <a:buFont typeface="Wingdings" panose="05000000000000000000" pitchFamily="2" charset="2"/>
              <a:buChar char="q"/>
            </a:pPr>
            <a:r>
              <a:rPr lang="ar-SA" sz="2800" b="1" dirty="0">
                <a:solidFill>
                  <a:srgbClr val="FFC000"/>
                </a:solidFill>
              </a:rPr>
              <a:t>كما تقدم بعض الإذاعات موجزاً بأهم وآخر وأحدث </a:t>
            </a:r>
            <a:endParaRPr lang="ar-EG" sz="2800" b="1" dirty="0" smtClean="0">
              <a:solidFill>
                <a:srgbClr val="FFC000"/>
              </a:solidFill>
            </a:endParaRPr>
          </a:p>
          <a:p>
            <a:pPr marL="0" indent="0">
              <a:buNone/>
            </a:pPr>
            <a:r>
              <a:rPr lang="ar-EG" sz="2800" b="1" dirty="0">
                <a:solidFill>
                  <a:srgbClr val="FFC000"/>
                </a:solidFill>
              </a:rPr>
              <a:t> </a:t>
            </a:r>
            <a:r>
              <a:rPr lang="ar-EG" sz="2800" b="1" dirty="0" smtClean="0">
                <a:solidFill>
                  <a:srgbClr val="FFC000"/>
                </a:solidFill>
              </a:rPr>
              <a:t> </a:t>
            </a:r>
            <a:r>
              <a:rPr lang="ar-SA" sz="2800" b="1" dirty="0" smtClean="0">
                <a:solidFill>
                  <a:srgbClr val="FFC000"/>
                </a:solidFill>
              </a:rPr>
              <a:t>الأخبار </a:t>
            </a:r>
            <a:r>
              <a:rPr lang="ar-SA" sz="2800" b="1" dirty="0">
                <a:solidFill>
                  <a:srgbClr val="FFC000"/>
                </a:solidFill>
              </a:rPr>
              <a:t>كل ساعة علي الأقل </a:t>
            </a:r>
            <a:r>
              <a:rPr lang="ar-SA" sz="2800" b="1" dirty="0" smtClean="0">
                <a:solidFill>
                  <a:srgbClr val="FFC000"/>
                </a:solidFill>
              </a:rPr>
              <a:t>.</a:t>
            </a:r>
            <a:endParaRPr lang="ar-EG" sz="2800" b="1" dirty="0" smtClean="0">
              <a:solidFill>
                <a:srgbClr val="FFC000"/>
              </a:solidFill>
            </a:endParaRPr>
          </a:p>
          <a:p>
            <a:pPr>
              <a:buFont typeface="Wingdings" panose="05000000000000000000" pitchFamily="2" charset="2"/>
              <a:buChar char="q"/>
            </a:pPr>
            <a:r>
              <a:rPr lang="ar-SA" sz="2800" b="1" dirty="0">
                <a:solidFill>
                  <a:schemeClr val="tx1"/>
                </a:solidFill>
              </a:rPr>
              <a:t>وفي المقابل </a:t>
            </a:r>
            <a:r>
              <a:rPr lang="ar-SA" sz="2800" b="1" dirty="0"/>
              <a:t>فإن الصحف لحرصها علي هذه القيمة </a:t>
            </a:r>
            <a:endParaRPr lang="ar-EG" sz="2800" b="1" dirty="0" smtClean="0"/>
          </a:p>
          <a:p>
            <a:pPr marL="0" indent="0">
              <a:buNone/>
            </a:pPr>
            <a:r>
              <a:rPr lang="ar-EG" sz="2800" b="1" dirty="0"/>
              <a:t> </a:t>
            </a:r>
            <a:r>
              <a:rPr lang="ar-EG" sz="2800" b="1" dirty="0" smtClean="0"/>
              <a:t> </a:t>
            </a:r>
            <a:r>
              <a:rPr lang="ar-SA" sz="2800" b="1" dirty="0" smtClean="0"/>
              <a:t>الخبرية </a:t>
            </a:r>
            <a:r>
              <a:rPr lang="ar-SA" sz="2800" b="1" dirty="0"/>
              <a:t>الأساسية، فإنها تحاول ـ في إطار المنافسة </a:t>
            </a:r>
            <a:endParaRPr lang="ar-EG" sz="2800" b="1" dirty="0" smtClean="0"/>
          </a:p>
          <a:p>
            <a:pPr marL="0" indent="0">
              <a:buNone/>
            </a:pPr>
            <a:r>
              <a:rPr lang="ar-EG" sz="2800" b="1" dirty="0"/>
              <a:t> </a:t>
            </a:r>
            <a:r>
              <a:rPr lang="ar-SA" sz="2800" b="1" dirty="0" smtClean="0"/>
              <a:t>مع </a:t>
            </a:r>
            <a:r>
              <a:rPr lang="ar-SA" sz="2800" b="1" dirty="0"/>
              <a:t>الإذاعة ـ أن تحيط بأحدث وآخر الأخبار قبل  </a:t>
            </a:r>
            <a:endParaRPr lang="ar-EG" sz="2800" b="1" dirty="0" smtClean="0"/>
          </a:p>
          <a:p>
            <a:pPr marL="0" indent="0">
              <a:buNone/>
            </a:pPr>
            <a:r>
              <a:rPr lang="ar-EG" sz="2800" b="1" dirty="0"/>
              <a:t> </a:t>
            </a:r>
            <a:r>
              <a:rPr lang="ar-SA" sz="2800" b="1" dirty="0" smtClean="0"/>
              <a:t>صدورها </a:t>
            </a:r>
            <a:r>
              <a:rPr lang="ar-SA" sz="2800" b="1" dirty="0"/>
              <a:t>ونزولها إلي  </a:t>
            </a:r>
            <a:r>
              <a:rPr lang="ar-SA" sz="2800" b="1" dirty="0" smtClean="0"/>
              <a:t>السوق</a:t>
            </a:r>
            <a:r>
              <a:rPr lang="ar-EG" sz="2800" b="1" dirty="0" smtClean="0"/>
              <a:t>.</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73435227"/>
      </p:ext>
    </p:extLst>
  </p:cSld>
  <p:clrMapOvr>
    <a:masterClrMapping/>
  </p:clrMapOvr>
  <mc:AlternateContent xmlns:mc="http://schemas.openxmlformats.org/markup-compatibility/2006">
    <mc:Choice xmlns:p14="http://schemas.microsoft.com/office/powerpoint/2010/main" Requires="p14">
      <p:transition spd="med" p14:dur="700" advTm="4634">
        <p:fade/>
      </p:transition>
    </mc:Choice>
    <mc:Fallback>
      <p:transition spd="med" advTm="4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9601200" cy="5486400"/>
          </a:xfrm>
        </p:spPr>
        <p:style>
          <a:lnRef idx="2">
            <a:schemeClr val="accent3"/>
          </a:lnRef>
          <a:fillRef idx="1">
            <a:schemeClr val="lt1"/>
          </a:fillRef>
          <a:effectRef idx="0">
            <a:schemeClr val="accent3"/>
          </a:effectRef>
          <a:fontRef idx="minor">
            <a:schemeClr val="dk1"/>
          </a:fontRef>
        </p:style>
        <p:txBody>
          <a:bodyPr>
            <a:normAutofit/>
          </a:bodyPr>
          <a:lstStyle/>
          <a:p>
            <a:pPr algn="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chemeClr val="tx1">
                    <a:lumMod val="95000"/>
                    <a:lumOff val="5000"/>
                  </a:schemeClr>
                </a:solidFill>
                <a:effectLst>
                  <a:innerShdw blurRad="69850" dist="43180" dir="5400000">
                    <a:srgbClr val="000000">
                      <a:alpha val="65000"/>
                    </a:srgbClr>
                  </a:innerShdw>
                </a:effectLst>
              </a:rPr>
              <a:t>وتلجأ في سبيل ذلك إلي إصدار أكثر من طبعة وعلي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EG" sz="2800" b="1" dirty="0" smtClean="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سبيل </a:t>
            </a:r>
            <a:r>
              <a:rPr lang="ar-SA" sz="2800" b="1" dirty="0">
                <a:ln w="1905"/>
                <a:solidFill>
                  <a:schemeClr val="tx1">
                    <a:lumMod val="95000"/>
                    <a:lumOff val="5000"/>
                  </a:schemeClr>
                </a:solidFill>
                <a:effectLst>
                  <a:innerShdw blurRad="69850" dist="43180" dir="5400000">
                    <a:srgbClr val="000000">
                      <a:alpha val="65000"/>
                    </a:srgbClr>
                  </a:innerShdw>
                </a:effectLst>
              </a:rPr>
              <a:t>المثال تصدر صحيفة الأهرام ثلاث طبعات، يبدأ طبع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الطبعة </a:t>
            </a:r>
            <a:r>
              <a:rPr lang="ar-SA" sz="2800" b="1" dirty="0">
                <a:ln w="1905"/>
                <a:solidFill>
                  <a:schemeClr val="tx1">
                    <a:lumMod val="95000"/>
                    <a:lumOff val="5000"/>
                  </a:schemeClr>
                </a:solidFill>
                <a:effectLst>
                  <a:innerShdw blurRad="69850" dist="43180" dir="5400000">
                    <a:srgbClr val="000000">
                      <a:alpha val="65000"/>
                    </a:srgbClr>
                  </a:innerShdw>
                </a:effectLst>
              </a:rPr>
              <a:t>الأولي في الثامنة مساءاً، ثم تضيف ما يستجد من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أخبار </a:t>
            </a:r>
            <a:r>
              <a:rPr lang="ar-SA" sz="2800" b="1" dirty="0">
                <a:ln w="1905"/>
                <a:solidFill>
                  <a:schemeClr val="tx1">
                    <a:lumMod val="95000"/>
                    <a:lumOff val="5000"/>
                  </a:schemeClr>
                </a:solidFill>
                <a:effectLst>
                  <a:innerShdw blurRad="69850" dist="43180" dir="5400000">
                    <a:srgbClr val="000000">
                      <a:alpha val="65000"/>
                    </a:srgbClr>
                  </a:innerShdw>
                </a:effectLst>
              </a:rPr>
              <a:t>في الطبعة الثانية التي تدخل المطبعة في الثانية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عشر </a:t>
            </a:r>
            <a:r>
              <a:rPr lang="ar-SA" sz="2800" b="1" dirty="0">
                <a:ln w="1905"/>
                <a:solidFill>
                  <a:schemeClr val="tx1">
                    <a:lumMod val="95000"/>
                    <a:lumOff val="5000"/>
                  </a:schemeClr>
                </a:solidFill>
                <a:effectLst>
                  <a:innerShdw blurRad="69850" dist="43180" dir="5400000">
                    <a:srgbClr val="000000">
                      <a:alpha val="65000"/>
                    </a:srgbClr>
                  </a:innerShdw>
                </a:effectLst>
              </a:rPr>
              <a:t>مساءاً،ثم في الطبعة الثالثة التي تبدأ في الثانية </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marL="0" indent="0" algn="r">
              <a:buNone/>
            </a:pPr>
            <a:r>
              <a:rPr lang="ar-EG" sz="2800" b="1" dirty="0">
                <a:ln w="1905"/>
                <a:solidFill>
                  <a:schemeClr val="tx1">
                    <a:lumMod val="95000"/>
                    <a:lumOff val="5000"/>
                  </a:schemeClr>
                </a:solidFill>
                <a:effectLst>
                  <a:innerShdw blurRad="69850" dist="43180" dir="5400000">
                    <a:srgbClr val="000000">
                      <a:alpha val="65000"/>
                    </a:srgbClr>
                  </a:innerShdw>
                </a:effectLst>
              </a:rPr>
              <a:t> </a:t>
            </a:r>
            <a:r>
              <a:rPr lang="ar-SA" sz="2800" b="1" dirty="0" smtClean="0">
                <a:ln w="1905"/>
                <a:solidFill>
                  <a:schemeClr val="tx1">
                    <a:lumMod val="95000"/>
                    <a:lumOff val="5000"/>
                  </a:schemeClr>
                </a:solidFill>
                <a:effectLst>
                  <a:innerShdw blurRad="69850" dist="43180" dir="5400000">
                    <a:srgbClr val="000000">
                      <a:alpha val="65000"/>
                    </a:srgbClr>
                  </a:innerShdw>
                </a:effectLst>
              </a:rPr>
              <a:t>صباحاً.</a:t>
            </a:r>
            <a:endParaRPr lang="ar-EG" sz="2800" b="1" dirty="0" smtClean="0">
              <a:ln w="1905"/>
              <a:solidFill>
                <a:schemeClr val="tx1">
                  <a:lumMod val="95000"/>
                  <a:lumOff val="5000"/>
                </a:schemeClr>
              </a:soli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وفي سبيل جدة أخبارها، تحرص بعض الصحف علي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وضع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آخر ما وصلها من أخبار تحت عنوان يدل علي جدة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الأخبار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مثل آخر خبر، وآخر الأنباء، وقبل الطبع.</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36919555"/>
      </p:ext>
    </p:extLst>
  </p:cSld>
  <p:clrMapOvr>
    <a:masterClrMapping/>
  </p:clrMapOvr>
  <mc:AlternateContent xmlns:mc="http://schemas.openxmlformats.org/markup-compatibility/2006">
    <mc:Choice xmlns:p14="http://schemas.microsoft.com/office/powerpoint/2010/main" Requires="p14">
      <p:transition spd="med" p14:dur="700" advTm="1589">
        <p:fade/>
      </p:transition>
    </mc:Choice>
    <mc:Fallback>
      <p:transition spd="med" advTm="1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812" y="533400"/>
            <a:ext cx="9601200" cy="5562600"/>
          </a:xfrm>
        </p:spPr>
        <p:style>
          <a:lnRef idx="1">
            <a:schemeClr val="accent1"/>
          </a:lnRef>
          <a:fillRef idx="3">
            <a:schemeClr val="accent1"/>
          </a:fillRef>
          <a:effectRef idx="2">
            <a:schemeClr val="accent1"/>
          </a:effectRef>
          <a:fontRef idx="minor">
            <a:schemeClr val="lt1"/>
          </a:fontRef>
        </p:style>
        <p:txBody>
          <a:bodyPr>
            <a:normAutofit/>
          </a:bodyPr>
          <a:lstStyle/>
          <a:p>
            <a:pPr algn="r">
              <a:buFont typeface="Wingdings" panose="05000000000000000000" pitchFamily="2" charset="2"/>
              <a:buChar char="q"/>
            </a:pPr>
            <a:endParaRPr lang="ar-EG" sz="2800" b="1" dirty="0" smtClean="0"/>
          </a:p>
          <a:p>
            <a:pPr algn="r">
              <a:buFont typeface="Wingdings" panose="05000000000000000000" pitchFamily="2" charset="2"/>
              <a:buChar char="q"/>
            </a:pPr>
            <a:r>
              <a:rPr lang="ar-EG" sz="2800" b="1" dirty="0" smtClean="0"/>
              <a:t> </a:t>
            </a:r>
            <a:r>
              <a:rPr lang="ar-SA" sz="2800" b="1" dirty="0" smtClean="0"/>
              <a:t>وقد </a:t>
            </a:r>
            <a:r>
              <a:rPr lang="ar-SA" sz="2800" b="1" dirty="0"/>
              <a:t>ساهمت </a:t>
            </a:r>
            <a:r>
              <a:rPr lang="ar-SA" sz="2800" b="1" dirty="0">
                <a:solidFill>
                  <a:srgbClr val="FFFF00"/>
                </a:solidFill>
              </a:rPr>
              <a:t>تكنولوجيا الاتصال الحديثة </a:t>
            </a:r>
            <a:r>
              <a:rPr lang="ar-SA" sz="2800" b="1" dirty="0" smtClean="0"/>
              <a:t>والمساهمة</a:t>
            </a:r>
            <a:endParaRPr lang="ar-EG" sz="2800" b="1" dirty="0" smtClean="0"/>
          </a:p>
          <a:p>
            <a:pPr marL="0" indent="0" algn="r">
              <a:buNone/>
            </a:pPr>
            <a:r>
              <a:rPr lang="ar-EG" sz="2800" b="1" dirty="0"/>
              <a:t> </a:t>
            </a:r>
            <a:r>
              <a:rPr lang="ar-EG" sz="2800" b="1" dirty="0" smtClean="0"/>
              <a:t> بين </a:t>
            </a:r>
            <a:r>
              <a:rPr lang="ar-SA" sz="2800" b="1" dirty="0" smtClean="0"/>
              <a:t>وسائل </a:t>
            </a:r>
            <a:r>
              <a:rPr lang="ar-SA" sz="2800" b="1" dirty="0"/>
              <a:t>الأعلام للانفراد بنشر الأخبار فور وقوعها في </a:t>
            </a:r>
            <a:endParaRPr lang="ar-EG" sz="2800" b="1" dirty="0" smtClean="0"/>
          </a:p>
          <a:p>
            <a:pPr marL="0" indent="0" algn="r">
              <a:buNone/>
            </a:pPr>
            <a:r>
              <a:rPr lang="ar-EG" sz="2800" b="1" dirty="0"/>
              <a:t> </a:t>
            </a:r>
            <a:r>
              <a:rPr lang="ar-EG" sz="2800" b="1" dirty="0" smtClean="0"/>
              <a:t> </a:t>
            </a:r>
            <a:r>
              <a:rPr lang="ar-SA" sz="2800" b="1" dirty="0" smtClean="0"/>
              <a:t>إعلان </a:t>
            </a:r>
            <a:r>
              <a:rPr lang="ar-SA" sz="2800" b="1" dirty="0"/>
              <a:t>قيمة الجدة أو </a:t>
            </a:r>
            <a:r>
              <a:rPr lang="ar-SA" sz="2800" b="1" dirty="0" smtClean="0"/>
              <a:t>الحالية</a:t>
            </a:r>
            <a:r>
              <a:rPr lang="ar-EG" sz="2800" b="1" dirty="0" smtClean="0"/>
              <a:t>.</a:t>
            </a:r>
          </a:p>
          <a:p>
            <a:pPr algn="r">
              <a:buFont typeface="Wingdings" panose="05000000000000000000" pitchFamily="2" charset="2"/>
              <a:buChar char="q"/>
            </a:pPr>
            <a:r>
              <a:rPr lang="ar-EG" sz="2800" b="1" dirty="0" smtClean="0"/>
              <a:t> </a:t>
            </a:r>
            <a:r>
              <a:rPr lang="ar-SA" sz="2800" b="1" dirty="0" smtClean="0"/>
              <a:t>فبالإضافة </a:t>
            </a:r>
            <a:r>
              <a:rPr lang="ar-SA" sz="2800" b="1" dirty="0"/>
              <a:t>إلي </a:t>
            </a:r>
            <a:r>
              <a:rPr lang="ar-SA" sz="2800" b="1" dirty="0">
                <a:solidFill>
                  <a:srgbClr val="FFFF00"/>
                </a:solidFill>
              </a:rPr>
              <a:t>وكالات الأنباء العالمية </a:t>
            </a:r>
            <a:r>
              <a:rPr lang="ar-SA" sz="2800" b="1" dirty="0"/>
              <a:t>التي تزود وسائل </a:t>
            </a:r>
            <a:endParaRPr lang="ar-EG" sz="2800" b="1" dirty="0" smtClean="0"/>
          </a:p>
          <a:p>
            <a:pPr marL="0" indent="0" algn="r">
              <a:buNone/>
            </a:pPr>
            <a:r>
              <a:rPr lang="ar-EG" sz="2800" b="1" dirty="0"/>
              <a:t> </a:t>
            </a:r>
            <a:r>
              <a:rPr lang="ar-EG" sz="2800" b="1" dirty="0" smtClean="0"/>
              <a:t> </a:t>
            </a:r>
            <a:r>
              <a:rPr lang="ar-SA" sz="2800" b="1" dirty="0" smtClean="0"/>
              <a:t>الإعلان </a:t>
            </a:r>
            <a:r>
              <a:rPr lang="ar-SA" sz="2800" b="1" dirty="0"/>
              <a:t>المشتركة فيها بالجديد من الأخبار فور </a:t>
            </a:r>
            <a:r>
              <a:rPr lang="ar-SA" sz="2800" b="1" dirty="0" smtClean="0"/>
              <a:t>حدوثها</a:t>
            </a:r>
            <a:r>
              <a:rPr lang="ar-EG" sz="2800" b="1" dirty="0" smtClean="0"/>
              <a:t>.</a:t>
            </a:r>
          </a:p>
          <a:p>
            <a:pPr algn="r">
              <a:buFont typeface="Wingdings" panose="05000000000000000000" pitchFamily="2" charset="2"/>
              <a:buChar char="q"/>
            </a:pPr>
            <a:r>
              <a:rPr lang="ar-EG" sz="2800" b="1" dirty="0" smtClean="0"/>
              <a:t> </a:t>
            </a:r>
            <a:r>
              <a:rPr lang="ar-SA" sz="2800" b="1" dirty="0" smtClean="0"/>
              <a:t>فقد </a:t>
            </a:r>
            <a:r>
              <a:rPr lang="ar-SA" sz="2800" b="1" dirty="0"/>
              <a:t>دخلت المجال وسائل أخري تمد وسائل الأعلام </a:t>
            </a:r>
            <a:endParaRPr lang="ar-EG" sz="2800" b="1" dirty="0" smtClean="0"/>
          </a:p>
          <a:p>
            <a:pPr marL="0" indent="0" algn="r">
              <a:buNone/>
            </a:pPr>
            <a:r>
              <a:rPr lang="ar-EG" sz="2800" b="1" dirty="0"/>
              <a:t> </a:t>
            </a:r>
            <a:r>
              <a:rPr lang="ar-EG" sz="2800" b="1" dirty="0" smtClean="0"/>
              <a:t> </a:t>
            </a:r>
            <a:r>
              <a:rPr lang="ar-SA" sz="2800" b="1" dirty="0" smtClean="0"/>
              <a:t>بالأخبار </a:t>
            </a:r>
            <a:r>
              <a:rPr lang="ar-SA" sz="2800" b="1" dirty="0"/>
              <a:t>ليس فور وقوعها فقط إنما أثناء حدوثها أيضاً.</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36136533"/>
      </p:ext>
    </p:extLst>
  </p:cSld>
  <p:clrMapOvr>
    <a:masterClrMapping/>
  </p:clrMapOvr>
  <mc:AlternateContent xmlns:mc="http://schemas.openxmlformats.org/markup-compatibility/2006">
    <mc:Choice xmlns:p14="http://schemas.microsoft.com/office/powerpoint/2010/main" Requires="p14">
      <p:transition spd="med" p14:dur="700" advTm="15184">
        <p:fade/>
      </p:transition>
    </mc:Choice>
    <mc:Fallback>
      <p:transition spd="med" advTm="151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pPr algn="r"/>
            <a:r>
              <a:rPr lang="ar-SA" b="1" dirty="0"/>
              <a:t>ونحن نقدم هذه القيمة الخبرية المهمة أن نشير إلي </a:t>
            </a:r>
            <a:r>
              <a:rPr lang="ar-SA" b="1" dirty="0">
                <a:solidFill>
                  <a:srgbClr val="FFFF00"/>
                </a:solidFill>
              </a:rPr>
              <a:t>نقطتين </a:t>
            </a:r>
            <a:r>
              <a:rPr lang="ar-SA" b="1" dirty="0"/>
              <a:t>مهمتين </a:t>
            </a:r>
            <a:r>
              <a:rPr lang="ar-SA" b="1" dirty="0" smtClean="0"/>
              <a:t>فيها</a:t>
            </a:r>
            <a:r>
              <a:rPr lang="ar-EG" b="1" dirty="0" smtClean="0"/>
              <a:t>:-</a:t>
            </a:r>
            <a:endParaRPr lang="en-US" b="1"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a:bodyPr>
          <a:lstStyle/>
          <a:p>
            <a:pPr marL="0" indent="0" algn="r">
              <a:buNone/>
            </a:pPr>
            <a:r>
              <a:rPr lang="ar-EG" sz="2800" dirty="0" smtClean="0"/>
              <a:t>                             </a:t>
            </a:r>
          </a:p>
          <a:p>
            <a:pPr marL="0" indent="0" algn="r">
              <a:buNone/>
            </a:pPr>
            <a:r>
              <a:rPr lang="ar-EG" sz="2800" dirty="0"/>
              <a:t> </a:t>
            </a:r>
            <a:r>
              <a:rPr lang="ar-EG" sz="2800" dirty="0" smtClean="0"/>
              <a:t>                          </a:t>
            </a:r>
            <a:endParaRPr lang="en-US" sz="2800" dirty="0"/>
          </a:p>
        </p:txBody>
      </p:sp>
      <p:sp>
        <p:nvSpPr>
          <p:cNvPr id="5" name="Rectangle 4"/>
          <p:cNvSpPr/>
          <p:nvPr/>
        </p:nvSpPr>
        <p:spPr>
          <a:xfrm>
            <a:off x="7542212" y="1981200"/>
            <a:ext cx="2590800" cy="1143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النقطة الأولي</a:t>
            </a:r>
            <a:endParaRPr lang="en-US" sz="2800" b="1" dirty="0"/>
          </a:p>
        </p:txBody>
      </p:sp>
      <p:sp>
        <p:nvSpPr>
          <p:cNvPr id="6" name="Rectangle 5"/>
          <p:cNvSpPr/>
          <p:nvPr/>
        </p:nvSpPr>
        <p:spPr>
          <a:xfrm>
            <a:off x="1141412" y="1981200"/>
            <a:ext cx="6248400" cy="3886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r"/>
            <a:r>
              <a:rPr lang="ar-SA" sz="2800" b="1" dirty="0" smtClean="0">
                <a:solidFill>
                  <a:schemeClr val="tx1"/>
                </a:solidFill>
              </a:rPr>
              <a:t>تتعلق </a:t>
            </a:r>
            <a:r>
              <a:rPr lang="ar-SA" sz="2800" b="1" dirty="0">
                <a:solidFill>
                  <a:schemeClr val="tx1"/>
                </a:solidFill>
              </a:rPr>
              <a:t>بالموازنة بين مسعي الصحيفة </a:t>
            </a:r>
            <a:endParaRPr lang="ar-EG" sz="2800" b="1" dirty="0" smtClean="0">
              <a:solidFill>
                <a:schemeClr val="tx1"/>
              </a:solidFill>
            </a:endParaRPr>
          </a:p>
          <a:p>
            <a:pPr algn="r"/>
            <a:endParaRPr lang="ar-EG" sz="2800" b="1" dirty="0">
              <a:solidFill>
                <a:schemeClr val="tx1"/>
              </a:solidFill>
            </a:endParaRPr>
          </a:p>
          <a:p>
            <a:pPr algn="r"/>
            <a:r>
              <a:rPr lang="ar-SA" sz="2800" b="1" dirty="0" smtClean="0">
                <a:solidFill>
                  <a:schemeClr val="tx1"/>
                </a:solidFill>
              </a:rPr>
              <a:t>أو </a:t>
            </a:r>
            <a:r>
              <a:rPr lang="ar-SA" sz="2800" b="1" dirty="0">
                <a:solidFill>
                  <a:schemeClr val="tx1"/>
                </a:solidFill>
              </a:rPr>
              <a:t>محطة الإذاعة أو محطة التليفزيون </a:t>
            </a:r>
            <a:endParaRPr lang="ar-EG" sz="2800" b="1" dirty="0" smtClean="0">
              <a:solidFill>
                <a:schemeClr val="tx1"/>
              </a:solidFill>
            </a:endParaRPr>
          </a:p>
          <a:p>
            <a:pPr algn="r"/>
            <a:endParaRPr lang="ar-EG" sz="2800" b="1" dirty="0">
              <a:solidFill>
                <a:schemeClr val="tx1"/>
              </a:solidFill>
            </a:endParaRPr>
          </a:p>
          <a:p>
            <a:pPr algn="r"/>
            <a:r>
              <a:rPr lang="ar-SA" sz="2800" b="1" dirty="0" smtClean="0">
                <a:solidFill>
                  <a:schemeClr val="tx1"/>
                </a:solidFill>
              </a:rPr>
              <a:t>لتحقيق </a:t>
            </a:r>
            <a:r>
              <a:rPr lang="ar-SA" sz="2800" b="1" dirty="0">
                <a:solidFill>
                  <a:schemeClr val="tx1"/>
                </a:solidFill>
              </a:rPr>
              <a:t>السبق أو الانفراد الخبري </a:t>
            </a:r>
            <a:endParaRPr lang="ar-EG" sz="2800" b="1" dirty="0" smtClean="0">
              <a:solidFill>
                <a:schemeClr val="tx1"/>
              </a:solidFill>
            </a:endParaRPr>
          </a:p>
          <a:p>
            <a:pPr algn="r"/>
            <a:endParaRPr lang="ar-EG" sz="2800" b="1" dirty="0">
              <a:solidFill>
                <a:schemeClr val="tx1"/>
              </a:solidFill>
            </a:endParaRPr>
          </a:p>
          <a:p>
            <a:pPr algn="r"/>
            <a:r>
              <a:rPr lang="ar-SA" sz="2800" b="1" dirty="0" smtClean="0">
                <a:solidFill>
                  <a:schemeClr val="tx1"/>
                </a:solidFill>
              </a:rPr>
              <a:t>وبين </a:t>
            </a:r>
            <a:r>
              <a:rPr lang="ar-SA" sz="2800" b="1" dirty="0">
                <a:solidFill>
                  <a:schemeClr val="tx1"/>
                </a:solidFill>
              </a:rPr>
              <a:t>اهتمامها للتحقق من صدق </a:t>
            </a:r>
            <a:endParaRPr lang="ar-EG" sz="2800" b="1" dirty="0" smtClean="0">
              <a:solidFill>
                <a:schemeClr val="tx1"/>
              </a:solidFill>
            </a:endParaRPr>
          </a:p>
          <a:p>
            <a:pPr algn="r"/>
            <a:endParaRPr lang="ar-EG" sz="2800" b="1" dirty="0" smtClean="0">
              <a:solidFill>
                <a:schemeClr val="tx1"/>
              </a:solidFill>
            </a:endParaRPr>
          </a:p>
          <a:p>
            <a:pPr algn="r"/>
            <a:r>
              <a:rPr lang="ar-SA" sz="2800" b="1" dirty="0" smtClean="0">
                <a:solidFill>
                  <a:schemeClr val="tx1"/>
                </a:solidFill>
              </a:rPr>
              <a:t>الخبر</a:t>
            </a:r>
            <a:r>
              <a:rPr lang="ar-SA" sz="2800" b="1" dirty="0">
                <a:solidFill>
                  <a:schemeClr val="tx1"/>
                </a:solidFill>
              </a:rPr>
              <a:t>.</a:t>
            </a:r>
            <a:endParaRPr lang="en-US" sz="2800" b="1"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211537550"/>
      </p:ext>
    </p:extLst>
  </p:cSld>
  <p:clrMapOvr>
    <a:masterClrMapping/>
  </p:clrMapOvr>
  <mc:AlternateContent xmlns:mc="http://schemas.openxmlformats.org/markup-compatibility/2006">
    <mc:Choice xmlns:p14="http://schemas.microsoft.com/office/powerpoint/2010/main" Requires="p14">
      <p:transition spd="med" p14:dur="700" advTm="45009">
        <p:fade/>
      </p:transition>
    </mc:Choice>
    <mc:Fallback>
      <p:transition spd="med" advTm="450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685800"/>
            <a:ext cx="9601200" cy="5562600"/>
          </a:xfrm>
        </p:spPr>
        <p:style>
          <a:lnRef idx="1">
            <a:schemeClr val="accent1"/>
          </a:lnRef>
          <a:fillRef idx="3">
            <a:schemeClr val="accent1"/>
          </a:fillRef>
          <a:effectRef idx="2">
            <a:schemeClr val="accent1"/>
          </a:effectRef>
          <a:fontRef idx="minor">
            <a:schemeClr val="lt1"/>
          </a:fontRef>
        </p:style>
        <p:txBody>
          <a:bodyPr>
            <a:normAutofit/>
          </a:bodyPr>
          <a:lstStyle/>
          <a:p>
            <a:pPr algn="r">
              <a:buFont typeface="Wingdings" panose="05000000000000000000" pitchFamily="2" charset="2"/>
              <a:buChar char="q"/>
            </a:pPr>
            <a:endParaRPr lang="ar-EG" sz="2800" b="1" dirty="0"/>
          </a:p>
          <a:p>
            <a:pPr algn="r">
              <a:buFont typeface="Wingdings" panose="05000000000000000000" pitchFamily="2" charset="2"/>
              <a:buChar char="q"/>
            </a:pPr>
            <a:r>
              <a:rPr lang="ar-SA" sz="2800" b="1" dirty="0" smtClean="0">
                <a:solidFill>
                  <a:srgbClr val="FFFF00"/>
                </a:solidFill>
              </a:rPr>
              <a:t>بعبارة </a:t>
            </a:r>
            <a:r>
              <a:rPr lang="ar-SA" sz="2800" b="1" dirty="0">
                <a:solidFill>
                  <a:srgbClr val="FFFF00"/>
                </a:solidFill>
              </a:rPr>
              <a:t>أخري </a:t>
            </a:r>
            <a:r>
              <a:rPr lang="ar-SA" sz="2800" b="1" dirty="0"/>
              <a:t>أيهما أولي بعناية الصحيفة : التثبت من </a:t>
            </a:r>
            <a:endParaRPr lang="ar-EG" sz="2800" b="1" dirty="0" smtClean="0"/>
          </a:p>
          <a:p>
            <a:pPr marL="0" indent="0" algn="r">
              <a:buNone/>
            </a:pPr>
            <a:r>
              <a:rPr lang="ar-EG" sz="2800" b="1" dirty="0"/>
              <a:t> </a:t>
            </a:r>
            <a:r>
              <a:rPr lang="ar-EG" sz="2800" b="1" dirty="0" smtClean="0"/>
              <a:t>  </a:t>
            </a:r>
            <a:r>
              <a:rPr lang="ar-SA" sz="2800" b="1" dirty="0" smtClean="0"/>
              <a:t>صدق </a:t>
            </a:r>
            <a:r>
              <a:rPr lang="ar-SA" sz="2800" b="1" dirty="0"/>
              <a:t>الخبر أم السبق الصحفي في نشر الخبر</a:t>
            </a:r>
            <a:r>
              <a:rPr lang="ar-SA" sz="2800" b="1" dirty="0" smtClean="0"/>
              <a:t>؟</a:t>
            </a:r>
            <a:endParaRPr lang="ar-EG" sz="2800" b="1" dirty="0" smtClean="0"/>
          </a:p>
          <a:p>
            <a:pPr algn="r">
              <a:buFont typeface="Wingdings" panose="05000000000000000000" pitchFamily="2" charset="2"/>
              <a:buChar char="q"/>
            </a:pPr>
            <a:r>
              <a:rPr lang="ar-SA" sz="2800" b="1" dirty="0"/>
              <a:t>وفي رأينا أن التثبت من صحة الخبر ينبغي أن يقدم علي </a:t>
            </a:r>
            <a:endParaRPr lang="ar-EG" sz="2800" b="1" dirty="0" smtClean="0"/>
          </a:p>
          <a:p>
            <a:pPr marL="0" indent="0" algn="r">
              <a:buNone/>
            </a:pPr>
            <a:r>
              <a:rPr lang="ar-EG" sz="2800" b="1" dirty="0" smtClean="0"/>
              <a:t>  </a:t>
            </a:r>
            <a:r>
              <a:rPr lang="ar-SA" sz="2800" b="1" dirty="0" smtClean="0"/>
              <a:t>تحقيق </a:t>
            </a:r>
            <a:r>
              <a:rPr lang="ar-SA" sz="2800" b="1" dirty="0"/>
              <a:t>السبق الصحفي،حتي لو أدي هذا التثبت إلي </a:t>
            </a:r>
            <a:endParaRPr lang="ar-EG" sz="2800" b="1" dirty="0" smtClean="0"/>
          </a:p>
          <a:p>
            <a:pPr marL="0" indent="0" algn="r">
              <a:buNone/>
            </a:pPr>
            <a:r>
              <a:rPr lang="ar-EG" sz="2800" b="1" dirty="0"/>
              <a:t> </a:t>
            </a:r>
            <a:r>
              <a:rPr lang="ar-EG" sz="2800" b="1" dirty="0" smtClean="0"/>
              <a:t> </a:t>
            </a:r>
            <a:r>
              <a:rPr lang="ar-SA" sz="2800" b="1" dirty="0" smtClean="0"/>
              <a:t>تأخير </a:t>
            </a:r>
            <a:r>
              <a:rPr lang="ar-SA" sz="2800" b="1" dirty="0"/>
              <a:t>نشر </a:t>
            </a:r>
            <a:r>
              <a:rPr lang="ar-SA" sz="2800" b="1" dirty="0" smtClean="0"/>
              <a:t>الخبر</a:t>
            </a:r>
            <a:r>
              <a:rPr lang="ar-EG" sz="2800" b="1" dirty="0" smtClean="0"/>
              <a:t>.</a:t>
            </a:r>
          </a:p>
          <a:p>
            <a:pPr algn="r">
              <a:buFont typeface="Wingdings" panose="05000000000000000000" pitchFamily="2" charset="2"/>
              <a:buChar char="q"/>
            </a:pPr>
            <a:r>
              <a:rPr lang="ar-SA" sz="2800" b="1" dirty="0"/>
              <a:t>وذلك حتي لا تضطر الصحيفة غلي تكذيب الخبر الذي </a:t>
            </a:r>
            <a:endParaRPr lang="ar-EG" sz="2800" b="1" dirty="0" smtClean="0"/>
          </a:p>
          <a:p>
            <a:pPr marL="0" indent="0" algn="r">
              <a:buNone/>
            </a:pPr>
            <a:r>
              <a:rPr lang="ar-EG" sz="2800" b="1" dirty="0"/>
              <a:t> </a:t>
            </a:r>
            <a:r>
              <a:rPr lang="ar-EG" sz="2800" b="1" dirty="0" smtClean="0"/>
              <a:t> </a:t>
            </a:r>
            <a:r>
              <a:rPr lang="ar-SA" sz="2800" b="1" dirty="0" smtClean="0"/>
              <a:t>سارعت </a:t>
            </a:r>
            <a:r>
              <a:rPr lang="ar-SA" sz="2800" b="1" dirty="0"/>
              <a:t>بنشره فيما بعد وتفقد بذلك ثقة القارئ في </a:t>
            </a:r>
            <a:endParaRPr lang="ar-EG" sz="2800" b="1" dirty="0" smtClean="0"/>
          </a:p>
          <a:p>
            <a:pPr marL="0" indent="0" algn="r">
              <a:buNone/>
            </a:pPr>
            <a:r>
              <a:rPr lang="ar-EG" sz="2800" b="1" dirty="0"/>
              <a:t> </a:t>
            </a:r>
            <a:r>
              <a:rPr lang="ar-EG" sz="2800" b="1" dirty="0" smtClean="0"/>
              <a:t> </a:t>
            </a:r>
            <a:r>
              <a:rPr lang="ar-SA" sz="2800" b="1" dirty="0" smtClean="0"/>
              <a:t>أخبارها</a:t>
            </a:r>
            <a:r>
              <a:rPr lang="ar-SA" sz="2800" b="1" dirty="0"/>
              <a:t>.</a:t>
            </a:r>
            <a:endParaRPr lang="ar-EG" sz="2800"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584367328"/>
      </p:ext>
    </p:extLst>
  </p:cSld>
  <p:clrMapOvr>
    <a:masterClrMapping/>
  </p:clrMapOvr>
  <mc:AlternateContent xmlns:mc="http://schemas.openxmlformats.org/markup-compatibility/2006">
    <mc:Choice xmlns:p14="http://schemas.microsoft.com/office/powerpoint/2010/main" Requires="p14">
      <p:transition spd="med" p14:dur="700" advTm="676">
        <p:fade/>
      </p:transition>
    </mc:Choice>
    <mc:Fallback>
      <p:transition spd="med" advTm="6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685800"/>
            <a:ext cx="9601200" cy="5638800"/>
          </a:xfrm>
        </p:spPr>
        <p:style>
          <a:lnRef idx="2">
            <a:schemeClr val="accent3"/>
          </a:lnRef>
          <a:fillRef idx="1">
            <a:schemeClr val="lt1"/>
          </a:fillRef>
          <a:effectRef idx="0">
            <a:schemeClr val="accent3"/>
          </a:effectRef>
          <a:fontRef idx="minor">
            <a:schemeClr val="dk1"/>
          </a:fontRef>
        </p:style>
        <p:txBody>
          <a:bodyPr>
            <a:normAutofit/>
          </a:bodyPr>
          <a:lstStyle/>
          <a:p>
            <a:pPr algn="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والتثبت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صحة الخبر فبل نشره يمكن أن يتم بمعاودة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الاتصال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بمصدر الخبر أو بمصادر أخري قريبة من الحدث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إذا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الخبر قد ورد للصحيفة عن طريق مندوبيها أو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مراسيلها</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بمقارنة البرقيات الواردة من وكالات الأنباء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r">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إذا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الخبر منقولاً عن وكالة أنباء.</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265300079"/>
      </p:ext>
    </p:extLst>
  </p:cSld>
  <p:clrMapOvr>
    <a:masterClrMapping/>
  </p:clrMapOvr>
  <mc:AlternateContent xmlns:mc="http://schemas.openxmlformats.org/markup-compatibility/2006">
    <mc:Choice xmlns:p14="http://schemas.microsoft.com/office/powerpoint/2010/main" Requires="p14">
      <p:transition spd="med" p14:dur="700" advTm="35429">
        <p:fade/>
      </p:transition>
    </mc:Choice>
    <mc:Fallback>
      <p:transition spd="med" advTm="35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5212" y="838200"/>
            <a:ext cx="9829800" cy="5410200"/>
          </a:xfrm>
        </p:spPr>
        <p:style>
          <a:lnRef idx="2">
            <a:schemeClr val="accent3"/>
          </a:lnRef>
          <a:fillRef idx="1">
            <a:schemeClr val="lt1"/>
          </a:fillRef>
          <a:effectRef idx="0">
            <a:schemeClr val="accent3"/>
          </a:effectRef>
          <a:fontRef idx="minor">
            <a:schemeClr val="dk1"/>
          </a:fontRef>
        </p:style>
        <p:txBody>
          <a:bodyPr/>
          <a:lstStyle/>
          <a:p>
            <a:r>
              <a:rPr lang="ar-EG" dirty="0"/>
              <a:t>.</a:t>
            </a:r>
            <a:endParaRPr lang="en-US" dirty="0"/>
          </a:p>
        </p:txBody>
      </p:sp>
      <p:sp>
        <p:nvSpPr>
          <p:cNvPr id="4" name="Rectangle 3"/>
          <p:cNvSpPr/>
          <p:nvPr/>
        </p:nvSpPr>
        <p:spPr>
          <a:xfrm>
            <a:off x="7999412" y="1143000"/>
            <a:ext cx="2743200" cy="12954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3600" b="1" dirty="0" smtClean="0"/>
              <a:t>النقطة الثانية</a:t>
            </a:r>
            <a:endParaRPr lang="en-US" sz="3600" b="1" dirty="0"/>
          </a:p>
        </p:txBody>
      </p:sp>
      <p:sp>
        <p:nvSpPr>
          <p:cNvPr id="5" name="Rectangle 4"/>
          <p:cNvSpPr/>
          <p:nvPr/>
        </p:nvSpPr>
        <p:spPr>
          <a:xfrm>
            <a:off x="1293812" y="1143000"/>
            <a:ext cx="6553200" cy="487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r"/>
            <a:r>
              <a:rPr lang="ar-SA" sz="2800" b="1" dirty="0"/>
              <a:t>تتعلق بأحداث من الماضي تبرز فجأة </a:t>
            </a:r>
            <a:endParaRPr lang="ar-EG" sz="2800" b="1" dirty="0" smtClean="0"/>
          </a:p>
          <a:p>
            <a:pPr algn="r"/>
            <a:endParaRPr lang="ar-EG" sz="2800" b="1" dirty="0"/>
          </a:p>
          <a:p>
            <a:pPr algn="r"/>
            <a:r>
              <a:rPr lang="ar-SA" sz="2800" b="1" dirty="0" smtClean="0"/>
              <a:t>لتكون </a:t>
            </a:r>
            <a:r>
              <a:rPr lang="ar-SA" sz="2800" b="1" dirty="0"/>
              <a:t>أخباراً ....ومدي توافر قيمة الجدة </a:t>
            </a:r>
            <a:endParaRPr lang="ar-EG" sz="2800" b="1" dirty="0" smtClean="0"/>
          </a:p>
          <a:p>
            <a:pPr algn="r"/>
            <a:endParaRPr lang="ar-EG" sz="2800" b="1" dirty="0" smtClean="0"/>
          </a:p>
          <a:p>
            <a:pPr algn="r"/>
            <a:r>
              <a:rPr lang="ar-SA" sz="2800" b="1" dirty="0" smtClean="0"/>
              <a:t>والحالية </a:t>
            </a:r>
            <a:r>
              <a:rPr lang="ar-SA" sz="2800" b="1" dirty="0"/>
              <a:t>في هذه الأخبار</a:t>
            </a:r>
            <a:r>
              <a:rPr lang="ar-SA" sz="2800" b="1" dirty="0" smtClean="0"/>
              <a:t>.</a:t>
            </a:r>
            <a:endParaRPr lang="ar-EG" sz="2800" b="1" dirty="0" smtClean="0"/>
          </a:p>
          <a:p>
            <a:pPr algn="r"/>
            <a:endParaRPr lang="ar-EG" sz="2800" b="1" dirty="0"/>
          </a:p>
          <a:p>
            <a:pPr algn="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862627526"/>
      </p:ext>
    </p:extLst>
  </p:cSld>
  <p:clrMapOvr>
    <a:masterClrMapping/>
  </p:clrMapOvr>
  <mc:AlternateContent xmlns:mc="http://schemas.openxmlformats.org/markup-compatibility/2006">
    <mc:Choice xmlns:p14="http://schemas.microsoft.com/office/powerpoint/2010/main" Requires="p14">
      <p:transition spd="med" p14:dur="700" advTm="27558">
        <p:fade/>
      </p:transition>
    </mc:Choice>
    <mc:Fallback>
      <p:transition spd="med" advTm="275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612" y="1981200"/>
            <a:ext cx="7467600" cy="1981200"/>
          </a:xfrm>
        </p:spPr>
        <p:style>
          <a:lnRef idx="2">
            <a:schemeClr val="dk1"/>
          </a:lnRef>
          <a:fillRef idx="1">
            <a:schemeClr val="lt1"/>
          </a:fillRef>
          <a:effectRef idx="0">
            <a:schemeClr val="dk1"/>
          </a:effectRef>
          <a:fontRef idx="minor">
            <a:schemeClr val="dk1"/>
          </a:fontRef>
        </p:style>
        <p:txBody>
          <a:bodyPr>
            <a:normAutofit/>
          </a:bodyPr>
          <a:lstStyle/>
          <a:p>
            <a:pPr marL="857250" indent="-857250" algn="ctr">
              <a:buFont typeface="Arial" panose="020B0604020202020204" pitchFamily="34" charset="0"/>
              <a:buChar char="•"/>
            </a:pPr>
            <a:r>
              <a:rPr lang="ar-EG" sz="6000" b="1" dirty="0" smtClean="0">
                <a:solidFill>
                  <a:srgbClr val="FF0000"/>
                </a:solidFill>
              </a:rPr>
              <a:t>أسس الخبر</a:t>
            </a:r>
            <a:br>
              <a:rPr lang="ar-EG" sz="6000" b="1" dirty="0" smtClean="0">
                <a:solidFill>
                  <a:srgbClr val="FF0000"/>
                </a:solidFill>
              </a:rPr>
            </a:br>
            <a:r>
              <a:rPr lang="ar-EG" sz="6000" b="1" dirty="0" smtClean="0">
                <a:solidFill>
                  <a:srgbClr val="FF0000"/>
                </a:solidFill>
              </a:rPr>
              <a:t>                     </a:t>
            </a:r>
            <a:endParaRPr lang="en-US" sz="60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96198215"/>
      </p:ext>
    </p:extLst>
  </p:cSld>
  <p:clrMapOvr>
    <a:masterClrMapping/>
  </p:clrMapOvr>
  <mc:AlternateContent xmlns:mc="http://schemas.openxmlformats.org/markup-compatibility/2006">
    <mc:Choice xmlns:p14="http://schemas.microsoft.com/office/powerpoint/2010/main" Requires="p14">
      <p:transition spd="med" p14:dur="700" advTm="3387">
        <p:fade/>
      </p:transition>
    </mc:Choice>
    <mc:Fallback>
      <p:transition spd="med" advTm="33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ar-SA" sz="4800" b="1" dirty="0"/>
              <a:t>الأهمية :-</a:t>
            </a:r>
            <a:r>
              <a:rPr lang="en-US" sz="4800" b="1" dirty="0"/>
              <a:t/>
            </a:r>
            <a:br>
              <a:rPr lang="en-US" sz="4800" b="1" dirty="0"/>
            </a:br>
            <a:endParaRPr lang="en-US" sz="4800" b="1"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تعني هذه القيمة أن ينطوي الخبر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أهمية بالنسبة لجمهور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الوسيلة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الإعلامية</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وهذه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الأهمية قد تكون </a:t>
            </a:r>
            <a:r>
              <a:rPr lang="ar-SA" sz="2800" b="1" dirty="0">
                <a:ln w="1905"/>
                <a:solidFill>
                  <a:srgbClr val="FF0000"/>
                </a:solidFill>
                <a:effectLst>
                  <a:innerShdw blurRad="69850" dist="43180" dir="5400000">
                    <a:srgbClr val="000000">
                      <a:alpha val="65000"/>
                    </a:srgbClr>
                  </a:innerShdw>
                </a:effectLst>
              </a:rPr>
              <a:t>عامة </a:t>
            </a:r>
            <a:endParaRPr lang="en-US" sz="2800" b="1" dirty="0" smtClean="0">
              <a:ln w="1905"/>
              <a:solidFill>
                <a:srgbClr val="FF0000"/>
              </a:soli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بالنسبة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للجمهور ... أو </a:t>
            </a:r>
            <a:r>
              <a:rPr lang="ar-SA" sz="2800" b="1" dirty="0">
                <a:ln w="1905"/>
                <a:solidFill>
                  <a:srgbClr val="FF0000"/>
                </a:solidFill>
                <a:effectLst>
                  <a:innerShdw blurRad="69850" dist="43180" dir="5400000">
                    <a:srgbClr val="000000">
                      <a:alpha val="65000"/>
                    </a:srgbClr>
                  </a:innerShdw>
                </a:effectLst>
              </a:rPr>
              <a:t>خاصة </a:t>
            </a:r>
            <a:endParaRPr lang="en-US" sz="2800" b="1" dirty="0" smtClean="0">
              <a:ln w="1905"/>
              <a:solidFill>
                <a:srgbClr val="FF0000"/>
              </a:soli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بالنسبة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لفئة معينه من فئات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جمهور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الوسيلة.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38412483"/>
      </p:ext>
    </p:extLst>
  </p:cSld>
  <p:clrMapOvr>
    <a:masterClrMapping/>
  </p:clrMapOvr>
  <mc:AlternateContent xmlns:mc="http://schemas.openxmlformats.org/markup-compatibility/2006">
    <mc:Choice xmlns:p14="http://schemas.microsoft.com/office/powerpoint/2010/main" Requires="p14">
      <p:transition spd="med" p14:dur="700" advTm="14322">
        <p:fade/>
      </p:transition>
    </mc:Choice>
    <mc:Fallback>
      <p:transition spd="med" advTm="14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12" y="762000"/>
            <a:ext cx="9491363" cy="54864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en-US" sz="2800" b="1" dirty="0" smtClean="0">
              <a:solidFill>
                <a:schemeClr val="bg1"/>
              </a:solidFill>
            </a:endParaRPr>
          </a:p>
          <a:p>
            <a:pPr>
              <a:buFont typeface="Wingdings" panose="05000000000000000000" pitchFamily="2" charset="2"/>
              <a:buChar char="q"/>
            </a:pPr>
            <a:r>
              <a:rPr lang="ar-EG" sz="2800" b="1" dirty="0" smtClean="0">
                <a:solidFill>
                  <a:schemeClr val="bg1"/>
                </a:solidFill>
              </a:rPr>
              <a:t> </a:t>
            </a:r>
            <a:r>
              <a:rPr lang="ar-SA" sz="2800" b="1" dirty="0" smtClean="0">
                <a:solidFill>
                  <a:schemeClr val="bg1"/>
                </a:solidFill>
              </a:rPr>
              <a:t>فخبر </a:t>
            </a:r>
            <a:r>
              <a:rPr lang="ar-SA" sz="2800" b="1" dirty="0">
                <a:solidFill>
                  <a:schemeClr val="bg1"/>
                </a:solidFill>
              </a:rPr>
              <a:t>عن </a:t>
            </a:r>
            <a:r>
              <a:rPr lang="ar-EG" sz="2800" b="1" dirty="0" smtClean="0">
                <a:solidFill>
                  <a:schemeClr val="bg1"/>
                </a:solidFill>
              </a:rPr>
              <a:t>إلغاء الامتحانات من الصف الثالث الابتدائي حتي الثاني الاعدادي </a:t>
            </a:r>
            <a:r>
              <a:rPr lang="ar-SA" sz="2800" b="1" dirty="0" smtClean="0">
                <a:solidFill>
                  <a:schemeClr val="bg1"/>
                </a:solidFill>
              </a:rPr>
              <a:t> </a:t>
            </a:r>
            <a:r>
              <a:rPr lang="ar-SA" sz="2800" b="1" dirty="0">
                <a:solidFill>
                  <a:schemeClr val="bg1"/>
                </a:solidFill>
              </a:rPr>
              <a:t>يمثل أهمية عامة </a:t>
            </a:r>
            <a:r>
              <a:rPr lang="ar-SA" sz="2800" b="1" dirty="0" smtClean="0">
                <a:solidFill>
                  <a:schemeClr val="bg1"/>
                </a:solidFill>
              </a:rPr>
              <a:t>للجمهور</a:t>
            </a:r>
            <a:r>
              <a:rPr lang="en-US" sz="2800" b="1" dirty="0" smtClean="0">
                <a:solidFill>
                  <a:schemeClr val="bg1"/>
                </a:solidFill>
              </a:rPr>
              <a:t> </a:t>
            </a:r>
            <a:r>
              <a:rPr lang="ar-SA" sz="2800" b="1" dirty="0">
                <a:solidFill>
                  <a:schemeClr val="bg1"/>
                </a:solidFill>
              </a:rPr>
              <a:t>... لأن ليس هناك </a:t>
            </a:r>
            <a:r>
              <a:rPr lang="ar-SA" sz="2800" b="1" dirty="0" smtClean="0">
                <a:solidFill>
                  <a:schemeClr val="bg1"/>
                </a:solidFill>
              </a:rPr>
              <a:t>شخص </a:t>
            </a:r>
            <a:r>
              <a:rPr lang="ar-SA" sz="2800" b="1" dirty="0">
                <a:solidFill>
                  <a:schemeClr val="bg1"/>
                </a:solidFill>
              </a:rPr>
              <a:t>لا يهمه هذا الأمر سواء كان له أبناء في المرحلة </a:t>
            </a:r>
            <a:r>
              <a:rPr lang="ar-SA" sz="2800" b="1" dirty="0" smtClean="0">
                <a:solidFill>
                  <a:schemeClr val="bg1"/>
                </a:solidFill>
              </a:rPr>
              <a:t>الابتدائية </a:t>
            </a:r>
            <a:r>
              <a:rPr lang="ar-EG" sz="2800" b="1" dirty="0" smtClean="0">
                <a:solidFill>
                  <a:schemeClr val="bg1"/>
                </a:solidFill>
              </a:rPr>
              <a:t> أو </a:t>
            </a:r>
            <a:r>
              <a:rPr lang="ar-EG" sz="2800" b="1" dirty="0" err="1" smtClean="0">
                <a:solidFill>
                  <a:schemeClr val="bg1"/>
                </a:solidFill>
              </a:rPr>
              <a:t>الاعداديه</a:t>
            </a:r>
            <a:r>
              <a:rPr lang="ar-EG" sz="2800" b="1" dirty="0" smtClean="0">
                <a:solidFill>
                  <a:schemeClr val="bg1"/>
                </a:solidFill>
              </a:rPr>
              <a:t> </a:t>
            </a:r>
            <a:r>
              <a:rPr lang="ar-SA" sz="2800" b="1" dirty="0" smtClean="0">
                <a:solidFill>
                  <a:schemeClr val="bg1"/>
                </a:solidFill>
              </a:rPr>
              <a:t>أو </a:t>
            </a:r>
            <a:r>
              <a:rPr lang="ar-SA" sz="2800" b="1" dirty="0">
                <a:solidFill>
                  <a:schemeClr val="bg1"/>
                </a:solidFill>
              </a:rPr>
              <a:t>سيكون له فيما بعد </a:t>
            </a:r>
            <a:r>
              <a:rPr lang="ar-EG" sz="2800" b="1" dirty="0" smtClean="0">
                <a:solidFill>
                  <a:schemeClr val="bg1"/>
                </a:solidFill>
              </a:rPr>
              <a:t>.</a:t>
            </a:r>
          </a:p>
          <a:p>
            <a:pPr>
              <a:buFont typeface="Wingdings" panose="05000000000000000000" pitchFamily="2" charset="2"/>
              <a:buChar char="q"/>
            </a:pPr>
            <a:r>
              <a:rPr lang="ar-EG" sz="2800" b="1" dirty="0" smtClean="0">
                <a:solidFill>
                  <a:schemeClr val="bg1"/>
                </a:solidFill>
              </a:rPr>
              <a:t> </a:t>
            </a:r>
            <a:r>
              <a:rPr lang="ar-SA" sz="2800" b="1" dirty="0" smtClean="0">
                <a:solidFill>
                  <a:schemeClr val="bg1"/>
                </a:solidFill>
              </a:rPr>
              <a:t>أما</a:t>
            </a:r>
            <a:r>
              <a:rPr lang="ar-SA" sz="2800" b="1" dirty="0" smtClean="0">
                <a:solidFill>
                  <a:srgbClr val="FFFF00"/>
                </a:solidFill>
              </a:rPr>
              <a:t> </a:t>
            </a:r>
            <a:r>
              <a:rPr lang="ar-SA" sz="2800" b="1" dirty="0">
                <a:solidFill>
                  <a:srgbClr val="FFFF00"/>
                </a:solidFill>
              </a:rPr>
              <a:t>الخبر </a:t>
            </a:r>
            <a:r>
              <a:rPr lang="ar-SA" sz="2800" b="1" dirty="0">
                <a:solidFill>
                  <a:schemeClr val="bg1"/>
                </a:solidFill>
              </a:rPr>
              <a:t>الذي قد يمثل أهمية خاصة لفئة من فئات </a:t>
            </a:r>
            <a:endParaRPr lang="ar-EG" sz="2800" b="1" dirty="0" smtClean="0">
              <a:solidFill>
                <a:schemeClr val="bg1"/>
              </a:solidFill>
            </a:endParaRPr>
          </a:p>
          <a:p>
            <a:pPr marL="0" indent="0">
              <a:buNone/>
            </a:pPr>
            <a:r>
              <a:rPr lang="ar-EG" sz="2800" b="1" dirty="0" smtClean="0">
                <a:solidFill>
                  <a:schemeClr val="bg1"/>
                </a:solidFill>
              </a:rPr>
              <a:t>   </a:t>
            </a:r>
            <a:r>
              <a:rPr lang="ar-SA" sz="2800" b="1" dirty="0" smtClean="0">
                <a:solidFill>
                  <a:schemeClr val="bg1"/>
                </a:solidFill>
              </a:rPr>
              <a:t>الجمهور </a:t>
            </a:r>
            <a:r>
              <a:rPr lang="ar-SA" sz="2800" b="1" dirty="0">
                <a:solidFill>
                  <a:schemeClr val="bg1"/>
                </a:solidFill>
              </a:rPr>
              <a:t>فالمثال عليه: زيادة مرتبات </a:t>
            </a:r>
            <a:r>
              <a:rPr lang="ar-EG" sz="2800" b="1" dirty="0" smtClean="0">
                <a:solidFill>
                  <a:schemeClr val="bg1"/>
                </a:solidFill>
              </a:rPr>
              <a:t>الأطباء وهيئة التمريض في هذه الفترة </a:t>
            </a:r>
            <a:r>
              <a:rPr lang="ar-SA" sz="2800" b="1" dirty="0" smtClean="0">
                <a:solidFill>
                  <a:srgbClr val="FF0000"/>
                </a:solidFill>
              </a:rPr>
              <a:t>بنسبة</a:t>
            </a:r>
            <a:r>
              <a:rPr lang="ar-EG" sz="2800" b="1" dirty="0" smtClean="0">
                <a:solidFill>
                  <a:srgbClr val="FF0000"/>
                </a:solidFill>
              </a:rPr>
              <a:t> </a:t>
            </a:r>
            <a:r>
              <a:rPr lang="ar-SA" sz="2800" b="1" dirty="0" smtClean="0">
                <a:solidFill>
                  <a:srgbClr val="FF0000"/>
                </a:solidFill>
              </a:rPr>
              <a:t>50</a:t>
            </a:r>
            <a:r>
              <a:rPr lang="ar-SA" sz="2800" b="1" dirty="0">
                <a:solidFill>
                  <a:srgbClr val="FF0000"/>
                </a:solidFill>
              </a:rPr>
              <a:t>% </a:t>
            </a:r>
            <a:r>
              <a:rPr lang="ar-SA" sz="2800" b="1" dirty="0">
                <a:solidFill>
                  <a:schemeClr val="bg1"/>
                </a:solidFill>
              </a:rPr>
              <a:t>إذ يهم في المقام الأول أفراد هذه </a:t>
            </a:r>
            <a:r>
              <a:rPr lang="ar-SA" sz="2800" b="1" dirty="0" smtClean="0">
                <a:solidFill>
                  <a:schemeClr val="bg1"/>
                </a:solidFill>
              </a:rPr>
              <a:t>الفئة</a:t>
            </a:r>
            <a:r>
              <a:rPr lang="ar-EG" sz="2800" b="1" dirty="0" smtClean="0">
                <a:solidFill>
                  <a:schemeClr val="bg1"/>
                </a:solidFill>
              </a:rPr>
              <a:t> </a:t>
            </a:r>
            <a:r>
              <a:rPr lang="ar-SA" sz="2800" b="1" dirty="0" smtClean="0">
                <a:solidFill>
                  <a:schemeClr val="bg1"/>
                </a:solidFill>
              </a:rPr>
              <a:t>وعائلاتهم </a:t>
            </a:r>
            <a:r>
              <a:rPr lang="ar-SA" sz="2800" b="1" dirty="0">
                <a:solidFill>
                  <a:schemeClr val="bg1"/>
                </a:solidFill>
              </a:rPr>
              <a:t>والأشخاص المرتبطين بهم.</a:t>
            </a:r>
            <a:endParaRPr lang="en-US" sz="2800" b="1" dirty="0" smtClean="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162256694"/>
      </p:ext>
    </p:extLst>
  </p:cSld>
  <p:clrMapOvr>
    <a:masterClrMapping/>
  </p:clrMapOvr>
  <mc:AlternateContent xmlns:mc="http://schemas.openxmlformats.org/markup-compatibility/2006">
    <mc:Choice xmlns:p14="http://schemas.microsoft.com/office/powerpoint/2010/main" Requires="p14">
      <p:transition spd="med" p14:dur="700" advTm="31180">
        <p:fade/>
      </p:transition>
    </mc:Choice>
    <mc:Fallback>
      <p:transition spd="med" advTm="31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2" y="609600"/>
            <a:ext cx="9912676" cy="58674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والخبر المهم ـ كما يقول </a:t>
            </a:r>
            <a:r>
              <a:rPr lang="ar-SA" sz="2800" b="1" dirty="0">
                <a:ln w="1905"/>
                <a:solidFill>
                  <a:srgbClr val="FF0000"/>
                </a:solidFill>
                <a:effectLst>
                  <a:innerShdw blurRad="69850" dist="43180" dir="5400000">
                    <a:srgbClr val="000000">
                      <a:alpha val="65000"/>
                    </a:srgbClr>
                  </a:innerShdw>
                </a:effectLst>
              </a:rPr>
              <a:t>د.عبداللطيف حمزة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ـ هو الذي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يوحي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 قراء الصحيفة باحتمالات عديدة، وقد تكون هذه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الاحتمالات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آثاراً ملموسة في حياة الفرد نفسه.</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ويقدم </a:t>
            </a:r>
            <a:r>
              <a:rPr lang="ar-SA" sz="2800" b="1" dirty="0">
                <a:ln w="1905"/>
                <a:solidFill>
                  <a:srgbClr val="FF0000"/>
                </a:solidFill>
                <a:effectLst>
                  <a:innerShdw blurRad="69850" dist="43180" dir="5400000">
                    <a:srgbClr val="000000">
                      <a:alpha val="65000"/>
                    </a:srgbClr>
                  </a:innerShdw>
                </a:effectLst>
              </a:rPr>
              <a:t>د.فاروق أبوزيد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هذه القيمة بمسمي آخر، وهو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لفائدة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المصلحة الشخصية أو المصلحة العامة، علي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أساس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أن يمس الخبر مصالح عدد كبير من القراء، سواء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هذه المصالح سياسية أو اقتصادية أو اجتماعية،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وسواء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هذه الأخبار في صالح القراء أو ضدهم</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121322723"/>
      </p:ext>
    </p:extLst>
  </p:cSld>
  <p:clrMapOvr>
    <a:masterClrMapping/>
  </p:clrMapOvr>
  <mc:AlternateContent xmlns:mc="http://schemas.openxmlformats.org/markup-compatibility/2006">
    <mc:Choice xmlns:p14="http://schemas.microsoft.com/office/powerpoint/2010/main" Requires="p14">
      <p:transition spd="med" p14:dur="700" advTm="53489">
        <p:fade/>
      </p:transition>
    </mc:Choice>
    <mc:Fallback>
      <p:transition spd="med" advTm="53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5212" y="762000"/>
            <a:ext cx="10329563" cy="5410200"/>
          </a:xfrm>
        </p:spPr>
        <p:style>
          <a:lnRef idx="1">
            <a:schemeClr val="accent1"/>
          </a:lnRef>
          <a:fillRef idx="3">
            <a:schemeClr val="accent1"/>
          </a:fillRef>
          <a:effectRef idx="2">
            <a:schemeClr val="accent1"/>
          </a:effectRef>
          <a:fontRef idx="minor">
            <a:schemeClr val="lt1"/>
          </a:fontRef>
        </p:style>
        <p:txBody>
          <a:bodyPr>
            <a:normAutofit/>
          </a:bodyPr>
          <a:lstStyle/>
          <a:p>
            <a:pPr marL="0" indent="0">
              <a:buNone/>
            </a:pPr>
            <a:endParaRPr lang="ar-EG" sz="2800" b="1" dirty="0" smtClean="0"/>
          </a:p>
          <a:p>
            <a:pPr>
              <a:buFont typeface="Wingdings" panose="05000000000000000000" pitchFamily="2" charset="2"/>
              <a:buChar char="q"/>
            </a:pPr>
            <a:r>
              <a:rPr lang="ar-SA" sz="2800" b="1" dirty="0"/>
              <a:t>ويستبعد هذا الرأي أهمية الأخبار الدولية. فقد يظن البعض </a:t>
            </a:r>
            <a:endParaRPr lang="ar-EG" sz="2800" b="1" dirty="0" smtClean="0"/>
          </a:p>
          <a:p>
            <a:pPr marL="0" indent="0">
              <a:buNone/>
            </a:pPr>
            <a:r>
              <a:rPr lang="ar-EG" sz="2800" b="1" dirty="0"/>
              <a:t> </a:t>
            </a:r>
            <a:r>
              <a:rPr lang="ar-EG" sz="2800" b="1" dirty="0" smtClean="0"/>
              <a:t> </a:t>
            </a:r>
            <a:r>
              <a:rPr lang="ar-SA" sz="2800" b="1" dirty="0" smtClean="0"/>
              <a:t>أن </a:t>
            </a:r>
            <a:r>
              <a:rPr lang="ar-SA" sz="2800" b="1" dirty="0"/>
              <a:t>أخبار العالم لا يتوافر فيها عنصر الفائدة أو المصلحة </a:t>
            </a:r>
            <a:endParaRPr lang="ar-EG" sz="2800" b="1" dirty="0" smtClean="0"/>
          </a:p>
          <a:p>
            <a:pPr marL="0" indent="0">
              <a:buNone/>
            </a:pPr>
            <a:r>
              <a:rPr lang="ar-EG" sz="2800" b="1" dirty="0"/>
              <a:t> </a:t>
            </a:r>
            <a:r>
              <a:rPr lang="ar-EG" sz="2800" b="1" dirty="0" smtClean="0"/>
              <a:t> </a:t>
            </a:r>
            <a:r>
              <a:rPr lang="ar-SA" sz="2800" b="1" dirty="0" smtClean="0"/>
              <a:t>الشخصية </a:t>
            </a:r>
            <a:r>
              <a:rPr lang="ar-SA" sz="2800" b="1" dirty="0"/>
              <a:t>وهذا غير صحيح. فخبر عن اكتشاف طبيب أمريكي </a:t>
            </a:r>
            <a:endParaRPr lang="ar-EG" sz="2800" b="1" dirty="0" smtClean="0"/>
          </a:p>
          <a:p>
            <a:pPr marL="0" indent="0">
              <a:buNone/>
            </a:pPr>
            <a:r>
              <a:rPr lang="ar-EG" sz="2800" b="1" dirty="0"/>
              <a:t> </a:t>
            </a:r>
            <a:r>
              <a:rPr lang="ar-EG" sz="2800" b="1" dirty="0" smtClean="0"/>
              <a:t> </a:t>
            </a:r>
            <a:r>
              <a:rPr lang="ar-SA" sz="2800" b="1" dirty="0" smtClean="0"/>
              <a:t>دواء </a:t>
            </a:r>
            <a:r>
              <a:rPr lang="ar-SA" sz="2800" b="1" dirty="0"/>
              <a:t>لعلاج </a:t>
            </a:r>
            <a:r>
              <a:rPr lang="ar-SA" sz="2800" b="1" dirty="0" smtClean="0"/>
              <a:t>ال</a:t>
            </a:r>
            <a:r>
              <a:rPr lang="ar-EG" sz="2800" b="1" dirty="0" smtClean="0"/>
              <a:t>كورونا</a:t>
            </a:r>
            <a:r>
              <a:rPr lang="ar-SA" sz="2800" b="1" dirty="0" smtClean="0"/>
              <a:t> </a:t>
            </a:r>
            <a:r>
              <a:rPr lang="ar-SA" sz="2800" b="1" dirty="0"/>
              <a:t>هو خبر مهم للقراء والشاهدين في جميع </a:t>
            </a:r>
            <a:endParaRPr lang="ar-EG" sz="2800" b="1" dirty="0" smtClean="0"/>
          </a:p>
          <a:p>
            <a:pPr marL="0" indent="0">
              <a:buNone/>
            </a:pPr>
            <a:r>
              <a:rPr lang="ar-EG" sz="2800" b="1" dirty="0"/>
              <a:t> </a:t>
            </a:r>
            <a:r>
              <a:rPr lang="ar-EG" sz="2800" b="1" dirty="0" smtClean="0"/>
              <a:t> </a:t>
            </a:r>
            <a:r>
              <a:rPr lang="ar-SA" sz="2800" b="1" dirty="0" smtClean="0"/>
              <a:t>أنحاء </a:t>
            </a:r>
            <a:r>
              <a:rPr lang="ar-SA" sz="2800" b="1" dirty="0"/>
              <a:t>العالم.</a:t>
            </a:r>
            <a:endParaRPr lang="en-US" sz="2800" b="1" dirty="0"/>
          </a:p>
          <a:p>
            <a:pPr>
              <a:buFont typeface="Wingdings" panose="05000000000000000000" pitchFamily="2" charset="2"/>
              <a:buChar char="q"/>
            </a:pPr>
            <a:r>
              <a:rPr lang="ar-SA" sz="2800" b="1" dirty="0"/>
              <a:t>وفي رأينا أن قيمة الأهمية كقيمة خبرية يجب أن توضع في </a:t>
            </a:r>
            <a:endParaRPr lang="ar-EG" sz="2800" b="1" dirty="0" smtClean="0"/>
          </a:p>
          <a:p>
            <a:pPr marL="0" indent="0">
              <a:buNone/>
            </a:pPr>
            <a:r>
              <a:rPr lang="ar-EG" sz="2800" b="1" dirty="0"/>
              <a:t> </a:t>
            </a:r>
            <a:r>
              <a:rPr lang="ar-EG" sz="2800" b="1" dirty="0" smtClean="0"/>
              <a:t>  </a:t>
            </a:r>
            <a:r>
              <a:rPr lang="ar-SA" sz="2800" b="1" dirty="0" smtClean="0"/>
              <a:t>مقدمة </a:t>
            </a:r>
            <a:r>
              <a:rPr lang="ar-SA" sz="2800" b="1" dirty="0"/>
              <a:t>القيم الخبرية، خاصة في مجتمعات العالم الثالث</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195429708"/>
      </p:ext>
    </p:extLst>
  </p:cSld>
  <p:clrMapOvr>
    <a:masterClrMapping/>
  </p:clrMapOvr>
  <mc:AlternateContent xmlns:mc="http://schemas.openxmlformats.org/markup-compatibility/2006">
    <mc:Choice xmlns:p14="http://schemas.microsoft.com/office/powerpoint/2010/main" Requires="p14">
      <p:transition spd="med" p14:dur="700" advTm="22286">
        <p:fade/>
      </p:transition>
    </mc:Choice>
    <mc:Fallback>
      <p:transition spd="med" advTm="222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838200"/>
            <a:ext cx="10134600" cy="5410200"/>
          </a:xfrm>
        </p:spPr>
        <p:style>
          <a:lnRef idx="2">
            <a:schemeClr val="accent3"/>
          </a:lnRef>
          <a:fillRef idx="1">
            <a:schemeClr val="lt1"/>
          </a:fillRef>
          <a:effectRef idx="0">
            <a:schemeClr val="accent3"/>
          </a:effectRef>
          <a:fontRef idx="minor">
            <a:schemeClr val="dk1"/>
          </a:fontRef>
        </p:style>
        <p:txBody>
          <a:bodyPr/>
          <a:lstStyle/>
          <a:p>
            <a:r>
              <a:rPr lang="ar-EG" dirty="0" smtClean="0"/>
              <a:t>.</a:t>
            </a:r>
            <a:endParaRPr lang="en-US" dirty="0"/>
          </a:p>
        </p:txBody>
      </p:sp>
      <p:sp>
        <p:nvSpPr>
          <p:cNvPr id="5" name="Rectangle 4"/>
          <p:cNvSpPr/>
          <p:nvPr/>
        </p:nvSpPr>
        <p:spPr>
          <a:xfrm>
            <a:off x="7333260" y="1362856"/>
            <a:ext cx="3505200"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SA" sz="2800" b="1" dirty="0"/>
              <a:t>القرب المكاني والقرب النفسي.</a:t>
            </a:r>
            <a:endParaRPr lang="en-US" sz="2800" b="1" dirty="0"/>
          </a:p>
        </p:txBody>
      </p:sp>
      <p:sp>
        <p:nvSpPr>
          <p:cNvPr id="6" name="Rectangle 5"/>
          <p:cNvSpPr/>
          <p:nvPr/>
        </p:nvSpPr>
        <p:spPr>
          <a:xfrm>
            <a:off x="1141412" y="1362856"/>
            <a:ext cx="3581400" cy="1600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SA" sz="2800" b="1" dirty="0">
                <a:solidFill>
                  <a:schemeClr val="bg1"/>
                </a:solidFill>
              </a:rPr>
              <a:t>الضخامة.</a:t>
            </a:r>
            <a:endParaRPr lang="en-US" sz="2800" b="1" dirty="0">
              <a:solidFill>
                <a:schemeClr val="bg1"/>
              </a:solidFill>
            </a:endParaRPr>
          </a:p>
          <a:p>
            <a:pPr algn="ctr"/>
            <a:endParaRPr lang="en-US" dirty="0"/>
          </a:p>
        </p:txBody>
      </p:sp>
      <p:sp>
        <p:nvSpPr>
          <p:cNvPr id="8" name="Rectangle 7"/>
          <p:cNvSpPr/>
          <p:nvPr/>
        </p:nvSpPr>
        <p:spPr>
          <a:xfrm>
            <a:off x="7313612" y="3810000"/>
            <a:ext cx="3505200" cy="1524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EG" sz="2800" b="1" dirty="0" smtClean="0">
                <a:solidFill>
                  <a:schemeClr val="bg1"/>
                </a:solidFill>
              </a:rPr>
              <a:t>الصراع والمنافسة</a:t>
            </a:r>
            <a:endParaRPr lang="en-US" sz="2800" b="1" dirty="0">
              <a:solidFill>
                <a:schemeClr val="bg1"/>
              </a:solidFill>
            </a:endParaRPr>
          </a:p>
        </p:txBody>
      </p:sp>
      <p:sp>
        <p:nvSpPr>
          <p:cNvPr id="9" name="Rectangle 8"/>
          <p:cNvSpPr/>
          <p:nvPr/>
        </p:nvSpPr>
        <p:spPr>
          <a:xfrm>
            <a:off x="1141412" y="3810000"/>
            <a:ext cx="3581400" cy="1676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EG" sz="2800" b="1" dirty="0" smtClean="0"/>
              <a:t>التشويق والاثارة</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55262734"/>
      </p:ext>
    </p:extLst>
  </p:cSld>
  <p:clrMapOvr>
    <a:masterClrMapping/>
  </p:clrMapOvr>
  <mc:AlternateContent xmlns:mc="http://schemas.openxmlformats.org/markup-compatibility/2006">
    <mc:Choice xmlns:p14="http://schemas.microsoft.com/office/powerpoint/2010/main" Requires="p14">
      <p:transition spd="med" p14:dur="700" advTm="3953">
        <p:fade/>
      </p:transition>
    </mc:Choice>
    <mc:Fallback>
      <p:transition spd="med" advTm="3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2" y="838200"/>
            <a:ext cx="10024763" cy="5181600"/>
          </a:xfrm>
        </p:spPr>
        <p:style>
          <a:lnRef idx="2">
            <a:schemeClr val="accent3"/>
          </a:lnRef>
          <a:fillRef idx="1">
            <a:schemeClr val="lt1"/>
          </a:fillRef>
          <a:effectRef idx="0">
            <a:schemeClr val="accent3"/>
          </a:effectRef>
          <a:fontRef idx="minor">
            <a:schemeClr val="dk1"/>
          </a:fontRef>
        </p:style>
        <p:txBody>
          <a:bodyPr>
            <a:normAutofit/>
          </a:bodyPr>
          <a:lstStyle/>
          <a:p>
            <a:r>
              <a:rPr lang="ar-EG" sz="2800" dirty="0" smtClean="0"/>
              <a:t>.</a:t>
            </a:r>
            <a:endParaRPr lang="en-US" sz="2800" dirty="0"/>
          </a:p>
        </p:txBody>
      </p:sp>
      <p:sp>
        <p:nvSpPr>
          <p:cNvPr id="6" name="Rectangle 5"/>
          <p:cNvSpPr/>
          <p:nvPr/>
        </p:nvSpPr>
        <p:spPr>
          <a:xfrm>
            <a:off x="7237412" y="1371600"/>
            <a:ext cx="3429000" cy="16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EG" sz="2800" b="1" dirty="0" smtClean="0"/>
              <a:t>الفائدة أو المصلحة الشخصية</a:t>
            </a:r>
            <a:endParaRPr lang="en-US" sz="2800" b="1" dirty="0"/>
          </a:p>
        </p:txBody>
      </p:sp>
      <p:sp>
        <p:nvSpPr>
          <p:cNvPr id="7" name="Rectangle 6"/>
          <p:cNvSpPr/>
          <p:nvPr/>
        </p:nvSpPr>
        <p:spPr>
          <a:xfrm>
            <a:off x="1370012" y="1371600"/>
            <a:ext cx="3581400" cy="1600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EG" sz="2800" b="1" dirty="0" smtClean="0">
                <a:solidFill>
                  <a:schemeClr val="bg1"/>
                </a:solidFill>
              </a:rPr>
              <a:t>التوقع</a:t>
            </a:r>
            <a:endParaRPr lang="en-US" sz="2800" b="1" dirty="0">
              <a:solidFill>
                <a:schemeClr val="bg1"/>
              </a:solidFill>
            </a:endParaRPr>
          </a:p>
        </p:txBody>
      </p:sp>
      <p:sp>
        <p:nvSpPr>
          <p:cNvPr id="8" name="Rectangle 7"/>
          <p:cNvSpPr/>
          <p:nvPr/>
        </p:nvSpPr>
        <p:spPr>
          <a:xfrm>
            <a:off x="7237412" y="4191000"/>
            <a:ext cx="3429000" cy="1524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EG" sz="2800" b="1" dirty="0" smtClean="0">
                <a:solidFill>
                  <a:schemeClr val="bg1"/>
                </a:solidFill>
              </a:rPr>
              <a:t>التشويق</a:t>
            </a:r>
            <a:endParaRPr lang="en-US" sz="2800" b="1" dirty="0">
              <a:solidFill>
                <a:schemeClr val="bg1"/>
              </a:solidFill>
            </a:endParaRPr>
          </a:p>
        </p:txBody>
      </p:sp>
      <p:sp>
        <p:nvSpPr>
          <p:cNvPr id="9" name="Rectangle 8"/>
          <p:cNvSpPr/>
          <p:nvPr/>
        </p:nvSpPr>
        <p:spPr>
          <a:xfrm>
            <a:off x="1370012" y="4191000"/>
            <a:ext cx="3581400"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EG" sz="2800" b="1" dirty="0" smtClean="0"/>
              <a:t>الاهتمامات الانسانية</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656128298"/>
      </p:ext>
    </p:extLst>
  </p:cSld>
  <p:clrMapOvr>
    <a:masterClrMapping/>
  </p:clrMapOvr>
  <mc:AlternateContent xmlns:mc="http://schemas.openxmlformats.org/markup-compatibility/2006">
    <mc:Choice xmlns:p14="http://schemas.microsoft.com/office/powerpoint/2010/main" Requires="p14">
      <p:transition spd="med" p14:dur="700" advTm="1595">
        <p:fade/>
      </p:transition>
    </mc:Choice>
    <mc:Fallback>
      <p:transition spd="med" advTm="1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pPr algn="ctr"/>
            <a:r>
              <a:rPr lang="ar-EG" sz="5400" b="1" dirty="0" smtClean="0"/>
              <a:t>الشهرة</a:t>
            </a:r>
            <a:br>
              <a:rPr lang="ar-EG" sz="5400" b="1" dirty="0" smtClean="0"/>
            </a:br>
            <a:endParaRPr lang="en-US" sz="5400" b="1"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endParaRPr lang="ar-EG" dirty="0" smtClean="0"/>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تؤثر شهرة الشخص أو الأشخاص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الواردة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أسماؤهم في الخبر أو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صانعي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الخبر، في تفضيل خبر في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النشر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 خبر آخر. فكلما كان هؤلاء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الأشخاص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مشهورين ومعروفين كلما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فرصة نشر الخبر أكبر.</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7408976"/>
      </p:ext>
    </p:extLst>
  </p:cSld>
  <p:clrMapOvr>
    <a:masterClrMapping/>
  </p:clrMapOvr>
  <mc:AlternateContent xmlns:mc="http://schemas.openxmlformats.org/markup-compatibility/2006">
    <mc:Choice xmlns:p14="http://schemas.microsoft.com/office/powerpoint/2010/main" Requires="p14">
      <p:transition spd="med" p14:dur="700" advTm="9796">
        <p:fade/>
      </p:transition>
    </mc:Choice>
    <mc:Fallback>
      <p:transition spd="med" advTm="9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381000"/>
            <a:ext cx="10024763" cy="6172200"/>
          </a:xfrm>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فالجمهور بطبيعته يتشوق لمعرفة أخبار المشاهير سواء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كانوا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السياسيين أو الاقتصاديين أو من الرياضيين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والفنانين والأدباء</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chemeClr val="tx1"/>
                </a:solidFill>
                <a:effectLst>
                  <a:innerShdw blurRad="69850" dist="43180" dir="5400000">
                    <a:srgbClr val="000000">
                      <a:alpha val="65000"/>
                    </a:srgbClr>
                  </a:innerShdw>
                </a:effectLst>
              </a:rPr>
              <a:t>والأشخاص المشهورون بإنجازاتهم أو الذين اكتسبوا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الشهرة </a:t>
            </a:r>
            <a:r>
              <a:rPr lang="ar-SA" sz="2800" b="1" dirty="0">
                <a:ln w="1905"/>
                <a:solidFill>
                  <a:schemeClr val="tx1"/>
                </a:solidFill>
                <a:effectLst>
                  <a:innerShdw blurRad="69850" dist="43180" dir="5400000">
                    <a:srgbClr val="000000">
                      <a:alpha val="65000"/>
                    </a:srgbClr>
                  </a:innerShdw>
                </a:effectLst>
              </a:rPr>
              <a:t>بأعمالهم الطيبة أو السيئة يستقطبون الكثير من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a:ln w="1905"/>
                <a:solidFill>
                  <a:schemeClr val="tx1"/>
                </a:solidFill>
                <a:effectLst>
                  <a:innerShdw blurRad="69850" dist="43180" dir="5400000">
                    <a:srgbClr val="000000">
                      <a:alpha val="65000"/>
                    </a:srgbClr>
                  </a:innerShdw>
                </a:effectLst>
              </a:rPr>
              <a:t> </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الاهتمام</a:t>
            </a:r>
            <a:r>
              <a:rPr lang="ar-EG" sz="2800" b="1" dirty="0" smtClean="0">
                <a:ln w="1905"/>
                <a:solidFill>
                  <a:schemeClr val="tx1"/>
                </a:solidFill>
                <a:effectLst>
                  <a:innerShdw blurRad="69850" dist="43180" dir="5400000">
                    <a:srgbClr val="000000">
                      <a:alpha val="65000"/>
                    </a:srgbClr>
                  </a:innerShdw>
                </a:effectLst>
              </a:rPr>
              <a:t>.</a:t>
            </a:r>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ولا يقتصر عنصر الشهرة في الخبر علي الأشخاص فقط،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وإنما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يمتد ليشمل بعض الأماكن الشهيرة أو القضايا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الشهيرة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حتي الحيوانات الشهيرة إذا كان الخبر يتعلق بها أو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يشير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إليها.</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721941302"/>
      </p:ext>
    </p:extLst>
  </p:cSld>
  <p:clrMapOvr>
    <a:masterClrMapping/>
  </p:clrMapOvr>
  <mc:AlternateContent xmlns:mc="http://schemas.openxmlformats.org/markup-compatibility/2006">
    <mc:Choice xmlns:p14="http://schemas.microsoft.com/office/powerpoint/2010/main" Requires="p14">
      <p:transition spd="med" p14:dur="700" advTm="3002">
        <p:fade/>
      </p:transition>
    </mc:Choice>
    <mc:Fallback>
      <p:transition spd="med" advTm="3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pPr algn="ctr"/>
            <a:r>
              <a:rPr lang="ar-EG" sz="4400" b="1" dirty="0" smtClean="0">
                <a:solidFill>
                  <a:schemeClr val="bg1"/>
                </a:solidFill>
              </a:rPr>
              <a:t>الضخامة</a:t>
            </a:r>
            <a:r>
              <a:rPr lang="ar-EG" b="1" dirty="0" smtClean="0">
                <a:solidFill>
                  <a:schemeClr val="bg1"/>
                </a:solidFill>
              </a:rPr>
              <a:t/>
            </a:r>
            <a:br>
              <a:rPr lang="ar-EG" b="1" dirty="0" smtClean="0">
                <a:solidFill>
                  <a:schemeClr val="bg1"/>
                </a:solidFill>
              </a:rPr>
            </a:br>
            <a:r>
              <a:rPr lang="ar-EG" b="1" dirty="0">
                <a:solidFill>
                  <a:schemeClr val="bg1"/>
                </a:solidFill>
              </a:rPr>
              <a:t/>
            </a:r>
            <a:br>
              <a:rPr lang="ar-EG" b="1" dirty="0">
                <a:solidFill>
                  <a:schemeClr val="bg1"/>
                </a:solidFill>
              </a:rPr>
            </a:br>
            <a:endParaRPr lang="en-US" b="1" dirty="0">
              <a:solidFill>
                <a:schemeClr val="bg1"/>
              </a:solidFill>
            </a:endParaRPr>
          </a:p>
        </p:txBody>
      </p:sp>
      <p:sp>
        <p:nvSpPr>
          <p:cNvPr id="3" name="Content Placeholder 2"/>
          <p:cNvSpPr>
            <a:spLocks noGrp="1"/>
          </p:cNvSpPr>
          <p:nvPr>
            <p:ph idx="1"/>
          </p:nvPr>
        </p:nvSpPr>
        <p:spPr>
          <a:xfrm>
            <a:off x="565449" y="838200"/>
            <a:ext cx="6824363" cy="56388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dirty="0" smtClean="0"/>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يجذب الشئ الصغير جداً، والشئ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الكبير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جداً الانتباه، الأشياء الضخمة تثير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اهتمام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الجميع.</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ويمكن أن تتعلق الضخامة بعدد أو رقم.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957883385"/>
      </p:ext>
    </p:extLst>
  </p:cSld>
  <p:clrMapOvr>
    <a:masterClrMapping/>
  </p:clrMapOvr>
  <mc:AlternateContent xmlns:mc="http://schemas.openxmlformats.org/markup-compatibility/2006">
    <mc:Choice xmlns:p14="http://schemas.microsoft.com/office/powerpoint/2010/main" Requires="p14">
      <p:transition spd="med" p14:dur="700" advTm="48702">
        <p:fade/>
      </p:transition>
    </mc:Choice>
    <mc:Fallback>
      <p:transition spd="med" advTm="48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012" y="762000"/>
            <a:ext cx="9872363" cy="54864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dirty="0">
                <a:solidFill>
                  <a:srgbClr val="FF0000"/>
                </a:solidFill>
              </a:rPr>
              <a:t> </a:t>
            </a:r>
            <a:r>
              <a:rPr lang="ar-SA" sz="2800" b="1" dirty="0">
                <a:solidFill>
                  <a:srgbClr val="FF0000"/>
                </a:solidFill>
              </a:rPr>
              <a:t>وعلي سبيل المثال </a:t>
            </a:r>
            <a:r>
              <a:rPr lang="ar-SA" sz="2800" b="1" dirty="0"/>
              <a:t>فإن وقوع حادث طريق نتج عنه </a:t>
            </a:r>
            <a:endParaRPr lang="ar-EG" sz="2800" b="1" dirty="0" smtClean="0"/>
          </a:p>
          <a:p>
            <a:pPr marL="0" indent="0">
              <a:buNone/>
            </a:pPr>
            <a:r>
              <a:rPr lang="ar-EG" sz="2800" b="1" dirty="0"/>
              <a:t> </a:t>
            </a:r>
            <a:r>
              <a:rPr lang="ar-EG" sz="2800" b="1" dirty="0" smtClean="0"/>
              <a:t> </a:t>
            </a:r>
            <a:r>
              <a:rPr lang="ar-SA" sz="2800" b="1" dirty="0" smtClean="0"/>
              <a:t>مصرع </a:t>
            </a:r>
            <a:r>
              <a:rPr lang="ar-SA" sz="2800" b="1" dirty="0"/>
              <a:t>شخصين، يتروي علي الصفحات الصحيفة ليفرد </a:t>
            </a:r>
            <a:endParaRPr lang="ar-EG" sz="2800" b="1" dirty="0" smtClean="0"/>
          </a:p>
          <a:p>
            <a:pPr marL="0" indent="0">
              <a:buNone/>
            </a:pPr>
            <a:r>
              <a:rPr lang="ar-EG" sz="2800" b="1" dirty="0"/>
              <a:t> </a:t>
            </a:r>
            <a:r>
              <a:rPr lang="ar-EG" sz="2800" b="1" dirty="0" smtClean="0"/>
              <a:t> </a:t>
            </a:r>
            <a:r>
              <a:rPr lang="ar-SA" sz="2800" b="1" dirty="0" smtClean="0"/>
              <a:t>مساحة </a:t>
            </a:r>
            <a:r>
              <a:rPr lang="ar-SA" sz="2800" b="1" dirty="0"/>
              <a:t>أكبر لحادث مماثل راح ضحيته عشر أشخاص</a:t>
            </a:r>
            <a:r>
              <a:rPr lang="ar-SA" sz="2800" b="1" dirty="0" smtClean="0"/>
              <a:t>.</a:t>
            </a:r>
            <a:endParaRPr lang="ar-EG" sz="2800" b="1" dirty="0" smtClean="0"/>
          </a:p>
          <a:p>
            <a:pPr>
              <a:buFont typeface="Wingdings" panose="05000000000000000000" pitchFamily="2" charset="2"/>
              <a:buChar char="q"/>
            </a:pPr>
            <a:r>
              <a:rPr lang="ar-EG" sz="2800" b="1" dirty="0"/>
              <a:t> </a:t>
            </a:r>
            <a:r>
              <a:rPr lang="ar-SA" sz="2800" b="1" dirty="0"/>
              <a:t> فالقبض علي موظف حكومي بتهمه تقاضي رشوة 500 </a:t>
            </a:r>
            <a:endParaRPr lang="ar-EG" sz="2800" b="1" dirty="0" smtClean="0"/>
          </a:p>
          <a:p>
            <a:pPr marL="0" indent="0">
              <a:buNone/>
            </a:pPr>
            <a:r>
              <a:rPr lang="ar-EG" sz="2800" b="1" dirty="0"/>
              <a:t> </a:t>
            </a:r>
            <a:r>
              <a:rPr lang="ar-EG" sz="2800" b="1" dirty="0" smtClean="0"/>
              <a:t> </a:t>
            </a:r>
            <a:r>
              <a:rPr lang="ar-SA" sz="2800" b="1" dirty="0" smtClean="0"/>
              <a:t>جنيه </a:t>
            </a:r>
            <a:r>
              <a:rPr lang="ar-SA" sz="2800" b="1" dirty="0"/>
              <a:t>، لا يقاس بخبر آخر بالقبض علي وكيل وزارة بتهمه </a:t>
            </a:r>
            <a:endParaRPr lang="ar-EG" sz="2800" b="1" dirty="0" smtClean="0"/>
          </a:p>
          <a:p>
            <a:pPr marL="0" indent="0">
              <a:buNone/>
            </a:pPr>
            <a:r>
              <a:rPr lang="ar-EG" sz="2800" b="1" dirty="0"/>
              <a:t> </a:t>
            </a:r>
            <a:r>
              <a:rPr lang="ar-EG" sz="2800" b="1" dirty="0" smtClean="0"/>
              <a:t> </a:t>
            </a:r>
            <a:r>
              <a:rPr lang="ar-SA" sz="2800" b="1" dirty="0" smtClean="0"/>
              <a:t>رشوة </a:t>
            </a:r>
            <a:r>
              <a:rPr lang="ar-SA" sz="2800" b="1" dirty="0"/>
              <a:t>قدرها مليون </a:t>
            </a:r>
            <a:r>
              <a:rPr lang="ar-SA" sz="2800" b="1" dirty="0" smtClean="0"/>
              <a:t>جنية</a:t>
            </a:r>
            <a:r>
              <a:rPr lang="ar-EG" sz="2800" b="1" dirty="0" smtClean="0"/>
              <a:t>.</a:t>
            </a:r>
          </a:p>
          <a:p>
            <a:pPr>
              <a:buFont typeface="Wingdings" panose="05000000000000000000" pitchFamily="2" charset="2"/>
              <a:buChar char="q"/>
            </a:pPr>
            <a:r>
              <a:rPr lang="ar-EG" sz="2800" b="1" dirty="0"/>
              <a:t> </a:t>
            </a:r>
            <a:r>
              <a:rPr lang="ar-SA" sz="2800" b="1" dirty="0" smtClean="0"/>
              <a:t> </a:t>
            </a:r>
            <a:r>
              <a:rPr lang="ar-SA" sz="2800" b="1" dirty="0">
                <a:solidFill>
                  <a:srgbClr val="FFFF00"/>
                </a:solidFill>
              </a:rPr>
              <a:t>فالضخامة في الخبر الأخير تتعلق بشخص المتهم وحجم </a:t>
            </a:r>
            <a:endParaRPr lang="ar-EG" sz="2800" b="1" dirty="0" smtClean="0">
              <a:solidFill>
                <a:srgbClr val="FFFF00"/>
              </a:solidFill>
            </a:endParaRPr>
          </a:p>
          <a:p>
            <a:pPr marL="0" indent="0">
              <a:buNone/>
            </a:pPr>
            <a:r>
              <a:rPr lang="ar-EG" sz="2800" b="1" dirty="0">
                <a:solidFill>
                  <a:srgbClr val="FFFF00"/>
                </a:solidFill>
              </a:rPr>
              <a:t> </a:t>
            </a:r>
            <a:r>
              <a:rPr lang="ar-EG" sz="2800" b="1" dirty="0" smtClean="0">
                <a:solidFill>
                  <a:srgbClr val="FFFF00"/>
                </a:solidFill>
              </a:rPr>
              <a:t>  </a:t>
            </a:r>
            <a:r>
              <a:rPr lang="ar-SA" sz="2800" b="1" dirty="0" smtClean="0">
                <a:solidFill>
                  <a:srgbClr val="FFFF00"/>
                </a:solidFill>
              </a:rPr>
              <a:t>الرشوة</a:t>
            </a:r>
            <a:r>
              <a:rPr lang="ar-SA" sz="2800" b="1" dirty="0">
                <a:solidFill>
                  <a:srgbClr val="FFFF00"/>
                </a:solidFill>
              </a:rPr>
              <a:t>.</a:t>
            </a:r>
            <a:endParaRPr lang="en-US" sz="2800" b="1"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91627147"/>
      </p:ext>
    </p:extLst>
  </p:cSld>
  <p:clrMapOvr>
    <a:masterClrMapping/>
  </p:clrMapOvr>
  <mc:AlternateContent xmlns:mc="http://schemas.openxmlformats.org/markup-compatibility/2006">
    <mc:Choice xmlns:p14="http://schemas.microsoft.com/office/powerpoint/2010/main" Requires="p14">
      <p:transition spd="med" p14:dur="700" advTm="269">
        <p:fade/>
      </p:transition>
    </mc:Choice>
    <mc:Fallback>
      <p:transition spd="med" advTm="2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304800"/>
            <a:ext cx="9144000" cy="6019800"/>
          </a:xfrm>
        </p:spPr>
        <p:style>
          <a:lnRef idx="2">
            <a:schemeClr val="accent3"/>
          </a:lnRef>
          <a:fillRef idx="1">
            <a:schemeClr val="lt1"/>
          </a:fillRef>
          <a:effectRef idx="0">
            <a:schemeClr val="accent3"/>
          </a:effectRef>
          <a:fontRef idx="minor">
            <a:schemeClr val="dk1"/>
          </a:fontRef>
        </p:style>
        <p:txBody>
          <a:bodyPr/>
          <a:lstStyle/>
          <a:p>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الواقع أننا لا يمكن – بعد ما تقدم – أن نزعم وجود تعريف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واحد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يتفق حوله الجميع..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Cloud Callout 3"/>
          <p:cNvSpPr/>
          <p:nvPr/>
        </p:nvSpPr>
        <p:spPr>
          <a:xfrm>
            <a:off x="3427412" y="533400"/>
            <a:ext cx="6400800" cy="365760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SA" sz="2800" b="1" dirty="0"/>
              <a:t>هل يعني ما سبق أنه لا يوجد تعريف للخبر يناسب جميع وسائل الإعلام وجميع فئات الجماهير؟</a:t>
            </a:r>
            <a:endParaRPr lang="en-US" sz="2800" b="1" dirty="0"/>
          </a:p>
          <a:p>
            <a:pPr algn="ct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54283539"/>
      </p:ext>
    </p:extLst>
  </p:cSld>
  <p:clrMapOvr>
    <a:masterClrMapping/>
  </p:clrMapOvr>
  <mc:AlternateContent xmlns:mc="http://schemas.openxmlformats.org/markup-compatibility/2006">
    <mc:Choice xmlns:p14="http://schemas.microsoft.com/office/powerpoint/2010/main" Requires="p14">
      <p:transition spd="med" p14:dur="700" advTm="7528">
        <p:fade/>
      </p:transition>
    </mc:Choice>
    <mc:Fallback>
      <p:transition spd="med" advTm="7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412" y="762000"/>
            <a:ext cx="10481963" cy="54864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وقد تتعلق الضخامة بمؤسسة أو هيئة أو مرفق عام من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مرافق الدولة</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chemeClr val="tx1"/>
                </a:solidFill>
                <a:effectLst>
                  <a:innerShdw blurRad="69850" dist="43180" dir="5400000">
                    <a:srgbClr val="000000">
                      <a:alpha val="65000"/>
                    </a:srgbClr>
                  </a:innerShdw>
                </a:effectLst>
              </a:rPr>
              <a:t>فحادث سقوط أتوبيس عام في النيل أكبر في الضخامة من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a:ln w="1905"/>
                <a:solidFill>
                  <a:schemeClr val="tx1"/>
                </a:solidFill>
                <a:effectLst>
                  <a:innerShdw blurRad="69850" dist="43180" dir="5400000">
                    <a:srgbClr val="000000">
                      <a:alpha val="65000"/>
                    </a:srgbClr>
                  </a:innerShdw>
                </a:effectLst>
              </a:rPr>
              <a:t> </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الحادث </a:t>
            </a:r>
            <a:r>
              <a:rPr lang="ar-SA" sz="2800" b="1" dirty="0">
                <a:ln w="1905"/>
                <a:solidFill>
                  <a:schemeClr val="tx1"/>
                </a:solidFill>
                <a:effectLst>
                  <a:innerShdw blurRad="69850" dist="43180" dir="5400000">
                    <a:srgbClr val="000000">
                      <a:alpha val="65000"/>
                    </a:srgbClr>
                  </a:innerShdw>
                </a:effectLst>
              </a:rPr>
              <a:t>سقوط سيارة خاصة، ولكنه أقل في الضخامة من </a:t>
            </a:r>
            <a:endParaRPr lang="ar-EG" sz="2800" b="1" dirty="0" smtClean="0">
              <a:ln w="1905"/>
              <a:solidFill>
                <a:schemeClr val="tx1"/>
              </a:solidFill>
              <a:effectLst>
                <a:innerShdw blurRad="69850" dist="43180" dir="5400000">
                  <a:srgbClr val="000000">
                    <a:alpha val="65000"/>
                  </a:srgbClr>
                </a:innerShdw>
              </a:effectLst>
            </a:endParaRPr>
          </a:p>
          <a:p>
            <a:pPr marL="0" indent="0">
              <a:buNone/>
            </a:pPr>
            <a:r>
              <a:rPr lang="ar-EG" sz="2800" b="1" dirty="0">
                <a:ln w="1905"/>
                <a:solidFill>
                  <a:schemeClr val="tx1"/>
                </a:solidFill>
                <a:effectLst>
                  <a:innerShdw blurRad="69850" dist="43180" dir="5400000">
                    <a:srgbClr val="000000">
                      <a:alpha val="65000"/>
                    </a:srgbClr>
                  </a:innerShdw>
                </a:effectLst>
              </a:rPr>
              <a:t> </a:t>
            </a:r>
            <a:r>
              <a:rPr lang="ar-EG" sz="2800" b="1" dirty="0" smtClean="0">
                <a:ln w="1905"/>
                <a:solidFill>
                  <a:schemeClr val="tx1"/>
                </a:solidFill>
                <a:effectLst>
                  <a:innerShdw blurRad="69850" dist="43180" dir="5400000">
                    <a:srgbClr val="000000">
                      <a:alpha val="65000"/>
                    </a:srgbClr>
                  </a:innerShdw>
                </a:effectLst>
              </a:rPr>
              <a:t> </a:t>
            </a:r>
            <a:r>
              <a:rPr lang="ar-SA" sz="2800" b="1" dirty="0" smtClean="0">
                <a:ln w="1905"/>
                <a:solidFill>
                  <a:schemeClr val="tx1"/>
                </a:solidFill>
                <a:effectLst>
                  <a:innerShdw blurRad="69850" dist="43180" dir="5400000">
                    <a:srgbClr val="000000">
                      <a:alpha val="65000"/>
                    </a:srgbClr>
                  </a:innerShdw>
                </a:effectLst>
              </a:rPr>
              <a:t>سقوط </a:t>
            </a:r>
            <a:r>
              <a:rPr lang="ar-SA" sz="2800" b="1" dirty="0">
                <a:ln w="1905"/>
                <a:solidFill>
                  <a:schemeClr val="tx1"/>
                </a:solidFill>
                <a:effectLst>
                  <a:innerShdw blurRad="69850" dist="43180" dir="5400000">
                    <a:srgbClr val="000000">
                      <a:alpha val="65000"/>
                    </a:srgbClr>
                  </a:innerShdw>
                </a:effectLst>
              </a:rPr>
              <a:t>قطار أو سقوط طائرة</a:t>
            </a:r>
            <a:r>
              <a:rPr lang="ar-SA" sz="2800" b="1" dirty="0" smtClean="0">
                <a:ln w="1905"/>
                <a:solidFill>
                  <a:schemeClr val="tx1"/>
                </a:solidFill>
                <a:effectLst>
                  <a:innerShdw blurRad="69850" dist="43180" dir="5400000">
                    <a:srgbClr val="000000">
                      <a:alpha val="65000"/>
                    </a:srgbClr>
                  </a:innerShdw>
                </a:effectLst>
              </a:rPr>
              <a:t>.</a:t>
            </a:r>
            <a:endParaRPr lang="ar-EG" sz="2800" b="1" dirty="0" smtClean="0">
              <a:ln w="1905"/>
              <a:solidFill>
                <a:schemeClr val="tx1"/>
              </a:soli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وإضراب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السائقين في هيئة النقل العام أقل ضخامة من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إضراب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السائقين في مترو الأنفاق أو في السكك الحديدية.</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251818828"/>
      </p:ext>
    </p:extLst>
  </p:cSld>
  <p:clrMapOvr>
    <a:masterClrMapping/>
  </p:clrMapOvr>
  <mc:AlternateContent xmlns:mc="http://schemas.openxmlformats.org/markup-compatibility/2006">
    <mc:Choice xmlns:p14="http://schemas.microsoft.com/office/powerpoint/2010/main" Requires="p14">
      <p:transition spd="med" p14:dur="700" advTm="140">
        <p:fade/>
      </p:transition>
    </mc:Choice>
    <mc:Fallback>
      <p:transition spd="med" advTm="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pPr algn="ctr"/>
            <a:r>
              <a:rPr lang="ar-EG" sz="4400" b="1" dirty="0" smtClean="0"/>
              <a:t>الصراع والمنافسة</a:t>
            </a:r>
            <a:br>
              <a:rPr lang="ar-EG" sz="4400" b="1" dirty="0" smtClean="0"/>
            </a:br>
            <a:endParaRPr lang="en-US" sz="4400" b="1" dirty="0"/>
          </a:p>
        </p:txBody>
      </p:sp>
      <p:sp>
        <p:nvSpPr>
          <p:cNvPr id="3" name="Content Placeholder 2"/>
          <p:cNvSpPr>
            <a:spLocks noGrp="1"/>
          </p:cNvSpPr>
          <p:nvPr>
            <p:ph idx="1"/>
          </p:nvPr>
        </p:nvSpPr>
        <p:spPr>
          <a:xfrm>
            <a:off x="565449" y="457200"/>
            <a:ext cx="6976763" cy="59436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dirty="0" smtClean="0"/>
          </a:p>
          <a:p>
            <a:pPr>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يهتم الناس بالفطرة بالأخبار التي تحوي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قدراً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الصراع سواء بين الأشخاص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بعضهم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البعض مثل حوادث القتل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والاغتصاب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والمحاكمات، أو بين الدول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مثل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الحروب والمنازعات ،أو بين الإنسان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والطبيعة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مثل الكوارث الطبيعية.</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553432521"/>
      </p:ext>
    </p:extLst>
  </p:cSld>
  <p:clrMapOvr>
    <a:masterClrMapping/>
  </p:clrMapOvr>
  <mc:AlternateContent xmlns:mc="http://schemas.openxmlformats.org/markup-compatibility/2006">
    <mc:Choice xmlns:p14="http://schemas.microsoft.com/office/powerpoint/2010/main" Requires="p14">
      <p:transition spd="med" p14:dur="700" advTm="22852">
        <p:fade/>
      </p:transition>
    </mc:Choice>
    <mc:Fallback>
      <p:transition spd="med" advTm="22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685800"/>
            <a:ext cx="10253363" cy="54102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dirty="0"/>
              <a:t> </a:t>
            </a:r>
            <a:r>
              <a:rPr lang="ar-SA" sz="2800" b="1" dirty="0"/>
              <a:t>لذلك تفضل وسائل الإعلام عند الاختيار بين الأخبار أن تقدم </a:t>
            </a:r>
            <a:endParaRPr lang="ar-EG" sz="2800" b="1" dirty="0" smtClean="0"/>
          </a:p>
          <a:p>
            <a:pPr marL="0" indent="0">
              <a:buNone/>
            </a:pPr>
            <a:r>
              <a:rPr lang="ar-EG" sz="2800" b="1" dirty="0"/>
              <a:t> </a:t>
            </a:r>
            <a:r>
              <a:rPr lang="ar-EG" sz="2800" b="1" dirty="0" smtClean="0"/>
              <a:t> </a:t>
            </a:r>
            <a:r>
              <a:rPr lang="ar-SA" sz="2800" b="1" dirty="0" smtClean="0"/>
              <a:t>الأخبار </a:t>
            </a:r>
            <a:r>
              <a:rPr lang="ar-SA" sz="2800" b="1" dirty="0"/>
              <a:t>التي تحوي عنصراً أو أكثر من عناصر الصرع أو </a:t>
            </a:r>
            <a:endParaRPr lang="ar-EG" sz="2800" b="1" dirty="0" smtClean="0"/>
          </a:p>
          <a:p>
            <a:pPr marL="0" indent="0">
              <a:buNone/>
            </a:pPr>
            <a:r>
              <a:rPr lang="ar-EG" sz="2800" b="1" dirty="0"/>
              <a:t> </a:t>
            </a:r>
            <a:r>
              <a:rPr lang="ar-EG" sz="2800" b="1" dirty="0" smtClean="0"/>
              <a:t> </a:t>
            </a:r>
            <a:r>
              <a:rPr lang="ar-SA" sz="2800" b="1" dirty="0" smtClean="0"/>
              <a:t>المنافسة.</a:t>
            </a:r>
            <a:endParaRPr lang="ar-EG" sz="2800" b="1" dirty="0" smtClean="0"/>
          </a:p>
          <a:p>
            <a:pPr>
              <a:buFont typeface="Wingdings" panose="05000000000000000000" pitchFamily="2" charset="2"/>
              <a:buChar char="q"/>
            </a:pPr>
            <a:r>
              <a:rPr lang="ar-EG" sz="2800" b="1" dirty="0"/>
              <a:t> </a:t>
            </a:r>
            <a:r>
              <a:rPr lang="ar-SA" sz="2800" b="1" dirty="0"/>
              <a:t>من هذا المنطلق تهتم وسائل الإعلام كثيراً بنشر أخبار </a:t>
            </a:r>
            <a:endParaRPr lang="ar-EG" sz="2800" b="1" dirty="0" smtClean="0"/>
          </a:p>
          <a:p>
            <a:pPr marL="0" indent="0">
              <a:buNone/>
            </a:pPr>
            <a:r>
              <a:rPr lang="ar-EG" sz="2800" b="1" dirty="0" smtClean="0"/>
              <a:t>  </a:t>
            </a:r>
            <a:r>
              <a:rPr lang="ar-SA" sz="2800" b="1" dirty="0" smtClean="0"/>
              <a:t>الحروب </a:t>
            </a:r>
            <a:r>
              <a:rPr lang="ar-SA" sz="2800" b="1" dirty="0"/>
              <a:t>، وإن كان هذا لا يعني أنها تقصر مفهوم الصراع علي </a:t>
            </a:r>
            <a:endParaRPr lang="ar-EG" sz="2800" b="1" dirty="0" smtClean="0"/>
          </a:p>
          <a:p>
            <a:pPr marL="0" indent="0">
              <a:buNone/>
            </a:pPr>
            <a:r>
              <a:rPr lang="ar-EG" sz="2800" b="1" dirty="0"/>
              <a:t> </a:t>
            </a:r>
            <a:r>
              <a:rPr lang="ar-EG" sz="2800" b="1" dirty="0" smtClean="0"/>
              <a:t> </a:t>
            </a:r>
            <a:r>
              <a:rPr lang="ar-SA" sz="2800" b="1" dirty="0" smtClean="0"/>
              <a:t>الحروب</a:t>
            </a:r>
            <a:r>
              <a:rPr lang="ar-SA" sz="2800" b="1" dirty="0"/>
              <a:t>.. فقد يشمل هذا المفهوم :</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573944649"/>
      </p:ext>
    </p:extLst>
  </p:cSld>
  <p:clrMapOvr>
    <a:masterClrMapping/>
  </p:clrMapOvr>
  <mc:AlternateContent xmlns:mc="http://schemas.openxmlformats.org/markup-compatibility/2006">
    <mc:Choice xmlns:p14="http://schemas.microsoft.com/office/powerpoint/2010/main" Requires="p14">
      <p:transition spd="med" p14:dur="700" advTm="111">
        <p:fade/>
      </p:transition>
    </mc:Choice>
    <mc:Fallback>
      <p:transition spd="med" advTm="1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12" y="457200"/>
            <a:ext cx="10481963" cy="58674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8304212" y="762000"/>
            <a:ext cx="2667000" cy="25146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الحوداث الفردية</a:t>
            </a:r>
            <a:endParaRPr lang="en-US" sz="2800" b="1" dirty="0"/>
          </a:p>
        </p:txBody>
      </p:sp>
      <p:sp>
        <p:nvSpPr>
          <p:cNvPr id="6" name="Oval 5"/>
          <p:cNvSpPr/>
          <p:nvPr/>
        </p:nvSpPr>
        <p:spPr>
          <a:xfrm>
            <a:off x="8456612" y="3733800"/>
            <a:ext cx="2667000" cy="24384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الصراع غير الحربي بين الدول</a:t>
            </a:r>
            <a:endParaRPr lang="en-US" sz="2800" b="1" dirty="0"/>
          </a:p>
        </p:txBody>
      </p:sp>
      <p:sp>
        <p:nvSpPr>
          <p:cNvPr id="7" name="Rectangle 6"/>
          <p:cNvSpPr/>
          <p:nvPr/>
        </p:nvSpPr>
        <p:spPr>
          <a:xfrm>
            <a:off x="1217612" y="1295400"/>
            <a:ext cx="6934200" cy="1828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SA" sz="2800" b="1" dirty="0"/>
              <a:t>وهي التي يتوافر فيها عنصر الصراع بين الأشخاص مثل حوادث القتل .</a:t>
            </a:r>
            <a:endParaRPr lang="en-US" sz="2800" b="1" dirty="0"/>
          </a:p>
        </p:txBody>
      </p:sp>
      <p:sp>
        <p:nvSpPr>
          <p:cNvPr id="8" name="Rectangle 7"/>
          <p:cNvSpPr/>
          <p:nvPr/>
        </p:nvSpPr>
        <p:spPr>
          <a:xfrm>
            <a:off x="1217612" y="4191000"/>
            <a:ext cx="7086600" cy="1828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ar-SA" sz="2800" b="1" dirty="0"/>
              <a:t>مثل مفاوضات السلام، والصراع الاقتصادي،والصراع الثقافي.</a:t>
            </a:r>
            <a:endParaRPr lang="en-US" sz="2800" b="1" dirty="0"/>
          </a:p>
          <a:p>
            <a:pPr algn="ct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496356084"/>
      </p:ext>
    </p:extLst>
  </p:cSld>
  <p:clrMapOvr>
    <a:masterClrMapping/>
  </p:clrMapOvr>
  <mc:AlternateContent xmlns:mc="http://schemas.openxmlformats.org/markup-compatibility/2006">
    <mc:Choice xmlns:p14="http://schemas.microsoft.com/office/powerpoint/2010/main" Requires="p14">
      <p:transition spd="med" p14:dur="700" advTm="22415">
        <p:fade/>
      </p:transition>
    </mc:Choice>
    <mc:Fallback>
      <p:transition spd="med" advTm="224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09600"/>
            <a:ext cx="10558163" cy="53340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8237667" y="990600"/>
            <a:ext cx="2733545" cy="22098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الصراع السياسي</a:t>
            </a:r>
            <a:endParaRPr lang="en-US" sz="2800" b="1" dirty="0"/>
          </a:p>
        </p:txBody>
      </p:sp>
      <p:sp>
        <p:nvSpPr>
          <p:cNvPr id="6" name="Oval 5"/>
          <p:cNvSpPr/>
          <p:nvPr/>
        </p:nvSpPr>
        <p:spPr>
          <a:xfrm>
            <a:off x="8237667" y="3657600"/>
            <a:ext cx="2892763" cy="22098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الصراع الاجتماعي</a:t>
            </a:r>
            <a:endParaRPr lang="en-US" sz="2800" b="1" dirty="0"/>
          </a:p>
        </p:txBody>
      </p:sp>
      <p:sp>
        <p:nvSpPr>
          <p:cNvPr id="7" name="Rectangle 6"/>
          <p:cNvSpPr/>
          <p:nvPr/>
        </p:nvSpPr>
        <p:spPr>
          <a:xfrm>
            <a:off x="1141412" y="1143000"/>
            <a:ext cx="7086600" cy="1905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ar-SA" sz="2800" b="1" dirty="0"/>
              <a:t>مثل الانتخابات البرلمانية والرئاسة داخل الدولة،وصراع الدول داخل المحافل والمنظمات الدولية.</a:t>
            </a:r>
            <a:endParaRPr lang="en-US" sz="2800" b="1" dirty="0"/>
          </a:p>
          <a:p>
            <a:pPr algn="ctr"/>
            <a:endParaRPr lang="en-US" dirty="0"/>
          </a:p>
        </p:txBody>
      </p:sp>
      <p:sp>
        <p:nvSpPr>
          <p:cNvPr id="8" name="Rectangle 7"/>
          <p:cNvSpPr/>
          <p:nvPr/>
        </p:nvSpPr>
        <p:spPr>
          <a:xfrm>
            <a:off x="1141412" y="3886200"/>
            <a:ext cx="7086600" cy="1752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SA" sz="2800" b="1" dirty="0"/>
              <a:t>مثل نماذج المعاناة التي يعانيها الفقراء وقصص البطولة التي يتغلب فيها شخص أو جماعة علي ظروف اجتماعية واقتصادية صعبة.</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2296028"/>
      </p:ext>
    </p:extLst>
  </p:cSld>
  <p:clrMapOvr>
    <a:masterClrMapping/>
  </p:clrMapOvr>
  <mc:AlternateContent xmlns:mc="http://schemas.openxmlformats.org/markup-compatibility/2006">
    <mc:Choice xmlns:p14="http://schemas.microsoft.com/office/powerpoint/2010/main" Requires="p14">
      <p:transition spd="med" p14:dur="700" advTm="18308">
        <p:fade/>
      </p:transition>
    </mc:Choice>
    <mc:Fallback>
      <p:transition spd="med" advTm="183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012" y="838200"/>
            <a:ext cx="10710563" cy="54102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8151812" y="1066800"/>
            <a:ext cx="2895600" cy="23622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ar-EG" sz="2800" b="1" dirty="0" smtClean="0"/>
              <a:t>الصراع أو المنافسة الرياضية</a:t>
            </a:r>
            <a:endParaRPr lang="en-US" sz="2800" b="1" dirty="0"/>
          </a:p>
        </p:txBody>
      </p:sp>
      <p:sp>
        <p:nvSpPr>
          <p:cNvPr id="6" name="Oval 5"/>
          <p:cNvSpPr/>
          <p:nvPr/>
        </p:nvSpPr>
        <p:spPr>
          <a:xfrm>
            <a:off x="8304212" y="3733800"/>
            <a:ext cx="2895600" cy="2438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الصراع او المنافسة الفنية والأدبية والفكرية</a:t>
            </a:r>
            <a:endParaRPr lang="en-US" sz="2800" b="1" dirty="0"/>
          </a:p>
        </p:txBody>
      </p:sp>
      <p:sp>
        <p:nvSpPr>
          <p:cNvPr id="7" name="Rectangle 6"/>
          <p:cNvSpPr/>
          <p:nvPr/>
        </p:nvSpPr>
        <p:spPr>
          <a:xfrm>
            <a:off x="836612" y="1295400"/>
            <a:ext cx="7162800" cy="1981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SA" sz="2800" b="1" dirty="0"/>
              <a:t>مثل أخبار المباريات الرياضية المختلفة من كرة القدم، إلي المصارعة، إلي الملاكمة ...الخ .</a:t>
            </a:r>
            <a:endParaRPr lang="en-US" sz="2800" b="1" dirty="0"/>
          </a:p>
        </p:txBody>
      </p:sp>
      <p:sp>
        <p:nvSpPr>
          <p:cNvPr id="8" name="Rectangle 7"/>
          <p:cNvSpPr/>
          <p:nvPr/>
        </p:nvSpPr>
        <p:spPr>
          <a:xfrm>
            <a:off x="836612" y="4191000"/>
            <a:ext cx="7315200" cy="1676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r" rtl="1"/>
            <a:r>
              <a:rPr lang="ar-SA" sz="2800" b="1" dirty="0"/>
              <a:t>بين الفنانين وبين الأدباء وبين المفكرين.</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625238838"/>
      </p:ext>
    </p:extLst>
  </p:cSld>
  <p:clrMapOvr>
    <a:masterClrMapping/>
  </p:clrMapOvr>
  <mc:AlternateContent xmlns:mc="http://schemas.openxmlformats.org/markup-compatibility/2006">
    <mc:Choice xmlns:p14="http://schemas.microsoft.com/office/powerpoint/2010/main" Requires="p14">
      <p:transition spd="med" p14:dur="700" advTm="25300">
        <p:fade/>
      </p:transition>
    </mc:Choice>
    <mc:Fallback>
      <p:transition spd="med" advTm="25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449" y="838200"/>
            <a:ext cx="10253363" cy="5181600"/>
          </a:xfrm>
        </p:spPr>
        <p:style>
          <a:lnRef idx="0">
            <a:schemeClr val="accent3"/>
          </a:lnRef>
          <a:fillRef idx="3">
            <a:schemeClr val="accent3"/>
          </a:fillRef>
          <a:effectRef idx="3">
            <a:schemeClr val="accent3"/>
          </a:effectRef>
          <a:fontRef idx="minor">
            <a:schemeClr val="lt1"/>
          </a:fontRef>
        </p:style>
        <p:txBody>
          <a:bodyPr/>
          <a:lstStyle/>
          <a:p>
            <a:r>
              <a:rPr lang="ar-EG" dirty="0" smtClean="0"/>
              <a:t>.</a:t>
            </a:r>
            <a:endParaRPr lang="en-US" dirty="0"/>
          </a:p>
        </p:txBody>
      </p:sp>
      <p:sp>
        <p:nvSpPr>
          <p:cNvPr id="5" name="Oval 4"/>
          <p:cNvSpPr/>
          <p:nvPr/>
        </p:nvSpPr>
        <p:spPr>
          <a:xfrm>
            <a:off x="7770812" y="1981200"/>
            <a:ext cx="2819400" cy="28194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EG" sz="2800" b="1" dirty="0" smtClean="0"/>
              <a:t>الصراع الانساني مع الطبيعة</a:t>
            </a:r>
            <a:endParaRPr lang="en-US" sz="2800" b="1" dirty="0"/>
          </a:p>
        </p:txBody>
      </p:sp>
      <p:sp>
        <p:nvSpPr>
          <p:cNvPr id="6" name="Rectangle 5"/>
          <p:cNvSpPr/>
          <p:nvPr/>
        </p:nvSpPr>
        <p:spPr>
          <a:xfrm>
            <a:off x="1217612" y="2438400"/>
            <a:ext cx="6248400" cy="2057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rtl="1"/>
            <a:r>
              <a:rPr lang="ar-SA" sz="2800" b="1" dirty="0"/>
              <a:t>مثل أخبار الزلازل والبراكين والفيضانات...الخ.</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427308691"/>
      </p:ext>
    </p:extLst>
  </p:cSld>
  <p:clrMapOvr>
    <a:masterClrMapping/>
  </p:clrMapOvr>
  <mc:AlternateContent xmlns:mc="http://schemas.openxmlformats.org/markup-compatibility/2006">
    <mc:Choice xmlns:p14="http://schemas.microsoft.com/office/powerpoint/2010/main" Requires="p14">
      <p:transition spd="med" p14:dur="700" advTm="21648">
        <p:fade/>
      </p:transition>
    </mc:Choice>
    <mc:Fallback>
      <p:transition spd="med" advTm="21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pPr algn="ctr"/>
            <a:r>
              <a:rPr lang="ar-SA" sz="4400" b="1" dirty="0"/>
              <a:t>الغرابة </a:t>
            </a:r>
            <a:r>
              <a:rPr lang="ar-SA" sz="4400" b="1" dirty="0" smtClean="0"/>
              <a:t>والطرافة</a:t>
            </a:r>
            <a:r>
              <a:rPr lang="ar-EG" sz="4400" b="1" dirty="0" smtClean="0"/>
              <a:t/>
            </a:r>
            <a:br>
              <a:rPr lang="ar-EG" sz="4400" b="1" dirty="0" smtClean="0"/>
            </a:br>
            <a:endParaRPr lang="en-US" sz="4400" b="1" dirty="0"/>
          </a:p>
        </p:txBody>
      </p:sp>
      <p:sp>
        <p:nvSpPr>
          <p:cNvPr id="3" name="Content Placeholder 2"/>
          <p:cNvSpPr>
            <a:spLocks noGrp="1"/>
          </p:cNvSpPr>
          <p:nvPr>
            <p:ph idx="1"/>
          </p:nvPr>
        </p:nvSpPr>
        <p:spPr>
          <a:xfrm>
            <a:off x="565449" y="533400"/>
            <a:ext cx="6976763" cy="5715000"/>
          </a:xfrm>
        </p:spPr>
        <p:style>
          <a:lnRef idx="2">
            <a:schemeClr val="accent3"/>
          </a:lnRef>
          <a:fillRef idx="1">
            <a:schemeClr val="lt1"/>
          </a:fillRef>
          <a:effectRef idx="0">
            <a:schemeClr val="accent3"/>
          </a:effectRef>
          <a:fontRef idx="minor">
            <a:schemeClr val="dk1"/>
          </a:fontRef>
        </p:style>
        <p:txBody>
          <a:bodyPr>
            <a:normAutofit/>
          </a:bodyPr>
          <a:lstStyle/>
          <a:p>
            <a:pPr>
              <a:buFont typeface="Wingdings" panose="05000000000000000000" pitchFamily="2" charset="2"/>
              <a:buChar char="q"/>
            </a:pP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وتقاس هذه القيمة التي تتم علي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أساسها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تفضيل نشر خبر علي خبر آخر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بمدي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خروج الخبر عن المألوف الذي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اعتاده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الناس.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buFont typeface="Wingdings" panose="05000000000000000000" pitchFamily="2" charset="2"/>
              <a:buChar char="q"/>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a:ln w="1905"/>
                <a:solidFill>
                  <a:srgbClr val="FF0000"/>
                </a:solidFill>
                <a:effectLst>
                  <a:innerShdw blurRad="69850" dist="43180" dir="5400000">
                    <a:srgbClr val="000000">
                      <a:alpha val="65000"/>
                    </a:srgbClr>
                  </a:innerShdw>
                </a:effectLst>
              </a:rPr>
              <a:t>والأخبار الغريبة أو الطريفة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هي التي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تركز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علي الظواهر الغريبة أو الطريفة </a:t>
            </a:r>
            <a:endPar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الحياة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881883451"/>
      </p:ext>
    </p:extLst>
  </p:cSld>
  <p:clrMapOvr>
    <a:masterClrMapping/>
  </p:clrMapOvr>
  <mc:AlternateContent xmlns:mc="http://schemas.openxmlformats.org/markup-compatibility/2006">
    <mc:Choice xmlns:p14="http://schemas.microsoft.com/office/powerpoint/2010/main" Requires="p14">
      <p:transition spd="med" p14:dur="700" advTm="25570">
        <p:fade/>
      </p:transition>
    </mc:Choice>
    <mc:Fallback>
      <p:transition spd="med" advTm="25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12" y="838200"/>
            <a:ext cx="10253363" cy="5181600"/>
          </a:xfrm>
        </p:spPr>
        <p:style>
          <a:lnRef idx="1">
            <a:schemeClr val="accent1"/>
          </a:lnRef>
          <a:fillRef idx="3">
            <a:schemeClr val="accent1"/>
          </a:fillRef>
          <a:effectRef idx="2">
            <a:schemeClr val="accent1"/>
          </a:effectRef>
          <a:fontRef idx="minor">
            <a:schemeClr val="lt1"/>
          </a:fontRef>
        </p:style>
        <p:txBody>
          <a:bodyPr>
            <a:normAutofit/>
          </a:bodyPr>
          <a:lstStyle/>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dirty="0"/>
              <a:t> </a:t>
            </a:r>
            <a:r>
              <a:rPr lang="ar-SA" sz="2800" b="1" dirty="0"/>
              <a:t>والأمثلة علي هذه الأخبار كثيرة، لعل أهمها ما يرد دائماً في </a:t>
            </a:r>
            <a:endParaRPr lang="ar-EG" sz="2800" b="1" dirty="0" smtClean="0"/>
          </a:p>
          <a:p>
            <a:pPr marL="0" indent="0">
              <a:buNone/>
            </a:pPr>
            <a:r>
              <a:rPr lang="ar-EG" sz="2800" b="1" dirty="0"/>
              <a:t> </a:t>
            </a:r>
            <a:r>
              <a:rPr lang="ar-EG" sz="2800" b="1" dirty="0" smtClean="0"/>
              <a:t> </a:t>
            </a:r>
            <a:r>
              <a:rPr lang="ar-SA" sz="2800" b="1" dirty="0" smtClean="0"/>
              <a:t>تعريف </a:t>
            </a:r>
            <a:r>
              <a:rPr lang="ar-SA" sz="2800" b="1" dirty="0"/>
              <a:t>الخبر علي أنه أن يعض الرجل كلباً وليس أن يعض </a:t>
            </a:r>
            <a:endParaRPr lang="ar-EG" sz="2800" b="1" dirty="0" smtClean="0"/>
          </a:p>
          <a:p>
            <a:pPr marL="0" indent="0">
              <a:buNone/>
            </a:pPr>
            <a:r>
              <a:rPr lang="ar-EG" sz="2800" b="1" dirty="0"/>
              <a:t> </a:t>
            </a:r>
            <a:r>
              <a:rPr lang="ar-EG" sz="2800" b="1" dirty="0" smtClean="0"/>
              <a:t> </a:t>
            </a:r>
            <a:r>
              <a:rPr lang="ar-SA" sz="2800" b="1" dirty="0" smtClean="0"/>
              <a:t>الكلب </a:t>
            </a:r>
            <a:r>
              <a:rPr lang="ar-SA" sz="2800" b="1" dirty="0"/>
              <a:t>رجلاً.</a:t>
            </a:r>
            <a:endParaRPr lang="en-US" sz="2800" b="1" dirty="0"/>
          </a:p>
          <a:p>
            <a:pPr>
              <a:buFont typeface="Wingdings" panose="05000000000000000000" pitchFamily="2" charset="2"/>
              <a:buChar char="q"/>
            </a:pPr>
            <a:endParaRPr lang="ar-EG" sz="2800" b="1" dirty="0" smtClean="0"/>
          </a:p>
          <a:p>
            <a:pPr>
              <a:buFont typeface="Wingdings" panose="05000000000000000000" pitchFamily="2" charset="2"/>
              <a:buChar char="q"/>
            </a:pPr>
            <a:r>
              <a:rPr lang="ar-EG" sz="2800" b="1" u="sng" dirty="0"/>
              <a:t> </a:t>
            </a:r>
            <a:r>
              <a:rPr lang="ar-SA" sz="3600" b="1" u="sng" dirty="0">
                <a:solidFill>
                  <a:srgbClr val="FFFF00"/>
                </a:solidFill>
              </a:rPr>
              <a:t>الخلاصه أن الخبر يعتبر </a:t>
            </a:r>
            <a:r>
              <a:rPr lang="ar-SA" sz="3600" b="1" u="sng" dirty="0" smtClean="0">
                <a:solidFill>
                  <a:srgbClr val="FFFF00"/>
                </a:solidFill>
              </a:rPr>
              <a:t>س</a:t>
            </a:r>
            <a:r>
              <a:rPr lang="ar-EG" sz="3600" b="1" u="sng" dirty="0" smtClean="0">
                <a:solidFill>
                  <a:srgbClr val="FFFF00"/>
                </a:solidFill>
              </a:rPr>
              <a:t>ي</a:t>
            </a:r>
            <a:r>
              <a:rPr lang="ar-SA" sz="3600" b="1" u="sng" dirty="0" smtClean="0">
                <a:solidFill>
                  <a:srgbClr val="FFFF00"/>
                </a:solidFill>
              </a:rPr>
              <a:t>د </a:t>
            </a:r>
            <a:r>
              <a:rPr lang="ar-SA" sz="3600" b="1" u="sng" dirty="0">
                <a:solidFill>
                  <a:srgbClr val="FFFF00"/>
                </a:solidFill>
              </a:rPr>
              <a:t>الفنون الاعلاميه </a:t>
            </a:r>
            <a:endParaRPr lang="ar-EG" sz="3600" b="1" u="sng" dirty="0" smtClean="0">
              <a:solidFill>
                <a:srgbClr val="FFFF00"/>
              </a:solidFill>
            </a:endParaRPr>
          </a:p>
          <a:p>
            <a:pPr marL="0" indent="0">
              <a:buNone/>
            </a:pPr>
            <a:r>
              <a:rPr lang="ar-EG" sz="3600" b="1" u="sng" dirty="0" smtClean="0">
                <a:solidFill>
                  <a:srgbClr val="FFFF00"/>
                </a:solidFill>
              </a:rPr>
              <a:t> </a:t>
            </a:r>
            <a:r>
              <a:rPr lang="ar-SA" sz="3600" b="1" u="sng" dirty="0" smtClean="0">
                <a:solidFill>
                  <a:srgbClr val="FFFF00"/>
                </a:solidFill>
              </a:rPr>
              <a:t>إذا </a:t>
            </a:r>
            <a:r>
              <a:rPr lang="ar-SA" sz="3600" b="1" u="sng" dirty="0">
                <a:solidFill>
                  <a:srgbClr val="FFFF00"/>
                </a:solidFill>
              </a:rPr>
              <a:t>فهمت </a:t>
            </a:r>
            <a:r>
              <a:rPr lang="ar-SA" sz="3600" b="1" u="sng" dirty="0" smtClean="0">
                <a:solidFill>
                  <a:srgbClr val="FFFF00"/>
                </a:solidFill>
              </a:rPr>
              <a:t>الخبر </a:t>
            </a:r>
            <a:r>
              <a:rPr lang="ar-SA" sz="3600" b="1" u="sng" dirty="0">
                <a:solidFill>
                  <a:srgbClr val="FFFF00"/>
                </a:solidFill>
              </a:rPr>
              <a:t>تستطيع أن تدرك وتفهم </a:t>
            </a:r>
            <a:endParaRPr lang="ar-EG" sz="3600" b="1" u="sng" dirty="0" smtClean="0">
              <a:solidFill>
                <a:srgbClr val="FFFF00"/>
              </a:solidFill>
            </a:endParaRPr>
          </a:p>
          <a:p>
            <a:pPr marL="0" indent="0">
              <a:buNone/>
            </a:pPr>
            <a:r>
              <a:rPr lang="ar-EG" sz="3600" b="1" u="sng" dirty="0">
                <a:solidFill>
                  <a:srgbClr val="FFFF00"/>
                </a:solidFill>
              </a:rPr>
              <a:t> </a:t>
            </a:r>
            <a:r>
              <a:rPr lang="ar-SA" sz="3600" b="1" u="sng" dirty="0" smtClean="0">
                <a:solidFill>
                  <a:srgbClr val="FFFF00"/>
                </a:solidFill>
              </a:rPr>
              <a:t>وتستوعب </a:t>
            </a:r>
            <a:r>
              <a:rPr lang="ar-SA" sz="3600" b="1" u="sng" dirty="0">
                <a:solidFill>
                  <a:srgbClr val="FFFF00"/>
                </a:solidFill>
              </a:rPr>
              <a:t>الفنون الأخري .</a:t>
            </a:r>
            <a:endParaRPr lang="en-US" sz="3600" b="1" u="sng" dirty="0">
              <a:solidFill>
                <a:srgbClr val="FFFF00"/>
              </a:solidFill>
            </a:endParaRPr>
          </a:p>
          <a:p>
            <a:pPr marL="0" indent="0">
              <a:buNone/>
            </a:pP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786865095"/>
      </p:ext>
    </p:extLst>
  </p:cSld>
  <p:clrMapOvr>
    <a:masterClrMapping/>
  </p:clrMapOvr>
  <mc:AlternateContent xmlns:mc="http://schemas.openxmlformats.org/markup-compatibility/2006">
    <mc:Choice xmlns:p14="http://schemas.microsoft.com/office/powerpoint/2010/main" Requires="p14">
      <p:transition spd="med" p14:dur="700" advTm="28815">
        <p:fade/>
      </p:transition>
    </mc:Choice>
    <mc:Fallback>
      <p:transition spd="med" advTm="28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812" y="457200"/>
            <a:ext cx="8534400" cy="5943600"/>
          </a:xfrm>
        </p:spPr>
        <p:style>
          <a:lnRef idx="1">
            <a:schemeClr val="dk1"/>
          </a:lnRef>
          <a:fillRef idx="3">
            <a:schemeClr val="dk1"/>
          </a:fillRef>
          <a:effectRef idx="2">
            <a:schemeClr val="dk1"/>
          </a:effectRef>
          <a:fontRef idx="minor">
            <a:schemeClr val="lt1"/>
          </a:fontRef>
        </p:style>
        <p:txBody>
          <a:bodyPr>
            <a:normAutofit/>
          </a:bodyPr>
          <a:lstStyle/>
          <a:p>
            <a:pPr algn="ctr"/>
            <a:endParaRPr lang="ar-EG" sz="4000" b="1" cap="small" dirty="0" smtClean="0">
              <a:solidFill>
                <a:schemeClr val="bg1"/>
              </a:solidFill>
            </a:endParaRPr>
          </a:p>
          <a:p>
            <a:pPr algn="ctr"/>
            <a:r>
              <a:rPr lang="ar-SA" sz="4000" b="1" cap="small" dirty="0" smtClean="0">
                <a:solidFill>
                  <a:schemeClr val="bg1"/>
                </a:solidFill>
              </a:rPr>
              <a:t>أشكركم</a:t>
            </a:r>
            <a:endParaRPr lang="ar-EG" sz="4000" b="1" cap="small" dirty="0">
              <a:solidFill>
                <a:schemeClr val="bg1"/>
              </a:solidFill>
            </a:endParaRPr>
          </a:p>
          <a:p>
            <a:pPr marL="0" indent="0" algn="ctr">
              <a:buNone/>
            </a:pPr>
            <a:endParaRPr lang="en-US" sz="4000" dirty="0">
              <a:solidFill>
                <a:schemeClr val="accent6">
                  <a:lumMod val="50000"/>
                </a:schemeClr>
              </a:solidFill>
            </a:endParaRPr>
          </a:p>
          <a:p>
            <a:pPr algn="ctr"/>
            <a:r>
              <a:rPr lang="ar-SA" sz="4000" b="1" cap="small" dirty="0">
                <a:solidFill>
                  <a:schemeClr val="tx2"/>
                </a:solidFill>
              </a:rPr>
              <a:t>مع تحياتي</a:t>
            </a:r>
            <a:endParaRPr lang="en-US" sz="4000" dirty="0">
              <a:solidFill>
                <a:schemeClr val="tx2"/>
              </a:solidFill>
            </a:endParaRPr>
          </a:p>
          <a:p>
            <a:pPr algn="ctr"/>
            <a:r>
              <a:rPr lang="ar-EG" sz="4000" b="1" cap="small" dirty="0">
                <a:solidFill>
                  <a:schemeClr val="accent2"/>
                </a:solidFill>
              </a:rPr>
              <a:t>أ.</a:t>
            </a:r>
            <a:r>
              <a:rPr lang="ar-SA" sz="4000" b="1" cap="small" dirty="0">
                <a:solidFill>
                  <a:schemeClr val="accent2"/>
                </a:solidFill>
              </a:rPr>
              <a:t>د / أسماء عرام</a:t>
            </a:r>
            <a:endParaRPr lang="en-US" sz="4000" dirty="0">
              <a:solidFill>
                <a:schemeClr val="accent2"/>
              </a:solidFill>
            </a:endParaRPr>
          </a:p>
          <a:p>
            <a:pPr algn="ctr"/>
            <a:endParaRPr lang="ar-EG" sz="4000" dirty="0"/>
          </a:p>
          <a:p>
            <a:pPr marL="0" indent="0" algn="ctr">
              <a:buNone/>
            </a:pPr>
            <a:endParaRPr lang="en-US" sz="4000" dirty="0"/>
          </a:p>
        </p:txBody>
      </p:sp>
      <p:pic>
        <p:nvPicPr>
          <p:cNvPr id="5" name="Picture 3" descr="E:\ى كلية\د.اسما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3544" y="0"/>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علاقات عامة\خاص د.اسماء\كتاب الرأى العام\صور\3\human-development-icon-64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6575" y="4572000"/>
            <a:ext cx="1951038" cy="162140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26198653"/>
      </p:ext>
    </p:extLst>
  </p:cSld>
  <p:clrMapOvr>
    <a:masterClrMapping/>
  </p:clrMapOvr>
  <mc:AlternateContent xmlns:mc="http://schemas.openxmlformats.org/markup-compatibility/2006">
    <mc:Choice xmlns:p14="http://schemas.microsoft.com/office/powerpoint/2010/main" Requires="p14">
      <p:transition spd="med" p14:dur="700" advTm="3722">
        <p:fade/>
      </p:transition>
    </mc:Choice>
    <mc:Fallback>
      <p:transition spd="med" advTm="3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5" presetClass="path" presetSubtype="0" accel="50000" decel="50000" fill="hold" nodeType="withEffect">
                                  <p:stCondLst>
                                    <p:cond delay="750"/>
                                  </p:stCondLst>
                                  <p:childTnLst>
                                    <p:animMotion origin="layout" path="M 0 0 L -0.25 0 E" pathEditMode="relative" ptsTypes="">
                                      <p:cBhvr>
                                        <p:cTn id="8" dur="1000" fill="hold"/>
                                        <p:tgtEl>
                                          <p:spTgt spid="5"/>
                                        </p:tgtEl>
                                        <p:attrNameLst>
                                          <p:attrName>ppt_x</p:attrName>
                                          <p:attrName>ppt_y</p:attrName>
                                        </p:attrNameLst>
                                      </p:cBhvr>
                                    </p:animMotion>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457200"/>
            <a:ext cx="9372598" cy="6019800"/>
          </a:xfrm>
        </p:spPr>
        <p:style>
          <a:lnRef idx="1">
            <a:schemeClr val="accent1"/>
          </a:lnRef>
          <a:fillRef idx="3">
            <a:schemeClr val="accent1"/>
          </a:fillRef>
          <a:effectRef idx="2">
            <a:schemeClr val="accent1"/>
          </a:effectRef>
          <a:fontRef idx="minor">
            <a:schemeClr val="lt1"/>
          </a:fontRef>
        </p:style>
        <p:txBody>
          <a:bodyPr/>
          <a:lstStyle/>
          <a:p>
            <a:r>
              <a:rPr lang="ar-EG" sz="2800" b="1" dirty="0" smtClean="0">
                <a:solidFill>
                  <a:srgbClr val="FFFF00"/>
                </a:solidFill>
              </a:rPr>
              <a:t>...</a:t>
            </a:r>
            <a:r>
              <a:rPr lang="ar-SA" sz="2800" b="1" dirty="0">
                <a:solidFill>
                  <a:srgbClr val="FFFF00"/>
                </a:solidFill>
              </a:rPr>
              <a:t> </a:t>
            </a:r>
            <a:r>
              <a:rPr lang="ar-SA" sz="2800" b="1" dirty="0" smtClean="0">
                <a:solidFill>
                  <a:srgbClr val="FFFF00"/>
                </a:solidFill>
              </a:rPr>
              <a:t>ولكننا </a:t>
            </a:r>
            <a:r>
              <a:rPr lang="ar-SA" sz="2800" b="1" dirty="0">
                <a:solidFill>
                  <a:srgbClr val="FFFF00"/>
                </a:solidFill>
              </a:rPr>
              <a:t>يمكن أن نقول أن هناك زاويتين في تعريف </a:t>
            </a:r>
            <a:r>
              <a:rPr lang="ar-EG" sz="2800" b="1" dirty="0" smtClean="0">
                <a:solidFill>
                  <a:srgbClr val="FFFF00"/>
                </a:solidFill>
              </a:rPr>
              <a:t/>
            </a:r>
            <a:br>
              <a:rPr lang="ar-EG" sz="2800" b="1" dirty="0" smtClean="0">
                <a:solidFill>
                  <a:srgbClr val="FFFF00"/>
                </a:solidFill>
              </a:rPr>
            </a:br>
            <a:r>
              <a:rPr lang="ar-EG" sz="2800" b="1" dirty="0">
                <a:solidFill>
                  <a:srgbClr val="FFFF00"/>
                </a:solidFill>
              </a:rPr>
              <a:t/>
            </a:r>
            <a:br>
              <a:rPr lang="ar-EG" sz="2800" b="1" dirty="0">
                <a:solidFill>
                  <a:srgbClr val="FFFF00"/>
                </a:solidFill>
              </a:rPr>
            </a:br>
            <a:r>
              <a:rPr lang="ar-EG" sz="2800" b="1" dirty="0" smtClean="0">
                <a:solidFill>
                  <a:srgbClr val="FFFF00"/>
                </a:solidFill>
              </a:rPr>
              <a:t>   </a:t>
            </a:r>
            <a:r>
              <a:rPr lang="ar-SA" sz="2800" b="1" dirty="0" smtClean="0">
                <a:solidFill>
                  <a:srgbClr val="FFFF00"/>
                </a:solidFill>
              </a:rPr>
              <a:t>الخبر </a:t>
            </a:r>
            <a:r>
              <a:rPr lang="ar-EG" sz="2800" b="1" dirty="0" smtClean="0">
                <a:solidFill>
                  <a:srgbClr val="FFFF00"/>
                </a:solidFill>
              </a:rPr>
              <a:t>يقعان</a:t>
            </a:r>
            <a:r>
              <a:rPr lang="ar-SA" sz="2800" b="1" dirty="0" smtClean="0">
                <a:solidFill>
                  <a:srgbClr val="FFFF00"/>
                </a:solidFill>
              </a:rPr>
              <a:t> </a:t>
            </a:r>
            <a:r>
              <a:rPr lang="ar-SA" sz="2800" b="1" dirty="0">
                <a:solidFill>
                  <a:srgbClr val="FFFF00"/>
                </a:solidFill>
              </a:rPr>
              <a:t>خارج نطاق الخلاف، وهما :- </a:t>
            </a:r>
            <a:r>
              <a:rPr lang="ar-EG" sz="2800" b="1" dirty="0" smtClean="0">
                <a:solidFill>
                  <a:srgbClr val="FFFF00"/>
                </a:solidFill>
              </a:rPr>
              <a:t/>
            </a:r>
            <a:br>
              <a:rPr lang="ar-EG" sz="2800" b="1" dirty="0" smtClean="0">
                <a:solidFill>
                  <a:srgbClr val="FFFF00"/>
                </a:solidFill>
              </a:rPr>
            </a:br>
            <a:r>
              <a:rPr lang="ar-EG" sz="2800" b="1" dirty="0">
                <a:solidFill>
                  <a:srgbClr val="FFFF00"/>
                </a:solidFill>
              </a:rPr>
              <a:t/>
            </a:r>
            <a:br>
              <a:rPr lang="ar-EG" sz="2800" b="1" dirty="0">
                <a:solidFill>
                  <a:srgbClr val="FFFF00"/>
                </a:solidFill>
              </a:rPr>
            </a:br>
            <a:r>
              <a:rPr lang="ar-EG" sz="2800" b="1" dirty="0" smtClean="0">
                <a:solidFill>
                  <a:srgbClr val="FFFF00"/>
                </a:solidFill>
              </a:rPr>
              <a:t>  </a:t>
            </a:r>
            <a:r>
              <a:rPr lang="ar-SA" sz="2800" b="1" dirty="0" smtClean="0"/>
              <a:t>كل </a:t>
            </a:r>
            <a:r>
              <a:rPr lang="ar-SA" sz="2800" b="1" dirty="0"/>
              <a:t>جديد...</a:t>
            </a:r>
            <a:r>
              <a:rPr lang="en-US" sz="2800" b="1" dirty="0"/>
              <a:t/>
            </a:r>
            <a:br>
              <a:rPr lang="en-US" sz="2800" b="1" dirty="0"/>
            </a:br>
            <a:r>
              <a:rPr lang="ar-EG" sz="2800" b="1" dirty="0" smtClean="0"/>
              <a:t/>
            </a:r>
            <a:br>
              <a:rPr lang="ar-EG" sz="2800" b="1" dirty="0" smtClean="0"/>
            </a:br>
            <a:r>
              <a:rPr lang="ar-EG" sz="2800" b="1" dirty="0" smtClean="0"/>
              <a:t> </a:t>
            </a:r>
            <a:r>
              <a:rPr lang="ar-SA" sz="2800" b="1" dirty="0" smtClean="0"/>
              <a:t>يهم </a:t>
            </a:r>
            <a:r>
              <a:rPr lang="ar-SA" sz="2800" b="1" dirty="0"/>
              <a:t>الناس...</a:t>
            </a:r>
            <a:r>
              <a:rPr lang="en-US" sz="2800" b="1" dirty="0"/>
              <a:t/>
            </a:r>
            <a:br>
              <a:rPr lang="en-US" sz="2800" b="1" dirty="0"/>
            </a:br>
            <a:r>
              <a:rPr lang="ar-EG" sz="2800" b="1" dirty="0" smtClean="0"/>
              <a:t/>
            </a:r>
            <a:br>
              <a:rPr lang="ar-EG" sz="2800" b="1" dirty="0" smtClean="0"/>
            </a:br>
            <a:r>
              <a:rPr lang="en-US" sz="2800" dirty="0"/>
              <a:t> </a:t>
            </a:r>
            <a:br>
              <a:rPr lang="en-US" sz="2800" dirty="0"/>
            </a:br>
            <a:r>
              <a:rPr lang="ar-SA" sz="2800" b="1" dirty="0"/>
              <a:t>فلا خلاف حول أن </a:t>
            </a:r>
            <a:r>
              <a:rPr lang="ar-SA" sz="2800" b="1" dirty="0">
                <a:solidFill>
                  <a:srgbClr val="FF0000"/>
                </a:solidFill>
              </a:rPr>
              <a:t>الخبر</a:t>
            </a:r>
            <a:r>
              <a:rPr lang="ar-SA" sz="2800" b="1" dirty="0"/>
              <a:t> يدور حول شيء جديد أياً كان </a:t>
            </a:r>
            <a:r>
              <a:rPr lang="ar-EG" sz="2800" b="1" dirty="0" smtClean="0"/>
              <a:t/>
            </a:r>
            <a:br>
              <a:rPr lang="ar-EG" sz="2800" b="1" dirty="0" smtClean="0"/>
            </a:br>
            <a:r>
              <a:rPr lang="ar-EG" sz="2800" b="1" dirty="0"/>
              <a:t/>
            </a:r>
            <a:br>
              <a:rPr lang="ar-EG" sz="2800" b="1" dirty="0"/>
            </a:br>
            <a:r>
              <a:rPr lang="ar-SA" sz="2800" b="1" dirty="0" smtClean="0"/>
              <a:t>مصدره </a:t>
            </a:r>
            <a:r>
              <a:rPr lang="ar-SA" sz="2800" b="1" dirty="0"/>
              <a:t>( حدث – فكرة – رأي – قضية – معلومة – ظاهرة.. </a:t>
            </a:r>
            <a:r>
              <a:rPr lang="ar-EG" sz="2800" b="1" dirty="0" smtClean="0"/>
              <a:t/>
            </a:r>
            <a:br>
              <a:rPr lang="ar-EG" sz="2800" b="1" dirty="0" smtClean="0"/>
            </a:br>
            <a:r>
              <a:rPr lang="ar-EG" sz="2800" b="1" dirty="0"/>
              <a:t/>
            </a:r>
            <a:br>
              <a:rPr lang="ar-EG" sz="2800" b="1" dirty="0"/>
            </a:br>
            <a:r>
              <a:rPr lang="ar-SA" sz="2800" b="1" dirty="0" smtClean="0"/>
              <a:t>الخ)</a:t>
            </a:r>
            <a:r>
              <a:rPr lang="ar-EG" sz="2800" b="1" dirty="0" smtClean="0"/>
              <a:t>.</a:t>
            </a:r>
            <a:br>
              <a:rPr lang="ar-EG" sz="2800" b="1" dirty="0" smtClean="0"/>
            </a:br>
            <a:endParaRPr lang="en-US" sz="2800" b="1" dirty="0">
              <a:solidFill>
                <a:srgbClr val="FFFF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370700528"/>
      </p:ext>
    </p:extLst>
  </p:cSld>
  <p:clrMapOvr>
    <a:masterClrMapping/>
  </p:clrMapOvr>
  <mc:AlternateContent xmlns:mc="http://schemas.openxmlformats.org/markup-compatibility/2006">
    <mc:Choice xmlns:p14="http://schemas.microsoft.com/office/powerpoint/2010/main" Requires="p14">
      <p:transition spd="med" p14:dur="700" advTm="21719">
        <p:fade/>
      </p:transition>
    </mc:Choice>
    <mc:Fallback>
      <p:transition spd="med" advTm="21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304800"/>
            <a:ext cx="9144000" cy="6553200"/>
          </a:xfrm>
        </p:spPr>
        <p:style>
          <a:lnRef idx="2">
            <a:schemeClr val="accent3"/>
          </a:lnRef>
          <a:fillRef idx="1">
            <a:schemeClr val="lt1"/>
          </a:fillRef>
          <a:effectRef idx="0">
            <a:schemeClr val="accent3"/>
          </a:effectRef>
          <a:fontRef idx="minor">
            <a:schemeClr val="dk1"/>
          </a:fontRef>
        </p:style>
        <p:txBody>
          <a:bodyPr/>
          <a:lstStyle/>
          <a:p>
            <a:pPr marL="457200" indent="-457200">
              <a:buFont typeface="Wingdings" panose="05000000000000000000" pitchFamily="2" charset="2"/>
              <a:buChar char="q"/>
            </a:pP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كما أنه لا خلاف حول أن الخبر يدور حول شيء ذي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أهمية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لدى الناس، سواء لتأثيره على حياتهم أو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لإشباع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رغبتهم في المعرفة. </a:t>
            </a: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solidFill>
                  <a:srgbClr val="FF0000"/>
                </a:solidFill>
                <a:effectLst>
                  <a:innerShdw blurRad="69850" dist="43180" dir="5400000">
                    <a:srgbClr val="000000">
                      <a:alpha val="65000"/>
                    </a:srgbClr>
                  </a:innerShdw>
                </a:effectLst>
              </a:rPr>
              <a:t>هاتان </a:t>
            </a:r>
            <a:r>
              <a:rPr lang="ar-SA" sz="2800" b="1" dirty="0">
                <a:ln w="1905"/>
                <a:solidFill>
                  <a:srgbClr val="FF0000"/>
                </a:solidFill>
                <a:effectLst>
                  <a:innerShdw blurRad="69850" dist="43180" dir="5400000">
                    <a:srgbClr val="000000">
                      <a:alpha val="65000"/>
                    </a:srgbClr>
                  </a:innerShdw>
                </a:effectLst>
              </a:rPr>
              <a:t>الزاويتان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لا يمكن أن يخلو منهما أي تعريف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للخبر</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سواء كان في مجتمع ديمقراطي أو مجتمع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اشتراكي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في دولة متقدمة أو في دولة نامية..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الصحافة المطبوعة أو في الصحافة المسموعة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والمرئية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أو في الصحافة الإلكترونية..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994905581"/>
      </p:ext>
    </p:extLst>
  </p:cSld>
  <p:clrMapOvr>
    <a:masterClrMapping/>
  </p:clrMapOvr>
  <mc:AlternateContent xmlns:mc="http://schemas.openxmlformats.org/markup-compatibility/2006">
    <mc:Choice xmlns:p14="http://schemas.microsoft.com/office/powerpoint/2010/main" Requires="p14">
      <p:transition spd="med" p14:dur="700" advTm="28819">
        <p:fade/>
      </p:transition>
    </mc:Choice>
    <mc:Fallback>
      <p:transition spd="med" advTm="28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85800"/>
            <a:ext cx="9144000" cy="5791200"/>
          </a:xfrm>
        </p:spPr>
        <p:style>
          <a:lnRef idx="1">
            <a:schemeClr val="accent1"/>
          </a:lnRef>
          <a:fillRef idx="3">
            <a:schemeClr val="accent1"/>
          </a:fillRef>
          <a:effectRef idx="2">
            <a:schemeClr val="accent1"/>
          </a:effectRef>
          <a:fontRef idx="minor">
            <a:schemeClr val="lt1"/>
          </a:fontRef>
        </p:style>
        <p:txBody>
          <a:bodyPr/>
          <a:lstStyle/>
          <a:p>
            <a:pPr marL="457200" indent="-457200">
              <a:buFont typeface="Wingdings" panose="05000000000000000000" pitchFamily="2" charset="2"/>
              <a:buChar char="q"/>
            </a:pPr>
            <a:r>
              <a:rPr lang="ar-SA" sz="2800" b="1" dirty="0"/>
              <a:t>في وسيلة إعلام تتوجه إلي جمهور عام أو في </a:t>
            </a:r>
            <a:r>
              <a:rPr lang="ar-EG" sz="2800" b="1" dirty="0" smtClean="0"/>
              <a:t/>
            </a:r>
            <a:br>
              <a:rPr lang="ar-EG" sz="2800" b="1" dirty="0" smtClean="0"/>
            </a:br>
            <a:r>
              <a:rPr lang="ar-EG" sz="2800" b="1" dirty="0"/>
              <a:t/>
            </a:r>
            <a:br>
              <a:rPr lang="ar-EG" sz="2800" b="1" dirty="0"/>
            </a:br>
            <a:r>
              <a:rPr lang="ar-SA" sz="2800" b="1" dirty="0" smtClean="0"/>
              <a:t>وسيلة </a:t>
            </a:r>
            <a:r>
              <a:rPr lang="ar-SA" sz="2800" b="1" dirty="0"/>
              <a:t>إعلام تتوجه إلي جمهور متخصص. بل أن </a:t>
            </a:r>
            <a:r>
              <a:rPr lang="ar-EG" sz="2800" b="1" dirty="0" smtClean="0"/>
              <a:t/>
            </a:r>
            <a:br>
              <a:rPr lang="ar-EG" sz="2800" b="1" dirty="0" smtClean="0"/>
            </a:br>
            <a:r>
              <a:rPr lang="ar-EG" sz="2800" b="1" dirty="0"/>
              <a:t/>
            </a:r>
            <a:br>
              <a:rPr lang="ar-EG" sz="2800" b="1" dirty="0"/>
            </a:br>
            <a:r>
              <a:rPr lang="ar-SA" sz="2800" b="1" dirty="0" smtClean="0">
                <a:solidFill>
                  <a:srgbClr val="FFFF00"/>
                </a:solidFill>
              </a:rPr>
              <a:t>هاتين </a:t>
            </a:r>
            <a:r>
              <a:rPr lang="ar-SA" sz="2800" b="1" dirty="0">
                <a:solidFill>
                  <a:srgbClr val="FFFF00"/>
                </a:solidFill>
              </a:rPr>
              <a:t>الزاويتين </a:t>
            </a:r>
            <a:r>
              <a:rPr lang="ar-SA" sz="2800" b="1" dirty="0"/>
              <a:t>هما أيضاً أساس تعريف الخبر في </a:t>
            </a:r>
            <a:r>
              <a:rPr lang="ar-EG" sz="2800" b="1" dirty="0" smtClean="0"/>
              <a:t/>
            </a:r>
            <a:br>
              <a:rPr lang="ar-EG" sz="2800" b="1" dirty="0" smtClean="0"/>
            </a:br>
            <a:r>
              <a:rPr lang="ar-EG" sz="2800" b="1" dirty="0"/>
              <a:t/>
            </a:r>
            <a:br>
              <a:rPr lang="ar-EG" sz="2800" b="1" dirty="0"/>
            </a:br>
            <a:r>
              <a:rPr lang="ar-SA" sz="2800" b="1" dirty="0" smtClean="0"/>
              <a:t>الاتصال الشخصي</a:t>
            </a:r>
            <a:r>
              <a:rPr lang="ar-EG" sz="2800" b="1" dirty="0" smtClean="0"/>
              <a:t>(</a:t>
            </a:r>
            <a:r>
              <a:rPr lang="ar-SA" sz="2800" b="1" dirty="0" smtClean="0"/>
              <a:t> </a:t>
            </a:r>
            <a:r>
              <a:rPr lang="en-US" sz="2800" b="1" dirty="0"/>
              <a:t>Interpersonal communication</a:t>
            </a:r>
            <a:r>
              <a:rPr lang="ar-SA" sz="2800" b="1" dirty="0"/>
              <a:t> </a:t>
            </a:r>
            <a:r>
              <a:rPr lang="ar-EG" sz="2800" b="1" dirty="0" smtClean="0"/>
              <a:t>)</a:t>
            </a:r>
            <a:br>
              <a:rPr lang="ar-EG" sz="2800" b="1" dirty="0" smtClean="0"/>
            </a:br>
            <a:r>
              <a:rPr lang="ar-EG" sz="2800" b="1" dirty="0"/>
              <a:t/>
            </a:r>
            <a:br>
              <a:rPr lang="ar-EG" sz="2800" b="1" dirty="0"/>
            </a:br>
            <a:r>
              <a:rPr lang="ar-SA" sz="2800" b="1" dirty="0" smtClean="0"/>
              <a:t>الذي </a:t>
            </a:r>
            <a:r>
              <a:rPr lang="ar-SA" sz="2800" b="1" dirty="0"/>
              <a:t>يتم بين شخصين وجهاً لوجه، أو بين مجموعة </a:t>
            </a:r>
            <a:r>
              <a:rPr lang="ar-EG" sz="2800" b="1" dirty="0" smtClean="0"/>
              <a:t/>
            </a:r>
            <a:br>
              <a:rPr lang="ar-EG" sz="2800" b="1" dirty="0" smtClean="0"/>
            </a:br>
            <a:r>
              <a:rPr lang="ar-EG" sz="2800" b="1" dirty="0"/>
              <a:t/>
            </a:r>
            <a:br>
              <a:rPr lang="ar-EG" sz="2800" b="1" dirty="0"/>
            </a:br>
            <a:r>
              <a:rPr lang="ar-SA" sz="2800" b="1" dirty="0" smtClean="0"/>
              <a:t>من </a:t>
            </a:r>
            <a:r>
              <a:rPr lang="ar-SA" sz="2800" b="1" dirty="0"/>
              <a:t>الأشخاص يجمعهما مكان واحد</a:t>
            </a:r>
            <a:r>
              <a:rPr lang="ar-SA" sz="2800" b="1" dirty="0" smtClean="0"/>
              <a:t>...</a:t>
            </a:r>
            <a:r>
              <a:rPr lang="ar-EG" sz="2800" b="1" dirty="0" smtClean="0"/>
              <a:t/>
            </a:r>
            <a:br>
              <a:rPr lang="ar-EG" sz="2800" b="1" dirty="0" smtClean="0"/>
            </a:br>
            <a:r>
              <a:rPr lang="en-US" sz="2800" b="1" dirty="0"/>
              <a:t/>
            </a:r>
            <a:br>
              <a:rPr lang="en-US" sz="2800" b="1" dirty="0"/>
            </a:b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66274297"/>
      </p:ext>
    </p:extLst>
  </p:cSld>
  <p:clrMapOvr>
    <a:masterClrMapping/>
  </p:clrMapOvr>
  <mc:AlternateContent xmlns:mc="http://schemas.openxmlformats.org/markup-compatibility/2006">
    <mc:Choice xmlns:p14="http://schemas.microsoft.com/office/powerpoint/2010/main" Requires="p14">
      <p:transition spd="med" p14:dur="700" advTm="12259">
        <p:fade/>
      </p:transition>
    </mc:Choice>
    <mc:Fallback>
      <p:transition spd="med" advTm="12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609600"/>
            <a:ext cx="9144000" cy="5715000"/>
          </a:xfrm>
        </p:spPr>
        <p:style>
          <a:lnRef idx="2">
            <a:schemeClr val="accent3"/>
          </a:lnRef>
          <a:fillRef idx="1">
            <a:schemeClr val="lt1"/>
          </a:fillRef>
          <a:effectRef idx="0">
            <a:schemeClr val="accent3"/>
          </a:effectRef>
          <a:fontRef idx="minor">
            <a:schemeClr val="dk1"/>
          </a:fontRef>
        </p:style>
        <p:txBody>
          <a:bodyPr/>
          <a:lstStyle/>
          <a:p>
            <a:r>
              <a:rPr lang="ar-EG" sz="2800" b="1" dirty="0"/>
              <a:t/>
            </a:r>
            <a:br>
              <a:rPr lang="ar-EG" sz="2800" b="1" dirty="0"/>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فأنت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عندما تلتقي بزميل لك فإنك تخبره بالجديد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عنك</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أو </a:t>
            </a: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عن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شخص آخر أو عن حدث جديد يهمك أن يعرفه أو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يهمه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smtClean="0">
                <a:ln w="1905"/>
                <a:solidFill>
                  <a:srgbClr val="FF0000"/>
                </a:solidFill>
                <a:effectLst>
                  <a:innerShdw blurRad="69850" dist="43180" dir="5400000">
                    <a:srgbClr val="000000">
                      <a:alpha val="65000"/>
                    </a:srgbClr>
                  </a:innerShdw>
                </a:effectLst>
              </a:rPr>
              <a:t>*</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SA" sz="2800" b="1" dirty="0" smtClean="0">
                <a:ln w="1905"/>
                <a:solidFill>
                  <a:srgbClr val="FF0000"/>
                </a:solidFill>
                <a:effectLst>
                  <a:innerShdw blurRad="69850" dist="43180" dir="5400000">
                    <a:srgbClr val="000000">
                      <a:alpha val="65000"/>
                    </a:srgbClr>
                  </a:innerShdw>
                </a:effectLst>
              </a:rPr>
              <a:t>القيم </a:t>
            </a:r>
            <a:r>
              <a:rPr lang="ar-SA" sz="2800" b="1" dirty="0">
                <a:ln w="1905"/>
                <a:solidFill>
                  <a:srgbClr val="FF0000"/>
                </a:solidFill>
                <a:effectLst>
                  <a:innerShdw blurRad="69850" dist="43180" dir="5400000">
                    <a:srgbClr val="000000">
                      <a:alpha val="65000"/>
                    </a:srgbClr>
                  </a:innerShdw>
                </a:effectLst>
              </a:rPr>
              <a:t>الخبرية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ـ كما ذكرنا ـ هي العناصر التي لابد من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توافرها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في الخبر أو توافر بعضها في الخبر، لكي يكون </a:t>
            </a:r>
            <a: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ar-EG"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SA"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خبراً </a:t>
            </a:r>
            <a:r>
              <a:rPr lang="ar-SA"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sz="2800" dirty="0" smtClean="0"/>
              <a:t/>
            </a:r>
            <a:br>
              <a:rPr lang="ar-EG" sz="2800" dirty="0" smtClean="0"/>
            </a:br>
            <a:r>
              <a:rPr lang="ar-EG" sz="2800" dirty="0"/>
              <a:t/>
            </a:r>
            <a:br>
              <a:rPr lang="ar-EG" sz="2800" dirty="0"/>
            </a:b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61396264"/>
      </p:ext>
    </p:extLst>
  </p:cSld>
  <p:clrMapOvr>
    <a:masterClrMapping/>
  </p:clrMapOvr>
  <mc:AlternateContent xmlns:mc="http://schemas.openxmlformats.org/markup-compatibility/2006">
    <mc:Choice xmlns:p14="http://schemas.microsoft.com/office/powerpoint/2010/main" Requires="p14">
      <p:transition spd="med" p14:dur="700" advTm="60664">
        <p:fade/>
      </p:transition>
    </mc:Choice>
    <mc:Fallback>
      <p:transition spd="med" advTm="60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144000" cy="5943600"/>
          </a:xfrm>
        </p:spPr>
        <p:style>
          <a:lnRef idx="1">
            <a:schemeClr val="accent1"/>
          </a:lnRef>
          <a:fillRef idx="3">
            <a:schemeClr val="accent1"/>
          </a:fillRef>
          <a:effectRef idx="2">
            <a:schemeClr val="accent1"/>
          </a:effectRef>
          <a:fontRef idx="minor">
            <a:schemeClr val="lt1"/>
          </a:fontRef>
        </p:style>
        <p:txBody>
          <a:bodyPr/>
          <a:lstStyle/>
          <a:p>
            <a:pPr marL="857250" indent="-857250">
              <a:buFont typeface="Wingdings" panose="05000000000000000000" pitchFamily="2" charset="2"/>
              <a:buChar char="q"/>
            </a:pPr>
            <a:r>
              <a:rPr lang="ar-SA" sz="2800" b="1" dirty="0"/>
              <a:t>وهذه القيم هي أول ما يسأل الصحفي نفسه </a:t>
            </a:r>
            <a:r>
              <a:rPr lang="ar-EG" sz="2800" b="1" dirty="0" smtClean="0"/>
              <a:t/>
            </a:r>
            <a:br>
              <a:rPr lang="ar-EG" sz="2800" b="1" dirty="0" smtClean="0"/>
            </a:br>
            <a:r>
              <a:rPr lang="ar-EG" sz="2800" b="1" dirty="0"/>
              <a:t/>
            </a:r>
            <a:br>
              <a:rPr lang="ar-EG" sz="2800" b="1" dirty="0"/>
            </a:br>
            <a:r>
              <a:rPr lang="ar-SA" sz="2800" b="1" dirty="0" smtClean="0"/>
              <a:t>عندما </a:t>
            </a:r>
            <a:r>
              <a:rPr lang="ar-SA" sz="2800" b="1" dirty="0"/>
              <a:t>يحصل علي مادة </a:t>
            </a:r>
            <a:r>
              <a:rPr lang="ar-SA" sz="2800" b="1" dirty="0" smtClean="0"/>
              <a:t>الخبر</a:t>
            </a:r>
            <a:r>
              <a:rPr lang="ar-EG" sz="2800" b="1" dirty="0" smtClean="0"/>
              <a:t>.</a:t>
            </a:r>
            <a:br>
              <a:rPr lang="ar-EG" sz="2800" b="1" dirty="0" smtClean="0"/>
            </a:br>
            <a:r>
              <a:rPr lang="ar-EG" sz="2800" b="1" dirty="0"/>
              <a:t/>
            </a:r>
            <a:br>
              <a:rPr lang="ar-EG" sz="2800" b="1" dirty="0"/>
            </a:br>
            <a:r>
              <a:rPr lang="ar-SA" sz="2800" b="1" dirty="0"/>
              <a:t>فإذا تأكد من  توافر بعض القيم في الخبر استمر </a:t>
            </a:r>
            <a:r>
              <a:rPr lang="ar-EG" sz="2800" b="1" dirty="0" smtClean="0"/>
              <a:t/>
            </a:r>
            <a:br>
              <a:rPr lang="ar-EG" sz="2800" b="1" dirty="0" smtClean="0"/>
            </a:br>
            <a:r>
              <a:rPr lang="ar-EG" sz="2800" b="1" dirty="0"/>
              <a:t/>
            </a:r>
            <a:br>
              <a:rPr lang="ar-EG" sz="2800" b="1" dirty="0"/>
            </a:br>
            <a:r>
              <a:rPr lang="ar-SA" sz="2800" b="1" dirty="0" smtClean="0"/>
              <a:t>في </a:t>
            </a:r>
            <a:r>
              <a:rPr lang="ar-SA" sz="2800" b="1" dirty="0"/>
              <a:t>جمع مادة الخبر، وكتبه وقدمه إلي رئيس </a:t>
            </a:r>
            <a:r>
              <a:rPr lang="ar-EG" sz="2800" b="1" dirty="0" smtClean="0"/>
              <a:t/>
            </a:r>
            <a:br>
              <a:rPr lang="ar-EG" sz="2800" b="1" dirty="0" smtClean="0"/>
            </a:br>
            <a:r>
              <a:rPr lang="ar-EG" sz="2800" b="1" dirty="0"/>
              <a:t/>
            </a:r>
            <a:br>
              <a:rPr lang="ar-EG" sz="2800" b="1" dirty="0"/>
            </a:br>
            <a:r>
              <a:rPr lang="ar-SA" sz="2800" b="1" dirty="0" smtClean="0"/>
              <a:t>القسم </a:t>
            </a:r>
            <a:r>
              <a:rPr lang="ar-SA" sz="2800" b="1" dirty="0"/>
              <a:t>الذي يعمل به</a:t>
            </a:r>
            <a:r>
              <a:rPr lang="ar-SA" sz="2800" b="1" dirty="0" smtClean="0"/>
              <a:t>.</a:t>
            </a:r>
            <a:r>
              <a:rPr lang="ar-EG" sz="2800" b="1" dirty="0" smtClean="0"/>
              <a:t/>
            </a:r>
            <a:br>
              <a:rPr lang="ar-EG" sz="2800" b="1" dirty="0" smtClean="0"/>
            </a:br>
            <a:r>
              <a:rPr lang="ar-EG" sz="2800" b="1" dirty="0"/>
              <a:t/>
            </a:r>
            <a:br>
              <a:rPr lang="ar-EG" sz="2800" b="1" dirty="0"/>
            </a:br>
            <a:r>
              <a:rPr lang="en-US" sz="2800" b="1" dirty="0"/>
              <a:t/>
            </a:r>
            <a:br>
              <a:rPr lang="en-US" sz="2800" b="1" dirty="0"/>
            </a:b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73702892"/>
      </p:ext>
    </p:extLst>
  </p:cSld>
  <p:clrMapOvr>
    <a:masterClrMapping/>
  </p:clrMapOvr>
  <mc:AlternateContent xmlns:mc="http://schemas.openxmlformats.org/markup-compatibility/2006">
    <mc:Choice xmlns:p14="http://schemas.microsoft.com/office/powerpoint/2010/main" Requires="p14">
      <p:transition spd="med" p14:dur="700" advTm="8710">
        <p:fade/>
      </p:transition>
    </mc:Choice>
    <mc:Fallback>
      <p:transition spd="med" advTm="8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4412" y="3048000"/>
            <a:ext cx="8229600" cy="1981200"/>
          </a:xfrm>
        </p:spPr>
        <p:style>
          <a:lnRef idx="2">
            <a:schemeClr val="accent3"/>
          </a:lnRef>
          <a:fillRef idx="1">
            <a:schemeClr val="lt1"/>
          </a:fillRef>
          <a:effectRef idx="0">
            <a:schemeClr val="accent3"/>
          </a:effectRef>
          <a:fontRef idx="minor">
            <a:schemeClr val="dk1"/>
          </a:fontRef>
        </p:style>
        <p:txBody>
          <a:bodyPr/>
          <a:lstStyle/>
          <a:p>
            <a:endParaRPr lang="ar-EG" sz="4800" b="1" dirty="0" smtClean="0">
              <a:solidFill>
                <a:srgbClr val="FF0000"/>
              </a:solidFill>
            </a:endParaRPr>
          </a:p>
          <a:p>
            <a:r>
              <a:rPr lang="ar-EG" sz="4800" b="1" dirty="0" smtClean="0">
                <a:solidFill>
                  <a:srgbClr val="FF0000"/>
                </a:solidFill>
              </a:rPr>
              <a:t>   </a:t>
            </a:r>
            <a:r>
              <a:rPr lang="ar-SA" sz="4800" b="1" dirty="0" smtClean="0">
                <a:solidFill>
                  <a:srgbClr val="FF0000"/>
                </a:solidFill>
              </a:rPr>
              <a:t>تعريف </a:t>
            </a:r>
            <a:r>
              <a:rPr lang="ar-SA" sz="4800" b="1" dirty="0">
                <a:solidFill>
                  <a:srgbClr val="FF0000"/>
                </a:solidFill>
              </a:rPr>
              <a:t>القيم الإخبارية :-</a:t>
            </a:r>
            <a:endParaRPr lang="en-US" sz="4800" b="1" dirty="0">
              <a:solidFill>
                <a:srgbClr val="FF0000"/>
              </a:solidFill>
            </a:endParaRPr>
          </a:p>
          <a:p>
            <a:endParaRPr lang="ar-EG" b="1" dirty="0" smtClean="0"/>
          </a:p>
          <a:p>
            <a:endParaRPr lang="en-US" b="1" dirty="0"/>
          </a:p>
        </p:txBody>
      </p:sp>
      <p:sp>
        <p:nvSpPr>
          <p:cNvPr id="4" name="Cloud Callout 3"/>
          <p:cNvSpPr/>
          <p:nvPr/>
        </p:nvSpPr>
        <p:spPr>
          <a:xfrm>
            <a:off x="5332412" y="381000"/>
            <a:ext cx="4800600" cy="228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850233048"/>
      </p:ext>
    </p:extLst>
  </p:cSld>
  <p:clrMapOvr>
    <a:masterClrMapping/>
  </p:clrMapOvr>
  <mc:AlternateContent xmlns:mc="http://schemas.openxmlformats.org/markup-compatibility/2006">
    <mc:Choice xmlns:p14="http://schemas.microsoft.com/office/powerpoint/2010/main" Requires="p14">
      <p:transition spd="med" p14:dur="700" advTm="283">
        <p:fade/>
      </p:transition>
    </mc:Choice>
    <mc:Fallback>
      <p:transition spd="med" advTm="2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لوان مائية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تشير هذه القيمة إلى عدد مرات الحفظ أو المراجعات. يعد التطبيق مسؤولاً عن تحديث هذه القيمة بعد كل مراجعة.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61C974-27AC-4EBB-BF37-EEF69A12D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1CB7C02-44D3-4531-BE08-CD33167F3845}">
  <ds:schemaRefs>
    <ds:schemaRef ds:uri="http://schemas.microsoft.com/sharepoint/v3/contenttype/forms"/>
  </ds:schemaRefs>
</ds:datastoreItem>
</file>

<file path=customXml/itemProps3.xml><?xml version="1.0" encoding="utf-8"?>
<ds:datastoreItem xmlns:ds="http://schemas.openxmlformats.org/officeDocument/2006/customXml" ds:itemID="{F65433B3-C2C8-437B-8B31-46B0492B4A5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Adjacency</Template>
  <TotalTime>1412</TotalTime>
  <Words>1502</Words>
  <Application>Microsoft Office PowerPoint</Application>
  <PresentationFormat>Custom</PresentationFormat>
  <Paragraphs>229</Paragraphs>
  <Slides>39</Slides>
  <Notes>0</Notes>
  <HiddenSlides>0</HiddenSlides>
  <MMClips>39</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ألوان مائية_16x9</vt:lpstr>
      <vt:lpstr>محاضرة فى مادة: الصحـــــافة وقضايا المجتمع ( الفرقة الثالثة – قسم الصحــافة 29مارس2020) إعـــــــــــــــداد د. أسماء عرام  </vt:lpstr>
      <vt:lpstr>أسس الخبر                      </vt:lpstr>
      <vt:lpstr>الواقع أننا لا يمكن – بعد ما تقدم – أن نزعم وجود تعريف   واحد يتفق حوله الجميع..  </vt:lpstr>
      <vt:lpstr>... ولكننا يمكن أن نقول أن هناك زاويتين في تعريف      الخبر يقعان خارج نطاق الخلاف، وهما :-     كل جديد...   يهم الناس...    فلا خلاف حول أن الخبر يدور حول شيء جديد أياً كان   مصدره ( حدث – فكرة – رأي – قضية – معلومة – ظاهرة..   الخ). </vt:lpstr>
      <vt:lpstr> كما أنه لا خلاف حول أن الخبر يدور حول شيء ذي   أهمية لدى الناس، سواء لتأثيره على حياتهم أو   لإشباع رغبتهم في المعرفة.   هاتان الزاويتان لا يمكن أن يخلو منهما أي تعريف   للخبر، سواء كان في مجتمع ديمقراطي أو مجتمع   اشتراكي .. في دولة متقدمة أو في دولة نامية..   في الصحافة المطبوعة أو في الصحافة المسموعة   والمرئية أو في الصحافة الإلكترونية..  </vt:lpstr>
      <vt:lpstr>في وسيلة إعلام تتوجه إلي جمهور عام أو في   وسيلة إعلام تتوجه إلي جمهور متخصص. بل أن   هاتين الزاويتين هما أيضاً أساس تعريف الخبر في   الاتصال الشخصي( Interpersonal communication )  الذي يتم بين شخصين وجهاً لوجه، أو بين مجموعة   من الأشخاص يجمعهما مكان واحد...  </vt:lpstr>
      <vt:lpstr> * فأنت عندما تلتقي بزميل لك فإنك تخبره بالجديد عنك   أو عن شخص آخر أو عن حدث جديد يهمك أن يعرفه أو   يهمه  .   * القيم الخبرية ـ كما ذكرنا ـ هي العناصر التي لابد من   توافرها في الخبر أو توافر بعضها في الخبر، لكي يكون   خبراً .   </vt:lpstr>
      <vt:lpstr>وهذه القيم هي أول ما يسأل الصحفي نفسه   عندما يحصل علي مادة الخبر.  فإذا تأكد من  توافر بعض القيم في الخبر استمر   في جمع مادة الخبر، وكتبه وقدمه إلي رئيس   القسم الذي يعمل به.   </vt:lpstr>
      <vt:lpstr>PowerPoint Presentation</vt:lpstr>
      <vt:lpstr>* بأنها مجموعة معايير ذاتيه وموضوعيه غير مكتوبة        تفهم من طرف المحترفين في وسائل الأعلام في       عملية جمع وانتقاء الأخبار.  * وتشترك فيها جميع المؤسسات الإعلامية إلا أن الأخذ       بها يختلف من مؤسسه إلي أخري.  * وتعد آنية معقدة لما تحمله من معان أيديولوجية ولأنها     أيضاً لنوعيه وأذواق الجمهور مما يعطيها صفة التغير       والتطور. </vt:lpstr>
      <vt:lpstr>  الجدة أو       الحالية:  </vt:lpstr>
      <vt:lpstr>PowerPoint Presentation</vt:lpstr>
      <vt:lpstr>PowerPoint Presentation</vt:lpstr>
      <vt:lpstr>PowerPoint Presentation</vt:lpstr>
      <vt:lpstr>PowerPoint Presentation</vt:lpstr>
      <vt:lpstr>ونحن نقدم هذه القيمة الخبرية المهمة أن نشير إلي نقطتين مهمتين فيها:-</vt:lpstr>
      <vt:lpstr>PowerPoint Presentation</vt:lpstr>
      <vt:lpstr>PowerPoint Presentation</vt:lpstr>
      <vt:lpstr>PowerPoint Presentation</vt:lpstr>
      <vt:lpstr>الأهمية :- </vt:lpstr>
      <vt:lpstr>PowerPoint Presentation</vt:lpstr>
      <vt:lpstr>PowerPoint Presentation</vt:lpstr>
      <vt:lpstr>PowerPoint Presentation</vt:lpstr>
      <vt:lpstr>PowerPoint Presentation</vt:lpstr>
      <vt:lpstr>PowerPoint Presentation</vt:lpstr>
      <vt:lpstr>الشهرة </vt:lpstr>
      <vt:lpstr>PowerPoint Presentation</vt:lpstr>
      <vt:lpstr>الضخامة  </vt:lpstr>
      <vt:lpstr>PowerPoint Presentation</vt:lpstr>
      <vt:lpstr>PowerPoint Presentation</vt:lpstr>
      <vt:lpstr>الصراع والمنافسة </vt:lpstr>
      <vt:lpstr>PowerPoint Presentation</vt:lpstr>
      <vt:lpstr>PowerPoint Presentation</vt:lpstr>
      <vt:lpstr>PowerPoint Presentation</vt:lpstr>
      <vt:lpstr>PowerPoint Presentation</vt:lpstr>
      <vt:lpstr>PowerPoint Presentation</vt:lpstr>
      <vt:lpstr>الغرابة والطرافة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تخطيط العنوان</dc:title>
  <dc:creator>Summer</dc:creator>
  <cp:lastModifiedBy>D Asmaa</cp:lastModifiedBy>
  <cp:revision>92</cp:revision>
  <dcterms:created xsi:type="dcterms:W3CDTF">2013-04-05T20:48:24Z</dcterms:created>
  <dcterms:modified xsi:type="dcterms:W3CDTF">2020-03-28T04:20:44Z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