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4" r:id="rId1"/>
  </p:sldMasterIdLst>
  <p:notesMasterIdLst>
    <p:notesMasterId r:id="rId18"/>
  </p:notesMasterIdLst>
  <p:handoutMasterIdLst>
    <p:handoutMasterId r:id="rId19"/>
  </p:handoutMasterIdLst>
  <p:sldIdLst>
    <p:sldId id="265" r:id="rId2"/>
    <p:sldId id="307" r:id="rId3"/>
    <p:sldId id="308" r:id="rId4"/>
    <p:sldId id="309" r:id="rId5"/>
    <p:sldId id="317" r:id="rId6"/>
    <p:sldId id="318" r:id="rId7"/>
    <p:sldId id="319" r:id="rId8"/>
    <p:sldId id="320" r:id="rId9"/>
    <p:sldId id="321" r:id="rId10"/>
    <p:sldId id="322" r:id="rId11"/>
    <p:sldId id="323" r:id="rId12"/>
    <p:sldId id="324" r:id="rId13"/>
    <p:sldId id="325" r:id="rId14"/>
    <p:sldId id="326" r:id="rId15"/>
    <p:sldId id="328" r:id="rId16"/>
    <p:sldId id="329" r:id="rId17"/>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75" autoAdjust="0"/>
    <p:restoredTop sz="92355" autoAdjust="0"/>
  </p:normalViewPr>
  <p:slideViewPr>
    <p:cSldViewPr>
      <p:cViewPr>
        <p:scale>
          <a:sx n="50" d="100"/>
          <a:sy n="50" d="100"/>
        </p:scale>
        <p:origin x="-1464" y="-474"/>
      </p:cViewPr>
      <p:guideLst>
        <p:guide orient="horz" pos="2160"/>
        <p:guide pos="3840"/>
        <p:guide pos="6816"/>
        <p:guide pos="816"/>
      </p:guideLst>
    </p:cSldViewPr>
  </p:slideViewPr>
  <p:notesTextViewPr>
    <p:cViewPr>
      <p:scale>
        <a:sx n="1" d="1"/>
        <a:sy n="1" d="1"/>
      </p:scale>
      <p:origin x="0" y="0"/>
    </p:cViewPr>
  </p:notesTextViewPr>
  <p:notesViewPr>
    <p:cSldViewPr>
      <p:cViewPr varScale="1">
        <p:scale>
          <a:sx n="100" d="100"/>
          <a:sy n="100" d="100"/>
        </p:scale>
        <p:origin x="280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vl1pPr>
          </a:lstStyle>
          <a:p>
            <a:pPr rtl="1"/>
            <a:endParaRPr lang="ar-SA" dirty="0"/>
          </a:p>
        </p:txBody>
      </p:sp>
      <p:sp>
        <p:nvSpPr>
          <p:cNvPr id="3" name="عنصر نائب للتاريخ 2"/>
          <p:cNvSpPr>
            <a:spLocks noGrp="1"/>
          </p:cNvSpPr>
          <p:nvPr>
            <p:ph type="dt" sz="quarter" idx="1"/>
          </p:nvPr>
        </p:nvSpPr>
        <p:spPr>
          <a:xfrm>
            <a:off x="0" y="0"/>
            <a:ext cx="2973600" cy="458788"/>
          </a:xfrm>
          <a:prstGeom prst="rect">
            <a:avLst/>
          </a:prstGeom>
        </p:spPr>
        <p:txBody>
          <a:bodyPr vert="horz" lIns="91440" tIns="45720" rIns="91440" bIns="45720" rtlCol="1"/>
          <a:lstStyle>
            <a:lvl1pPr algn="r" rtl="1">
              <a:defRPr sz="1200"/>
            </a:lvl1pPr>
          </a:lstStyle>
          <a:p>
            <a:pPr algn="l" rtl="1"/>
            <a:fld id="{94C80C32-0A6B-48A0-8F59-3673BC11B0EB}" type="uaqdatetime1">
              <a:rPr lang="ar-SA" smtClean="0"/>
              <a:pPr algn="l" rtl="1"/>
              <a:t>18/02/38</a:t>
            </a:fld>
            <a:endParaRPr lang="ar-SA" dirty="0"/>
          </a:p>
        </p:txBody>
      </p:sp>
      <p:sp>
        <p:nvSpPr>
          <p:cNvPr id="4" name="عنصر نائب للتذييل 3"/>
          <p:cNvSpPr>
            <a:spLocks noGrp="1"/>
          </p:cNvSpPr>
          <p:nvPr>
            <p:ph type="ftr" sz="quarter" idx="2"/>
          </p:nvPr>
        </p:nvSpPr>
        <p:spPr>
          <a:xfrm>
            <a:off x="3884400" y="8685213"/>
            <a:ext cx="2971800" cy="458787"/>
          </a:xfrm>
          <a:prstGeom prst="rect">
            <a:avLst/>
          </a:prstGeom>
        </p:spPr>
        <p:txBody>
          <a:bodyPr vert="horz" lIns="91440" tIns="45720" rIns="91440" bIns="45720" rtlCol="1" anchor="b"/>
          <a:lstStyle>
            <a:lvl1pPr algn="r" rtl="1">
              <a:defRPr sz="1200"/>
            </a:lvl1pPr>
          </a:lstStyle>
          <a:p>
            <a:pPr rtl="1"/>
            <a:endParaRPr lang="ar-SA" dirty="0"/>
          </a:p>
        </p:txBody>
      </p:sp>
      <p:sp>
        <p:nvSpPr>
          <p:cNvPr id="5" name="عنصر نائب لرقم الشريحة 4"/>
          <p:cNvSpPr>
            <a:spLocks noGrp="1"/>
          </p:cNvSpPr>
          <p:nvPr>
            <p:ph type="sldNum" sz="quarter" idx="3"/>
          </p:nvPr>
        </p:nvSpPr>
        <p:spPr>
          <a:xfrm>
            <a:off x="0" y="8685213"/>
            <a:ext cx="2973600" cy="458787"/>
          </a:xfrm>
          <a:prstGeom prst="rect">
            <a:avLst/>
          </a:prstGeom>
        </p:spPr>
        <p:txBody>
          <a:bodyPr vert="horz" lIns="91440" tIns="45720" rIns="91440" bIns="45720" rtlCol="1" anchor="b"/>
          <a:lstStyle>
            <a:lvl1pPr algn="r" rtl="1">
              <a:defRPr sz="1200"/>
            </a:lvl1pPr>
          </a:lstStyle>
          <a:p>
            <a:pPr algn="l" rtl="1"/>
            <a:fld id="{7BAE14B8-3CC9-472D-9BC5-A84D80684DE2}" type="slidenum">
              <a:rPr lang="ar-SA"/>
              <a:pPr algn="l" rtl="1"/>
              <a:t>‹#›</a:t>
            </a:fld>
            <a:endParaRPr lang="ar-SA"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vl1pPr>
          </a:lstStyle>
          <a:p>
            <a:pPr rtl="1"/>
            <a:endParaRPr lang="ar-SA" dirty="0"/>
          </a:p>
        </p:txBody>
      </p:sp>
      <p:sp>
        <p:nvSpPr>
          <p:cNvPr id="3" name="عنصر نائب للتاريخ 2"/>
          <p:cNvSpPr>
            <a:spLocks noGrp="1"/>
          </p:cNvSpPr>
          <p:nvPr>
            <p:ph type="dt" idx="1"/>
          </p:nvPr>
        </p:nvSpPr>
        <p:spPr>
          <a:xfrm>
            <a:off x="0" y="0"/>
            <a:ext cx="2590800" cy="458788"/>
          </a:xfrm>
          <a:prstGeom prst="rect">
            <a:avLst/>
          </a:prstGeom>
        </p:spPr>
        <p:txBody>
          <a:bodyPr vert="horz" lIns="91440" tIns="45720" rIns="91440" bIns="45720" rtlCol="1"/>
          <a:lstStyle>
            <a:lvl1pPr algn="l" rtl="1">
              <a:defRPr sz="1200"/>
            </a:lvl1pPr>
          </a:lstStyle>
          <a:p>
            <a:fld id="{2FCA23F9-0301-4BFA-9670-CD6E4D54C841}" type="uaqdatetime1">
              <a:rPr lang="ar-SA" smtClean="0"/>
              <a:pPr/>
              <a:t>18/02/38</a:t>
            </a:fld>
            <a:endParaRPr lang="ar-SA"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ar-SA" dirty="0"/>
          </a:p>
        </p:txBody>
      </p:sp>
      <p:sp>
        <p:nvSpPr>
          <p:cNvPr id="5" name="عنصر نائب للملاحظات 4"/>
          <p:cNvSpPr>
            <a:spLocks noGrp="1"/>
          </p:cNvSpPr>
          <p:nvPr>
            <p:ph type="body" sz="quarter" idx="3"/>
          </p:nvPr>
        </p:nvSpPr>
        <p:spPr>
          <a:xfrm>
            <a:off x="685800" y="4400550"/>
            <a:ext cx="5486400" cy="3086100"/>
          </a:xfrm>
          <a:prstGeom prst="rect">
            <a:avLst/>
          </a:prstGeom>
        </p:spPr>
        <p:txBody>
          <a:bodyPr vert="horz" lIns="91440" tIns="45720" rIns="91440" bIns="45720" rtlCol="1"/>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6" name="عنصر نائب للتذييل 5"/>
          <p:cNvSpPr>
            <a:spLocks noGrp="1"/>
          </p:cNvSpPr>
          <p:nvPr>
            <p:ph type="ftr" sz="quarter" idx="4"/>
          </p:nvPr>
        </p:nvSpPr>
        <p:spPr>
          <a:xfrm>
            <a:off x="3884400" y="8685213"/>
            <a:ext cx="2971800" cy="458787"/>
          </a:xfrm>
          <a:prstGeom prst="rect">
            <a:avLst/>
          </a:prstGeom>
        </p:spPr>
        <p:txBody>
          <a:bodyPr vert="horz" lIns="91440" tIns="45720" rIns="91440" bIns="45720" rtlCol="1" anchor="b"/>
          <a:lstStyle>
            <a:lvl1pPr algn="r" rtl="1">
              <a:defRPr sz="1200"/>
            </a:lvl1pPr>
          </a:lstStyle>
          <a:p>
            <a:pPr rtl="1"/>
            <a:endParaRPr lang="ar-SA" dirty="0"/>
          </a:p>
        </p:txBody>
      </p:sp>
      <p:sp>
        <p:nvSpPr>
          <p:cNvPr id="7" name="عنصر نائب لرقم الشريحة 6"/>
          <p:cNvSpPr>
            <a:spLocks noGrp="1"/>
          </p:cNvSpPr>
          <p:nvPr>
            <p:ph type="sldNum" sz="quarter" idx="5"/>
          </p:nvPr>
        </p:nvSpPr>
        <p:spPr>
          <a:xfrm>
            <a:off x="0" y="8685213"/>
            <a:ext cx="2590800" cy="458787"/>
          </a:xfrm>
          <a:prstGeom prst="rect">
            <a:avLst/>
          </a:prstGeom>
        </p:spPr>
        <p:txBody>
          <a:bodyPr vert="horz" lIns="91440" tIns="45720" rIns="91440" bIns="45720" rtlCol="1" anchor="b"/>
          <a:lstStyle>
            <a:lvl1pPr algn="l" rtl="1">
              <a:defRPr sz="1200"/>
            </a:lvl1pPr>
          </a:lstStyle>
          <a:p>
            <a:fld id="{7FB667E1-E601-4AAF-B95C-B25720D70A60}" type="slidenum">
              <a:rPr lang="ar-SA" smtClean="0"/>
              <a:pPr/>
              <a:t>‹#›</a:t>
            </a:fld>
            <a:endParaRPr lang="ar-SA"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cs typeface="+mj-cs"/>
            </a:endParaRPr>
          </a:p>
        </p:txBody>
      </p:sp>
      <p:sp>
        <p:nvSpPr>
          <p:cNvPr id="4" name="عنصر نائب لرقم الشريحة 3"/>
          <p:cNvSpPr>
            <a:spLocks noGrp="1"/>
          </p:cNvSpPr>
          <p:nvPr>
            <p:ph type="sldNum" sz="quarter" idx="10"/>
          </p:nvPr>
        </p:nvSpPr>
        <p:spPr/>
        <p:txBody>
          <a:bodyPr/>
          <a:lstStyle/>
          <a:p>
            <a:pPr rtl="1"/>
            <a:fld id="{7FB667E1-E601-4AAF-B95C-B25720D70A60}" type="slidenum">
              <a:rPr lang="ar-SA" smtClean="0"/>
              <a:t>1</a:t>
            </a:fld>
            <a:endParaRPr lang="ar-SA"/>
          </a:p>
        </p:txBody>
      </p:sp>
    </p:spTree>
    <p:extLst>
      <p:ext uri="{BB962C8B-B14F-4D97-AF65-F5344CB8AC3E}">
        <p14:creationId xmlns:p14="http://schemas.microsoft.com/office/powerpoint/2010/main" val="958522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12</a:t>
            </a:fld>
            <a:endParaRPr lang="ar-SA" dirty="0"/>
          </a:p>
        </p:txBody>
      </p:sp>
    </p:spTree>
    <p:extLst>
      <p:ext uri="{BB962C8B-B14F-4D97-AF65-F5344CB8AC3E}">
        <p14:creationId xmlns:p14="http://schemas.microsoft.com/office/powerpoint/2010/main" val="272987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15</a:t>
            </a:fld>
            <a:endParaRPr lang="ar-SA" dirty="0"/>
          </a:p>
        </p:txBody>
      </p:sp>
    </p:spTree>
    <p:extLst>
      <p:ext uri="{BB962C8B-B14F-4D97-AF65-F5344CB8AC3E}">
        <p14:creationId xmlns:p14="http://schemas.microsoft.com/office/powerpoint/2010/main" val="140675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17" name="Footer Placeholder 16"/>
          <p:cNvSpPr>
            <a:spLocks noGrp="1"/>
          </p:cNvSpPr>
          <p:nvPr>
            <p:ph type="ftr" sz="quarter" idx="11"/>
          </p:nvPr>
        </p:nvSpPr>
        <p:spPr/>
        <p:txBody>
          <a:bodyPr/>
          <a:lstStyle/>
          <a:p>
            <a:endParaRPr lang="ar-SA" dirty="0"/>
          </a:p>
        </p:txBody>
      </p:sp>
      <p:sp>
        <p:nvSpPr>
          <p:cNvPr id="29" name="Slide Number Placeholder 28"/>
          <p:cNvSpPr>
            <a:spLocks noGrp="1"/>
          </p:cNvSpPr>
          <p:nvPr>
            <p:ph type="sldNum" sz="quarter" idx="12"/>
          </p:nvPr>
        </p:nvSpPr>
        <p:spPr/>
        <p:txBody>
          <a:bodyPr/>
          <a:lstStyle/>
          <a:p>
            <a:fld id="{CA8D9AD5-F248-4919-864A-CFD76CC027D6}" type="slidenum">
              <a:rPr lang="ar-SA" smtClean="0"/>
              <a:pPr/>
              <a:t>‹#›</a:t>
            </a:fld>
            <a:endParaRPr lang="ar-SA" dirty="0"/>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a:xfrm>
            <a:off x="10566400" y="6416676"/>
            <a:ext cx="1016000" cy="365125"/>
          </a:xfrm>
        </p:spPr>
        <p:txBody>
          <a:bodyPr/>
          <a:lstStyle/>
          <a:p>
            <a:fld id="{CA8D9AD5-F248-4919-864A-CFD76CC027D6}" type="slidenum">
              <a:rPr lang="ar-SA" smtClean="0"/>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3" name="Footer Placeholder 2"/>
          <p:cNvSpPr>
            <a:spLocks noGrp="1"/>
          </p:cNvSpPr>
          <p:nvPr>
            <p:ph type="ftr" sz="quarter" idx="11"/>
          </p:nvPr>
        </p:nvSpPr>
        <p:spPr/>
        <p:txBody>
          <a:bodyPr/>
          <a:lstStyle/>
          <a:p>
            <a:endParaRPr lang="ar-SA" dirty="0"/>
          </a:p>
        </p:txBody>
      </p:sp>
      <p:sp>
        <p:nvSpPr>
          <p:cNvPr id="4" name="Slide Number Placeholder 3"/>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lgn="l"/>
            <a:fld id="{A63994C7-AF98-40D1-8C96-4DF61EC7D614}" type="uaqdatetime1">
              <a:rPr lang="ar-SA" smtClean="0"/>
              <a:pPr algn="l"/>
              <a:t>18/02/38</a:t>
            </a:fld>
            <a:endParaRPr lang="ar-SA" dirty="0"/>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ar-SA" dirty="0"/>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A8D9AD5-F248-4919-864A-CFD76CC027D6}" type="slidenum">
              <a:rPr lang="ar-SA" smtClean="0"/>
              <a:pPr/>
              <a:t>‹#›</a:t>
            </a:fld>
            <a:endParaRPr lang="ar-SA" dirty="0"/>
          </a:p>
        </p:txBody>
      </p:sp>
    </p:spTree>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1523999" y="4509120"/>
            <a:ext cx="9144002" cy="901080"/>
          </a:xfrm>
        </p:spPr>
        <p:txBody>
          <a:bodyPr rtlCol="1">
            <a:normAutofit/>
          </a:bodyPr>
          <a:lstStyle/>
          <a:p>
            <a:pPr rtl="1"/>
            <a:r>
              <a:rPr lang="ar-EG" sz="2500" b="1" dirty="0" smtClean="0">
                <a:latin typeface="Tahoma" panose="020B0604030504040204" pitchFamily="34" charset="0"/>
                <a:ea typeface="Tahoma" panose="020B0604030504040204" pitchFamily="34" charset="0"/>
                <a:cs typeface="Tahoma" panose="020B0604030504040204" pitchFamily="34" charset="0"/>
              </a:rPr>
              <a:t>الإعلام وإدارة الصورة الذهنية</a:t>
            </a:r>
            <a:endParaRPr lang="ar-SA" sz="2500" b="1" dirty="0">
              <a:latin typeface="Tahoma" panose="020B0604030504040204" pitchFamily="34" charset="0"/>
              <a:ea typeface="Tahoma" panose="020B0604030504040204" pitchFamily="34" charset="0"/>
              <a:cs typeface="Tahoma" panose="020B0604030504040204" pitchFamily="34" charset="0"/>
            </a:endParaRPr>
          </a:p>
        </p:txBody>
      </p:sp>
      <p:sp>
        <p:nvSpPr>
          <p:cNvPr id="4" name="العنوان الفرعي 3"/>
          <p:cNvSpPr>
            <a:spLocks noGrp="1"/>
          </p:cNvSpPr>
          <p:nvPr>
            <p:ph type="subTitle" idx="1"/>
          </p:nvPr>
        </p:nvSpPr>
        <p:spPr>
          <a:xfrm>
            <a:off x="1522413" y="5445224"/>
            <a:ext cx="9144002" cy="1260376"/>
          </a:xfrm>
        </p:spPr>
        <p:txBody>
          <a:bodyPr rtlCol="1">
            <a:normAutofit/>
          </a:bodyPr>
          <a:lstStyle/>
          <a:p>
            <a:pPr rtl="1"/>
            <a:r>
              <a:rPr lang="ar-EG" sz="2500" b="1" dirty="0" smtClean="0">
                <a:latin typeface="Tahoma" panose="020B0604030504040204" pitchFamily="34" charset="0"/>
                <a:ea typeface="Tahoma" panose="020B0604030504040204" pitchFamily="34" charset="0"/>
                <a:cs typeface="Tahoma" panose="020B0604030504040204" pitchFamily="34" charset="0"/>
              </a:rPr>
              <a:t>إعداد</a:t>
            </a:r>
          </a:p>
          <a:p>
            <a:pPr rtl="1"/>
            <a:r>
              <a:rPr lang="ar-EG" sz="2500" b="1" dirty="0" smtClean="0">
                <a:latin typeface="Tahoma" panose="020B0604030504040204" pitchFamily="34" charset="0"/>
                <a:ea typeface="Tahoma" panose="020B0604030504040204" pitchFamily="34" charset="0"/>
                <a:cs typeface="Tahoma" panose="020B0604030504040204" pitchFamily="34" charset="0"/>
              </a:rPr>
              <a:t>د/إيناس حسن </a:t>
            </a:r>
            <a:r>
              <a:rPr lang="ar-EG" sz="2500" b="1" dirty="0" smtClean="0">
                <a:latin typeface="Tahoma" panose="020B0604030504040204" pitchFamily="34" charset="0"/>
                <a:ea typeface="Tahoma" panose="020B0604030504040204" pitchFamily="34" charset="0"/>
                <a:cs typeface="Tahoma" panose="020B0604030504040204" pitchFamily="34" charset="0"/>
              </a:rPr>
              <a:t>عبدالعزيز</a:t>
            </a:r>
            <a:endParaRPr lang="ar-EG" sz="2500" b="1" dirty="0" smtClean="0">
              <a:latin typeface="Tahoma" panose="020B0604030504040204" pitchFamily="34" charset="0"/>
              <a:ea typeface="Tahoma" panose="020B0604030504040204" pitchFamily="34" charset="0"/>
              <a:cs typeface="Tahoma" panose="020B0604030504040204" pitchFamily="34" charset="0"/>
            </a:endParaRPr>
          </a:p>
        </p:txBody>
      </p:sp>
      <p:pic>
        <p:nvPicPr>
          <p:cNvPr id="16386" name="Picture 2" descr="C:\Users\AIA C\Desktop\4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503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وسيلة شرح بيضاوية 6"/>
          <p:cNvSpPr/>
          <p:nvPr/>
        </p:nvSpPr>
        <p:spPr>
          <a:xfrm>
            <a:off x="6240016" y="-41684"/>
            <a:ext cx="5951984" cy="1512168"/>
          </a:xfrm>
          <a:prstGeom prst="wedgeEllipseCallout">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ar-SY" sz="3200" dirty="0"/>
              <a:t>(3) </a:t>
            </a:r>
            <a:r>
              <a:rPr lang="ar-SY" sz="3200" u="sng" dirty="0"/>
              <a:t>تبسيط طرح المحتوي والصورة</a:t>
            </a:r>
            <a:endParaRPr lang="en-US" sz="3200" b="1" dirty="0"/>
          </a:p>
        </p:txBody>
      </p:sp>
      <p:sp>
        <p:nvSpPr>
          <p:cNvPr id="5" name="مستطيل مستدير الزوايا 4"/>
          <p:cNvSpPr/>
          <p:nvPr/>
        </p:nvSpPr>
        <p:spPr>
          <a:xfrm>
            <a:off x="5951984" y="1772816"/>
            <a:ext cx="6240016" cy="4896544"/>
          </a:xfrm>
          <a:prstGeom prst="roundRect">
            <a:avLst/>
          </a:prstGeom>
        </p:spPr>
        <p:style>
          <a:lnRef idx="3">
            <a:schemeClr val="lt1"/>
          </a:lnRef>
          <a:fillRef idx="1">
            <a:schemeClr val="accent3"/>
          </a:fillRef>
          <a:effectRef idx="1">
            <a:schemeClr val="accent3"/>
          </a:effectRef>
          <a:fontRef idx="minor">
            <a:schemeClr val="lt1"/>
          </a:fontRef>
        </p:style>
        <p:txBody>
          <a:bodyPr rtlCol="1" anchor="ctr"/>
          <a:lstStyle/>
          <a:p>
            <a:pPr algn="just"/>
            <a:r>
              <a:rPr lang="ar-SY" sz="3200" dirty="0"/>
              <a:t>كلما كانت الصورة والرسائل السياسية بسيطة وصلت بسرعة وسهولة للنسبة الأكبر من المتلقين، لذا دائماً ما يردد </a:t>
            </a:r>
            <a:r>
              <a:rPr lang="ar-SY" sz="3200" dirty="0" smtClean="0"/>
              <a:t>استشاريو </a:t>
            </a:r>
            <a:r>
              <a:rPr lang="ar-SY" sz="3200" dirty="0"/>
              <a:t>الصورة أنه يجب علي المرشح إظهار رسالة أساسية خلال كل لقاء تليفزيوني أو صحفي حتي تصل للمتلقي بشكل جيد لأن الرسائل السياسية الكثيفة خلال ظهور إعلامي واحد قد يربك المتلقي.</a:t>
            </a:r>
            <a:endParaRPr lang="en-US" sz="3200" dirty="0"/>
          </a:p>
        </p:txBody>
      </p:sp>
      <p:pic>
        <p:nvPicPr>
          <p:cNvPr id="3074" name="Picture 2" descr="C:\Users\AIA C\Desktop\pngtree-cartoon-brain-gears-image-png-image_21890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46" y="-41684"/>
            <a:ext cx="5859016" cy="6868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391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2927648" y="116632"/>
            <a:ext cx="7272808" cy="180020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800" b="1" u="sng" dirty="0"/>
              <a:t>أدوات تشكيل صورة ذهنية إيجابية </a:t>
            </a:r>
            <a:r>
              <a:rPr lang="ar-EG" sz="2800" b="1" u="sng" dirty="0" smtClean="0"/>
              <a:t>للسياسيين:</a:t>
            </a:r>
            <a:endParaRPr lang="en-US" sz="2800" dirty="0"/>
          </a:p>
        </p:txBody>
      </p:sp>
      <p:sp>
        <p:nvSpPr>
          <p:cNvPr id="3" name="شكل بيضاوي 2"/>
          <p:cNvSpPr/>
          <p:nvPr/>
        </p:nvSpPr>
        <p:spPr>
          <a:xfrm>
            <a:off x="5519936" y="1916832"/>
            <a:ext cx="6672064" cy="1656184"/>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800" dirty="0"/>
              <a:t>(1) استخدام الإعلانات السياسية التليفزيونية</a:t>
            </a:r>
          </a:p>
        </p:txBody>
      </p:sp>
      <p:sp>
        <p:nvSpPr>
          <p:cNvPr id="4" name="مستطيل مستدير الزوايا 3"/>
          <p:cNvSpPr/>
          <p:nvPr/>
        </p:nvSpPr>
        <p:spPr>
          <a:xfrm>
            <a:off x="0" y="2708920"/>
            <a:ext cx="5519936" cy="403244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just"/>
            <a:r>
              <a:rPr lang="ar-EG" sz="3000" dirty="0"/>
              <a:t>تستخدم الاعلانات التليفزيونية بكثافة في الحملات الانتخابية منذ خمسينات القرن العشرين، وهي أداة من أدوات الاتصال المهمة في حملة التسويق السياسي وتستخدم للمساعدة في تشكيل سريع للصورة الذهنية للمرشحين، ومن ثم يخصص لها جزء مهم من التمويل الخاص بالحملة الانتخابية.</a:t>
            </a:r>
            <a:endParaRPr lang="en-US" sz="3000" dirty="0"/>
          </a:p>
        </p:txBody>
      </p:sp>
      <p:pic>
        <p:nvPicPr>
          <p:cNvPr id="2050" name="Picture 2" descr="C:\Users\AIA C\Desktop\television-advertisement-vector-graphics-television-show-television-channel-television-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9976" y="3598912"/>
            <a:ext cx="5703168" cy="3009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116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شكل بيضاوي 2"/>
          <p:cNvSpPr/>
          <p:nvPr/>
        </p:nvSpPr>
        <p:spPr>
          <a:xfrm>
            <a:off x="5539308" y="0"/>
            <a:ext cx="6672064" cy="1656184"/>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r>
              <a:rPr lang="ar-EG" sz="2800" dirty="0"/>
              <a:t>(2) استخدام التأثيرات العاطفية في تكوين صورة ذهنية إيجابية</a:t>
            </a:r>
            <a:endParaRPr lang="en-US" sz="2800" dirty="0"/>
          </a:p>
        </p:txBody>
      </p:sp>
      <p:sp>
        <p:nvSpPr>
          <p:cNvPr id="4" name="مستطيل مستدير الزوايا 3"/>
          <p:cNvSpPr/>
          <p:nvPr/>
        </p:nvSpPr>
        <p:spPr>
          <a:xfrm>
            <a:off x="0" y="0"/>
            <a:ext cx="5519936" cy="6858000"/>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just"/>
            <a:r>
              <a:rPr lang="ar-EG" sz="2700" dirty="0"/>
              <a:t>حظيت التأثيرات العاطفية باهتمام خاص في النماذج المفسرة للسلوك التصويتي، حيث اعتبرت عنصراً منفصلاً، ليس فقط في التأثير علي سلوك الناخبين، ولكن أيضاً في تشكيل طريقة إدراك الناخبين لصورة وأفكار المرشح، لذا فإن تشكيل صورة المرشح تعد عملية موجهة أساساً لإثارة المشاعر الأكثر إيجابية في الناخبين تجاه المرشحين</a:t>
            </a:r>
            <a:r>
              <a:rPr lang="ar-EG" sz="2700" dirty="0" smtClean="0"/>
              <a:t>.</a:t>
            </a:r>
          </a:p>
          <a:p>
            <a:pPr algn="just"/>
            <a:r>
              <a:rPr lang="ar-EG" sz="2700" dirty="0"/>
              <a:t>وقد تكون عملية تقييم الجمهور المبني علي العاطفة لها بعض الأسس المنطقية مثل: التأثر بموقف سياسي معين للمرشح، أو التأثر بطريقة الإلقاء، وفيما يخص السياسيين القدامى قد يكون للمرشح رصيد سلبي أو إيجابي يظهر في لحظة التصويت أو أثناء الانتخابات.</a:t>
            </a:r>
            <a:endParaRPr lang="en-US" sz="2700" dirty="0"/>
          </a:p>
          <a:p>
            <a:pPr algn="just"/>
            <a:endParaRPr lang="en-US" sz="2700" dirty="0"/>
          </a:p>
        </p:txBody>
      </p:sp>
      <p:pic>
        <p:nvPicPr>
          <p:cNvPr id="1026" name="Picture 2" descr="C:\Users\AIA C\Desktop\8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9308" y="1916832"/>
            <a:ext cx="6652692" cy="494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704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شكل بيضاوي 2"/>
          <p:cNvSpPr/>
          <p:nvPr/>
        </p:nvSpPr>
        <p:spPr>
          <a:xfrm>
            <a:off x="5539308" y="0"/>
            <a:ext cx="6672064" cy="1268760"/>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EG" sz="2800" dirty="0"/>
              <a:t>(3) استخدام الرموز الضمنية في تكوين الصورة الذهنية</a:t>
            </a:r>
            <a:endParaRPr lang="en-US" sz="2800" dirty="0"/>
          </a:p>
        </p:txBody>
      </p:sp>
      <p:sp>
        <p:nvSpPr>
          <p:cNvPr id="4" name="مستطيل مستدير الزوايا 3"/>
          <p:cNvSpPr/>
          <p:nvPr/>
        </p:nvSpPr>
        <p:spPr>
          <a:xfrm>
            <a:off x="0" y="0"/>
            <a:ext cx="5519936" cy="685800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just"/>
            <a:r>
              <a:rPr lang="ar-EG" sz="3000" dirty="0"/>
              <a:t>يقصد بالرموز الضمنية أن يظهر المرشح في لقطات تليفزيونية صامتة يقوم بفعل معين أو صورة تشكل معني أو رمزاً، فالصورة في هذا السياق بألف كلمة، ويؤكد بعض الباحثين أن استخدام الرمزيات السياسية ليست ظاهرة حديثة، حيث لفت "</a:t>
            </a:r>
            <a:r>
              <a:rPr lang="ar-EG" sz="3000" dirty="0" err="1"/>
              <a:t>ميكافيلي</a:t>
            </a:r>
            <a:r>
              <a:rPr lang="ar-EG" sz="3000" dirty="0"/>
              <a:t>" الانتباه في وقت مبكر من القرن السادس عشر لأهمية الانطباعات والتصورات لصورة الحاكم وصفاته، وأهمية التواصل غير اللفظي الذي يتضمن الإشارات السياسية اللافتة، وهذه الجوانب غير اللفظية تؤثر في الانطباعات بشكل سريع.</a:t>
            </a:r>
            <a:endParaRPr lang="en-US" sz="3000" dirty="0"/>
          </a:p>
        </p:txBody>
      </p:sp>
      <p:pic>
        <p:nvPicPr>
          <p:cNvPr id="12290" name="Picture 2" descr="C:\Users\AIA C\Desktop\pngtree-election-voting-icons-set-flat-style-png-image_19805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9308" y="1484784"/>
            <a:ext cx="6652692"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568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شكل بيضاوي 2"/>
          <p:cNvSpPr/>
          <p:nvPr/>
        </p:nvSpPr>
        <p:spPr>
          <a:xfrm>
            <a:off x="5539308" y="0"/>
            <a:ext cx="6672064" cy="1268760"/>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2800" dirty="0"/>
              <a:t>(4) استخدام الخطابة في تشكيل الصورة الذهنية</a:t>
            </a:r>
            <a:endParaRPr lang="en-US" sz="2800" dirty="0"/>
          </a:p>
        </p:txBody>
      </p:sp>
      <p:sp>
        <p:nvSpPr>
          <p:cNvPr id="4" name="مستطيل مستدير الزوايا 3"/>
          <p:cNvSpPr/>
          <p:nvPr/>
        </p:nvSpPr>
        <p:spPr>
          <a:xfrm>
            <a:off x="0" y="0"/>
            <a:ext cx="5519936" cy="685800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ar-EG" sz="3000" dirty="0"/>
              <a:t>يمثل الخطاب عنصراً رئيسياً في الحملات الانتخابية، حيث يمثل المساحة التي يمكن للمرشح أن يرسل رسائل سياسية مباشرة مصممة بشكل جيد لكل شريحة مستهدفة، وتعتبر عملية كتابة الخطاب السياسي في الحملات الانتخابية مهمة للغاية، حيث يتولى صياغة هذه الرسائل التي يتكون منها الخطاب السياسي للمرشح كاتب أو أكثر، يطلق عليهم " مطورو الرسائل السياسية" حيث يصيغوا الرسائل السياسية المتنوعة التي يشملها الخطاب وتعد المنتج النهائي لجهود الحملة البحثية.</a:t>
            </a:r>
            <a:endParaRPr lang="en-US" sz="3000" dirty="0"/>
          </a:p>
        </p:txBody>
      </p:sp>
      <p:pic>
        <p:nvPicPr>
          <p:cNvPr id="6" name="Picture 2" descr="Image result for صفات السياسي كارتو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952" y="1241326"/>
            <a:ext cx="6336704" cy="558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394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شكل بيضاوي 2"/>
          <p:cNvSpPr/>
          <p:nvPr/>
        </p:nvSpPr>
        <p:spPr>
          <a:xfrm>
            <a:off x="5539308" y="0"/>
            <a:ext cx="6672064" cy="1268760"/>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EG" sz="2800" dirty="0" smtClean="0"/>
              <a:t>المراجع</a:t>
            </a:r>
            <a:endParaRPr lang="en-US" sz="2800" dirty="0"/>
          </a:p>
        </p:txBody>
      </p:sp>
      <p:pic>
        <p:nvPicPr>
          <p:cNvPr id="14338" name="Picture 2" descr="C:\Users\AIA C\Desktop\ة.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530391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مستدير الزوايا 1"/>
          <p:cNvSpPr/>
          <p:nvPr/>
        </p:nvSpPr>
        <p:spPr>
          <a:xfrm>
            <a:off x="5539308" y="1268760"/>
            <a:ext cx="6461348" cy="558924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just"/>
            <a:r>
              <a:rPr lang="ar-EG" sz="2800" dirty="0" smtClean="0"/>
              <a:t>(1)عبدربه </a:t>
            </a:r>
            <a:r>
              <a:rPr lang="ar-EG" sz="2800" dirty="0"/>
              <a:t>عبدالقادر، صناعة الصورة السياسية في الحملات الانتخابية، مجلة الباحث الاعلامي، العدد الثاني والثلاثون.</a:t>
            </a:r>
          </a:p>
          <a:p>
            <a:pPr algn="just"/>
            <a:r>
              <a:rPr lang="ar-EG" sz="2800" dirty="0" smtClean="0"/>
              <a:t>(2)علاء </a:t>
            </a:r>
            <a:r>
              <a:rPr lang="ar-EG" sz="2800" dirty="0"/>
              <a:t>بسيوني(2019). صناعة الصورة الذهنية للرؤساء </a:t>
            </a:r>
            <a:r>
              <a:rPr lang="ar-EG" sz="2800" dirty="0" err="1"/>
              <a:t>فى</a:t>
            </a:r>
            <a:r>
              <a:rPr lang="ar-EG" sz="2800" dirty="0"/>
              <a:t> الحملات السياسية والانتخابية، مجلة كلية الاقتصاد والعلوم </a:t>
            </a:r>
            <a:r>
              <a:rPr lang="ar-EG" sz="2800" dirty="0" err="1"/>
              <a:t>السياسية،المجلد</a:t>
            </a:r>
            <a:r>
              <a:rPr lang="ar-EG" sz="2800" dirty="0"/>
              <a:t> العشرون، العدد الرابع.</a:t>
            </a:r>
          </a:p>
        </p:txBody>
      </p:sp>
    </p:spTree>
    <p:extLst>
      <p:ext uri="{BB962C8B-B14F-4D97-AF65-F5344CB8AC3E}">
        <p14:creationId xmlns:p14="http://schemas.microsoft.com/office/powerpoint/2010/main" val="3207405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IA C\Desktop\-24-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020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5951984" y="30324"/>
            <a:ext cx="5832648" cy="1382452"/>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3000" b="1" dirty="0"/>
              <a:t>صورة المرشح السياسي</a:t>
            </a:r>
            <a:endParaRPr lang="ar-EG" sz="3000" b="1"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324"/>
            <a:ext cx="5015880" cy="6827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مستدير الزوايا 1"/>
          <p:cNvSpPr/>
          <p:nvPr/>
        </p:nvSpPr>
        <p:spPr>
          <a:xfrm>
            <a:off x="5159896" y="1686508"/>
            <a:ext cx="7032104" cy="49108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ar-EG" sz="2400" b="1" dirty="0"/>
              <a:t>اصبحت فكرة تكوين صورة ذهنية إيجابية عن المرشحين السياسيين من أهم ما يشغل القائمين علي الحملات الانتخابية في الوقت الحالي، فالصورة التي يصنعها المرشحون لأنفسهم – طبقاً لمنهج التسويق السياسي- غالباً ما تصمم بغرض مخاطبة الشرائح الانتخابية المحتملة التي يرغب المرشح في مخاطبتها، ولإظهار ما يتميز به عن </a:t>
            </a:r>
            <a:r>
              <a:rPr lang="ar-EG" sz="2400" b="1" dirty="0" smtClean="0"/>
              <a:t>منافسيه.</a:t>
            </a:r>
          </a:p>
          <a:p>
            <a:pPr algn="just"/>
            <a:r>
              <a:rPr lang="ar-EG" sz="2400" b="1" dirty="0"/>
              <a:t>ولقد بدأ الاهتمام بصناعة تلك الصورة في الانتخابات الرئاسية بشكل متزايد بدءاً من ثمانينات القرن العشرين، حيث اعتبر الاهتمام بالصورة بداية حقبة جديدة في سياسة التصويت والتي تتمحور حول "السمات الشخصية للمرشح" وتتماشي مع ازدياد الطابع الشخصي أو دور الأفراد (القادة) في الحياة السياسية في النظم السياسية الديمقراطية.</a:t>
            </a:r>
            <a:endParaRPr lang="en-US" sz="2400" b="1" dirty="0"/>
          </a:p>
          <a:p>
            <a:pPr algn="just"/>
            <a:endParaRPr lang="ar-EG" sz="2400" b="1" dirty="0"/>
          </a:p>
        </p:txBody>
      </p:sp>
    </p:spTree>
    <p:extLst>
      <p:ext uri="{BB962C8B-B14F-4D97-AF65-F5344CB8AC3E}">
        <p14:creationId xmlns:p14="http://schemas.microsoft.com/office/powerpoint/2010/main" val="361224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شكل بيضاوي 4"/>
          <p:cNvSpPr/>
          <p:nvPr/>
        </p:nvSpPr>
        <p:spPr>
          <a:xfrm>
            <a:off x="1991544" y="1915294"/>
            <a:ext cx="8280920" cy="1584176"/>
          </a:xfrm>
          <a:prstGeom prst="ellipse">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ar-EG" sz="2800" b="1" dirty="0" smtClean="0"/>
              <a:t>عملية </a:t>
            </a:r>
            <a:r>
              <a:rPr lang="ar-EG" sz="2800" b="1" dirty="0"/>
              <a:t>إدارة الصورة الذهنية للمرشح السياسي تقوم على ثلاث مراحل هي:</a:t>
            </a:r>
          </a:p>
        </p:txBody>
      </p:sp>
      <p:sp>
        <p:nvSpPr>
          <p:cNvPr id="8" name="مستطيل مستدير الزوايا 7"/>
          <p:cNvSpPr/>
          <p:nvPr/>
        </p:nvSpPr>
        <p:spPr>
          <a:xfrm>
            <a:off x="6672064" y="116632"/>
            <a:ext cx="5436604" cy="1152128"/>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r>
              <a:rPr lang="ar-EG" sz="3200" b="1" dirty="0"/>
              <a:t>إدارة الصّورة الذهنية للمرشح السياسي</a:t>
            </a:r>
            <a:endParaRPr lang="en-US" sz="3200" dirty="0"/>
          </a:p>
        </p:txBody>
      </p:sp>
      <p:sp>
        <p:nvSpPr>
          <p:cNvPr id="10" name="سهم للأسفل 9"/>
          <p:cNvSpPr/>
          <p:nvPr/>
        </p:nvSpPr>
        <p:spPr>
          <a:xfrm>
            <a:off x="5915980" y="3499470"/>
            <a:ext cx="684076" cy="1224136"/>
          </a:xfrm>
          <a:prstGeom prst="downArrow">
            <a:avLst/>
          </a:prstGeom>
        </p:spPr>
        <p:style>
          <a:lnRef idx="3">
            <a:schemeClr val="lt1"/>
          </a:lnRef>
          <a:fillRef idx="1">
            <a:schemeClr val="accent4"/>
          </a:fillRef>
          <a:effectRef idx="1">
            <a:schemeClr val="accent4"/>
          </a:effectRef>
          <a:fontRef idx="minor">
            <a:schemeClr val="lt1"/>
          </a:fontRef>
        </p:style>
        <p:txBody>
          <a:bodyPr rtlCol="1" anchor="ctr"/>
          <a:lstStyle/>
          <a:p>
            <a:pPr algn="ctr"/>
            <a:endParaRPr lang="ar-EG"/>
          </a:p>
        </p:txBody>
      </p:sp>
      <p:sp>
        <p:nvSpPr>
          <p:cNvPr id="11" name="مستطيل مستدير الزوايا 10"/>
          <p:cNvSpPr/>
          <p:nvPr/>
        </p:nvSpPr>
        <p:spPr>
          <a:xfrm>
            <a:off x="8866162" y="4723606"/>
            <a:ext cx="2520280" cy="1512168"/>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ar-EG" sz="2400" b="1" u="dbl" dirty="0"/>
              <a:t>المرحلة </a:t>
            </a:r>
            <a:r>
              <a:rPr lang="ar-EG" sz="2400" b="1" u="dbl" dirty="0" smtClean="0"/>
              <a:t>الأولى</a:t>
            </a:r>
            <a:r>
              <a:rPr lang="en-US" sz="2400" b="1" dirty="0" smtClean="0"/>
              <a:t> </a:t>
            </a:r>
          </a:p>
          <a:p>
            <a:pPr algn="ctr"/>
            <a:r>
              <a:rPr lang="ar-EG" sz="2400" b="1" dirty="0" smtClean="0"/>
              <a:t>خلق </a:t>
            </a:r>
            <a:r>
              <a:rPr lang="ar-EG" sz="2400" b="1" dirty="0"/>
              <a:t>الصّورة</a:t>
            </a:r>
            <a:endParaRPr lang="ar-EG" sz="2400" dirty="0"/>
          </a:p>
        </p:txBody>
      </p:sp>
      <p:sp>
        <p:nvSpPr>
          <p:cNvPr id="16" name="مستطيل مستدير الزوايا 15"/>
          <p:cNvSpPr/>
          <p:nvPr/>
        </p:nvSpPr>
        <p:spPr>
          <a:xfrm>
            <a:off x="1199456" y="4725144"/>
            <a:ext cx="2520280" cy="1512168"/>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ar-EG" sz="2400" b="1" u="dbl" dirty="0"/>
              <a:t>المرحلة الثالثة</a:t>
            </a:r>
            <a:r>
              <a:rPr lang="en-US" sz="2400" b="1" dirty="0"/>
              <a:t>: </a:t>
            </a:r>
            <a:r>
              <a:rPr lang="ar-EG" sz="2400" b="1" dirty="0"/>
              <a:t>استعادة الصّورة </a:t>
            </a:r>
            <a:endParaRPr lang="en-US" sz="2400" dirty="0"/>
          </a:p>
        </p:txBody>
      </p:sp>
      <p:sp>
        <p:nvSpPr>
          <p:cNvPr id="17" name="مستطيل مستدير الزوايا 16"/>
          <p:cNvSpPr/>
          <p:nvPr/>
        </p:nvSpPr>
        <p:spPr>
          <a:xfrm>
            <a:off x="4997878" y="4725144"/>
            <a:ext cx="2520280" cy="1512168"/>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ar-EG" sz="2400" b="1" u="dbl" dirty="0"/>
              <a:t>المرحلة الثانية</a:t>
            </a:r>
            <a:r>
              <a:rPr lang="en-US" sz="2400" b="1" dirty="0"/>
              <a:t>: </a:t>
            </a:r>
            <a:r>
              <a:rPr lang="ar-EG" sz="2400" b="1" dirty="0"/>
              <a:t>المحافظة على الصّورة </a:t>
            </a:r>
            <a:endParaRPr lang="en-US" sz="2400" dirty="0"/>
          </a:p>
        </p:txBody>
      </p:sp>
      <p:pic>
        <p:nvPicPr>
          <p:cNvPr id="2050" name="Picture 2" descr="C:\Users\AIA C\Desktop\فهرس.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4" y="0"/>
            <a:ext cx="3349402" cy="206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83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وسيلة شرح بيضاوية 6"/>
          <p:cNvSpPr/>
          <p:nvPr/>
        </p:nvSpPr>
        <p:spPr>
          <a:xfrm>
            <a:off x="5663952" y="116632"/>
            <a:ext cx="5976664" cy="2304256"/>
          </a:xfrm>
          <a:prstGeom prst="wedgeEllipseCallout">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ar-EG" sz="3000" b="1" u="dbl" dirty="0"/>
              <a:t>المرحلة الأولى</a:t>
            </a:r>
            <a:r>
              <a:rPr lang="en-US" sz="3000" b="1" dirty="0"/>
              <a:t> : </a:t>
            </a:r>
            <a:r>
              <a:rPr lang="ar-EG" sz="3000" b="1" dirty="0"/>
              <a:t>خلق الصّورة </a:t>
            </a:r>
            <a:endParaRPr lang="en-US" sz="3000" dirty="0"/>
          </a:p>
        </p:txBody>
      </p:sp>
      <p:sp>
        <p:nvSpPr>
          <p:cNvPr id="12" name="مستطيل مستدير الزوايا 11"/>
          <p:cNvSpPr/>
          <p:nvPr/>
        </p:nvSpPr>
        <p:spPr>
          <a:xfrm>
            <a:off x="5303912" y="2852936"/>
            <a:ext cx="6624736" cy="3600400"/>
          </a:xfrm>
          <a:prstGeom prst="roundRect">
            <a:avLst/>
          </a:prstGeom>
        </p:spPr>
        <p:style>
          <a:lnRef idx="1">
            <a:schemeClr val="accent4"/>
          </a:lnRef>
          <a:fillRef idx="3">
            <a:schemeClr val="accent4"/>
          </a:fillRef>
          <a:effectRef idx="2">
            <a:schemeClr val="accent4"/>
          </a:effectRef>
          <a:fontRef idx="minor">
            <a:schemeClr val="lt1"/>
          </a:fontRef>
        </p:style>
        <p:txBody>
          <a:bodyPr rtlCol="1" anchor="ctr"/>
          <a:lstStyle/>
          <a:p>
            <a:pPr algn="just"/>
            <a:r>
              <a:rPr lang="ar-SA" sz="3200" b="1" dirty="0"/>
              <a:t>وهي تبدأ عندما يكون المرشح غير معروف، وهنا يجب أن يعمل على خلق صورة إيجابية لنفسه لدى الجمهور، ولذلك فإنه يحتاج في هذه المرحلة إلى اس</a:t>
            </a:r>
            <a:r>
              <a:rPr lang="ar-EG" sz="3200" b="1" dirty="0" err="1"/>
              <a:t>تراتيجية</a:t>
            </a:r>
            <a:r>
              <a:rPr lang="ar-EG" sz="3200" b="1" dirty="0"/>
              <a:t> </a:t>
            </a:r>
            <a:r>
              <a:rPr lang="ar-SA" sz="3200" b="1" dirty="0"/>
              <a:t>اتصالية لبناء صورته، والى زيادة قدر</a:t>
            </a:r>
            <a:r>
              <a:rPr lang="ar-EG" sz="3200" b="1" dirty="0"/>
              <a:t>ا</a:t>
            </a:r>
            <a:r>
              <a:rPr lang="ar-SA" sz="3200" b="1" dirty="0"/>
              <a:t>ت العاملين معه على إنتاج الرسائل التي تبني صورة إيجابية له</a:t>
            </a:r>
            <a:r>
              <a:rPr lang="en-US" sz="3200" b="1" dirty="0"/>
              <a:t>.</a:t>
            </a:r>
          </a:p>
        </p:txBody>
      </p:sp>
      <p:pic>
        <p:nvPicPr>
          <p:cNvPr id="3076" name="Picture 4" descr="C:\Users\AIA C\Desktop\communication-politique-780x4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878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532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وسيلة شرح بيضاوية 6"/>
          <p:cNvSpPr/>
          <p:nvPr/>
        </p:nvSpPr>
        <p:spPr>
          <a:xfrm>
            <a:off x="5663952" y="116632"/>
            <a:ext cx="5976664" cy="2304256"/>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EG" sz="3200" b="1" u="dbl" dirty="0"/>
              <a:t>المرحلة الثانية</a:t>
            </a:r>
            <a:r>
              <a:rPr lang="en-US" sz="3200" b="1" dirty="0"/>
              <a:t>: </a:t>
            </a:r>
            <a:r>
              <a:rPr lang="ar-EG" sz="3200" b="1" dirty="0"/>
              <a:t>المحافظة على الصّورة </a:t>
            </a:r>
            <a:endParaRPr lang="en-US" sz="3200" dirty="0"/>
          </a:p>
        </p:txBody>
      </p:sp>
      <p:sp>
        <p:nvSpPr>
          <p:cNvPr id="12" name="مستطيل مستدير الزوايا 11"/>
          <p:cNvSpPr/>
          <p:nvPr/>
        </p:nvSpPr>
        <p:spPr>
          <a:xfrm>
            <a:off x="5447928" y="2852936"/>
            <a:ext cx="6480720" cy="3816424"/>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just"/>
            <a:r>
              <a:rPr lang="ar-SA" sz="3200" dirty="0"/>
              <a:t>إذا ما نجح المرشح في خلق صورة إيجابية له، فإنَّ عليه أن يحافظ عليها، وهذه عملية تحتاج إلى عملية اتصال مستمرة مع الجمهور، وعلى المرشح في هذه المرحلة أن يحصل عل</a:t>
            </a:r>
            <a:r>
              <a:rPr lang="ar-EG" sz="3200" dirty="0"/>
              <a:t>ي </a:t>
            </a:r>
            <a:r>
              <a:rPr lang="ar-SA" sz="3200" dirty="0"/>
              <a:t>معلومات عن ردود أفعال الجمهور ويقيم اتصالا حوارياً دائماً معهم حتى يستطيع أن يحافظ على صورته الإيجابية، وأن يواجه أيَّ تهديد لهذه الصورة</a:t>
            </a:r>
            <a:endParaRPr lang="en-US" sz="3200" b="1" dirty="0"/>
          </a:p>
        </p:txBody>
      </p:sp>
      <p:pic>
        <p:nvPicPr>
          <p:cNvPr id="3075" name="Picture 3" descr="C:\Users\AIA C\Desktop\4591abdb56158f33a1fb5feb0995c15e8bc40128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231904"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558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وسيلة شرح بيضاوية 6"/>
          <p:cNvSpPr/>
          <p:nvPr/>
        </p:nvSpPr>
        <p:spPr>
          <a:xfrm>
            <a:off x="5663952" y="116632"/>
            <a:ext cx="5976664" cy="2304256"/>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EG" sz="3200" b="1" u="dbl" dirty="0"/>
              <a:t>المرحلة الثالثة</a:t>
            </a:r>
            <a:r>
              <a:rPr lang="en-US" sz="3200" b="1" dirty="0"/>
              <a:t>: </a:t>
            </a:r>
            <a:r>
              <a:rPr lang="ar-EG" sz="3200" b="1" dirty="0"/>
              <a:t>استعادة الصّورة </a:t>
            </a:r>
            <a:endParaRPr lang="en-US" sz="3200" dirty="0"/>
          </a:p>
        </p:txBody>
      </p:sp>
      <p:sp>
        <p:nvSpPr>
          <p:cNvPr id="12" name="مستطيل مستدير الزوايا 11"/>
          <p:cNvSpPr/>
          <p:nvPr/>
        </p:nvSpPr>
        <p:spPr>
          <a:xfrm>
            <a:off x="5447928" y="2852936"/>
            <a:ext cx="6480720" cy="3816424"/>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just"/>
            <a:r>
              <a:rPr lang="ar-SA" sz="3200" dirty="0"/>
              <a:t>وهي تحدث عندما يعاني المرشح من أزمة</a:t>
            </a:r>
            <a:r>
              <a:rPr lang="ar-EG" sz="3200" dirty="0"/>
              <a:t> ما، </a:t>
            </a:r>
            <a:r>
              <a:rPr lang="ar-SA" sz="3200" dirty="0"/>
              <a:t>وفي هذه المرحلة عليه أن يقوم بصياغة استراتيجية اتصالية لاستعادة صورته، فإذا نجح، يعود إلى المحافظة على هذه الصورة، أما إذا أخفق، فعليه أن يعيد تشكيل ذاتية جديدة له، ويمكن ذلك عن طريق إعادة ترتيب خطته، كذلك إعادة تسمية واعداد برنامجه الانتخابي</a:t>
            </a:r>
            <a:endParaRPr lang="en-US" sz="3200" b="1" dirty="0"/>
          </a:p>
        </p:txBody>
      </p:sp>
      <p:pic>
        <p:nvPicPr>
          <p:cNvPr id="4098" name="Picture 2" descr="C:\Users\AIA C\Desktop\image_750x_5d7fbdf3019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03912"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283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وسيلة شرح بيضاوية 6"/>
          <p:cNvSpPr/>
          <p:nvPr/>
        </p:nvSpPr>
        <p:spPr>
          <a:xfrm>
            <a:off x="1415480" y="116632"/>
            <a:ext cx="9361040" cy="1512168"/>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EG" sz="3000" b="1" u="sng" dirty="0"/>
              <a:t>صناعة الصورة الذهنية الإيجابية للمرشح في حملات التسويق السياسي</a:t>
            </a:r>
            <a:endParaRPr lang="en-US" sz="3000" dirty="0"/>
          </a:p>
        </p:txBody>
      </p:sp>
      <p:sp>
        <p:nvSpPr>
          <p:cNvPr id="2" name="مستطيل مستدير الزوايا 1"/>
          <p:cNvSpPr/>
          <p:nvPr/>
        </p:nvSpPr>
        <p:spPr>
          <a:xfrm>
            <a:off x="6384032" y="2420888"/>
            <a:ext cx="5184576" cy="4104456"/>
          </a:xfrm>
          <a:prstGeom prst="roundRect">
            <a:avLst/>
          </a:prstGeom>
        </p:spPr>
        <p:style>
          <a:lnRef idx="3">
            <a:schemeClr val="lt1"/>
          </a:lnRef>
          <a:fillRef idx="1">
            <a:schemeClr val="accent6"/>
          </a:fillRef>
          <a:effectRef idx="1">
            <a:schemeClr val="accent6"/>
          </a:effectRef>
          <a:fontRef idx="minor">
            <a:schemeClr val="lt1"/>
          </a:fontRef>
        </p:style>
        <p:txBody>
          <a:bodyPr rtlCol="1" anchor="ctr"/>
          <a:lstStyle/>
          <a:p>
            <a:r>
              <a:rPr lang="ar-SY" sz="2800" dirty="0"/>
              <a:t>لتكوين ورسم صورة إيجابية للمرشحين والقادة السياسيين بشكل عام، يجب إلقاء الضوء علي ما يميزهم عن الاخرين، فضلاً عن ترجمة السمات الشخصية التي يطلبها الناخبون في قادتهم إلي سلوكيات، علي أن يتم ذلك في محتوي مصور سلس ومبسط، وذلك علي النحو التالي:</a:t>
            </a:r>
            <a:endParaRPr lang="en-US" sz="2800" dirty="0"/>
          </a:p>
        </p:txBody>
      </p:sp>
      <p:sp>
        <p:nvSpPr>
          <p:cNvPr id="3" name="سهم إلى اليسار 2"/>
          <p:cNvSpPr/>
          <p:nvPr/>
        </p:nvSpPr>
        <p:spPr>
          <a:xfrm>
            <a:off x="5015880" y="4293096"/>
            <a:ext cx="1368152" cy="648072"/>
          </a:xfrm>
          <a:prstGeom prst="leftArrow">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EG"/>
          </a:p>
        </p:txBody>
      </p:sp>
      <p:sp>
        <p:nvSpPr>
          <p:cNvPr id="4" name="مستطيل مستدير الزوايا 3"/>
          <p:cNvSpPr/>
          <p:nvPr/>
        </p:nvSpPr>
        <p:spPr>
          <a:xfrm>
            <a:off x="0" y="2354796"/>
            <a:ext cx="5015880" cy="1146212"/>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SY" sz="2100" b="1" dirty="0"/>
              <a:t>(1) </a:t>
            </a:r>
            <a:r>
              <a:rPr lang="ar-SY" sz="2100" b="1" u="sng" dirty="0"/>
              <a:t>تحديد وإلقاء الضوء علي السمات المميزة للمرشح</a:t>
            </a:r>
            <a:endParaRPr lang="ar-EG" sz="2100" b="1" dirty="0"/>
          </a:p>
        </p:txBody>
      </p:sp>
      <p:sp>
        <p:nvSpPr>
          <p:cNvPr id="8" name="مستطيل مستدير الزوايا 7"/>
          <p:cNvSpPr/>
          <p:nvPr/>
        </p:nvSpPr>
        <p:spPr>
          <a:xfrm>
            <a:off x="0" y="4059070"/>
            <a:ext cx="5015880" cy="111612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r>
              <a:rPr lang="ar-SY" sz="2300" b="1" dirty="0"/>
              <a:t>(2) </a:t>
            </a:r>
            <a:r>
              <a:rPr lang="ar-SY" sz="2300" b="1" u="sng" dirty="0"/>
              <a:t>ترجمة السمات المميزة للمرشح إلي سلوكيات</a:t>
            </a:r>
            <a:endParaRPr lang="en-US" sz="2300" b="1" dirty="0"/>
          </a:p>
        </p:txBody>
      </p:sp>
      <p:sp>
        <p:nvSpPr>
          <p:cNvPr id="9" name="مستطيل مستدير الزوايا 8"/>
          <p:cNvSpPr/>
          <p:nvPr/>
        </p:nvSpPr>
        <p:spPr>
          <a:xfrm>
            <a:off x="0" y="5611688"/>
            <a:ext cx="5015880" cy="913656"/>
          </a:xfrm>
          <a:prstGeom prst="roundRect">
            <a:avLst/>
          </a:prstGeom>
        </p:spPr>
        <p:style>
          <a:lnRef idx="0">
            <a:schemeClr val="accent6"/>
          </a:lnRef>
          <a:fillRef idx="3">
            <a:schemeClr val="accent6"/>
          </a:fillRef>
          <a:effectRef idx="3">
            <a:schemeClr val="accent6"/>
          </a:effectRef>
          <a:fontRef idx="minor">
            <a:schemeClr val="lt1"/>
          </a:fontRef>
        </p:style>
        <p:txBody>
          <a:bodyPr rtlCol="1" anchor="ctr"/>
          <a:lstStyle/>
          <a:p>
            <a:r>
              <a:rPr lang="ar-SY" sz="2800" dirty="0"/>
              <a:t>(3) </a:t>
            </a:r>
            <a:r>
              <a:rPr lang="ar-SY" sz="2800" u="sng" dirty="0"/>
              <a:t>تبسيط طرح المحتوي والصورة</a:t>
            </a:r>
            <a:endParaRPr lang="en-US" sz="2800" dirty="0"/>
          </a:p>
        </p:txBody>
      </p:sp>
    </p:spTree>
    <p:extLst>
      <p:ext uri="{BB962C8B-B14F-4D97-AF65-F5344CB8AC3E}">
        <p14:creationId xmlns:p14="http://schemas.microsoft.com/office/powerpoint/2010/main" val="2499210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وسيلة شرح بيضاوية 6"/>
          <p:cNvSpPr/>
          <p:nvPr/>
        </p:nvSpPr>
        <p:spPr>
          <a:xfrm>
            <a:off x="6240016" y="-41684"/>
            <a:ext cx="5951984" cy="1512168"/>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Y" sz="3200" b="1" dirty="0"/>
              <a:t>(1) </a:t>
            </a:r>
            <a:r>
              <a:rPr lang="ar-SY" sz="3200" b="1" u="sng" dirty="0"/>
              <a:t>تحديد وإلقاء الضوء علي السمات المميزة للمرشح</a:t>
            </a:r>
            <a:endParaRPr lang="ar-EG" sz="3200" b="1" dirty="0"/>
          </a:p>
        </p:txBody>
      </p:sp>
      <p:sp>
        <p:nvSpPr>
          <p:cNvPr id="5" name="مستطيل مستدير الزوايا 4"/>
          <p:cNvSpPr/>
          <p:nvPr/>
        </p:nvSpPr>
        <p:spPr>
          <a:xfrm>
            <a:off x="5807968" y="2276872"/>
            <a:ext cx="6384032" cy="439248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just"/>
            <a:r>
              <a:rPr lang="ar-SY" sz="3000" dirty="0"/>
              <a:t>تركز عملية صناعة الصورة علي الخاصية التي يتميز بها المرشح السياسي، فضلاً عن السمات الأساسية لبناء الثقة مثل الأخلاق والكفاءة، فقد تكون السمة الأبرز أنه شاب وذو خبرة معينة، أو لديه استيعاب واع للقضايا الاقتصادية أفضل من المنافسين، ويجب أن يكون إبراز ما يميز المرشح معداً جيداً من قبل المستشارين السياسيين.</a:t>
            </a:r>
            <a:endParaRPr lang="en-US" sz="3000" dirty="0"/>
          </a:p>
        </p:txBody>
      </p:sp>
      <p:pic>
        <p:nvPicPr>
          <p:cNvPr id="5123" name="Picture 3" descr="C:\Users\AIA C\Desktop\shutterstock-5668131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9194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362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وسيلة شرح بيضاوية 6"/>
          <p:cNvSpPr/>
          <p:nvPr/>
        </p:nvSpPr>
        <p:spPr>
          <a:xfrm>
            <a:off x="6240016" y="-41684"/>
            <a:ext cx="5951984" cy="1512168"/>
          </a:xfrm>
          <a:prstGeom prst="wedgeEllipseCallou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Y" sz="3200" b="1" dirty="0"/>
              <a:t>(2) </a:t>
            </a:r>
            <a:r>
              <a:rPr lang="ar-SY" sz="3200" b="1" u="sng" dirty="0"/>
              <a:t>ترجمة السمات المميزة للمرشح إلي سلوكيات</a:t>
            </a:r>
            <a:endParaRPr lang="en-US" sz="3200" b="1" dirty="0"/>
          </a:p>
        </p:txBody>
      </p:sp>
      <p:sp>
        <p:nvSpPr>
          <p:cNvPr id="5" name="مستطيل مستدير الزوايا 4"/>
          <p:cNvSpPr/>
          <p:nvPr/>
        </p:nvSpPr>
        <p:spPr>
          <a:xfrm>
            <a:off x="5951984" y="1772816"/>
            <a:ext cx="6240016" cy="489654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just"/>
            <a:r>
              <a:rPr lang="ar-SY" sz="3200" dirty="0"/>
              <a:t>تلي مرحلة تحديد ما يميز المرشح من سمات مختلفة عن المرشحين الاخرين، مرحلة ترجمة السمات المميزة له إلي سلوكيات تظهر أثناء الاجتماعات أو الأحاديث الصحفية والخطب، أو أي ظهور مخطط للمرشح، حيث يتم مراجعة كل ما يحيط به بدءاً من الأفكار الرئيسية التي سيتحدث فيها وطريقة تناوله وحلوله للمشكلات السياسية، وصولاً لتعبيرات الوجه المصاحبة لكل فكرة، ونبرة الصوت، ولغة الجسد وغيرها.</a:t>
            </a:r>
            <a:endParaRPr lang="en-US" sz="3200" dirty="0"/>
          </a:p>
        </p:txBody>
      </p:sp>
      <p:pic>
        <p:nvPicPr>
          <p:cNvPr id="8" name="Picture 2" descr="C:\Users\AIA C\Deskto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0465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0312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نسق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470</TotalTime>
  <Words>994</Words>
  <Application>Microsoft Office PowerPoint</Application>
  <PresentationFormat>مخصص</PresentationFormat>
  <Paragraphs>45</Paragraphs>
  <Slides>16</Slides>
  <Notes>3</Notes>
  <HiddenSlides>0</HiddenSlides>
  <MMClips>0</MMClips>
  <ScaleCrop>false</ScaleCrop>
  <HeadingPairs>
    <vt:vector size="4" baseType="variant">
      <vt:variant>
        <vt:lpstr>نسق</vt:lpstr>
      </vt:variant>
      <vt:variant>
        <vt:i4>1</vt:i4>
      </vt:variant>
      <vt:variant>
        <vt:lpstr>عناوين الشرائح</vt:lpstr>
      </vt:variant>
      <vt:variant>
        <vt:i4>16</vt:i4>
      </vt:variant>
    </vt:vector>
  </HeadingPairs>
  <TitlesOfParts>
    <vt:vector size="17" baseType="lpstr">
      <vt:lpstr>Apex</vt:lpstr>
      <vt:lpstr>الإعلام وإدارة الصورة الذهنية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تاريخ أوروبا في العصور الوسطي من القرن الــ11 إلى الــ16</dc:title>
  <dc:creator>AIA</dc:creator>
  <cp:lastModifiedBy>AIA C</cp:lastModifiedBy>
  <cp:revision>58</cp:revision>
  <dcterms:created xsi:type="dcterms:W3CDTF">2019-06-05T11:17:39Z</dcterms:created>
  <dcterms:modified xsi:type="dcterms:W3CDTF">2020-03-18T16:05:16Z</dcterms:modified>
</cp:coreProperties>
</file>