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4" r:id="rId1"/>
  </p:sldMasterIdLst>
  <p:notesMasterIdLst>
    <p:notesMasterId r:id="rId14"/>
  </p:notesMasterIdLst>
  <p:handoutMasterIdLst>
    <p:handoutMasterId r:id="rId15"/>
  </p:handoutMasterIdLst>
  <p:sldIdLst>
    <p:sldId id="265" r:id="rId2"/>
    <p:sldId id="307" r:id="rId3"/>
    <p:sldId id="308" r:id="rId4"/>
    <p:sldId id="309" r:id="rId5"/>
    <p:sldId id="318" r:id="rId6"/>
    <p:sldId id="320" r:id="rId7"/>
    <p:sldId id="321" r:id="rId8"/>
    <p:sldId id="322" r:id="rId9"/>
    <p:sldId id="323" r:id="rId10"/>
    <p:sldId id="326" r:id="rId11"/>
    <p:sldId id="327" r:id="rId12"/>
    <p:sldId id="325" r:id="rId13"/>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5" autoAdjust="0"/>
    <p:restoredTop sz="92355" autoAdjust="0"/>
  </p:normalViewPr>
  <p:slideViewPr>
    <p:cSldViewPr>
      <p:cViewPr>
        <p:scale>
          <a:sx n="50" d="100"/>
          <a:sy n="50" d="100"/>
        </p:scale>
        <p:origin x="-1476" y="-480"/>
      </p:cViewPr>
      <p:guideLst>
        <p:guide orient="horz" pos="2160"/>
        <p:guide pos="3840"/>
        <p:guide pos="6816"/>
        <p:guide pos="81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3600" cy="458788"/>
          </a:xfrm>
          <a:prstGeom prst="rect">
            <a:avLst/>
          </a:prstGeom>
        </p:spPr>
        <p:txBody>
          <a:bodyPr vert="horz" lIns="91440" tIns="45720" rIns="91440" bIns="45720" rtlCol="1"/>
          <a:lstStyle>
            <a:lvl1pPr algn="r" rtl="1">
              <a:defRPr sz="1200"/>
            </a:lvl1pPr>
          </a:lstStyle>
          <a:p>
            <a:pPr algn="l" rtl="1"/>
            <a:fld id="{94C80C32-0A6B-48A0-8F59-3673BC11B0EB}" type="uaqdatetime1">
              <a:rPr lang="ar-SA" smtClean="0"/>
              <a:pPr algn="l" rtl="1"/>
              <a:t>18/02/38</a:t>
            </a:fld>
            <a:endParaRPr lang="ar-SA" dirty="0"/>
          </a:p>
        </p:txBody>
      </p:sp>
      <p:sp>
        <p:nvSpPr>
          <p:cNvPr id="4" name="عنصر نائب للتذييل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3600" cy="458787"/>
          </a:xfrm>
          <a:prstGeom prst="rect">
            <a:avLst/>
          </a:prstGeom>
        </p:spPr>
        <p:txBody>
          <a:bodyPr vert="horz" lIns="91440" tIns="45720" rIns="91440" bIns="45720" rtlCol="1" anchor="b"/>
          <a:lstStyle>
            <a:lvl1pPr algn="r" rtl="1">
              <a:defRPr sz="1200"/>
            </a:lvl1pPr>
          </a:lstStyle>
          <a:p>
            <a:pPr algn="l" rtl="1"/>
            <a:fld id="{7BAE14B8-3CC9-472D-9BC5-A84D80684DE2}" type="slidenum">
              <a:rPr lang="ar-SA"/>
              <a:pPr algn="l" rtl="1"/>
              <a:t>‹#›</a:t>
            </a:fld>
            <a:endParaRPr lang="ar-SA"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idx="1"/>
          </p:nvPr>
        </p:nvSpPr>
        <p:spPr>
          <a:xfrm>
            <a:off x="0" y="0"/>
            <a:ext cx="2590800" cy="458788"/>
          </a:xfrm>
          <a:prstGeom prst="rect">
            <a:avLst/>
          </a:prstGeom>
        </p:spPr>
        <p:txBody>
          <a:bodyPr vert="horz" lIns="91440" tIns="45720" rIns="91440" bIns="45720" rtlCol="1"/>
          <a:lstStyle>
            <a:lvl1pPr algn="l" rtl="1">
              <a:defRPr sz="1200"/>
            </a:lvl1pPr>
          </a:lstStyle>
          <a:p>
            <a:fld id="{2FCA23F9-0301-4BFA-9670-CD6E4D54C841}" type="uaqdatetime1">
              <a:rPr lang="ar-SA" smtClean="0"/>
              <a:pPr/>
              <a:t>18/02/38</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7" name="عنصر نائب لرقم الشريحة 6"/>
          <p:cNvSpPr>
            <a:spLocks noGrp="1"/>
          </p:cNvSpPr>
          <p:nvPr>
            <p:ph type="sldNum" sz="quarter" idx="5"/>
          </p:nvPr>
        </p:nvSpPr>
        <p:spPr>
          <a:xfrm>
            <a:off x="0" y="8685213"/>
            <a:ext cx="2590800" cy="458787"/>
          </a:xfrm>
          <a:prstGeom prst="rect">
            <a:avLst/>
          </a:prstGeom>
        </p:spPr>
        <p:txBody>
          <a:bodyPr vert="horz" lIns="91440" tIns="45720" rIns="91440" bIns="45720" rtlCol="1" anchor="b"/>
          <a:lstStyle>
            <a:lvl1pPr algn="l" rtl="1">
              <a:defRPr sz="1200"/>
            </a:lvl1pPr>
          </a:lstStyle>
          <a:p>
            <a:fld id="{7FB667E1-E601-4AAF-B95C-B25720D70A60}" type="slidenum">
              <a:rPr lang="ar-SA" smtClean="0"/>
              <a:pPr/>
              <a:t>‹#›</a:t>
            </a:fld>
            <a:endParaRPr lang="ar-SA"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cs typeface="+mj-cs"/>
            </a:endParaRPr>
          </a:p>
        </p:txBody>
      </p:sp>
      <p:sp>
        <p:nvSpPr>
          <p:cNvPr id="4" name="عنصر نائب لرقم الشريحة 3"/>
          <p:cNvSpPr>
            <a:spLocks noGrp="1"/>
          </p:cNvSpPr>
          <p:nvPr>
            <p:ph type="sldNum" sz="quarter" idx="10"/>
          </p:nvPr>
        </p:nvSpPr>
        <p:spPr/>
        <p:txBody>
          <a:bodyPr/>
          <a:lstStyle/>
          <a:p>
            <a:pPr rtl="1"/>
            <a:fld id="{7FB667E1-E601-4AAF-B95C-B25720D70A60}" type="slidenum">
              <a:rPr lang="ar-SA" smtClean="0"/>
              <a:t>1</a:t>
            </a:fld>
            <a:endParaRPr lang="ar-SA"/>
          </a:p>
        </p:txBody>
      </p:sp>
    </p:spTree>
    <p:extLst>
      <p:ext uri="{BB962C8B-B14F-4D97-AF65-F5344CB8AC3E}">
        <p14:creationId xmlns:p14="http://schemas.microsoft.com/office/powerpoint/2010/main" val="958522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12</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2</a:t>
            </a:fld>
            <a:endParaRPr lang="ar-SA" dirty="0"/>
          </a:p>
        </p:txBody>
      </p:sp>
    </p:spTree>
    <p:extLst>
      <p:ext uri="{BB962C8B-B14F-4D97-AF65-F5344CB8AC3E}">
        <p14:creationId xmlns:p14="http://schemas.microsoft.com/office/powerpoint/2010/main" val="366025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5</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6</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7</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8</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9</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10</a:t>
            </a:fld>
            <a:endParaRPr lang="ar-SA" dirty="0"/>
          </a:p>
        </p:txBody>
      </p:sp>
    </p:spTree>
    <p:extLst>
      <p:ext uri="{BB962C8B-B14F-4D97-AF65-F5344CB8AC3E}">
        <p14:creationId xmlns:p14="http://schemas.microsoft.com/office/powerpoint/2010/main" val="78256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7FB667E1-E601-4AAF-B95C-B25720D70A60}" type="slidenum">
              <a:rPr lang="ar-SA" smtClean="0"/>
              <a:pPr/>
              <a:t>11</a:t>
            </a:fld>
            <a:endParaRPr lang="ar-SA" dirty="0"/>
          </a:p>
        </p:txBody>
      </p:sp>
    </p:spTree>
    <p:extLst>
      <p:ext uri="{BB962C8B-B14F-4D97-AF65-F5344CB8AC3E}">
        <p14:creationId xmlns:p14="http://schemas.microsoft.com/office/powerpoint/2010/main" val="78256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17" name="Footer Placeholder 16"/>
          <p:cNvSpPr>
            <a:spLocks noGrp="1"/>
          </p:cNvSpPr>
          <p:nvPr>
            <p:ph type="ftr" sz="quarter" idx="11"/>
          </p:nvPr>
        </p:nvSpPr>
        <p:spPr/>
        <p:txBody>
          <a:bodyPr/>
          <a:lstStyle/>
          <a:p>
            <a:endParaRPr lang="ar-SA" dirty="0"/>
          </a:p>
        </p:txBody>
      </p:sp>
      <p:sp>
        <p:nvSpPr>
          <p:cNvPr id="29" name="Slide Number Placeholder 28"/>
          <p:cNvSpPr>
            <a:spLocks noGrp="1"/>
          </p:cNvSpPr>
          <p:nvPr>
            <p:ph type="sldNum" sz="quarter" idx="12"/>
          </p:nvPr>
        </p:nvSpPr>
        <p:spPr/>
        <p:txBody>
          <a:bodyPr/>
          <a:lstStyle/>
          <a:p>
            <a:fld id="{CA8D9AD5-F248-4919-864A-CFD76CC027D6}" type="slidenum">
              <a:rPr lang="ar-SA" smtClean="0"/>
              <a:pPr/>
              <a:t>‹#›</a:t>
            </a:fld>
            <a:endParaRPr lang="ar-SA" dirty="0"/>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a:xfrm>
            <a:off x="10566400" y="6416676"/>
            <a:ext cx="1016000" cy="365125"/>
          </a:xfrm>
        </p:spPr>
        <p:txBody>
          <a:bodyPr/>
          <a:lstStyle/>
          <a:p>
            <a:fld id="{CA8D9AD5-F248-4919-864A-CFD76CC027D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l"/>
            <a:fld id="{A63994C7-AF98-40D1-8C96-4DF61EC7D614}" type="uaqdatetime1">
              <a:rPr lang="ar-SA" smtClean="0"/>
              <a:pPr algn="l"/>
              <a:t>18/02/38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CA8D9AD5-F248-4919-864A-CFD76CC027D6}"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l"/>
            <a:fld id="{A63994C7-AF98-40D1-8C96-4DF61EC7D614}" type="uaqdatetime1">
              <a:rPr lang="ar-SA" smtClean="0"/>
              <a:pPr algn="l"/>
              <a:t>18/02/38</a:t>
            </a:fld>
            <a:endParaRPr lang="ar-SA" dirty="0"/>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SA" dirty="0"/>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A8D9AD5-F248-4919-864A-CFD76CC027D6}" type="slidenum">
              <a:rPr lang="ar-SA" smtClean="0"/>
              <a:pPr/>
              <a:t>‹#›</a:t>
            </a:fld>
            <a:endParaRPr lang="ar-SA" dirty="0"/>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523999" y="4509120"/>
            <a:ext cx="9144002" cy="901080"/>
          </a:xfrm>
        </p:spPr>
        <p:txBody>
          <a:bodyPr rtlCol="1">
            <a:normAutofit/>
          </a:bodyPr>
          <a:lstStyle/>
          <a:p>
            <a:pPr rtl="1"/>
            <a:r>
              <a:rPr lang="ar-EG" sz="2500" b="1" dirty="0" smtClean="0">
                <a:latin typeface="Tahoma" panose="020B0604030504040204" pitchFamily="34" charset="0"/>
                <a:ea typeface="Tahoma" panose="020B0604030504040204" pitchFamily="34" charset="0"/>
                <a:cs typeface="Tahoma" panose="020B0604030504040204" pitchFamily="34" charset="0"/>
              </a:rPr>
              <a:t>الاعلام وإدارة الصورة </a:t>
            </a:r>
            <a:r>
              <a:rPr lang="ar-EG" sz="2500" b="1" dirty="0" smtClean="0">
                <a:latin typeface="Tahoma" panose="020B0604030504040204" pitchFamily="34" charset="0"/>
                <a:ea typeface="Tahoma" panose="020B0604030504040204" pitchFamily="34" charset="0"/>
                <a:cs typeface="Tahoma" panose="020B0604030504040204" pitchFamily="34" charset="0"/>
              </a:rPr>
              <a:t>الذهنية</a:t>
            </a:r>
            <a:endParaRPr lang="ar-SA" sz="2500" b="1" dirty="0">
              <a:latin typeface="Tahoma" panose="020B0604030504040204" pitchFamily="34" charset="0"/>
              <a:ea typeface="Tahoma" panose="020B0604030504040204" pitchFamily="34" charset="0"/>
              <a:cs typeface="Tahoma" panose="020B0604030504040204" pitchFamily="34" charset="0"/>
            </a:endParaRPr>
          </a:p>
        </p:txBody>
      </p:sp>
      <p:sp>
        <p:nvSpPr>
          <p:cNvPr id="4" name="العنوان الفرعي 3"/>
          <p:cNvSpPr>
            <a:spLocks noGrp="1"/>
          </p:cNvSpPr>
          <p:nvPr>
            <p:ph type="subTitle" idx="1"/>
          </p:nvPr>
        </p:nvSpPr>
        <p:spPr>
          <a:xfrm>
            <a:off x="1522413" y="5445224"/>
            <a:ext cx="9144002" cy="1260376"/>
          </a:xfrm>
        </p:spPr>
        <p:txBody>
          <a:bodyPr rtlCol="1">
            <a:normAutofit/>
          </a:bodyPr>
          <a:lstStyle/>
          <a:p>
            <a:pPr rtl="1"/>
            <a:r>
              <a:rPr lang="ar-EG" sz="2500" b="1" dirty="0" smtClean="0">
                <a:latin typeface="Tahoma" panose="020B0604030504040204" pitchFamily="34" charset="0"/>
                <a:ea typeface="Tahoma" panose="020B0604030504040204" pitchFamily="34" charset="0"/>
                <a:cs typeface="Tahoma" panose="020B0604030504040204" pitchFamily="34" charset="0"/>
              </a:rPr>
              <a:t>إعداد</a:t>
            </a:r>
          </a:p>
          <a:p>
            <a:pPr rtl="1"/>
            <a:r>
              <a:rPr lang="ar-EG" sz="2500" b="1" dirty="0" smtClean="0">
                <a:latin typeface="Tahoma" panose="020B0604030504040204" pitchFamily="34" charset="0"/>
                <a:ea typeface="Tahoma" panose="020B0604030504040204" pitchFamily="34" charset="0"/>
                <a:cs typeface="Tahoma" panose="020B0604030504040204" pitchFamily="34" charset="0"/>
              </a:rPr>
              <a:t>د/إيناس حسن عبدالعزيز</a:t>
            </a:r>
          </a:p>
        </p:txBody>
      </p:sp>
      <p:pic>
        <p:nvPicPr>
          <p:cNvPr id="3074" name="Picture 2" descr="C:\Users\AIA C\Desktop\585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advTm="10760">
        <p:fade/>
      </p:transition>
    </mc:Choice>
    <mc:Fallback xmlns="">
      <p:transition spd="med" advTm="1076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5015880" y="342552"/>
            <a:ext cx="7032104" cy="651544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just"/>
            <a:r>
              <a:rPr lang="ar-SA" sz="2400" b="1" dirty="0"/>
              <a:t>وتعبر الأعمال الفنية السينمائية والمسرحية في أي دولة عن شخصية هذه الدولة وواقعها الاجتماعي، ومن ثم تساهم هذه الأعمال في تكوين صورة الدولة التي تنتجها وخاصة عندما تتاح لهذه الأعمال فرص الذيوع والانتشار، كما تساعد الكتب مع سائر المواد الثقافية التي تقدم خلاصة الفكر في مجتمع ما علي تكوين الصورة القومية للدولة إذا لاقت هذه المواد قبولاً ورواجاً في مجتمعات أخري، كما يلعب المظهر الشخصي والزي الوطني السائد وأنماط السلوك العام والعادات والقيم التي تظهر من خلال الأعمال السابقة أو من الاحتكاك المباشر دوراً كبيراً في تشكيل صور المجتمعات التي تعبر عنها</a:t>
            </a:r>
            <a:r>
              <a:rPr lang="ar-SA" sz="2400" b="1" dirty="0" smtClean="0"/>
              <a:t>.</a:t>
            </a:r>
            <a:r>
              <a:rPr lang="ar-EG" sz="2400" b="1" dirty="0" smtClean="0"/>
              <a:t> </a:t>
            </a:r>
          </a:p>
          <a:p>
            <a:pPr algn="just"/>
            <a:r>
              <a:rPr lang="ar-SA" sz="2400" b="1" dirty="0"/>
              <a:t>ولاشك أن تزايد العداء وحدته بين دولتين يؤثر تأثيرا كبيرا على نوعية الصورة التي يرسمها كل منها للدولة الأخرى في وسائل الإعلام المختلفة، في حين أن مشاعر الود والصداقة التي تجمع بين دولتين في وقت معين تنعكس بشكل واضح على ما تنشره أو تذيعه أيا من هاتين الدولتين على الدولة الصديقة.</a:t>
            </a:r>
            <a:endParaRPr lang="en-US" sz="2400" b="1" dirty="0"/>
          </a:p>
          <a:p>
            <a:pPr algn="just"/>
            <a:endParaRPr lang="en-US" sz="2400" b="1" dirty="0"/>
          </a:p>
        </p:txBody>
      </p:sp>
      <p:pic>
        <p:nvPicPr>
          <p:cNvPr id="8194" name="Picture 2" descr="C:\Users\AIA C\Desktop\f59fd3a46f2adbbd9dd6269010353971_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794"/>
            <a:ext cx="4871864" cy="68382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7048829"/>
      </p:ext>
    </p:extLst>
  </p:cSld>
  <p:clrMapOvr>
    <a:masterClrMapping/>
  </p:clrMapOvr>
  <mc:AlternateContent xmlns:mc="http://schemas.openxmlformats.org/markup-compatibility/2006" xmlns:p14="http://schemas.microsoft.com/office/powerpoint/2010/main">
    <mc:Choice Requires="p14">
      <p:transition spd="med" p14:dur="700" advTm="35911">
        <p:fade/>
      </p:transition>
    </mc:Choice>
    <mc:Fallback xmlns="">
      <p:transition spd="med" advTm="35911">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0" y="188641"/>
            <a:ext cx="12047984" cy="6408712"/>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just"/>
            <a:r>
              <a:rPr lang="ar-EG" sz="2600" b="1" dirty="0" smtClean="0"/>
              <a:t>	</a:t>
            </a:r>
            <a:r>
              <a:rPr lang="ar-SA" sz="2600" b="1" dirty="0" smtClean="0"/>
              <a:t>ويري </a:t>
            </a:r>
            <a:r>
              <a:rPr lang="ar-SA" sz="2600" b="1" dirty="0" err="1"/>
              <a:t>دافيسون</a:t>
            </a:r>
            <a:r>
              <a:rPr lang="ar-SA" sz="2600" b="1" dirty="0"/>
              <a:t> أن الصراع السياسي العالمي قد ضاعف من عدد البرامج التي تسعي إلي نقل المعلومات إلي الشعوب الأخرى، والتأثير في الجماهير من خلالها. ورغم أن محاولات التأثير في الشعوب الأخرى باستخدام الاتصال إلي جانب الدبلوماسية والقوة لإضعاف عزيمة العدو وكسب الحلفاء والأنصار ترجع إلي العصور القديمة، إلا إننا نلاحظ أن وسائل تنفيذ هذه المحاولات قد تعددت – في ظل ثورات الاتصال المتعاقبة- واتسع مداها وزادت كثافتها.</a:t>
            </a:r>
            <a:endParaRPr lang="en-US" sz="2600" b="1" dirty="0"/>
          </a:p>
          <a:p>
            <a:pPr algn="just"/>
            <a:r>
              <a:rPr lang="ar-EG" sz="2600" b="1" dirty="0" smtClean="0"/>
              <a:t>	</a:t>
            </a:r>
            <a:r>
              <a:rPr lang="ar-SA" sz="2600" b="1" dirty="0" smtClean="0"/>
              <a:t>وينبغي </a:t>
            </a:r>
            <a:r>
              <a:rPr lang="ar-SA" sz="2600" b="1" dirty="0"/>
              <a:t>أن يتضمن التخطيط لبناء الصورة القومية أو تصحيحها الأفكار الرئيسية والموضوعات الأساسية التي تستهدف تقديم الدولة إلي المجتمع العالمي، ودور الأجهزة المختلفة في تقديم هذه الأفكار أو تبني تلك الموضوعات. ولابد من تحديد أساليب وأدوات التقويم اللازمة لقياس كفاءة هذه الأجهزة في تحقيق الأهداف المناطة بها، ودراسة الأثار العامة للجهود المشتركة التي تساهم فيها، وارتباط هذه الجهود بتطور الأحداث والسياسات في المجتمعات الأخرى لكي تتسم عملية التقويم بالدقة العلمية الكاملة في تقدير النتائج ومعرفة الأثار الفعلية للجهود المبذولة</a:t>
            </a:r>
            <a:r>
              <a:rPr lang="ar-SA" sz="2600" b="1" dirty="0" smtClean="0"/>
              <a:t>.</a:t>
            </a:r>
            <a:endParaRPr lang="en-US" sz="2600" b="1" dirty="0"/>
          </a:p>
          <a:p>
            <a:pPr algn="just"/>
            <a:r>
              <a:rPr lang="ar-EG" sz="2600" b="1" dirty="0" smtClean="0"/>
              <a:t>	</a:t>
            </a:r>
            <a:r>
              <a:rPr lang="ar-SA" sz="2600" b="1" dirty="0" smtClean="0"/>
              <a:t>ولا </a:t>
            </a:r>
            <a:r>
              <a:rPr lang="ar-SA" sz="2600" b="1" dirty="0"/>
              <a:t>شك أن نجاح الدولة في بناء الصورة المرغوبة لها في المجتمع الدولي وإقناع الآخرين بصحة هذه الصورة سواء كانت حقيقة أم زائفة يشكل قدرة أكبر على تحقيق أهدافها في حين أن الفشل في إقناع الآخرين بالصورة المرغوبة يمكن أن يؤدي إلى خسائر </a:t>
            </a:r>
            <a:r>
              <a:rPr lang="ar-SA" sz="2600" b="1" dirty="0" smtClean="0"/>
              <a:t>جسيمة</a:t>
            </a:r>
            <a:endParaRPr lang="en-US" sz="2600" b="1" dirty="0"/>
          </a:p>
          <a:p>
            <a:pPr algn="just"/>
            <a:r>
              <a:rPr lang="ar-SA" sz="2600" b="1" dirty="0"/>
              <a:t> </a:t>
            </a:r>
            <a:endParaRPr lang="en-US" sz="2600" b="1" dirty="0"/>
          </a:p>
        </p:txBody>
      </p:sp>
    </p:spTree>
    <p:custDataLst>
      <p:tags r:id="rId1"/>
    </p:custDataLst>
    <p:extLst>
      <p:ext uri="{BB962C8B-B14F-4D97-AF65-F5344CB8AC3E}">
        <p14:creationId xmlns:p14="http://schemas.microsoft.com/office/powerpoint/2010/main" val="2913745323"/>
      </p:ext>
    </p:extLst>
  </p:cSld>
  <p:clrMapOvr>
    <a:masterClrMapping/>
  </p:clrMapOvr>
  <mc:AlternateContent xmlns:mc="http://schemas.openxmlformats.org/markup-compatibility/2006" xmlns:p14="http://schemas.microsoft.com/office/powerpoint/2010/main">
    <mc:Choice Requires="p14">
      <p:transition spd="med" p14:dur="700" advTm="35911">
        <p:fade/>
      </p:transition>
    </mc:Choice>
    <mc:Fallback xmlns="">
      <p:transition spd="med" advTm="35911">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Windows 7\Deskto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933250"/>
      </p:ext>
    </p:extLst>
  </p:cSld>
  <p:clrMapOvr>
    <a:masterClrMapping/>
  </p:clrMapOvr>
  <mc:AlternateContent xmlns:mc="http://schemas.openxmlformats.org/markup-compatibility/2006" xmlns:p14="http://schemas.microsoft.com/office/powerpoint/2010/main">
    <mc:Choice Requires="p14">
      <p:transition spd="med" p14:dur="700" advTm="13656">
        <p:fade/>
      </p:transition>
    </mc:Choice>
    <mc:Fallback xmlns="">
      <p:transition spd="med" advTm="1365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5" name="Oval Callout 4"/>
          <p:cNvSpPr/>
          <p:nvPr/>
        </p:nvSpPr>
        <p:spPr>
          <a:xfrm>
            <a:off x="8688288" y="-3770"/>
            <a:ext cx="3276352" cy="984498"/>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a:t>الصورة القومية</a:t>
            </a:r>
            <a:endParaRPr lang="en-US" sz="2800" dirty="0"/>
          </a:p>
        </p:txBody>
      </p:sp>
      <p:sp>
        <p:nvSpPr>
          <p:cNvPr id="2" name="مستطيل مستدير الزوايا 1"/>
          <p:cNvSpPr/>
          <p:nvPr/>
        </p:nvSpPr>
        <p:spPr>
          <a:xfrm>
            <a:off x="4799856" y="1196752"/>
            <a:ext cx="7392144" cy="5661248"/>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ar-EG" sz="2800" dirty="0"/>
              <a:t>حظيت الصورة القومية باهتمام الباحثين في الدراسات النفسية والاجتماعية لمعرفة أثرها علي السلوك الإنساني وكذلك فهم وتفسير العلاقات بين الدول المختلفة، فقد اتضح أن عدداً كبيراً من صناع القرار لا يستجيبون للحقائق الموضوعية للمواقف بقدر ما يخضعون لتأثير ما لديهم من صور عن أنفسهم وعن العالم الذي يتعاملون معه.</a:t>
            </a:r>
            <a:endParaRPr lang="en-US" sz="2800" dirty="0"/>
          </a:p>
          <a:p>
            <a:pPr algn="just"/>
            <a:r>
              <a:rPr lang="ar-EG" sz="2800" dirty="0"/>
              <a:t>وإذا كانت الصورة الذهنية للفرد أو المنظمة تلعب دورا هاما في معرفة السلوك المتوقع تجاه كل منهما من جانب أفراد المجتمع، فإن صورة الدولة أو مجموعة الدول التي تجمعها خصائص مشتركة تؤثر هي الأخرى على سلوك المجتمع الدولي نحو هذه الدولة أو تلك الدول. ولذلك تحرص كل دولة على أن يراها المجتمع الدولي في صور تخدم أهدافها وتبذل كل جهد ممكن من أجل أقناع الآخرين بصدق هذه الصورة</a:t>
            </a:r>
            <a:endParaRPr lang="en-US" sz="2800" b="1" dirty="0"/>
          </a:p>
        </p:txBody>
      </p:sp>
      <p:pic>
        <p:nvPicPr>
          <p:cNvPr id="1026" name="Picture 2" descr="C:\Users\AIA C\Desktop\فهرس.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998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245443"/>
      </p:ext>
    </p:extLst>
  </p:cSld>
  <p:clrMapOvr>
    <a:masterClrMapping/>
  </p:clrMapOvr>
  <mc:AlternateContent xmlns:mc="http://schemas.openxmlformats.org/markup-compatibility/2006" xmlns:p14="http://schemas.microsoft.com/office/powerpoint/2010/main">
    <mc:Choice Requires="p14">
      <p:transition spd="med" p14:dur="700" advTm="129755">
        <p:fade/>
      </p:transition>
    </mc:Choice>
    <mc:Fallback xmlns="">
      <p:transition spd="med" advTm="12975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6276020" y="0"/>
            <a:ext cx="5832648" cy="1052736"/>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l"/>
            <a:r>
              <a:rPr lang="ar-EG" sz="3200" b="1" u="dbl" dirty="0"/>
              <a:t>أولاً</a:t>
            </a:r>
            <a:r>
              <a:rPr lang="ar-EG" sz="3200" b="1" dirty="0"/>
              <a:t>: </a:t>
            </a:r>
            <a:r>
              <a:rPr lang="ar-EG" sz="3200" b="1" u="sng" dirty="0"/>
              <a:t>مفهوم الصورة القومية</a:t>
            </a:r>
            <a:endParaRPr lang="en-US" sz="3200" dirty="0"/>
          </a:p>
        </p:txBody>
      </p:sp>
      <p:sp>
        <p:nvSpPr>
          <p:cNvPr id="2" name="مستطيل مستدير الزوايا 1"/>
          <p:cNvSpPr/>
          <p:nvPr/>
        </p:nvSpPr>
        <p:spPr>
          <a:xfrm>
            <a:off x="4799856" y="1412776"/>
            <a:ext cx="7392144" cy="544522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ar-EG" sz="2700" b="1" dirty="0" smtClean="0"/>
              <a:t>	هناك </a:t>
            </a:r>
            <a:r>
              <a:rPr lang="ar-EG" sz="2700" b="1" dirty="0"/>
              <a:t>من يري الصورة القومية بأنها </a:t>
            </a:r>
            <a:r>
              <a:rPr lang="en-US" sz="2700" b="1" dirty="0"/>
              <a:t> "</a:t>
            </a:r>
            <a:r>
              <a:rPr lang="ar-SA" sz="2700" b="1" dirty="0"/>
              <a:t>منظومة من الانطباعات والأفكار والاتجاهات والتي تعكس تصور موحد لشعب دولة ما.</a:t>
            </a:r>
            <a:endParaRPr lang="en-US" sz="2700" b="1" dirty="0"/>
          </a:p>
          <a:p>
            <a:pPr algn="just"/>
            <a:r>
              <a:rPr lang="ar-EG" sz="2700" b="1" dirty="0" smtClean="0"/>
              <a:t>	</a:t>
            </a:r>
            <a:r>
              <a:rPr lang="ar-SA" sz="2700" b="1" dirty="0" smtClean="0"/>
              <a:t>وهناك </a:t>
            </a:r>
            <a:r>
              <a:rPr lang="ar-SA" sz="2700" b="1" dirty="0"/>
              <a:t>من يعرفها من منطلق ألية تشكلها ومناخها الذي تنمو فيه بأنها مجرد تصور ذهني قد يكون حقيقة صادقة أو وهما باطلاً، وذلك </a:t>
            </a:r>
            <a:r>
              <a:rPr lang="en-US" sz="2700" b="1" dirty="0"/>
              <a:t>,</a:t>
            </a:r>
            <a:r>
              <a:rPr lang="ar-SY" sz="2700" b="1" dirty="0"/>
              <a:t>وفقاً</a:t>
            </a:r>
            <a:r>
              <a:rPr lang="ar-SA" sz="2700" b="1" dirty="0"/>
              <a:t> لطبيعة تداول هذا المفهوم في المجال السياسي، وما يصاحب ذلك من تحيزات.</a:t>
            </a:r>
            <a:endParaRPr lang="en-US" sz="2700" b="1" dirty="0"/>
          </a:p>
          <a:p>
            <a:pPr algn="just"/>
            <a:r>
              <a:rPr lang="ar-EG" sz="2700" b="1" dirty="0" smtClean="0"/>
              <a:t>	</a:t>
            </a:r>
            <a:r>
              <a:rPr lang="ar-SA" sz="2700" b="1" dirty="0" smtClean="0"/>
              <a:t>كما </a:t>
            </a:r>
            <a:r>
              <a:rPr lang="ar-SA" sz="2700" b="1" dirty="0"/>
              <a:t>ان البعض يعرف الصورة القومية، بالرجوع الي صفات الشعب وسماته بأنها "مجموع السمات المميزة الثابتة لشعب ما، والتي تنتج عن الظروف النفسية والاجتماعية والاقتصادية والحضارية المختلفة لهذا الشعب، والتي تشكل تصور الشعب عن نفسه أو عن شعب أخر.</a:t>
            </a:r>
            <a:endParaRPr lang="en-US" sz="2700" b="1" dirty="0"/>
          </a:p>
        </p:txBody>
      </p:sp>
      <p:pic>
        <p:nvPicPr>
          <p:cNvPr id="2050" name="Picture 2" descr="C:\Users\AIA C\Desktop\ف22هر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
            <a:ext cx="481890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37706"/>
      </p:ext>
    </p:extLst>
  </p:cSld>
  <p:clrMapOvr>
    <a:masterClrMapping/>
  </p:clrMapOvr>
  <mc:AlternateContent xmlns:mc="http://schemas.openxmlformats.org/markup-compatibility/2006" xmlns:p14="http://schemas.microsoft.com/office/powerpoint/2010/main">
    <mc:Choice Requires="p14">
      <p:transition spd="med" p14:dur="700" advTm="119747">
        <p:fade/>
      </p:transition>
    </mc:Choice>
    <mc:Fallback xmlns="">
      <p:transition spd="med" advTm="119747">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2591966" y="2780928"/>
            <a:ext cx="6583412" cy="1268760"/>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3000" b="1" dirty="0" smtClean="0"/>
              <a:t>سمات الصورة الذهنية القومية</a:t>
            </a:r>
            <a:endParaRPr lang="ar-EG" sz="3000" b="1" dirty="0"/>
          </a:p>
        </p:txBody>
      </p:sp>
      <p:sp>
        <p:nvSpPr>
          <p:cNvPr id="6" name="وسيلة شرح على شكل سحابة 5"/>
          <p:cNvSpPr/>
          <p:nvPr/>
        </p:nvSpPr>
        <p:spPr>
          <a:xfrm>
            <a:off x="7248128" y="0"/>
            <a:ext cx="4943872" cy="2420888"/>
          </a:xfrm>
          <a:prstGeom prst="cloud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t>الصورة الذهنية القومية ليست ثابتة أو مطلقة بل هي نسبية متغيرة تبعا لتغير العوامل السياسية الاقتصادية والاجتماعية</a:t>
            </a:r>
            <a:endParaRPr lang="ar-EG" sz="2400" b="1" dirty="0"/>
          </a:p>
        </p:txBody>
      </p:sp>
      <p:sp>
        <p:nvSpPr>
          <p:cNvPr id="8" name="وسيلة شرح على شكل سحابة 7"/>
          <p:cNvSpPr/>
          <p:nvPr/>
        </p:nvSpPr>
        <p:spPr>
          <a:xfrm>
            <a:off x="191344" y="0"/>
            <a:ext cx="5040560" cy="2420888"/>
          </a:xfrm>
          <a:prstGeom prst="cloud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t>حينما تتباين الصورة الذهنية القومية داخل المجتمع الواحد فإن هذا يدل علي عدم تماسك أفراد المجتمع وان هناك خللا في نشاط القيادة</a:t>
            </a:r>
            <a:endParaRPr lang="ar-EG" sz="2400" b="1" dirty="0"/>
          </a:p>
        </p:txBody>
      </p:sp>
      <p:sp>
        <p:nvSpPr>
          <p:cNvPr id="9" name="وسيلة شرح على شكل سحابة 8"/>
          <p:cNvSpPr/>
          <p:nvPr/>
        </p:nvSpPr>
        <p:spPr>
          <a:xfrm>
            <a:off x="5883672" y="4400674"/>
            <a:ext cx="6044976" cy="1944216"/>
          </a:xfrm>
          <a:prstGeom prst="cloud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t>تستند الصورة الذهنية القومية إلى بناء ممتد عبر عامل زمني، وقد يكون طويل الأمد كما في الأنظمة ذات الحكم الطويل وهنا تصبح صورة ذهنية نمطية قومية</a:t>
            </a:r>
            <a:endParaRPr lang="ar-EG" sz="2400" b="1" dirty="0"/>
          </a:p>
        </p:txBody>
      </p:sp>
      <p:sp>
        <p:nvSpPr>
          <p:cNvPr id="10" name="وسيلة شرح على شكل سحابة 9"/>
          <p:cNvSpPr/>
          <p:nvPr/>
        </p:nvSpPr>
        <p:spPr>
          <a:xfrm>
            <a:off x="191344" y="4393084"/>
            <a:ext cx="5040560" cy="1944216"/>
          </a:xfrm>
          <a:prstGeom prst="cloudCallou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2400" b="1" dirty="0"/>
              <a:t>للصورة الذهنية القومية محددات تاريخية وثقافية وسياسية واجتماعية ترتبط بالعلاقات الواقعية.</a:t>
            </a:r>
          </a:p>
        </p:txBody>
      </p:sp>
    </p:spTree>
    <p:custDataLst>
      <p:tags r:id="rId1"/>
    </p:custDataLst>
    <p:extLst>
      <p:ext uri="{BB962C8B-B14F-4D97-AF65-F5344CB8AC3E}">
        <p14:creationId xmlns:p14="http://schemas.microsoft.com/office/powerpoint/2010/main" val="4185532235"/>
      </p:ext>
    </p:extLst>
  </p:cSld>
  <p:clrMapOvr>
    <a:masterClrMapping/>
  </p:clrMapOvr>
  <mc:AlternateContent xmlns:mc="http://schemas.openxmlformats.org/markup-compatibility/2006" xmlns:p14="http://schemas.microsoft.com/office/powerpoint/2010/main">
    <mc:Choice Requires="p14">
      <p:transition spd="med" p14:dur="700" advTm="120820">
        <p:fade/>
      </p:transition>
    </mc:Choice>
    <mc:Fallback xmlns="">
      <p:transition spd="med" advTm="12082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2855640" y="332656"/>
            <a:ext cx="7070526" cy="1656184"/>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EG" sz="3200" b="1" u="dbl" dirty="0"/>
              <a:t>ثانياً</a:t>
            </a:r>
            <a:r>
              <a:rPr lang="ar-EG" sz="3200" b="1" dirty="0"/>
              <a:t>: </a:t>
            </a:r>
            <a:r>
              <a:rPr lang="ar-EG" sz="3200" b="1" u="sng" dirty="0"/>
              <a:t>أبعاد الصورة القومية</a:t>
            </a:r>
            <a:endParaRPr lang="en-US" sz="3200" dirty="0"/>
          </a:p>
        </p:txBody>
      </p:sp>
      <p:sp>
        <p:nvSpPr>
          <p:cNvPr id="4" name="شكل بيضاوي 3"/>
          <p:cNvSpPr/>
          <p:nvPr/>
        </p:nvSpPr>
        <p:spPr>
          <a:xfrm>
            <a:off x="8447584" y="3333167"/>
            <a:ext cx="3744416" cy="1656184"/>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dirty="0"/>
              <a:t>(1) </a:t>
            </a:r>
            <a:r>
              <a:rPr lang="ar-SA" sz="2400" b="1" dirty="0"/>
              <a:t>البعد أو المكون المعرفي</a:t>
            </a:r>
            <a:endParaRPr lang="en-US" sz="2400" dirty="0"/>
          </a:p>
        </p:txBody>
      </p:sp>
      <p:sp>
        <p:nvSpPr>
          <p:cNvPr id="6" name="شكل بيضاوي 5"/>
          <p:cNvSpPr/>
          <p:nvPr/>
        </p:nvSpPr>
        <p:spPr>
          <a:xfrm>
            <a:off x="3656855" y="4684142"/>
            <a:ext cx="4921745" cy="1656184"/>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Y" sz="2400" dirty="0"/>
              <a:t>(2) </a:t>
            </a:r>
            <a:r>
              <a:rPr lang="ar-SA" sz="2400" b="1" dirty="0"/>
              <a:t>البعد أو المكون الوجداني</a:t>
            </a:r>
            <a:endParaRPr lang="en-US" sz="2400" dirty="0"/>
          </a:p>
        </p:txBody>
      </p:sp>
      <p:sp>
        <p:nvSpPr>
          <p:cNvPr id="7" name="شكل بيضاوي 6"/>
          <p:cNvSpPr/>
          <p:nvPr/>
        </p:nvSpPr>
        <p:spPr>
          <a:xfrm>
            <a:off x="47327" y="3501008"/>
            <a:ext cx="3744416" cy="1656184"/>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dirty="0"/>
              <a:t>(3) </a:t>
            </a:r>
            <a:r>
              <a:rPr lang="ar-SA" sz="2400" b="1" dirty="0"/>
              <a:t>البعد أو المكون السلوكي</a:t>
            </a:r>
            <a:endParaRPr lang="en-US" sz="2400" dirty="0"/>
          </a:p>
        </p:txBody>
      </p:sp>
      <p:sp>
        <p:nvSpPr>
          <p:cNvPr id="8" name="سهم للأسفل 7"/>
          <p:cNvSpPr/>
          <p:nvPr/>
        </p:nvSpPr>
        <p:spPr>
          <a:xfrm>
            <a:off x="5862265" y="2111152"/>
            <a:ext cx="510927" cy="2396430"/>
          </a:xfrm>
          <a:prstGeom prst="down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EG"/>
          </a:p>
        </p:txBody>
      </p:sp>
    </p:spTree>
    <p:custDataLst>
      <p:tags r:id="rId1"/>
    </p:custDataLst>
    <p:extLst>
      <p:ext uri="{BB962C8B-B14F-4D97-AF65-F5344CB8AC3E}">
        <p14:creationId xmlns:p14="http://schemas.microsoft.com/office/powerpoint/2010/main" val="2038834736"/>
      </p:ext>
    </p:extLst>
  </p:cSld>
  <p:clrMapOvr>
    <a:masterClrMapping/>
  </p:clrMapOvr>
  <mc:AlternateContent xmlns:mc="http://schemas.openxmlformats.org/markup-compatibility/2006" xmlns:p14="http://schemas.microsoft.com/office/powerpoint/2010/main">
    <mc:Choice Requires="p14">
      <p:transition spd="med" p14:dur="700" advTm="23100">
        <p:fade/>
      </p:transition>
    </mc:Choice>
    <mc:Fallback xmlns="">
      <p:transition spd="med" advTm="231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5159896" y="19050"/>
            <a:ext cx="6147953" cy="1177702"/>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200" dirty="0"/>
              <a:t>(1) </a:t>
            </a:r>
            <a:r>
              <a:rPr lang="ar-SA" sz="3200" b="1" dirty="0"/>
              <a:t>البعد أو المكون المعرفي</a:t>
            </a:r>
            <a:endParaRPr lang="en-US" sz="3200" dirty="0"/>
          </a:p>
        </p:txBody>
      </p:sp>
      <p:sp>
        <p:nvSpPr>
          <p:cNvPr id="2" name="مستطيل مستدير الزوايا 1"/>
          <p:cNvSpPr/>
          <p:nvPr/>
        </p:nvSpPr>
        <p:spPr>
          <a:xfrm>
            <a:off x="4943872" y="1556792"/>
            <a:ext cx="7128792" cy="51845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r>
              <a:rPr lang="ar-SA" sz="2800" dirty="0"/>
              <a:t>ويقصد به المعلومات التي يدرك من خلالها الفرد موض</a:t>
            </a:r>
            <a:r>
              <a:rPr lang="ar-SY" sz="2800" dirty="0"/>
              <a:t>و</a:t>
            </a:r>
            <a:r>
              <a:rPr lang="ar-SA" sz="2800" dirty="0" err="1"/>
              <a:t>عا</a:t>
            </a:r>
            <a:r>
              <a:rPr lang="ar-SA" sz="2800" dirty="0"/>
              <a:t> أو قضية أو شخص وهي المكون الأساسي للصورة الذهنية،  ويكون العامل الأساسي عند بناء هذا المكون للصورة اعتماد الشفافية والمصداقية في تقديم المعلومات طوعا للجمهور، وتوظيف وسائل الاعلام لعرض وتفسير الأحداث دون ترك الساحة لوسائل الاعلام المغرضة في تخريب الصورة الذهنية وملء الفراغ بالمعلومات المضللة</a:t>
            </a:r>
            <a:endParaRPr lang="ar-EG" sz="2800" b="1" dirty="0"/>
          </a:p>
        </p:txBody>
      </p:sp>
      <p:pic>
        <p:nvPicPr>
          <p:cNvPr id="4099" name="Picture 3" descr="C:\Users\AIA C\Desktop\8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
            <a:ext cx="4943872" cy="6838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1449566"/>
      </p:ext>
    </p:extLst>
  </p:cSld>
  <p:clrMapOvr>
    <a:masterClrMapping/>
  </p:clrMapOvr>
  <mc:AlternateContent xmlns:mc="http://schemas.openxmlformats.org/markup-compatibility/2006" xmlns:p14="http://schemas.microsoft.com/office/powerpoint/2010/main">
    <mc:Choice Requires="p14">
      <p:transition spd="med" p14:dur="700" advTm="55226">
        <p:fade/>
      </p:transition>
    </mc:Choice>
    <mc:Fallback xmlns="">
      <p:transition spd="med" advTm="55226">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6020383" y="19050"/>
            <a:ext cx="6147953" cy="961678"/>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1" anchor="ctr"/>
          <a:lstStyle/>
          <a:p>
            <a:r>
              <a:rPr lang="ar-SY" sz="3200" dirty="0"/>
              <a:t>(2) </a:t>
            </a:r>
            <a:r>
              <a:rPr lang="ar-SA" sz="3200" b="1" dirty="0"/>
              <a:t>البعد أو المكون الوجداني</a:t>
            </a:r>
            <a:endParaRPr lang="en-US" sz="3200" dirty="0"/>
          </a:p>
        </p:txBody>
      </p:sp>
      <p:sp>
        <p:nvSpPr>
          <p:cNvPr id="3" name="مستطيل مستدير الزوايا 2"/>
          <p:cNvSpPr/>
          <p:nvPr/>
        </p:nvSpPr>
        <p:spPr>
          <a:xfrm>
            <a:off x="5735960" y="1412776"/>
            <a:ext cx="6456040" cy="432048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just"/>
            <a:r>
              <a:rPr lang="ar-EG" sz="2800" b="1" dirty="0"/>
              <a:t>ويقصد به الميل العاطفي ايجابا أو سلبا تجاه الدولة ويمكن بناء هذا المكون عن طريق حشد كل الامكانيات لجذب التعاطف والقبول والتأييد لمواقف الدولة سواء في الداخل أو الخارج، وأحد الوسائل لهذا استغلال حب الجماهير لمشاهير الرياضة والفن من خلال حملات اعلانية يتم نشرها في وسائل الاعلام والتواصل الاجتماعي.</a:t>
            </a:r>
            <a:endParaRPr lang="en-US" sz="2800" b="1" dirty="0"/>
          </a:p>
        </p:txBody>
      </p:sp>
      <p:pic>
        <p:nvPicPr>
          <p:cNvPr id="5123" name="Picture 3" descr="C:\Users\AIA C\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
            <a:ext cx="5519936" cy="6838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3962351"/>
      </p:ext>
    </p:extLst>
  </p:cSld>
  <p:clrMapOvr>
    <a:masterClrMapping/>
  </p:clrMapOvr>
  <mc:AlternateContent xmlns:mc="http://schemas.openxmlformats.org/markup-compatibility/2006" xmlns:p14="http://schemas.microsoft.com/office/powerpoint/2010/main">
    <mc:Choice Requires="p14">
      <p:transition spd="med" p14:dur="700" advTm="43021">
        <p:fade/>
      </p:transition>
    </mc:Choice>
    <mc:Fallback xmlns="">
      <p:transition spd="med" advTm="43021">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5159896" y="19050"/>
            <a:ext cx="6147953" cy="1321718"/>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3200" dirty="0"/>
              <a:t>(3) </a:t>
            </a:r>
            <a:r>
              <a:rPr lang="ar-SA" sz="3200" b="1" dirty="0"/>
              <a:t>البعد أو المكون السلوكي</a:t>
            </a:r>
            <a:endParaRPr lang="en-US" sz="3200" dirty="0"/>
          </a:p>
        </p:txBody>
      </p:sp>
      <p:sp>
        <p:nvSpPr>
          <p:cNvPr id="3" name="مستطيل مستدير الزوايا 2"/>
          <p:cNvSpPr/>
          <p:nvPr/>
        </p:nvSpPr>
        <p:spPr>
          <a:xfrm>
            <a:off x="5879976" y="2060848"/>
            <a:ext cx="6192688" cy="4536504"/>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en-US" sz="2800" b="1" dirty="0"/>
              <a:t> </a:t>
            </a:r>
            <a:r>
              <a:rPr lang="ar-SA" sz="2800" b="1" dirty="0"/>
              <a:t>ويكون خاص بمكون الصورة نفسه، حيث يعكس سلوك الفرد طبيعة الصورة الذهنية المشكلة لديه، ولا يمكن التعامل مع هذا المكون إلا عن طريق التواصل مع المكاتب والسفارات في تلك الدول، وفهم الأبعاد النفسية لشعوبها وأهم نقاط الجذب بالنسبة لهم، وتعزيز الانطباعات الايجابية عندهم تجاه الدولة المعنية، وكشف الملابسات والحقائق تجاه السلبية لتغييرها أو على الأقل التقليل من أهميتها</a:t>
            </a:r>
            <a:r>
              <a:rPr lang="en-US" sz="2800" b="1" dirty="0"/>
              <a:t>.</a:t>
            </a:r>
          </a:p>
        </p:txBody>
      </p:sp>
      <p:pic>
        <p:nvPicPr>
          <p:cNvPr id="6146" name="Picture 2" descr="C:\Users\AIA C\Desktop\55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6" y="2276872"/>
            <a:ext cx="554126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443501"/>
      </p:ext>
    </p:extLst>
  </p:cSld>
  <p:clrMapOvr>
    <a:masterClrMapping/>
  </p:clrMapOvr>
  <mc:AlternateContent xmlns:mc="http://schemas.openxmlformats.org/markup-compatibility/2006" xmlns:p14="http://schemas.microsoft.com/office/powerpoint/2010/main">
    <mc:Choice Requires="p14">
      <p:transition spd="med" p14:dur="700" advTm="58909">
        <p:fade/>
      </p:transition>
    </mc:Choice>
    <mc:Fallback xmlns="">
      <p:transition spd="med" advTm="58909">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5159896" y="19050"/>
            <a:ext cx="6147953" cy="1177702"/>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EG" sz="3200" b="1" u="dbl" dirty="0"/>
              <a:t>ثالثاً</a:t>
            </a:r>
            <a:r>
              <a:rPr lang="ar-EG" sz="3200" b="1" dirty="0"/>
              <a:t>: </a:t>
            </a:r>
            <a:r>
              <a:rPr lang="ar-EG" sz="3200" b="1" u="sng" dirty="0"/>
              <a:t>مصادر تشكيل الصورة القومية</a:t>
            </a:r>
            <a:endParaRPr lang="en-US" sz="3200" dirty="0"/>
          </a:p>
        </p:txBody>
      </p:sp>
      <p:sp>
        <p:nvSpPr>
          <p:cNvPr id="3" name="مستطيل مستدير الزوايا 2"/>
          <p:cNvSpPr/>
          <p:nvPr/>
        </p:nvSpPr>
        <p:spPr>
          <a:xfrm>
            <a:off x="5591944" y="1412776"/>
            <a:ext cx="6600056" cy="475252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
            <a:r>
              <a:rPr lang="ar-EG" sz="2400" b="1" dirty="0" smtClean="0"/>
              <a:t>ويقصد به ردود الفعل النفسية للزعماء أو الجماعات أو الشعوب وما تتركه من آثار علي حركة التاريخ، وهذه العوامل النفسية مثل الحب أو الكراهية أو مشاعر الحقد تترك أثارها علي تصرفات وسلوك بعض الزعماء والقادة أكثر منها على تصرفات الجماعات والشعوب ، حيث أن تأثيرها علي الشعوب يكون في الأغلب وقتيا أو طارئا ولا يعتبر عاملًا اساسيا في حركة التاريخ، وقد حاول علماء النفس أن يجدوا في القادة مجموعة معينة من الصفات يطلقون عليها (مفتاح الشخصية ) باعتبار أن هناك دورًا اجتماعيا لهؤلاء القادة يحدده السلوك الذي تتوقعه مجتمعاتهم منهم.</a:t>
            </a:r>
            <a:endParaRPr lang="en-US" sz="2400" b="1" dirty="0"/>
          </a:p>
        </p:txBody>
      </p:sp>
      <p:pic>
        <p:nvPicPr>
          <p:cNvPr id="7170" name="Picture 2" descr="C:\Users\AIA C\Desktop\22222222222222222222222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559194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478094"/>
      </p:ext>
    </p:extLst>
  </p:cSld>
  <p:clrMapOvr>
    <a:masterClrMapping/>
  </p:clrMapOvr>
  <mc:AlternateContent xmlns:mc="http://schemas.openxmlformats.org/markup-compatibility/2006" xmlns:p14="http://schemas.microsoft.com/office/powerpoint/2010/main">
    <mc:Choice Requires="p14">
      <p:transition spd="med" p14:dur="700" advTm="50881">
        <p:fade/>
      </p:transition>
    </mc:Choice>
    <mc:Fallback xmlns="">
      <p:transition spd="med" advTm="50881">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736</TotalTime>
  <Words>698</Words>
  <Application>Microsoft Office PowerPoint</Application>
  <PresentationFormat>Custom</PresentationFormat>
  <Paragraphs>43</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الاعلام وإدارة الصورة الذهنية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تاريخ أوروبا في العصور الوسطي من القرن الــ11 إلى الــ16</dc:title>
  <dc:creator>AIA</dc:creator>
  <cp:lastModifiedBy>Windows 7</cp:lastModifiedBy>
  <cp:revision>81</cp:revision>
  <dcterms:created xsi:type="dcterms:W3CDTF">2019-06-05T11:17:39Z</dcterms:created>
  <dcterms:modified xsi:type="dcterms:W3CDTF">2020-03-23T05:00:40Z</dcterms:modified>
</cp:coreProperties>
</file>