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4" r:id="rId1"/>
  </p:sldMasterIdLst>
  <p:notesMasterIdLst>
    <p:notesMasterId r:id="rId12"/>
  </p:notesMasterIdLst>
  <p:handoutMasterIdLst>
    <p:handoutMasterId r:id="rId13"/>
  </p:handoutMasterIdLst>
  <p:sldIdLst>
    <p:sldId id="265" r:id="rId2"/>
    <p:sldId id="307" r:id="rId3"/>
    <p:sldId id="308" r:id="rId4"/>
    <p:sldId id="330" r:id="rId5"/>
    <p:sldId id="331" r:id="rId6"/>
    <p:sldId id="332" r:id="rId7"/>
    <p:sldId id="333" r:id="rId8"/>
    <p:sldId id="334" r:id="rId9"/>
    <p:sldId id="335" r:id="rId10"/>
    <p:sldId id="336" r:id="rId11"/>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5" autoAdjust="0"/>
    <p:restoredTop sz="92355" autoAdjust="0"/>
  </p:normalViewPr>
  <p:slideViewPr>
    <p:cSldViewPr>
      <p:cViewPr>
        <p:scale>
          <a:sx n="50" d="100"/>
          <a:sy n="50" d="100"/>
        </p:scale>
        <p:origin x="-1476" y="-480"/>
      </p:cViewPr>
      <p:guideLst>
        <p:guide orient="horz" pos="2160"/>
        <p:guide pos="3840"/>
        <p:guide pos="6816"/>
        <p:guide pos="816"/>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280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8788"/>
          </a:xfrm>
          <a:prstGeom prst="rect">
            <a:avLst/>
          </a:prstGeom>
        </p:spPr>
        <p:txBody>
          <a:bodyPr vert="horz" lIns="91440" tIns="45720" rIns="91440" bIns="45720" rtlCol="1"/>
          <a:lstStyle>
            <a:lvl1pPr algn="r" rtl="1">
              <a:defRPr sz="1200"/>
            </a:lvl1pPr>
          </a:lstStyle>
          <a:p>
            <a:pPr algn="l" rtl="1"/>
            <a:fld id="{94C80C32-0A6B-48A0-8F59-3673BC11B0EB}" type="uaqdatetime1">
              <a:rPr lang="ar-SA" smtClean="0"/>
              <a:pPr algn="l" rtl="1"/>
              <a:t>18/02/38</a:t>
            </a:fld>
            <a:endParaRPr lang="ar-SA" dirty="0"/>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8787"/>
          </a:xfrm>
          <a:prstGeom prst="rect">
            <a:avLst/>
          </a:prstGeom>
        </p:spPr>
        <p:txBody>
          <a:bodyPr vert="horz" lIns="91440" tIns="45720" rIns="91440" bIns="45720" rtlCol="1" anchor="b"/>
          <a:lstStyle>
            <a:lvl1pPr algn="r" rtl="1">
              <a:defRPr sz="1200"/>
            </a:lvl1pPr>
          </a:lstStyle>
          <a:p>
            <a:pPr algn="l" rtl="1"/>
            <a:fld id="{7BAE14B8-3CC9-472D-9BC5-A84D80684DE2}" type="slidenum">
              <a:rPr lang="ar-SA"/>
              <a:pPr algn="l" rtl="1"/>
              <a:t>‹#›</a:t>
            </a:fld>
            <a:endParaRPr lang="ar-SA"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idx="1"/>
          </p:nvPr>
        </p:nvSpPr>
        <p:spPr>
          <a:xfrm>
            <a:off x="0" y="0"/>
            <a:ext cx="2590800" cy="458788"/>
          </a:xfrm>
          <a:prstGeom prst="rect">
            <a:avLst/>
          </a:prstGeom>
        </p:spPr>
        <p:txBody>
          <a:bodyPr vert="horz" lIns="91440" tIns="45720" rIns="91440" bIns="45720" rtlCol="1"/>
          <a:lstStyle>
            <a:lvl1pPr algn="l" rtl="1">
              <a:defRPr sz="1200"/>
            </a:lvl1pPr>
          </a:lstStyle>
          <a:p>
            <a:fld id="{2FCA23F9-0301-4BFA-9670-CD6E4D54C841}" type="uaqdatetime1">
              <a:rPr lang="ar-SA" smtClean="0"/>
              <a:pPr/>
              <a:t>18/02/38</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7" name="عنصر نائب لرقم الشريحة 6"/>
          <p:cNvSpPr>
            <a:spLocks noGrp="1"/>
          </p:cNvSpPr>
          <p:nvPr>
            <p:ph type="sldNum" sz="quarter" idx="5"/>
          </p:nvPr>
        </p:nvSpPr>
        <p:spPr>
          <a:xfrm>
            <a:off x="0" y="8685213"/>
            <a:ext cx="2590800" cy="458787"/>
          </a:xfrm>
          <a:prstGeom prst="rect">
            <a:avLst/>
          </a:prstGeom>
        </p:spPr>
        <p:txBody>
          <a:bodyPr vert="horz" lIns="91440" tIns="45720" rIns="91440" bIns="45720" rtlCol="1" anchor="b"/>
          <a:lstStyle>
            <a:lvl1pPr algn="l" rtl="1">
              <a:defRPr sz="1200"/>
            </a:lvl1pPr>
          </a:lstStyle>
          <a:p>
            <a:fld id="{7FB667E1-E601-4AAF-B95C-B25720D70A60}" type="slidenum">
              <a:rPr lang="ar-SA" smtClean="0"/>
              <a:pPr/>
              <a:t>‹#›</a:t>
            </a:fld>
            <a:endParaRPr lang="ar-SA"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cs typeface="+mj-cs"/>
            </a:endParaRPr>
          </a:p>
        </p:txBody>
      </p:sp>
      <p:sp>
        <p:nvSpPr>
          <p:cNvPr id="4" name="عنصر نائب لرقم الشريحة 3"/>
          <p:cNvSpPr>
            <a:spLocks noGrp="1"/>
          </p:cNvSpPr>
          <p:nvPr>
            <p:ph type="sldNum" sz="quarter" idx="10"/>
          </p:nvPr>
        </p:nvSpPr>
        <p:spPr/>
        <p:txBody>
          <a:bodyPr/>
          <a:lstStyle/>
          <a:p>
            <a:pPr rtl="1"/>
            <a:fld id="{7FB667E1-E601-4AAF-B95C-B25720D70A60}" type="slidenum">
              <a:rPr lang="ar-SA" smtClean="0"/>
              <a:t>1</a:t>
            </a:fld>
            <a:endParaRPr lang="ar-SA"/>
          </a:p>
        </p:txBody>
      </p:sp>
    </p:spTree>
    <p:extLst>
      <p:ext uri="{BB962C8B-B14F-4D97-AF65-F5344CB8AC3E}">
        <p14:creationId xmlns:p14="http://schemas.microsoft.com/office/powerpoint/2010/main" val="95852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2</a:t>
            </a:fld>
            <a:endParaRPr lang="ar-SA" dirty="0"/>
          </a:p>
        </p:txBody>
      </p:sp>
    </p:spTree>
    <p:extLst>
      <p:ext uri="{BB962C8B-B14F-4D97-AF65-F5344CB8AC3E}">
        <p14:creationId xmlns:p14="http://schemas.microsoft.com/office/powerpoint/2010/main" val="3660259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a:lstStyle/>
          <a:p>
            <a:fld id="{CA8D9AD5-F248-4919-864A-CFD76CC027D6}" type="slidenum">
              <a:rPr lang="ar-SA" smtClean="0"/>
              <a:pPr/>
              <a:t>‹#›</a:t>
            </a:fld>
            <a:endParaRPr lang="ar-SA"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a:xfrm>
            <a:off x="10566400" y="6416676"/>
            <a:ext cx="1016000" cy="365125"/>
          </a:xfrm>
        </p:spPr>
        <p:txBody>
          <a:bodyPr/>
          <a:lstStyle/>
          <a:p>
            <a:fld id="{CA8D9AD5-F248-4919-864A-CFD76CC027D6}"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A8D9AD5-F248-4919-864A-CFD76CC027D6}" type="slidenum">
              <a:rPr lang="ar-SA" smtClean="0"/>
              <a:pPr/>
              <a:t>‹#›</a:t>
            </a:fld>
            <a:endParaRPr lang="ar-SA" dirty="0"/>
          </a:p>
        </p:txBody>
      </p:sp>
    </p:spTree>
  </p:cSld>
  <p:clrMap bg1="dk1" tx1="lt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a:off x="1523999" y="4365104"/>
            <a:ext cx="9144002" cy="1045096"/>
          </a:xfrm>
        </p:spPr>
        <p:txBody>
          <a:bodyPr rtlCol="1">
            <a:normAutofit/>
          </a:bodyPr>
          <a:lstStyle/>
          <a:p>
            <a:pPr rtl="1"/>
            <a:r>
              <a:rPr lang="ar-EG" sz="3200" b="1" dirty="0" smtClean="0">
                <a:latin typeface="Tahoma" panose="020B0604030504040204" pitchFamily="34" charset="0"/>
                <a:ea typeface="Tahoma" panose="020B0604030504040204" pitchFamily="34" charset="0"/>
                <a:cs typeface="Tahoma" panose="020B0604030504040204" pitchFamily="34" charset="0"/>
              </a:rPr>
              <a:t>الحملات الإعلامية وتخطيط البرامج</a:t>
            </a:r>
            <a:endParaRPr lang="ar-SA" sz="3200" b="1" dirty="0">
              <a:latin typeface="Tahoma" panose="020B0604030504040204" pitchFamily="34" charset="0"/>
              <a:ea typeface="Tahoma" panose="020B0604030504040204" pitchFamily="34" charset="0"/>
              <a:cs typeface="Tahoma" panose="020B0604030504040204" pitchFamily="34" charset="0"/>
            </a:endParaRPr>
          </a:p>
        </p:txBody>
      </p:sp>
      <p:sp>
        <p:nvSpPr>
          <p:cNvPr id="4" name="العنوان الفرعي 3"/>
          <p:cNvSpPr>
            <a:spLocks noGrp="1"/>
          </p:cNvSpPr>
          <p:nvPr>
            <p:ph type="subTitle" idx="1"/>
          </p:nvPr>
        </p:nvSpPr>
        <p:spPr>
          <a:xfrm>
            <a:off x="1522413" y="5445224"/>
            <a:ext cx="9144002" cy="1260376"/>
          </a:xfrm>
        </p:spPr>
        <p:txBody>
          <a:bodyPr rtlCol="1">
            <a:normAutofit/>
          </a:bodyPr>
          <a:lstStyle/>
          <a:p>
            <a:pPr rtl="1"/>
            <a:r>
              <a:rPr lang="ar-EG" sz="2500" b="1" dirty="0" smtClean="0">
                <a:latin typeface="Tahoma" panose="020B0604030504040204" pitchFamily="34" charset="0"/>
                <a:ea typeface="Tahoma" panose="020B0604030504040204" pitchFamily="34" charset="0"/>
                <a:cs typeface="Tahoma" panose="020B0604030504040204" pitchFamily="34" charset="0"/>
              </a:rPr>
              <a:t>إعداد</a:t>
            </a:r>
          </a:p>
          <a:p>
            <a:pPr rtl="1"/>
            <a:r>
              <a:rPr lang="ar-EG" sz="2500" b="1" dirty="0" smtClean="0">
                <a:latin typeface="Tahoma" panose="020B0604030504040204" pitchFamily="34" charset="0"/>
                <a:ea typeface="Tahoma" panose="020B0604030504040204" pitchFamily="34" charset="0"/>
                <a:cs typeface="Tahoma" panose="020B0604030504040204" pitchFamily="34" charset="0"/>
              </a:rPr>
              <a:t>د/إيناس حسن عبدالعزيز</a:t>
            </a:r>
          </a:p>
        </p:txBody>
      </p:sp>
      <p:pic>
        <p:nvPicPr>
          <p:cNvPr id="1028" name="Picture 4" descr="C:\Users\Windows 7\Desktop\attach-1499983782-c8rVEv5ZJ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0648"/>
            <a:ext cx="12192000" cy="4608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advTm="10760">
        <p:fade/>
      </p:transition>
    </mc:Choice>
    <mc:Fallback xmlns="">
      <p:transition spd="med" advTm="1076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Windows 7\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8111"/>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t="-5000" b="-5000"/>
          </a:stretch>
        </a:blipFill>
        <a:effectLst/>
      </p:bgPr>
    </p:bg>
    <p:spTree>
      <p:nvGrpSpPr>
        <p:cNvPr id="1" name=""/>
        <p:cNvGrpSpPr/>
        <p:nvPr/>
      </p:nvGrpSpPr>
      <p:grpSpPr>
        <a:xfrm>
          <a:off x="0" y="0"/>
          <a:ext cx="0" cy="0"/>
          <a:chOff x="0" y="0"/>
          <a:chExt cx="0" cy="0"/>
        </a:xfrm>
      </p:grpSpPr>
      <p:sp>
        <p:nvSpPr>
          <p:cNvPr id="4" name="Rounded Rectangle 3"/>
          <p:cNvSpPr/>
          <p:nvPr/>
        </p:nvSpPr>
        <p:spPr>
          <a:xfrm>
            <a:off x="6145696" y="332656"/>
            <a:ext cx="5832648" cy="1052736"/>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3600" b="1" dirty="0"/>
              <a:t> </a:t>
            </a:r>
            <a:r>
              <a:rPr lang="ar-EG" sz="3200" b="1" dirty="0"/>
              <a:t>وسائل الحملات الإعلامية الإلكترونية</a:t>
            </a:r>
          </a:p>
        </p:txBody>
      </p:sp>
      <p:pic>
        <p:nvPicPr>
          <p:cNvPr id="1026" name="Picture 2" descr="C:\Users\Windows 7\Desktop\272c3b0436ffaaa2121a628af4cf60c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36" y="1166292"/>
            <a:ext cx="6026360" cy="5287044"/>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6351340" y="1671414"/>
            <a:ext cx="5832648" cy="475252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EG" sz="2800" dirty="0"/>
              <a:t>تعتمد الحملات الإلكترونية على مجموعة من التطبيقات التي تتيحها شبكة الإنترنت والتي يمكن أن يتم استخدامها بكفاءة في مجال التوعية مثل استخدام الموقع الإلكتروني، المدونات، البريد الإلكتروني، ومواقع الشبكات الاجتماعية، وسوف يتم تناولهم كما يلي:</a:t>
            </a:r>
            <a:endParaRPr lang="en-US" sz="2800" b="1" dirty="0"/>
          </a:p>
        </p:txBody>
      </p:sp>
    </p:spTree>
    <p:extLst>
      <p:ext uri="{BB962C8B-B14F-4D97-AF65-F5344CB8AC3E}">
        <p14:creationId xmlns:p14="http://schemas.microsoft.com/office/powerpoint/2010/main" val="3612245443"/>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231904" y="1412776"/>
            <a:ext cx="6960096" cy="518457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r>
              <a:rPr lang="ar-EG" sz="2800" dirty="0"/>
              <a:t>تعد المواقع الإلكترونية من أهم الوسائل </a:t>
            </a:r>
            <a:r>
              <a:rPr lang="ar-EG" sz="2800" dirty="0" smtClean="0"/>
              <a:t>التي </a:t>
            </a:r>
            <a:r>
              <a:rPr lang="ar-EG" sz="2800" dirty="0"/>
              <a:t>تساعد على تحقيق مجموعة كبيرة من أهداف الحملة على شبكة الإنترنت، حيث تتميز بقدرتها الهائلة على تقديم المادة المستهدفة بشكل جيد وبتكلفة يمكن تجاهلها مقارنة بالتكاليف التي ينطوي عليها استخدام سبل الدعاية الأخرى لتقديم المادة نفسها، بالإضافة إلى إمكانية تحديث الموقع بسرعة وبشكل دائم إذا اقتضت الضرورة ذلك، وبدون تكلفة تذكر أو استهلاك كثير من </a:t>
            </a:r>
            <a:r>
              <a:rPr lang="ar-EG" sz="2800" dirty="0" smtClean="0"/>
              <a:t>الوقت.</a:t>
            </a:r>
            <a:endParaRPr lang="en-US" sz="2800" dirty="0"/>
          </a:p>
        </p:txBody>
      </p:sp>
      <p:sp>
        <p:nvSpPr>
          <p:cNvPr id="3" name="Rounded Rectangle 2"/>
          <p:cNvSpPr/>
          <p:nvPr/>
        </p:nvSpPr>
        <p:spPr>
          <a:xfrm>
            <a:off x="5519936" y="188640"/>
            <a:ext cx="6192688" cy="1008112"/>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EG" sz="3200" b="1" u="dbl" dirty="0" smtClean="0"/>
              <a:t>أولاً</a:t>
            </a:r>
            <a:r>
              <a:rPr lang="ar-EG" sz="3200" b="1" dirty="0"/>
              <a:t>: </a:t>
            </a:r>
            <a:r>
              <a:rPr lang="ar-EG" sz="3200" b="1" u="sng" dirty="0"/>
              <a:t>الموقع الإلكتروني</a:t>
            </a:r>
            <a:endParaRPr lang="ar-EG" sz="3200" dirty="0"/>
          </a:p>
        </p:txBody>
      </p:sp>
      <p:pic>
        <p:nvPicPr>
          <p:cNvPr id="2050" name="Picture 2" descr="C:\Users\Windows 7\Desktop\الموقع-الإلكتروني.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 y="0"/>
            <a:ext cx="511304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837706"/>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064224" y="1412776"/>
            <a:ext cx="7104112" cy="544522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EG" sz="2800" dirty="0"/>
              <a:t>المدونات </a:t>
            </a:r>
            <a:r>
              <a:rPr lang="ar-EG" sz="2800" dirty="0" smtClean="0"/>
              <a:t>هي </a:t>
            </a:r>
            <a:r>
              <a:rPr lang="ar-EG" sz="2800" dirty="0"/>
              <a:t>جمع مدونة </a:t>
            </a:r>
            <a:r>
              <a:rPr lang="en-GB" sz="2800" dirty="0"/>
              <a:t>Blog</a:t>
            </a:r>
            <a:r>
              <a:rPr lang="ar-EG" sz="2800" dirty="0"/>
              <a:t>، وهى تطبيق من تطبيقات شبكة الإنترنت يتيح عملية نشر المعلومات، وهى شبيهة بعملية إدخال الكتابات </a:t>
            </a:r>
            <a:r>
              <a:rPr lang="ar-EG" sz="2800" dirty="0" smtClean="0"/>
              <a:t>في </a:t>
            </a:r>
            <a:r>
              <a:rPr lang="ar-EG" sz="2800" dirty="0"/>
              <a:t>دفتر </a:t>
            </a:r>
            <a:r>
              <a:rPr lang="ar-EG" sz="2800" dirty="0" smtClean="0"/>
              <a:t>يومي، </a:t>
            </a:r>
            <a:r>
              <a:rPr lang="ar-EG" sz="2800" dirty="0"/>
              <a:t>وهى طريقة للتعبير عن النفس والأفكار والمشاعر والمعرفة </a:t>
            </a:r>
            <a:r>
              <a:rPr lang="ar-EG" sz="2800" dirty="0" smtClean="0"/>
              <a:t>عبر الانترنت، </a:t>
            </a:r>
            <a:r>
              <a:rPr lang="ar-EG" sz="2800" dirty="0"/>
              <a:t>كما أنها وسيلة لكسب المزيد من الأصدقاء ممن لهم اهتمامات مشابهة لاهتمام صاحب المدونة.</a:t>
            </a:r>
            <a:endParaRPr lang="en-US" sz="2800" dirty="0"/>
          </a:p>
          <a:p>
            <a:pPr algn="just"/>
            <a:r>
              <a:rPr lang="ar-EG" sz="2800" dirty="0"/>
              <a:t>ومن وجهة نظر علم اجتماع الإنترنت، ينظر إلى التدوين باعتباره وسيلة النشر للعامة </a:t>
            </a:r>
            <a:r>
              <a:rPr lang="ar-EG" sz="2800" dirty="0" smtClean="0"/>
              <a:t>التي </a:t>
            </a:r>
            <a:r>
              <a:rPr lang="ar-EG" sz="2800" dirty="0"/>
              <a:t>أدت إلى زيادة دور الويب باعتبارها وسيلة للتعبير والتواصل أكثر من </a:t>
            </a:r>
            <a:r>
              <a:rPr lang="ar-EG" sz="2800" dirty="0" smtClean="0"/>
              <a:t>أي </a:t>
            </a:r>
            <a:r>
              <a:rPr lang="ar-EG" sz="2800" dirty="0"/>
              <a:t>وقت مضى، بالإضافة إلى كونها وسيلة للنشر والدعاية للمشروعات والحملات </a:t>
            </a:r>
            <a:r>
              <a:rPr lang="ar-EG" sz="2800" dirty="0" smtClean="0"/>
              <a:t>المختلفة.</a:t>
            </a:r>
            <a:endParaRPr lang="en-US" sz="2800" dirty="0"/>
          </a:p>
        </p:txBody>
      </p:sp>
      <p:sp>
        <p:nvSpPr>
          <p:cNvPr id="3" name="Rounded Rectangle 2"/>
          <p:cNvSpPr/>
          <p:nvPr/>
        </p:nvSpPr>
        <p:spPr>
          <a:xfrm>
            <a:off x="5519936" y="188640"/>
            <a:ext cx="6192688" cy="100811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3200" b="1" u="dbl" dirty="0"/>
              <a:t>ثانياً</a:t>
            </a:r>
            <a:r>
              <a:rPr lang="ar-EG" sz="3200" b="1" dirty="0"/>
              <a:t>: </a:t>
            </a:r>
            <a:r>
              <a:rPr lang="ar-EG" sz="3200" b="1" u="sng" dirty="0"/>
              <a:t>المـدونـات</a:t>
            </a:r>
            <a:endParaRPr lang="en-US" sz="3200" dirty="0"/>
          </a:p>
        </p:txBody>
      </p:sp>
      <p:pic>
        <p:nvPicPr>
          <p:cNvPr id="3074" name="Picture 2" descr="C:\Users\Windows 7\Desktop\que-es-un-blo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06422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030174"/>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064224" y="1412776"/>
            <a:ext cx="7104112" cy="5445224"/>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r>
              <a:rPr lang="ar-EG" sz="2800" dirty="0" smtClean="0"/>
              <a:t>في </a:t>
            </a:r>
            <a:r>
              <a:rPr lang="ar-EG" sz="2800" dirty="0"/>
              <a:t>مجال التسويق يستعمل البريد </a:t>
            </a:r>
            <a:r>
              <a:rPr lang="ar-EG" sz="2800" dirty="0" smtClean="0"/>
              <a:t>الإلكتروني </a:t>
            </a:r>
            <a:r>
              <a:rPr lang="ar-EG" sz="2800" dirty="0"/>
              <a:t>كتقنية ترويج سهلة الاستعمال ورخيصة وذات فاعلية كبيرة، ويتم الاعتماد عليه </a:t>
            </a:r>
            <a:r>
              <a:rPr lang="ar-EG" sz="2800" dirty="0" smtClean="0"/>
              <a:t>في </a:t>
            </a:r>
            <a:r>
              <a:rPr lang="ar-EG" sz="2800" dirty="0"/>
              <a:t>التواصل مع العملاء والحصول على إذن منهم لاستقبال الرسائل الترويجية من المنظمة، وبالمثل تقوم بعض الهيئات أيضا بإرسال الرسائل إلى الأفراد عبر البريد </a:t>
            </a:r>
            <a:r>
              <a:rPr lang="ar-EG" sz="2800" dirty="0" smtClean="0"/>
              <a:t>الإلكتروني </a:t>
            </a:r>
            <a:r>
              <a:rPr lang="ar-EG" sz="2800" dirty="0"/>
              <a:t>للترويج لأفكار الحملة وأهدافها، وغالبا ما تحتوى هذه الرسائل على رابطة </a:t>
            </a:r>
            <a:r>
              <a:rPr lang="en-GB" sz="2800" dirty="0"/>
              <a:t>Hyperlink</a:t>
            </a:r>
            <a:r>
              <a:rPr lang="ar-EG" sz="2800" dirty="0"/>
              <a:t> بموقع الحملة على شبكة الويب أو على صفحة موقع التواصل </a:t>
            </a:r>
            <a:r>
              <a:rPr lang="ar-EG" sz="2800" dirty="0" smtClean="0"/>
              <a:t>الاجتماعي، </a:t>
            </a:r>
            <a:r>
              <a:rPr lang="ar-EG" sz="2800" dirty="0"/>
              <a:t>لكى يحصل المستخدم على كم أكبر من المعلومات عن الحملة وأنشطتها إذا رغب في ذلك </a:t>
            </a:r>
            <a:r>
              <a:rPr lang="ar-EG" sz="2800" dirty="0" smtClean="0"/>
              <a:t>.</a:t>
            </a:r>
            <a:endParaRPr lang="en-US" sz="2800" dirty="0"/>
          </a:p>
        </p:txBody>
      </p:sp>
      <p:sp>
        <p:nvSpPr>
          <p:cNvPr id="3" name="Rounded Rectangle 2"/>
          <p:cNvSpPr/>
          <p:nvPr/>
        </p:nvSpPr>
        <p:spPr>
          <a:xfrm>
            <a:off x="5519936" y="188640"/>
            <a:ext cx="6192688" cy="1008112"/>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EG" sz="3200" b="1" u="dbl" dirty="0"/>
              <a:t>ثالثا</a:t>
            </a:r>
            <a:r>
              <a:rPr lang="ar-EG" sz="3200" b="1" dirty="0"/>
              <a:t>ً: </a:t>
            </a:r>
            <a:r>
              <a:rPr lang="ar-EG" sz="3200" b="1" u="sng" dirty="0"/>
              <a:t>البريـد الإلكـتروني</a:t>
            </a:r>
            <a:endParaRPr lang="en-US" sz="3200" dirty="0"/>
          </a:p>
        </p:txBody>
      </p:sp>
      <p:pic>
        <p:nvPicPr>
          <p:cNvPr id="4098" name="Picture 2" descr="C:\Users\Windows 7\Desktop\unnam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 y="188640"/>
            <a:ext cx="5066456"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052269"/>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375920" y="1412776"/>
            <a:ext cx="6792416" cy="5445224"/>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just"/>
            <a:r>
              <a:rPr lang="ar-SA" sz="2800" dirty="0"/>
              <a:t>تعد مواقع الشبكات الاجتماعية اليوم الركيزة الأساسية للإعلام الجديد </a:t>
            </a:r>
            <a:r>
              <a:rPr lang="ar-SA" sz="2800" dirty="0" smtClean="0"/>
              <a:t>التي </a:t>
            </a:r>
            <a:r>
              <a:rPr lang="ar-SA" sz="2800" dirty="0"/>
              <a:t>تتيح للأفراد أو الجماعات التواصل فيما بينهم عبر هذا الفضاء </a:t>
            </a:r>
            <a:r>
              <a:rPr lang="ar-SA" sz="2800" dirty="0" smtClean="0"/>
              <a:t>الافتراضي، فهي </a:t>
            </a:r>
            <a:r>
              <a:rPr lang="ar-SA" sz="2800" dirty="0"/>
              <a:t>بمثابة نسق </a:t>
            </a:r>
            <a:r>
              <a:rPr lang="ar-SA" sz="2800" dirty="0" smtClean="0"/>
              <a:t>اتصالي </a:t>
            </a:r>
            <a:r>
              <a:rPr lang="ar-SA" sz="2800" dirty="0"/>
              <a:t>جديد وبديل عن الأنساق الاتصالية القديمة يتناسب مع الطريق السريع للمعلومات والسماوات المفتوحة وعالم العولمة.</a:t>
            </a:r>
            <a:endParaRPr lang="en-US" sz="2800" dirty="0"/>
          </a:p>
          <a:p>
            <a:pPr algn="just"/>
            <a:r>
              <a:rPr lang="ar-EG" sz="2800" dirty="0"/>
              <a:t>ويعد كل من اليوتيوب والفيس بوك والتوتير أكثر الشبكات </a:t>
            </a:r>
            <a:r>
              <a:rPr lang="ar-EG" sz="2800" dirty="0" smtClean="0"/>
              <a:t>الاجتماعية </a:t>
            </a:r>
            <a:r>
              <a:rPr lang="ar-EG" sz="2800" dirty="0"/>
              <a:t>انتشارا وشعبية ومن أكثر المواقع </a:t>
            </a:r>
            <a:r>
              <a:rPr lang="ar-EG" sz="2800" dirty="0" smtClean="0"/>
              <a:t>التي </a:t>
            </a:r>
            <a:r>
              <a:rPr lang="ar-EG" sz="2800" dirty="0"/>
              <a:t>تقوم بأدوار أساسية </a:t>
            </a:r>
            <a:r>
              <a:rPr lang="ar-EG" sz="2800" dirty="0" smtClean="0"/>
              <a:t>في </a:t>
            </a:r>
            <a:r>
              <a:rPr lang="ar-EG" sz="2800" dirty="0"/>
              <a:t>عملية الترويج والتسويق </a:t>
            </a:r>
            <a:r>
              <a:rPr lang="ar-EG" sz="2800" dirty="0" smtClean="0"/>
              <a:t>في </a:t>
            </a:r>
            <a:r>
              <a:rPr lang="ar-EG" sz="2800" dirty="0"/>
              <a:t>الحملات الإعلامية وفى مجال التواصل مع الجمهور، ولذلك سيتم تناولها </a:t>
            </a:r>
            <a:r>
              <a:rPr lang="ar-EG" sz="2800" dirty="0" smtClean="0"/>
              <a:t>كما يلي </a:t>
            </a:r>
            <a:r>
              <a:rPr lang="ar-EG" sz="2800" i="1" dirty="0" smtClean="0"/>
              <a:t>:</a:t>
            </a:r>
            <a:endParaRPr lang="en-US" sz="2800" dirty="0"/>
          </a:p>
          <a:p>
            <a:pPr algn="just"/>
            <a:endParaRPr lang="en-US" sz="2800" dirty="0"/>
          </a:p>
        </p:txBody>
      </p:sp>
      <p:sp>
        <p:nvSpPr>
          <p:cNvPr id="3" name="Rounded Rectangle 2"/>
          <p:cNvSpPr/>
          <p:nvPr/>
        </p:nvSpPr>
        <p:spPr>
          <a:xfrm>
            <a:off x="5519936" y="188640"/>
            <a:ext cx="6192688" cy="100811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EG" sz="3200" b="1" u="dbl" dirty="0"/>
              <a:t>رابعاً</a:t>
            </a:r>
            <a:r>
              <a:rPr lang="ar-EG" sz="3200" b="1" dirty="0"/>
              <a:t>: </a:t>
            </a:r>
            <a:r>
              <a:rPr lang="ar-EG" sz="3200" b="1" u="sng" dirty="0"/>
              <a:t>مواقع الشبكات الاجتماعية</a:t>
            </a:r>
            <a:endParaRPr lang="en-US" sz="3200" dirty="0"/>
          </a:p>
        </p:txBody>
      </p:sp>
      <p:pic>
        <p:nvPicPr>
          <p:cNvPr id="5123" name="Picture 3" descr="C:\Users\Windows 7\Desktop\unnamed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231904"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57698"/>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375920" y="1412776"/>
            <a:ext cx="6792416" cy="5445224"/>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endParaRPr lang="ar-EG" sz="2800" dirty="0" smtClean="0"/>
          </a:p>
          <a:p>
            <a:pPr algn="just"/>
            <a:r>
              <a:rPr lang="ar-EG" sz="2800" dirty="0" smtClean="0"/>
              <a:t>مع </a:t>
            </a:r>
            <a:r>
              <a:rPr lang="ar-EG" sz="2800" dirty="0"/>
              <a:t>تزايد شعبية اليوتيوب وزيادة عدد مستخدميه، أصبح منبرا مثاليا </a:t>
            </a:r>
            <a:r>
              <a:rPr lang="ar-EG" sz="2800" dirty="0" smtClean="0"/>
              <a:t>في </a:t>
            </a:r>
            <a:r>
              <a:rPr lang="ar-EG" sz="2800" dirty="0"/>
              <a:t>مجال التسويق والإعلانات </a:t>
            </a:r>
            <a:r>
              <a:rPr lang="ar-EG" sz="2800" dirty="0" smtClean="0"/>
              <a:t>الترويجية، </a:t>
            </a:r>
            <a:r>
              <a:rPr lang="ar-EG" sz="2800" dirty="0"/>
              <a:t>كما تستخدمه الحكومات أيضا </a:t>
            </a:r>
            <a:r>
              <a:rPr lang="ar-EG" sz="2800" dirty="0" smtClean="0"/>
              <a:t>في </a:t>
            </a:r>
            <a:r>
              <a:rPr lang="ar-EG" sz="2800" dirty="0"/>
              <a:t>مختلف أنحاء العالم </a:t>
            </a:r>
            <a:r>
              <a:rPr lang="ar-EG" sz="2800" dirty="0" smtClean="0"/>
              <a:t>في </a:t>
            </a:r>
            <a:r>
              <a:rPr lang="ar-EG" sz="2800" dirty="0"/>
              <a:t>تثقيف المواطنين من خلال تحميل الفيديوهات التدريبية والتوعوية حول الخدمات </a:t>
            </a:r>
            <a:r>
              <a:rPr lang="ar-EG" sz="2800" dirty="0" smtClean="0"/>
              <a:t>التي </a:t>
            </a:r>
            <a:r>
              <a:rPr lang="ar-EG" sz="2800" dirty="0"/>
              <a:t>تقدمها أو حتى </a:t>
            </a:r>
            <a:r>
              <a:rPr lang="ar-EG" sz="2800" dirty="0" smtClean="0"/>
              <a:t>في </a:t>
            </a:r>
            <a:r>
              <a:rPr lang="ar-EG" sz="2800" dirty="0"/>
              <a:t>حالة إذا ما أرادت نشر معلومات خارج إطار وسائل الإعلام التقليدية</a:t>
            </a:r>
            <a:r>
              <a:rPr lang="ar-EG" sz="2800" dirty="0" smtClean="0"/>
              <a:t>. </a:t>
            </a:r>
          </a:p>
          <a:p>
            <a:pPr algn="just"/>
            <a:r>
              <a:rPr lang="ar-EG" sz="2800" dirty="0"/>
              <a:t>و</a:t>
            </a:r>
            <a:r>
              <a:rPr lang="ar-EG" sz="2800" dirty="0" smtClean="0"/>
              <a:t>يفيد موقع اليوتيوب في مجال الحملات الإعلامية في امكانية </a:t>
            </a:r>
            <a:r>
              <a:rPr lang="ar-EG" sz="2800" dirty="0"/>
              <a:t>نشر رسائل الحملة المصورة عبر الموقع، مما </a:t>
            </a:r>
            <a:r>
              <a:rPr lang="ar-EG" sz="2800" dirty="0" smtClean="0"/>
              <a:t>يساعد في </a:t>
            </a:r>
            <a:r>
              <a:rPr lang="ar-EG" sz="2800" dirty="0"/>
              <a:t>الحد من تكاليف البث </a:t>
            </a:r>
            <a:r>
              <a:rPr lang="ar-EG" sz="2800" dirty="0" smtClean="0"/>
              <a:t>التليفزيوني الفضائي </a:t>
            </a:r>
            <a:r>
              <a:rPr lang="ar-EG" sz="2800" dirty="0"/>
              <a:t>الذى يعد </a:t>
            </a:r>
            <a:r>
              <a:rPr lang="ar-EG" sz="2800" dirty="0" smtClean="0"/>
              <a:t>في </a:t>
            </a:r>
            <a:r>
              <a:rPr lang="ar-EG" sz="2800" dirty="0"/>
              <a:t>معظم الحالات فوق قدرات القائمين على حملات التوعية الإعلامية</a:t>
            </a:r>
            <a:endParaRPr lang="en-US" sz="2800" dirty="0"/>
          </a:p>
          <a:p>
            <a:pPr algn="just"/>
            <a:endParaRPr lang="en-US" sz="2800" dirty="0"/>
          </a:p>
        </p:txBody>
      </p:sp>
      <p:sp>
        <p:nvSpPr>
          <p:cNvPr id="4" name="Rounded Rectangular Callout 3"/>
          <p:cNvSpPr/>
          <p:nvPr/>
        </p:nvSpPr>
        <p:spPr>
          <a:xfrm>
            <a:off x="8472264" y="332656"/>
            <a:ext cx="3240360" cy="864096"/>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r>
              <a:rPr lang="ar-EG" sz="3000" b="1" dirty="0"/>
              <a:t>(أ) </a:t>
            </a:r>
            <a:r>
              <a:rPr lang="ar-EG" sz="3000" b="1" u="sng" dirty="0"/>
              <a:t>موقع اليوتيوب</a:t>
            </a:r>
            <a:endParaRPr lang="en-US" sz="3000" u="sng" dirty="0"/>
          </a:p>
        </p:txBody>
      </p:sp>
      <p:pic>
        <p:nvPicPr>
          <p:cNvPr id="6147" name="Picture 3" descr="C:\Users\Windows 7\Desktop\قصة-نجاح-موقع-يوتيوب-youtube-m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59896"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605503"/>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375920" y="1340768"/>
            <a:ext cx="6792416" cy="5517232"/>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endParaRPr lang="ar-EG" sz="2800" dirty="0" smtClean="0"/>
          </a:p>
          <a:p>
            <a:pPr algn="just"/>
            <a:r>
              <a:rPr lang="ar-EG" sz="2800" dirty="0" smtClean="0"/>
              <a:t>استأثر </a:t>
            </a:r>
            <a:r>
              <a:rPr lang="ar-EG" sz="2800" dirty="0"/>
              <a:t>الفيس بوك بقبول عدد كبير من الأفراد خصوصا من الشباب </a:t>
            </a:r>
            <a:r>
              <a:rPr lang="ar-EG" sz="2800" dirty="0" smtClean="0"/>
              <a:t>في </a:t>
            </a:r>
            <a:r>
              <a:rPr lang="ar-EG" sz="2800" dirty="0"/>
              <a:t>جميع أنحاء العالم، نظرا للمميزات </a:t>
            </a:r>
            <a:r>
              <a:rPr lang="ar-EG" sz="2800" dirty="0" smtClean="0"/>
              <a:t>التي </a:t>
            </a:r>
            <a:r>
              <a:rPr lang="ar-EG" sz="2800" dirty="0"/>
              <a:t>يتيحها </a:t>
            </a:r>
            <a:r>
              <a:rPr lang="ar-EG" sz="2800" dirty="0" smtClean="0"/>
              <a:t>في </a:t>
            </a:r>
            <a:r>
              <a:rPr lang="ar-EG" sz="2800" dirty="0"/>
              <a:t>مجال تدعيم الروابط الاجتماعية </a:t>
            </a:r>
            <a:r>
              <a:rPr lang="ar-EG" sz="2800" dirty="0" smtClean="0"/>
              <a:t>، كما </a:t>
            </a:r>
            <a:r>
              <a:rPr lang="ar-EG" sz="2800" dirty="0"/>
              <a:t>يتيح </a:t>
            </a:r>
            <a:r>
              <a:rPr lang="ar-EG" sz="2800" dirty="0" smtClean="0"/>
              <a:t>ميزة </a:t>
            </a:r>
            <a:r>
              <a:rPr lang="ar-EG" sz="2800" dirty="0"/>
              <a:t>هائلة </a:t>
            </a:r>
            <a:r>
              <a:rPr lang="ar-EG" sz="2800" dirty="0" smtClean="0"/>
              <a:t>في </a:t>
            </a:r>
            <a:r>
              <a:rPr lang="ar-EG" sz="2800" dirty="0"/>
              <a:t>مجال الترويج للحملات الإعلامية </a:t>
            </a:r>
            <a:r>
              <a:rPr lang="ar-SA" sz="2800" dirty="0"/>
              <a:t>وتنظيم التجمعات والمقابلات </a:t>
            </a:r>
            <a:r>
              <a:rPr lang="ar-SA" sz="2800" dirty="0" smtClean="0"/>
              <a:t>التي </a:t>
            </a:r>
            <a:r>
              <a:rPr lang="ar-SA" sz="2800" dirty="0"/>
              <a:t>تحتاجها الحملة عن طريق تطبيق يسمى "</a:t>
            </a:r>
            <a:r>
              <a:rPr lang="ar-SA" sz="2800" b="1" dirty="0"/>
              <a:t>تنظيم حدث" </a:t>
            </a:r>
            <a:r>
              <a:rPr lang="ar-SA" sz="2800" dirty="0" smtClean="0"/>
              <a:t>حيث </a:t>
            </a:r>
            <a:r>
              <a:rPr lang="ar-SA" sz="2800" dirty="0"/>
              <a:t>يعد من أفضل الوسائل </a:t>
            </a:r>
            <a:r>
              <a:rPr lang="ar-SA" sz="2800" dirty="0" smtClean="0"/>
              <a:t>في </a:t>
            </a:r>
            <a:r>
              <a:rPr lang="ar-SA" sz="2800" dirty="0"/>
              <a:t>الوصول للجماهير المستهدفة </a:t>
            </a:r>
            <a:r>
              <a:rPr lang="ar-SA" sz="2800" dirty="0" smtClean="0"/>
              <a:t>بدقة</a:t>
            </a:r>
            <a:r>
              <a:rPr lang="ar-EG" sz="2800" dirty="0" smtClean="0"/>
              <a:t>، </a:t>
            </a:r>
            <a:r>
              <a:rPr lang="ar-EG" sz="2800" dirty="0"/>
              <a:t>من خلال دعوة أكبر عدد ممكن من الأفراد </a:t>
            </a:r>
            <a:r>
              <a:rPr lang="ar-EG" sz="2800" dirty="0" smtClean="0"/>
              <a:t>للانضمام </a:t>
            </a:r>
            <a:r>
              <a:rPr lang="ar-EG" sz="2800" dirty="0"/>
              <a:t>لحدث ما خاص بالحملة مع وضع تفاصيل عنه مثل الزمان </a:t>
            </a:r>
            <a:r>
              <a:rPr lang="ar-EG" sz="2800" dirty="0" smtClean="0"/>
              <a:t>والمكان.</a:t>
            </a:r>
            <a:endParaRPr lang="en-US" sz="2800" dirty="0"/>
          </a:p>
        </p:txBody>
      </p:sp>
      <p:sp>
        <p:nvSpPr>
          <p:cNvPr id="4" name="Rounded Rectangular Callout 3"/>
          <p:cNvSpPr/>
          <p:nvPr/>
        </p:nvSpPr>
        <p:spPr>
          <a:xfrm>
            <a:off x="8472264" y="239738"/>
            <a:ext cx="3240360" cy="864096"/>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r>
              <a:rPr lang="ar-EG" sz="3000" b="1" dirty="0" smtClean="0"/>
              <a:t>(ب) </a:t>
            </a:r>
            <a:r>
              <a:rPr lang="ar-EG" sz="3200" b="1" u="sng" dirty="0"/>
              <a:t>موقع الفيس بوك</a:t>
            </a:r>
            <a:r>
              <a:rPr lang="ar-EG" sz="3200" b="1" dirty="0"/>
              <a:t> </a:t>
            </a:r>
            <a:endParaRPr lang="en-US" sz="3000" dirty="0"/>
          </a:p>
        </p:txBody>
      </p:sp>
      <p:pic>
        <p:nvPicPr>
          <p:cNvPr id="7170" name="Picture 2" descr="C:\Users\Windows 7\Desktop\654646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523190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113756"/>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375920" y="1340768"/>
            <a:ext cx="6792416" cy="551723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just"/>
            <a:endParaRPr lang="ar-EG" sz="2800" dirty="0"/>
          </a:p>
          <a:p>
            <a:pPr algn="just"/>
            <a:r>
              <a:rPr lang="ar-SA" sz="2800" dirty="0" smtClean="0"/>
              <a:t>تعد </a:t>
            </a:r>
            <a:r>
              <a:rPr lang="ar-SA" sz="2800" b="1" dirty="0"/>
              <a:t>الوسوم # </a:t>
            </a:r>
            <a:r>
              <a:rPr lang="en-GB" sz="2800" b="1" dirty="0"/>
              <a:t>Hashtahgs</a:t>
            </a:r>
            <a:r>
              <a:rPr lang="ar-EG" sz="2800" dirty="0"/>
              <a:t> من أحد أهم الأدوات </a:t>
            </a:r>
            <a:r>
              <a:rPr lang="ar-EG" sz="2800" dirty="0" smtClean="0"/>
              <a:t>التي </a:t>
            </a:r>
            <a:r>
              <a:rPr lang="ar-EG" sz="2800" dirty="0"/>
              <a:t>أتاحها موقع </a:t>
            </a:r>
            <a:r>
              <a:rPr lang="ar-EG" sz="2800" dirty="0" smtClean="0"/>
              <a:t>تويتر لترويج </a:t>
            </a:r>
            <a:r>
              <a:rPr lang="ar-EG" sz="2800" dirty="0"/>
              <a:t>بعض الكلمات والموضوعات </a:t>
            </a:r>
            <a:r>
              <a:rPr lang="ar-EG" sz="2800" dirty="0" smtClean="0"/>
              <a:t>في </a:t>
            </a:r>
            <a:r>
              <a:rPr lang="ar-EG" sz="2800" dirty="0"/>
              <a:t>إطار الحملات الاجتماعية لتوصيل رسائل معينة، ولجذب انتباه الجمهور </a:t>
            </a:r>
            <a:r>
              <a:rPr lang="ar-EG" sz="2800" dirty="0" smtClean="0"/>
              <a:t>في </a:t>
            </a:r>
            <a:r>
              <a:rPr lang="ar-EG" sz="2800" dirty="0"/>
              <a:t>العديد من الموضوعات، وتقوم فكرتها على أن كل من يقوم بالبحث باستخدام ذلك الهاشتاج على محرك بحث</a:t>
            </a:r>
            <a:r>
              <a:rPr lang="ar-SA" sz="2800" dirty="0"/>
              <a:t> الموقع يجد كل ما كتب بخصوص ذلك الموضوع، وهو ما يتم استغلاله </a:t>
            </a:r>
            <a:r>
              <a:rPr lang="ar-SA" sz="2800" dirty="0" smtClean="0"/>
              <a:t>في </a:t>
            </a:r>
            <a:r>
              <a:rPr lang="ar-SA" sz="2800" dirty="0"/>
              <a:t>التسويق لقضايا اجتماعية بعينها، وخصوصا تلك </a:t>
            </a:r>
            <a:r>
              <a:rPr lang="ar-SA" sz="2800" dirty="0" smtClean="0"/>
              <a:t>التي </a:t>
            </a:r>
            <a:r>
              <a:rPr lang="ar-SA" sz="2800" dirty="0"/>
              <a:t>تتعلق بالحث على فعل سلوك </a:t>
            </a:r>
            <a:r>
              <a:rPr lang="ar-SA" sz="2800" dirty="0" smtClean="0"/>
              <a:t>اجتماعي </a:t>
            </a:r>
            <a:r>
              <a:rPr lang="ar-SA" sz="2800" dirty="0"/>
              <a:t>معين، مما يسهم </a:t>
            </a:r>
            <a:r>
              <a:rPr lang="ar-SA" sz="2800" dirty="0" smtClean="0"/>
              <a:t>في </a:t>
            </a:r>
            <a:r>
              <a:rPr lang="ar-SA" sz="2800" dirty="0"/>
              <a:t>جعل الجمهور أكثر تحفيزا للقيام بذلك السلوك، وخصوصا إذا وجد إقبال عليه، وتشجيع من حوله من بقية </a:t>
            </a:r>
            <a:r>
              <a:rPr lang="ar-SA" sz="2800" dirty="0" smtClean="0"/>
              <a:t>المستخدمين</a:t>
            </a:r>
            <a:r>
              <a:rPr lang="ar-EG" sz="2800" dirty="0" smtClean="0"/>
              <a:t>.</a:t>
            </a:r>
            <a:endParaRPr lang="en-US" sz="2800" dirty="0"/>
          </a:p>
          <a:p>
            <a:pPr algn="just"/>
            <a:endParaRPr lang="ar-EG" sz="2800" dirty="0" smtClean="0"/>
          </a:p>
        </p:txBody>
      </p:sp>
      <p:sp>
        <p:nvSpPr>
          <p:cNvPr id="4" name="Rounded Rectangular Callout 3"/>
          <p:cNvSpPr/>
          <p:nvPr/>
        </p:nvSpPr>
        <p:spPr>
          <a:xfrm>
            <a:off x="8472264" y="239738"/>
            <a:ext cx="3240360" cy="864096"/>
          </a:xfrm>
          <a:prstGeom prst="wedgeRoundRectCallout">
            <a:avLst/>
          </a:prstGeom>
        </p:spPr>
        <p:style>
          <a:lnRef idx="1">
            <a:schemeClr val="accent2"/>
          </a:lnRef>
          <a:fillRef idx="2">
            <a:schemeClr val="accent2"/>
          </a:fillRef>
          <a:effectRef idx="1">
            <a:schemeClr val="accent2"/>
          </a:effectRef>
          <a:fontRef idx="minor">
            <a:schemeClr val="dk1"/>
          </a:fontRef>
        </p:style>
        <p:txBody>
          <a:bodyPr rtlCol="1" anchor="ctr"/>
          <a:lstStyle/>
          <a:p>
            <a:pPr algn="just"/>
            <a:r>
              <a:rPr lang="ar-EG" sz="3000" b="1" dirty="0" smtClean="0"/>
              <a:t>(ج) </a:t>
            </a:r>
            <a:r>
              <a:rPr lang="ar-EG" sz="3200" b="1" u="sng" dirty="0"/>
              <a:t>موقـع تـويتر</a:t>
            </a:r>
            <a:r>
              <a:rPr lang="ar-EG" sz="3200" b="1" dirty="0"/>
              <a:t> </a:t>
            </a:r>
            <a:endParaRPr lang="en-US" sz="3000" dirty="0"/>
          </a:p>
        </p:txBody>
      </p:sp>
      <p:pic>
        <p:nvPicPr>
          <p:cNvPr id="8195" name="Picture 3" descr="C:\Users\Windows 7\Desktop\unnamed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23190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090515"/>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1097</TotalTime>
  <Words>682</Words>
  <Application>Microsoft Office PowerPoint</Application>
  <PresentationFormat>Custom</PresentationFormat>
  <Paragraphs>27</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الحملات الإعلامية وتخطيط البرامج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أوروبا في العصور الوسطي من القرن الــ11 إلى الــ16</dc:title>
  <dc:creator>AIA</dc:creator>
  <cp:lastModifiedBy>Windows 7</cp:lastModifiedBy>
  <cp:revision>193</cp:revision>
  <dcterms:created xsi:type="dcterms:W3CDTF">2019-06-05T11:17:39Z</dcterms:created>
  <dcterms:modified xsi:type="dcterms:W3CDTF">2020-03-24T19:54:39Z</dcterms:modified>
</cp:coreProperties>
</file>