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4" r:id="rId1"/>
  </p:sldMasterIdLst>
  <p:notesMasterIdLst>
    <p:notesMasterId r:id="rId16"/>
  </p:notesMasterIdLst>
  <p:handoutMasterIdLst>
    <p:handoutMasterId r:id="rId17"/>
  </p:handoutMasterIdLst>
  <p:sldIdLst>
    <p:sldId id="265" r:id="rId2"/>
    <p:sldId id="307" r:id="rId3"/>
    <p:sldId id="308" r:id="rId4"/>
    <p:sldId id="309" r:id="rId5"/>
    <p:sldId id="320" r:id="rId6"/>
    <p:sldId id="321" r:id="rId7"/>
    <p:sldId id="322" r:id="rId8"/>
    <p:sldId id="323" r:id="rId9"/>
    <p:sldId id="326" r:id="rId10"/>
    <p:sldId id="327" r:id="rId11"/>
    <p:sldId id="325" r:id="rId12"/>
    <p:sldId id="328" r:id="rId13"/>
    <p:sldId id="329" r:id="rId14"/>
    <p:sldId id="330" r:id="rId15"/>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75" autoAdjust="0"/>
    <p:restoredTop sz="92355" autoAdjust="0"/>
  </p:normalViewPr>
  <p:slideViewPr>
    <p:cSldViewPr>
      <p:cViewPr>
        <p:scale>
          <a:sx n="50" d="100"/>
          <a:sy n="50" d="100"/>
        </p:scale>
        <p:origin x="-1476" y="-480"/>
      </p:cViewPr>
      <p:guideLst>
        <p:guide orient="horz" pos="2160"/>
        <p:guide pos="3840"/>
        <p:guide pos="6816"/>
        <p:guide pos="81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3600" cy="458788"/>
          </a:xfrm>
          <a:prstGeom prst="rect">
            <a:avLst/>
          </a:prstGeom>
        </p:spPr>
        <p:txBody>
          <a:bodyPr vert="horz" lIns="91440" tIns="45720" rIns="91440" bIns="45720" rtlCol="1"/>
          <a:lstStyle>
            <a:lvl1pPr algn="r" rtl="1">
              <a:defRPr sz="1200"/>
            </a:lvl1pPr>
          </a:lstStyle>
          <a:p>
            <a:pPr algn="l" rtl="1"/>
            <a:fld id="{94C80C32-0A6B-48A0-8F59-3673BC11B0EB}" type="uaqdatetime1">
              <a:rPr lang="ar-SA" smtClean="0"/>
              <a:pPr algn="l" rtl="1"/>
              <a:t>18/02/38</a:t>
            </a:fld>
            <a:endParaRPr lang="ar-SA" dirty="0"/>
          </a:p>
        </p:txBody>
      </p:sp>
      <p:sp>
        <p:nvSpPr>
          <p:cNvPr id="4" name="عنصر نائب للتذييل 3"/>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3600" cy="458787"/>
          </a:xfrm>
          <a:prstGeom prst="rect">
            <a:avLst/>
          </a:prstGeom>
        </p:spPr>
        <p:txBody>
          <a:bodyPr vert="horz" lIns="91440" tIns="45720" rIns="91440" bIns="45720" rtlCol="1" anchor="b"/>
          <a:lstStyle>
            <a:lvl1pPr algn="r" rtl="1">
              <a:defRPr sz="1200"/>
            </a:lvl1pPr>
          </a:lstStyle>
          <a:p>
            <a:pPr algn="l" rtl="1"/>
            <a:fld id="{7BAE14B8-3CC9-472D-9BC5-A84D80684DE2}" type="slidenum">
              <a:rPr lang="ar-SA"/>
              <a:pPr algn="l" rtl="1"/>
              <a:t>‹#›</a:t>
            </a:fld>
            <a:endParaRPr lang="ar-SA"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idx="1"/>
          </p:nvPr>
        </p:nvSpPr>
        <p:spPr>
          <a:xfrm>
            <a:off x="0" y="0"/>
            <a:ext cx="2590800" cy="458788"/>
          </a:xfrm>
          <a:prstGeom prst="rect">
            <a:avLst/>
          </a:prstGeom>
        </p:spPr>
        <p:txBody>
          <a:bodyPr vert="horz" lIns="91440" tIns="45720" rIns="91440" bIns="45720" rtlCol="1"/>
          <a:lstStyle>
            <a:lvl1pPr algn="l" rtl="1">
              <a:defRPr sz="1200"/>
            </a:lvl1pPr>
          </a:lstStyle>
          <a:p>
            <a:fld id="{2FCA23F9-0301-4BFA-9670-CD6E4D54C841}" type="uaqdatetime1">
              <a:rPr lang="ar-SA" smtClean="0"/>
              <a:pPr/>
              <a:t>18/02/38</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7" name="عنصر نائب لرقم الشريحة 6"/>
          <p:cNvSpPr>
            <a:spLocks noGrp="1"/>
          </p:cNvSpPr>
          <p:nvPr>
            <p:ph type="sldNum" sz="quarter" idx="5"/>
          </p:nvPr>
        </p:nvSpPr>
        <p:spPr>
          <a:xfrm>
            <a:off x="0" y="8685213"/>
            <a:ext cx="2590800" cy="458787"/>
          </a:xfrm>
          <a:prstGeom prst="rect">
            <a:avLst/>
          </a:prstGeom>
        </p:spPr>
        <p:txBody>
          <a:bodyPr vert="horz" lIns="91440" tIns="45720" rIns="91440" bIns="45720" rtlCol="1" anchor="b"/>
          <a:lstStyle>
            <a:lvl1pPr algn="l" rtl="1">
              <a:defRPr sz="1200"/>
            </a:lvl1pPr>
          </a:lstStyle>
          <a:p>
            <a:fld id="{7FB667E1-E601-4AAF-B95C-B25720D70A60}" type="slidenum">
              <a:rPr lang="ar-SA" smtClean="0"/>
              <a:pPr/>
              <a:t>‹#›</a:t>
            </a:fld>
            <a:endParaRPr lang="ar-SA"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cs typeface="+mj-cs"/>
            </a:endParaRPr>
          </a:p>
        </p:txBody>
      </p:sp>
      <p:sp>
        <p:nvSpPr>
          <p:cNvPr id="4" name="عنصر نائب لرقم الشريحة 3"/>
          <p:cNvSpPr>
            <a:spLocks noGrp="1"/>
          </p:cNvSpPr>
          <p:nvPr>
            <p:ph type="sldNum" sz="quarter" idx="10"/>
          </p:nvPr>
        </p:nvSpPr>
        <p:spPr/>
        <p:txBody>
          <a:bodyPr/>
          <a:lstStyle/>
          <a:p>
            <a:pPr rtl="1"/>
            <a:fld id="{7FB667E1-E601-4AAF-B95C-B25720D70A60}" type="slidenum">
              <a:rPr lang="ar-SA" smtClean="0"/>
              <a:t>1</a:t>
            </a:fld>
            <a:endParaRPr lang="ar-SA"/>
          </a:p>
        </p:txBody>
      </p:sp>
    </p:spTree>
    <p:extLst>
      <p:ext uri="{BB962C8B-B14F-4D97-AF65-F5344CB8AC3E}">
        <p14:creationId xmlns:p14="http://schemas.microsoft.com/office/powerpoint/2010/main" val="958522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12</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13</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14</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2</a:t>
            </a:fld>
            <a:endParaRPr lang="ar-SA" dirty="0"/>
          </a:p>
        </p:txBody>
      </p:sp>
    </p:spTree>
    <p:extLst>
      <p:ext uri="{BB962C8B-B14F-4D97-AF65-F5344CB8AC3E}">
        <p14:creationId xmlns:p14="http://schemas.microsoft.com/office/powerpoint/2010/main" val="366025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5</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6</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7</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8</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9</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10</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11</a:t>
            </a:fld>
            <a:endParaRPr lang="ar-SA" dirty="0"/>
          </a:p>
        </p:txBody>
      </p:sp>
    </p:spTree>
    <p:extLst>
      <p:ext uri="{BB962C8B-B14F-4D97-AF65-F5344CB8AC3E}">
        <p14:creationId xmlns:p14="http://schemas.microsoft.com/office/powerpoint/2010/main" val="78256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17" name="Footer Placeholder 16"/>
          <p:cNvSpPr>
            <a:spLocks noGrp="1"/>
          </p:cNvSpPr>
          <p:nvPr>
            <p:ph type="ftr" sz="quarter" idx="11"/>
          </p:nvPr>
        </p:nvSpPr>
        <p:spPr/>
        <p:txBody>
          <a:bodyPr/>
          <a:lstStyle/>
          <a:p>
            <a:endParaRPr lang="ar-SA" dirty="0"/>
          </a:p>
        </p:txBody>
      </p:sp>
      <p:sp>
        <p:nvSpPr>
          <p:cNvPr id="29" name="Slide Number Placeholder 28"/>
          <p:cNvSpPr>
            <a:spLocks noGrp="1"/>
          </p:cNvSpPr>
          <p:nvPr>
            <p:ph type="sldNum" sz="quarter" idx="12"/>
          </p:nvPr>
        </p:nvSpPr>
        <p:spPr/>
        <p:txBody>
          <a:bodyPr/>
          <a:lstStyle/>
          <a:p>
            <a:fld id="{CA8D9AD5-F248-4919-864A-CFD76CC027D6}" type="slidenum">
              <a:rPr lang="ar-SA" smtClean="0"/>
              <a:pPr/>
              <a:t>‹#›</a:t>
            </a:fld>
            <a:endParaRPr lang="ar-SA" dirty="0"/>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a:xfrm>
            <a:off x="10566400" y="6416676"/>
            <a:ext cx="1016000" cy="365125"/>
          </a:xfrm>
        </p:spPr>
        <p:txBody>
          <a:bodyPr/>
          <a:lstStyle/>
          <a:p>
            <a:fld id="{CA8D9AD5-F248-4919-864A-CFD76CC027D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l"/>
            <a:fld id="{A63994C7-AF98-40D1-8C96-4DF61EC7D614}" type="uaqdatetime1">
              <a:rPr lang="ar-SA" smtClean="0"/>
              <a:pPr algn="l"/>
              <a:t>18/02/38</a:t>
            </a:fld>
            <a:endParaRPr lang="ar-SA" dirty="0"/>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SA" dirty="0"/>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A8D9AD5-F248-4919-864A-CFD76CC027D6}" type="slidenum">
              <a:rPr lang="ar-SA" smtClean="0"/>
              <a:pPr/>
              <a:t>‹#›</a:t>
            </a:fld>
            <a:endParaRPr lang="ar-SA" dirty="0"/>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523999" y="4365104"/>
            <a:ext cx="9144002" cy="1045096"/>
          </a:xfrm>
        </p:spPr>
        <p:txBody>
          <a:bodyPr rtlCol="1">
            <a:normAutofit/>
          </a:bodyPr>
          <a:lstStyle/>
          <a:p>
            <a:pPr rtl="1"/>
            <a:r>
              <a:rPr lang="ar-EG" sz="3200" b="1" dirty="0" smtClean="0">
                <a:latin typeface="Tahoma" panose="020B0604030504040204" pitchFamily="34" charset="0"/>
                <a:ea typeface="Tahoma" panose="020B0604030504040204" pitchFamily="34" charset="0"/>
                <a:cs typeface="Tahoma" panose="020B0604030504040204" pitchFamily="34" charset="0"/>
              </a:rPr>
              <a:t>الحملات الإعلامية وتخطيط البرامج</a:t>
            </a:r>
            <a:endParaRPr lang="ar-SA" sz="3200" b="1" dirty="0">
              <a:latin typeface="Tahoma" panose="020B0604030504040204" pitchFamily="34" charset="0"/>
              <a:ea typeface="Tahoma" panose="020B0604030504040204" pitchFamily="34" charset="0"/>
              <a:cs typeface="Tahoma" panose="020B0604030504040204" pitchFamily="34" charset="0"/>
            </a:endParaRPr>
          </a:p>
        </p:txBody>
      </p:sp>
      <p:sp>
        <p:nvSpPr>
          <p:cNvPr id="4" name="العنوان الفرعي 3"/>
          <p:cNvSpPr>
            <a:spLocks noGrp="1"/>
          </p:cNvSpPr>
          <p:nvPr>
            <p:ph type="subTitle" idx="1"/>
          </p:nvPr>
        </p:nvSpPr>
        <p:spPr>
          <a:xfrm>
            <a:off x="1522413" y="5445224"/>
            <a:ext cx="9144002" cy="1260376"/>
          </a:xfrm>
        </p:spPr>
        <p:txBody>
          <a:bodyPr rtlCol="1">
            <a:normAutofit/>
          </a:bodyPr>
          <a:lstStyle/>
          <a:p>
            <a:pPr rtl="1"/>
            <a:r>
              <a:rPr lang="ar-EG" sz="2500" b="1" dirty="0" smtClean="0">
                <a:latin typeface="Tahoma" panose="020B0604030504040204" pitchFamily="34" charset="0"/>
                <a:ea typeface="Tahoma" panose="020B0604030504040204" pitchFamily="34" charset="0"/>
                <a:cs typeface="Tahoma" panose="020B0604030504040204" pitchFamily="34" charset="0"/>
              </a:rPr>
              <a:t>إعداد</a:t>
            </a:r>
          </a:p>
          <a:p>
            <a:pPr rtl="1"/>
            <a:r>
              <a:rPr lang="ar-EG" sz="2500" b="1" dirty="0" smtClean="0">
                <a:latin typeface="Tahoma" panose="020B0604030504040204" pitchFamily="34" charset="0"/>
                <a:ea typeface="Tahoma" panose="020B0604030504040204" pitchFamily="34" charset="0"/>
                <a:cs typeface="Tahoma" panose="020B0604030504040204" pitchFamily="34" charset="0"/>
              </a:rPr>
              <a:t>د/إيناس حسن عبدالعزيز</a:t>
            </a:r>
          </a:p>
        </p:txBody>
      </p:sp>
      <p:pic>
        <p:nvPicPr>
          <p:cNvPr id="1028" name="Picture 4" descr="C:\Users\Windows 7\Desktop\attach-1499983782-c8rVEv5ZJ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48"/>
            <a:ext cx="12192000" cy="460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advTm="10760">
        <p:fade/>
      </p:transition>
    </mc:Choice>
    <mc:Fallback xmlns="">
      <p:transition spd="med" advTm="1076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4871864" y="1700808"/>
            <a:ext cx="7176120" cy="4896544"/>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just"/>
            <a:r>
              <a:rPr lang="ar-EG" sz="2800" dirty="0"/>
              <a:t>تعد مرحلة الحشد أهم مراحل الترويج للحملة وتعتمد على نشر الموقع </a:t>
            </a:r>
            <a:r>
              <a:rPr lang="ar-EG" sz="2800" dirty="0" smtClean="0"/>
              <a:t>الإلكتروني </a:t>
            </a:r>
            <a:r>
              <a:rPr lang="ar-EG" sz="2800" dirty="0"/>
              <a:t>أو الصفحة الإلكترونية الخاصة بالحملة لدى أكبر عدد ممكن من الجمهور، ويمكن </a:t>
            </a:r>
            <a:r>
              <a:rPr lang="ar-EG" sz="2800" dirty="0" err="1"/>
              <a:t>فى</a:t>
            </a:r>
            <a:r>
              <a:rPr lang="ar-EG" sz="2800" dirty="0"/>
              <a:t> هذه المرحلة اللجوء لعمل إعلان مدفوع يساعد على الانتشار السريع للحملة، وهو هنا عادة ما يتألف من مزيج من المحتوى </a:t>
            </a:r>
            <a:r>
              <a:rPr lang="ar-EG" sz="2800" dirty="0" smtClean="0"/>
              <a:t>النصي </a:t>
            </a:r>
            <a:r>
              <a:rPr lang="ar-EG" sz="2800" dirty="0"/>
              <a:t>والرسوم ويستخدم لجذب الجمهور للموقع أو الصفحة الإلكترونية للحملة من خلال ربطه بموقع المعلن، وغالبا ما يظهر </a:t>
            </a:r>
            <a:r>
              <a:rPr lang="ar-EG" sz="2800" dirty="0" smtClean="0"/>
              <a:t>في </a:t>
            </a:r>
            <a:r>
              <a:rPr lang="ar-EG" sz="2800" dirty="0"/>
              <a:t>المواقع </a:t>
            </a:r>
            <a:r>
              <a:rPr lang="ar-EG" sz="2800" dirty="0" smtClean="0"/>
              <a:t>التي </a:t>
            </a:r>
            <a:r>
              <a:rPr lang="ar-EG" sz="2800" dirty="0"/>
              <a:t>يزورها أكبر عدد من الأشخاص وذلك عند تحميل الصفحة.</a:t>
            </a:r>
            <a:endParaRPr lang="en-US" sz="2800" dirty="0"/>
          </a:p>
        </p:txBody>
      </p:sp>
      <p:sp>
        <p:nvSpPr>
          <p:cNvPr id="2" name="Oval Callout 1"/>
          <p:cNvSpPr/>
          <p:nvPr/>
        </p:nvSpPr>
        <p:spPr>
          <a:xfrm>
            <a:off x="6491808" y="60090"/>
            <a:ext cx="5256584" cy="1080120"/>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3200" b="1" dirty="0" smtClean="0"/>
              <a:t>3- </a:t>
            </a:r>
            <a:r>
              <a:rPr lang="ar-EG" sz="3200" b="1" u="sng" dirty="0" smtClean="0"/>
              <a:t>الحشد</a:t>
            </a:r>
            <a:endParaRPr lang="ar-EG" sz="3200" dirty="0"/>
          </a:p>
        </p:txBody>
      </p:sp>
      <p:pic>
        <p:nvPicPr>
          <p:cNvPr id="4098" name="Picture 2" descr="C:\Users\Windows 7\Desktop\transparent-people-social-group-crowd-team-community-services-global-village-tourism5db70e0ea5ca06.14688801157227777467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2656"/>
            <a:ext cx="4871864" cy="62646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13745323"/>
      </p:ext>
    </p:extLst>
  </p:cSld>
  <p:clrMapOvr>
    <a:masterClrMapping/>
  </p:clrMapOvr>
  <mc:AlternateContent xmlns:mc="http://schemas.openxmlformats.org/markup-compatibility/2006" xmlns:p14="http://schemas.microsoft.com/office/powerpoint/2010/main">
    <mc:Choice Requires="p14">
      <p:transition spd="med" p14:dur="700" advTm="35911">
        <p:fade/>
      </p:transition>
    </mc:Choice>
    <mc:Fallback xmlns="">
      <p:transition spd="med" advTm="35911">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7248128" y="188640"/>
            <a:ext cx="4464496" cy="1224136"/>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EG" sz="3200" b="1" dirty="0" smtClean="0"/>
              <a:t>4-</a:t>
            </a:r>
            <a:r>
              <a:rPr lang="ar-EG" sz="3200" b="1" u="sng" dirty="0" smtClean="0"/>
              <a:t> الانضمام </a:t>
            </a:r>
            <a:r>
              <a:rPr lang="ar-EG" sz="3200" b="1" u="sng" dirty="0"/>
              <a:t>للحملة</a:t>
            </a:r>
            <a:endParaRPr lang="ar-EG" sz="3200" dirty="0"/>
          </a:p>
        </p:txBody>
      </p:sp>
      <p:sp>
        <p:nvSpPr>
          <p:cNvPr id="3" name="Rounded Rectangle 2"/>
          <p:cNvSpPr/>
          <p:nvPr/>
        </p:nvSpPr>
        <p:spPr>
          <a:xfrm>
            <a:off x="5951984" y="1916832"/>
            <a:ext cx="6048672" cy="4392488"/>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a:r>
              <a:rPr lang="ar-EG" sz="2800" dirty="0"/>
              <a:t>تأتى هذه المرحلة استكمالا للمرحلة السابقة وذلك بإيجاد آليات </a:t>
            </a:r>
            <a:r>
              <a:rPr lang="ar-EG" sz="2800" dirty="0" smtClean="0"/>
              <a:t>الانضمام الفعلي </a:t>
            </a:r>
            <a:r>
              <a:rPr lang="ar-EG" sz="2800" dirty="0"/>
              <a:t>للحملة، ويتم ذلك من خلال صياغة استمارة </a:t>
            </a:r>
            <a:r>
              <a:rPr lang="ar-EG" sz="2800" dirty="0" smtClean="0"/>
              <a:t>للانضمام </a:t>
            </a:r>
            <a:r>
              <a:rPr lang="ar-EG" sz="2800" dirty="0"/>
              <a:t>تحتوى على البيانات المطلوبة مع توضيح كيفية إرسالها للمسئولين عن الحملة بعد تعبئتها وطرائق التواصل معهم</a:t>
            </a:r>
          </a:p>
        </p:txBody>
      </p:sp>
      <p:pic>
        <p:nvPicPr>
          <p:cNvPr id="5122" name="Picture 2" descr="C:\Users\Windows 7\Desktop\pngtree-hands-holding-clipboard-with-to-do-list-template-and-pencil-filling-png-image_1879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90" y="188640"/>
            <a:ext cx="5303762"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933250"/>
      </p:ext>
    </p:extLst>
  </p:cSld>
  <p:clrMapOvr>
    <a:masterClrMapping/>
  </p:clrMapOvr>
  <mc:AlternateContent xmlns:mc="http://schemas.openxmlformats.org/markup-compatibility/2006" xmlns:p14="http://schemas.microsoft.com/office/powerpoint/2010/main">
    <mc:Choice Requires="p14">
      <p:transition spd="med" p14:dur="700" advTm="13656">
        <p:fade/>
      </p:transition>
    </mc:Choice>
    <mc:Fallback xmlns="">
      <p:transition spd="med" advTm="13656">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7248128" y="188640"/>
            <a:ext cx="4464496" cy="1224136"/>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EG" sz="3200" b="1" dirty="0" smtClean="0"/>
              <a:t>5-</a:t>
            </a:r>
            <a:r>
              <a:rPr lang="ar-EG" sz="3200" b="1" u="sng" dirty="0" smtClean="0"/>
              <a:t> </a:t>
            </a:r>
            <a:r>
              <a:rPr lang="ar-EG" sz="3200" b="1" u="sng" dirty="0"/>
              <a:t>المتابعة والرصد</a:t>
            </a:r>
            <a:endParaRPr lang="ar-EG" sz="3200" dirty="0"/>
          </a:p>
        </p:txBody>
      </p:sp>
      <p:sp>
        <p:nvSpPr>
          <p:cNvPr id="3" name="Rounded Rectangle 2"/>
          <p:cNvSpPr/>
          <p:nvPr/>
        </p:nvSpPr>
        <p:spPr>
          <a:xfrm>
            <a:off x="5951984" y="1916832"/>
            <a:ext cx="6048672" cy="4392488"/>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a:r>
              <a:rPr lang="ar-EG" sz="2800" dirty="0"/>
              <a:t>وهذه الخطوة تتم عن طريق عمل استطلاعات وقياسات مستمرة </a:t>
            </a:r>
            <a:r>
              <a:rPr lang="ar-EG" sz="2800" dirty="0" smtClean="0"/>
              <a:t>للرأي </a:t>
            </a:r>
            <a:r>
              <a:rPr lang="ar-EG" sz="2800" dirty="0"/>
              <a:t>العام </a:t>
            </a:r>
            <a:r>
              <a:rPr lang="ar-EG" sz="2800" dirty="0" smtClean="0"/>
              <a:t>الإلكتروني </a:t>
            </a:r>
            <a:r>
              <a:rPr lang="ar-EG" sz="2800" dirty="0"/>
              <a:t>بالإضافة إلى الرد على التساؤلات والاستفسارات </a:t>
            </a:r>
            <a:r>
              <a:rPr lang="ar-EG" sz="2800" dirty="0" smtClean="0"/>
              <a:t>التي </a:t>
            </a:r>
            <a:r>
              <a:rPr lang="ar-EG" sz="2800" dirty="0"/>
              <a:t>يطرحها الجمهور للحفاظ على المصداقية مع ضرورة التحديث المستمر لأخبار الحملة</a:t>
            </a:r>
          </a:p>
        </p:txBody>
      </p:sp>
      <p:pic>
        <p:nvPicPr>
          <p:cNvPr id="1026" name="Picture 2" descr="C:\Users\Windows 7\Desktop\pngtree-hand-painted-financial-character-trend-png-image_38374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6672"/>
            <a:ext cx="513893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97236"/>
      </p:ext>
    </p:extLst>
  </p:cSld>
  <p:clrMapOvr>
    <a:masterClrMapping/>
  </p:clrMapOvr>
  <mc:AlternateContent xmlns:mc="http://schemas.openxmlformats.org/markup-compatibility/2006" xmlns:p14="http://schemas.microsoft.com/office/powerpoint/2010/main">
    <mc:Choice Requires="p14">
      <p:transition spd="med" p14:dur="700" advTm="13656">
        <p:fade/>
      </p:transition>
    </mc:Choice>
    <mc:Fallback xmlns="">
      <p:transition spd="med" advTm="13656">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7536160" y="188640"/>
            <a:ext cx="4176464" cy="1080120"/>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EG" sz="3200" b="1" dirty="0" smtClean="0"/>
              <a:t>6-</a:t>
            </a:r>
            <a:r>
              <a:rPr lang="ar-EG" sz="3200" b="1" u="sng" dirty="0" smtClean="0"/>
              <a:t> </a:t>
            </a:r>
            <a:r>
              <a:rPr lang="ar-EG" sz="3200" b="1" u="sng" dirty="0"/>
              <a:t>التقييم</a:t>
            </a:r>
            <a:endParaRPr lang="ar-EG" sz="3200" dirty="0"/>
          </a:p>
        </p:txBody>
      </p:sp>
      <p:sp>
        <p:nvSpPr>
          <p:cNvPr id="3" name="Rounded Rectangle 2"/>
          <p:cNvSpPr/>
          <p:nvPr/>
        </p:nvSpPr>
        <p:spPr>
          <a:xfrm>
            <a:off x="5951984" y="1916832"/>
            <a:ext cx="6048672" cy="4392488"/>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ar-EG" sz="2800" dirty="0"/>
              <a:t>وهى المرحلة النهائية للحملة وتعتمد على تحديد مدى نجاحها </a:t>
            </a:r>
            <a:r>
              <a:rPr lang="ar-EG" sz="2800" dirty="0" smtClean="0"/>
              <a:t>في </a:t>
            </a:r>
            <a:r>
              <a:rPr lang="ar-EG" sz="2800" dirty="0"/>
              <a:t>جذب الجمهور المستهدف ومدى تفاعله مع المحتوى الذى تنشره، ويتم ذلك من خلال وضع بعض المقاييس الخاصة مثل حساب عدد التعليقات وتسجيلات الإعجاب وعدد المرات </a:t>
            </a:r>
            <a:r>
              <a:rPr lang="ar-EG" sz="2800" dirty="0" smtClean="0"/>
              <a:t>التي </a:t>
            </a:r>
            <a:r>
              <a:rPr lang="ar-EG" sz="2800" dirty="0"/>
              <a:t>قام فيها الجمهور بإعادة نشر المواد المعروضة عن الحملة.</a:t>
            </a:r>
            <a:endParaRPr lang="en-US" sz="2800" dirty="0"/>
          </a:p>
        </p:txBody>
      </p:sp>
      <p:pic>
        <p:nvPicPr>
          <p:cNvPr id="1026" name="Picture 2" descr="C:\Users\Windows 7\Desktop\self-assessment-310x1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188640"/>
            <a:ext cx="5472608"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61083"/>
      </p:ext>
    </p:extLst>
  </p:cSld>
  <p:clrMapOvr>
    <a:masterClrMapping/>
  </p:clrMapOvr>
  <mc:AlternateContent xmlns:mc="http://schemas.openxmlformats.org/markup-compatibility/2006" xmlns:p14="http://schemas.microsoft.com/office/powerpoint/2010/main">
    <mc:Choice Requires="p14">
      <p:transition spd="med" p14:dur="700" advTm="13656">
        <p:fade/>
      </p:transition>
    </mc:Choice>
    <mc:Fallback xmlns="">
      <p:transition spd="med" advTm="13656">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indows 7\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343893"/>
      </p:ext>
    </p:extLst>
  </p:cSld>
  <p:clrMapOvr>
    <a:masterClrMapping/>
  </p:clrMapOvr>
  <mc:AlternateContent xmlns:mc="http://schemas.openxmlformats.org/markup-compatibility/2006" xmlns:p14="http://schemas.microsoft.com/office/powerpoint/2010/main">
    <mc:Choice Requires="p14">
      <p:transition spd="med" p14:dur="700" advTm="13656">
        <p:fade/>
      </p:transition>
    </mc:Choice>
    <mc:Fallback xmlns="">
      <p:transition spd="med" advTm="13656">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5375920" y="1166292"/>
            <a:ext cx="6816080" cy="566124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just"/>
            <a:r>
              <a:rPr lang="ar-EG" sz="3100" dirty="0"/>
              <a:t>لقد ظهر مصطلح الحملات الإلكترونية بعد الانتشار الهائل لشبكة الإنترنت وتزايد عدد مستخدميها على المستوى العالمي، وعندما أصبح متاحاً لكلٍ من الأفراد والمؤسسات الحكومية وغير الحكومية على اختلاف أهدافها القيام بتصميم حملات اتصالية واستخدام شبكة الإنترنت كوسيلة لنشرها مع الاستفادة بالأساليب والتقنيات كافة </a:t>
            </a:r>
            <a:r>
              <a:rPr lang="ar-EG" sz="3100" dirty="0" smtClean="0"/>
              <a:t>التي </a:t>
            </a:r>
            <a:r>
              <a:rPr lang="ar-EG" sz="3100" dirty="0"/>
              <a:t>توفرها تلك الشبكة.</a:t>
            </a:r>
            <a:endParaRPr lang="en-US" sz="3100" dirty="0"/>
          </a:p>
          <a:p>
            <a:pPr algn="just"/>
            <a:endParaRPr lang="en-US" sz="2800" b="1" dirty="0"/>
          </a:p>
        </p:txBody>
      </p:sp>
      <p:sp>
        <p:nvSpPr>
          <p:cNvPr id="4" name="Rounded Rectangle 3"/>
          <p:cNvSpPr/>
          <p:nvPr/>
        </p:nvSpPr>
        <p:spPr>
          <a:xfrm>
            <a:off x="6168008" y="0"/>
            <a:ext cx="5616624" cy="105273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EG" sz="3600" b="1" dirty="0"/>
              <a:t>الحملات الإعلامية الإلكترونية</a:t>
            </a:r>
          </a:p>
        </p:txBody>
      </p:sp>
      <p:pic>
        <p:nvPicPr>
          <p:cNvPr id="2050" name="Picture 2" descr="C:\Users\Windows 7\Desktop\افضل-شركة-تسويق-الكترونى-فى-السعود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6" y="188640"/>
            <a:ext cx="511256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245443"/>
      </p:ext>
    </p:extLst>
  </p:cSld>
  <p:clrMapOvr>
    <a:masterClrMapping/>
  </p:clrMapOvr>
  <mc:AlternateContent xmlns:mc="http://schemas.openxmlformats.org/markup-compatibility/2006" xmlns:p14="http://schemas.microsoft.com/office/powerpoint/2010/main">
    <mc:Choice Requires="p14">
      <p:transition spd="med" p14:dur="700" advTm="129755">
        <p:fade/>
      </p:transition>
    </mc:Choice>
    <mc:Fallback xmlns="">
      <p:transition spd="med" advTm="12975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087888" y="1412776"/>
            <a:ext cx="7104112" cy="544522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ar-EG" sz="2800" dirty="0" smtClean="0"/>
              <a:t>يمكن تعريف الحملات </a:t>
            </a:r>
            <a:r>
              <a:rPr lang="ar-EG" sz="2800" dirty="0"/>
              <a:t>الإلكترونية </a:t>
            </a:r>
            <a:r>
              <a:rPr lang="ar-EG" sz="2800" dirty="0" smtClean="0"/>
              <a:t>علي </a:t>
            </a:r>
            <a:r>
              <a:rPr lang="ar-EG" sz="2800" dirty="0"/>
              <a:t>أنها ذلك النوع من الحملات الذى يعتمد على نقل </a:t>
            </a:r>
            <a:r>
              <a:rPr lang="ar-EG" sz="2800" dirty="0" smtClean="0"/>
              <a:t>رسائلها وموضوعاتها </a:t>
            </a:r>
            <a:r>
              <a:rPr lang="ar-EG" sz="2800" dirty="0"/>
              <a:t>المختلفة عبر استخدام وسيلة الكترونية وذلك </a:t>
            </a:r>
            <a:r>
              <a:rPr lang="ar-EG" sz="2800" dirty="0" smtClean="0"/>
              <a:t>باستثناء </a:t>
            </a:r>
            <a:r>
              <a:rPr lang="ar-EG" sz="2800" dirty="0"/>
              <a:t>استخدام التليفزيون أو الراديو، أما الحملات الإلكترونية التي يتم استخدامها في مجال التوعية  فتعرف بأنها أي عمل منظم يستهدف إحداث التغيير الاجتماعي والثقافي والسياسي داخل المجتمع عن طريق استخدام الفضاء </a:t>
            </a:r>
            <a:r>
              <a:rPr lang="ar-EG" sz="2800" dirty="0" smtClean="0"/>
              <a:t>الإلكتروني </a:t>
            </a:r>
            <a:r>
              <a:rPr lang="ar-EG" sz="2800" dirty="0"/>
              <a:t>كوسيط، وقد تكون الحملة مجرد رد فعل سرعان ما ينتهى، وقد تتحول إلى حركة اجتماعية مستمرة، وذلك وفقا لحجم التأييد من جانب المجتمع ومؤسساته المعنية.</a:t>
            </a:r>
            <a:endParaRPr lang="en-US" sz="2800" dirty="0"/>
          </a:p>
        </p:txBody>
      </p:sp>
      <p:pic>
        <p:nvPicPr>
          <p:cNvPr id="3075" name="Picture 3" descr="C:\Users\Windows 7\Desktop\programacion-estructurada-300x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78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519936" y="188640"/>
            <a:ext cx="6192688"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3200" b="1" u="dbl" dirty="0"/>
              <a:t>أولاً</a:t>
            </a:r>
            <a:r>
              <a:rPr lang="ar-EG" sz="3200" b="1" dirty="0"/>
              <a:t>: </a:t>
            </a:r>
            <a:r>
              <a:rPr lang="ar-EG" sz="3200" b="1" u="sng" dirty="0"/>
              <a:t>مفهوم الحملات الإعلامية الإلكترونية</a:t>
            </a:r>
            <a:endParaRPr lang="ar-EG" sz="3200" dirty="0"/>
          </a:p>
        </p:txBody>
      </p:sp>
    </p:spTree>
    <p:extLst>
      <p:ext uri="{BB962C8B-B14F-4D97-AF65-F5344CB8AC3E}">
        <p14:creationId xmlns:p14="http://schemas.microsoft.com/office/powerpoint/2010/main" val="753837706"/>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695400" y="260648"/>
            <a:ext cx="10225136" cy="136815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EG" sz="2800" b="1" u="sng" dirty="0" smtClean="0"/>
              <a:t>ويتم الاعتماد </a:t>
            </a:r>
            <a:r>
              <a:rPr lang="ar-EG" sz="2800" b="1" u="sng" dirty="0"/>
              <a:t>على استخدام الحملات الإلكترونية في الحالات </a:t>
            </a:r>
            <a:r>
              <a:rPr lang="ar-EG" sz="2800" b="1" u="sng" dirty="0" smtClean="0"/>
              <a:t>التالية:</a:t>
            </a:r>
            <a:endParaRPr lang="ar-EG" sz="2800" dirty="0"/>
          </a:p>
        </p:txBody>
      </p:sp>
      <p:sp>
        <p:nvSpPr>
          <p:cNvPr id="3" name="Down Arrow 2"/>
          <p:cNvSpPr/>
          <p:nvPr/>
        </p:nvSpPr>
        <p:spPr>
          <a:xfrm>
            <a:off x="9889132" y="1598340"/>
            <a:ext cx="1008112" cy="1152128"/>
          </a:xfrm>
          <a:prstGeom prst="downArrow">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EG"/>
          </a:p>
        </p:txBody>
      </p:sp>
      <p:sp>
        <p:nvSpPr>
          <p:cNvPr id="11" name="Down Arrow 10"/>
          <p:cNvSpPr/>
          <p:nvPr/>
        </p:nvSpPr>
        <p:spPr>
          <a:xfrm>
            <a:off x="1054746" y="1628800"/>
            <a:ext cx="1008112" cy="1152128"/>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a:p>
        </p:txBody>
      </p:sp>
      <p:sp>
        <p:nvSpPr>
          <p:cNvPr id="12" name="Down Arrow 11"/>
          <p:cNvSpPr/>
          <p:nvPr/>
        </p:nvSpPr>
        <p:spPr>
          <a:xfrm>
            <a:off x="6935316" y="1617390"/>
            <a:ext cx="1008112" cy="1152128"/>
          </a:xfrm>
          <a:prstGeom prst="downArrow">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EG"/>
          </a:p>
        </p:txBody>
      </p:sp>
      <p:sp>
        <p:nvSpPr>
          <p:cNvPr id="16" name="Down Arrow 15"/>
          <p:cNvSpPr/>
          <p:nvPr/>
        </p:nvSpPr>
        <p:spPr>
          <a:xfrm>
            <a:off x="3867672" y="1628800"/>
            <a:ext cx="1008112" cy="1152128"/>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a:p>
        </p:txBody>
      </p:sp>
      <p:sp>
        <p:nvSpPr>
          <p:cNvPr id="7" name="Rectangle 6"/>
          <p:cNvSpPr/>
          <p:nvPr/>
        </p:nvSpPr>
        <p:spPr>
          <a:xfrm>
            <a:off x="9552384" y="2780928"/>
            <a:ext cx="1944216" cy="396044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EG" sz="2800" b="1" dirty="0"/>
              <a:t>عند الحاجة إلى نشر كم كبير من المعلومات وبتكلفة منخفضة </a:t>
            </a:r>
            <a:r>
              <a:rPr lang="ar-EG" sz="2800" b="1" dirty="0" smtClean="0"/>
              <a:t>نسبياً</a:t>
            </a:r>
            <a:endParaRPr lang="ar-EG" sz="2800" b="1" dirty="0"/>
          </a:p>
        </p:txBody>
      </p:sp>
      <p:sp>
        <p:nvSpPr>
          <p:cNvPr id="17" name="Rectangle 16"/>
          <p:cNvSpPr/>
          <p:nvPr/>
        </p:nvSpPr>
        <p:spPr>
          <a:xfrm>
            <a:off x="586694" y="2739802"/>
            <a:ext cx="1944216" cy="396044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EG" sz="2600" b="1" dirty="0" smtClean="0"/>
              <a:t>في </a:t>
            </a:r>
            <a:r>
              <a:rPr lang="ar-EG" sz="2600" b="1" dirty="0"/>
              <a:t>حالة وجود فريق عمل متمكن لديه من التقنيات ما يستطيع به التعامل مع أدوات وتطبيقات تكنولوجيا الاتصال </a:t>
            </a:r>
            <a:r>
              <a:rPr lang="ar-EG" sz="2600" b="1" dirty="0" smtClean="0"/>
              <a:t>الحديثة.</a:t>
            </a:r>
            <a:endParaRPr lang="ar-EG" sz="2600" b="1" dirty="0"/>
          </a:p>
        </p:txBody>
      </p:sp>
      <p:sp>
        <p:nvSpPr>
          <p:cNvPr id="18" name="Rectangle 17"/>
          <p:cNvSpPr/>
          <p:nvPr/>
        </p:nvSpPr>
        <p:spPr>
          <a:xfrm>
            <a:off x="3399620" y="2863652"/>
            <a:ext cx="1944216" cy="396044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EG" sz="2600" b="1" dirty="0"/>
              <a:t>للوصول إلى جمهور كبير ومتناثر يعتمد أفراده على استخدام أجهزة الاتصال الإلكتروني على نطاق واسع.</a:t>
            </a:r>
            <a:endParaRPr lang="en-US" sz="2600" b="1" dirty="0"/>
          </a:p>
          <a:p>
            <a:pPr lvl="0" algn="ctr"/>
            <a:endParaRPr lang="en-US" sz="2800" b="1" dirty="0"/>
          </a:p>
        </p:txBody>
      </p:sp>
      <p:sp>
        <p:nvSpPr>
          <p:cNvPr id="19" name="Rectangle 18"/>
          <p:cNvSpPr/>
          <p:nvPr/>
        </p:nvSpPr>
        <p:spPr>
          <a:xfrm>
            <a:off x="6600056" y="2780928"/>
            <a:ext cx="1944216" cy="396044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EG" sz="2800" b="1" dirty="0"/>
              <a:t>عند الحاجة إلى التحريك السريع </a:t>
            </a:r>
            <a:r>
              <a:rPr lang="ar-EG" sz="2800" b="1" dirty="0" smtClean="0"/>
              <a:t>للجمهور</a:t>
            </a:r>
            <a:endParaRPr lang="ar-EG" sz="2800" b="1" dirty="0"/>
          </a:p>
          <a:p>
            <a:pPr lvl="0" algn="ctr"/>
            <a:r>
              <a:rPr lang="ar-EG" sz="2800" b="1" dirty="0" smtClean="0"/>
              <a:t> </a:t>
            </a:r>
            <a:endParaRPr lang="en-US" sz="2800" b="1" dirty="0"/>
          </a:p>
        </p:txBody>
      </p:sp>
    </p:spTree>
    <p:custDataLst>
      <p:tags r:id="rId1"/>
    </p:custDataLst>
    <p:extLst>
      <p:ext uri="{BB962C8B-B14F-4D97-AF65-F5344CB8AC3E}">
        <p14:creationId xmlns:p14="http://schemas.microsoft.com/office/powerpoint/2010/main" val="4185532235"/>
      </p:ext>
    </p:extLst>
  </p:cSld>
  <p:clrMapOvr>
    <a:masterClrMapping/>
  </p:clrMapOvr>
  <mc:AlternateContent xmlns:mc="http://schemas.openxmlformats.org/markup-compatibility/2006" xmlns:p14="http://schemas.microsoft.com/office/powerpoint/2010/main">
    <mc:Choice Requires="p14">
      <p:transition spd="med" p14:dur="700" advTm="120820">
        <p:fade/>
      </p:transition>
    </mc:Choice>
    <mc:Fallback xmlns="">
      <p:transition spd="med" advTm="12082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0" y="1556792"/>
            <a:ext cx="12072664" cy="5184576"/>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r>
              <a:rPr lang="ar-EG" sz="3000" u="sng" dirty="0"/>
              <a:t>للحملات الإعلامية </a:t>
            </a:r>
            <a:r>
              <a:rPr lang="ar-EG" sz="3000" u="sng" dirty="0" err="1"/>
              <a:t>التى</a:t>
            </a:r>
            <a:r>
              <a:rPr lang="ar-EG" sz="3000" u="sng" dirty="0"/>
              <a:t> تعتمد على تقنيات وتطبيقات شبكة الإنترنت العديد من الخصائص </a:t>
            </a:r>
            <a:r>
              <a:rPr lang="ar-EG" sz="3000" u="sng" dirty="0" err="1"/>
              <a:t>التى</a:t>
            </a:r>
            <a:r>
              <a:rPr lang="ar-EG" sz="3000" u="sng" dirty="0"/>
              <a:t> تتوافق مع كونها حملات إلكترونية، وهى كما يلى</a:t>
            </a:r>
            <a:r>
              <a:rPr lang="ar-EG" sz="3000" b="1" dirty="0"/>
              <a:t>:</a:t>
            </a:r>
            <a:endParaRPr lang="en-US" sz="3000" dirty="0"/>
          </a:p>
          <a:p>
            <a:pPr marL="457200" lvl="0" indent="-457200" algn="just">
              <a:buFont typeface="Arial" pitchFamily="34" charset="0"/>
              <a:buChar char="•"/>
            </a:pPr>
            <a:r>
              <a:rPr lang="ar-EG" sz="3000" dirty="0" smtClean="0"/>
              <a:t>تقديم </a:t>
            </a:r>
            <a:r>
              <a:rPr lang="ar-EG" sz="3000" dirty="0"/>
              <a:t>المعلومات الكاملة والفورية عن الحملة، فقد مكنت شبكة الإنترنت </a:t>
            </a:r>
            <a:r>
              <a:rPr lang="ar-EG" sz="3000" dirty="0" smtClean="0"/>
              <a:t>مخططي </a:t>
            </a:r>
            <a:r>
              <a:rPr lang="ar-EG" sz="3000" dirty="0"/>
              <a:t>الحملات من تقديم معلومات وأخبار عن الحملة وأنشطتها وفعاليتها على مدار الساعة وكذلك إمكانية تحديث هذه المعلومات والأخبار بشكل فورى</a:t>
            </a:r>
            <a:r>
              <a:rPr lang="ar-EG" sz="3000" dirty="0" smtClean="0"/>
              <a:t>.</a:t>
            </a:r>
          </a:p>
          <a:p>
            <a:pPr marL="457200" lvl="0" indent="-457200" algn="just">
              <a:buFont typeface="Arial" pitchFamily="34" charset="0"/>
              <a:buChar char="•"/>
            </a:pPr>
            <a:r>
              <a:rPr lang="ar-EG" sz="3000" dirty="0"/>
              <a:t>تسهيل عملية متابعة </a:t>
            </a:r>
            <a:r>
              <a:rPr lang="ar-EG" sz="3000" dirty="0" smtClean="0"/>
              <a:t>ما ينشر </a:t>
            </a:r>
            <a:r>
              <a:rPr lang="ar-EG" sz="3000" dirty="0"/>
              <a:t>أو يبث </a:t>
            </a:r>
            <a:r>
              <a:rPr lang="ar-EG" sz="3000" dirty="0" smtClean="0"/>
              <a:t>في </a:t>
            </a:r>
            <a:r>
              <a:rPr lang="ar-EG" sz="3000" dirty="0"/>
              <a:t>وسائل الإعلام أو على المواقع الإلكترونية عن الحملة، فمن خلال محركات البحث المتوفرة على الشبكة يمكن </a:t>
            </a:r>
            <a:r>
              <a:rPr lang="ar-EG" sz="3000" dirty="0" smtClean="0"/>
              <a:t>لمخططي </a:t>
            </a:r>
            <a:r>
              <a:rPr lang="ar-EG" sz="3000" dirty="0"/>
              <a:t>الحملات رصد التغطية الإعلامية للحملة بجانبها </a:t>
            </a:r>
            <a:r>
              <a:rPr lang="ar-EG" sz="3000" dirty="0" smtClean="0"/>
              <a:t>الإيجابي </a:t>
            </a:r>
            <a:r>
              <a:rPr lang="ar-EG" sz="3000" dirty="0"/>
              <a:t>والسلبى أولا بأول وهو ما يمكنهم من الاستجابة إلى </a:t>
            </a:r>
            <a:r>
              <a:rPr lang="ar-EG" sz="3000" dirty="0" smtClean="0"/>
              <a:t>أي </a:t>
            </a:r>
            <a:r>
              <a:rPr lang="ar-EG" sz="3000" dirty="0"/>
              <a:t>انتقادات توجه للحملة بصورة فورية وتصحيح </a:t>
            </a:r>
            <a:r>
              <a:rPr lang="ar-EG" sz="3000" dirty="0" smtClean="0"/>
              <a:t>أي </a:t>
            </a:r>
            <a:r>
              <a:rPr lang="ar-EG" sz="3000" dirty="0"/>
              <a:t>سوء فهم لدى </a:t>
            </a:r>
            <a:r>
              <a:rPr lang="ar-EG" sz="3000" dirty="0" smtClean="0"/>
              <a:t>الجمهور.</a:t>
            </a:r>
          </a:p>
          <a:p>
            <a:pPr marL="457200" lvl="0" indent="-457200">
              <a:buFont typeface="Arial" pitchFamily="34" charset="0"/>
              <a:buChar char="•"/>
            </a:pPr>
            <a:endParaRPr lang="en-US" sz="2800" dirty="0"/>
          </a:p>
        </p:txBody>
      </p:sp>
      <p:sp>
        <p:nvSpPr>
          <p:cNvPr id="3" name="Rounded Rectangle 2"/>
          <p:cNvSpPr/>
          <p:nvPr/>
        </p:nvSpPr>
        <p:spPr>
          <a:xfrm>
            <a:off x="5375920" y="260648"/>
            <a:ext cx="6408712" cy="108012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r>
              <a:rPr lang="ar-EG" sz="3200" b="1" u="dbl" dirty="0"/>
              <a:t>ثانياً</a:t>
            </a:r>
            <a:r>
              <a:rPr lang="ar-EG" sz="3200" b="1" dirty="0"/>
              <a:t>: </a:t>
            </a:r>
            <a:r>
              <a:rPr lang="ar-EG" sz="3200" b="1" u="sng" dirty="0"/>
              <a:t>خصائص الحملات الإعلامية الإلكترونية</a:t>
            </a:r>
            <a:endParaRPr lang="en-US" sz="3200" dirty="0"/>
          </a:p>
        </p:txBody>
      </p:sp>
    </p:spTree>
    <p:custDataLst>
      <p:tags r:id="rId1"/>
    </p:custDataLst>
    <p:extLst>
      <p:ext uri="{BB962C8B-B14F-4D97-AF65-F5344CB8AC3E}">
        <p14:creationId xmlns:p14="http://schemas.microsoft.com/office/powerpoint/2010/main" val="3761449566"/>
      </p:ext>
    </p:extLst>
  </p:cSld>
  <p:clrMapOvr>
    <a:masterClrMapping/>
  </p:clrMapOvr>
  <mc:AlternateContent xmlns:mc="http://schemas.openxmlformats.org/markup-compatibility/2006" xmlns:p14="http://schemas.microsoft.com/office/powerpoint/2010/main">
    <mc:Choice Requires="p14">
      <p:transition spd="med" p14:dur="700" advTm="55226">
        <p:fade/>
      </p:transition>
    </mc:Choice>
    <mc:Fallback xmlns="">
      <p:transition spd="med" advTm="55226">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0" y="116632"/>
            <a:ext cx="12192000" cy="65527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marL="457200" indent="-457200" algn="just">
              <a:buFont typeface="Arial" pitchFamily="34" charset="0"/>
              <a:buChar char="•"/>
            </a:pPr>
            <a:r>
              <a:rPr lang="ar-EG" sz="3000" dirty="0" smtClean="0"/>
              <a:t>تتميز </a:t>
            </a:r>
            <a:r>
              <a:rPr lang="ar-EG" sz="3000" dirty="0"/>
              <a:t>الحملات الإعلامية الإلكترونية بدرجة كبيرة من التفاعلية، فتكنولوجيا الاتصال </a:t>
            </a:r>
            <a:r>
              <a:rPr lang="ar-EG" sz="3000" dirty="0" smtClean="0"/>
              <a:t>الرقمي </a:t>
            </a:r>
            <a:r>
              <a:rPr lang="ar-EG" sz="3000" dirty="0"/>
              <a:t>أعطت ميزة كبيرة للفرد وهى القدرة على التفاعل مع الرسائل الإعلامية بشكل لم يشهده الإعلام من </a:t>
            </a:r>
            <a:r>
              <a:rPr lang="ar-EG" sz="3000" dirty="0" smtClean="0"/>
              <a:t>قبل</a:t>
            </a:r>
          </a:p>
          <a:p>
            <a:pPr marL="457200" indent="-457200" algn="just">
              <a:buFont typeface="Arial" pitchFamily="34" charset="0"/>
              <a:buChar char="•"/>
            </a:pPr>
            <a:r>
              <a:rPr lang="ar-EG" sz="3000" dirty="0"/>
              <a:t>تتميز شبكة الإنترنت </a:t>
            </a:r>
            <a:r>
              <a:rPr lang="ar-EG" sz="3000" dirty="0" smtClean="0"/>
              <a:t>بأنها </a:t>
            </a:r>
            <a:r>
              <a:rPr lang="ar-EG" sz="3000" dirty="0"/>
              <a:t>متعددة الوسائط، وهذا يعنى أن المعلومات الخاصة بالحملة يتم عرضها </a:t>
            </a:r>
            <a:r>
              <a:rPr lang="ar-EG" sz="3000" dirty="0" smtClean="0"/>
              <a:t>في </a:t>
            </a:r>
            <a:r>
              <a:rPr lang="ar-EG" sz="3000" dirty="0"/>
              <a:t>شكل مزيج من النص والصوت والصورة والفيديو مما يجعل المعلومة أكثر قوة </a:t>
            </a:r>
            <a:r>
              <a:rPr lang="ar-EG" sz="3000" dirty="0" smtClean="0"/>
              <a:t>وتأثيراً.</a:t>
            </a:r>
          </a:p>
          <a:p>
            <a:pPr marL="457200" lvl="0" indent="-457200" algn="just">
              <a:buFont typeface="Arial" pitchFamily="34" charset="0"/>
              <a:buChar char="•"/>
            </a:pPr>
            <a:r>
              <a:rPr lang="ar-EG" sz="3000" dirty="0"/>
              <a:t>تعتمد الحملات الإلكترونية على استخدام منابر جديدة للحوار، وذلك لما تمتاز به شبكة الإنترنت من كونها منتدى لمشاركة الأفكار والمعلومات، فأصبح باستطاعة الأفراد إجراء المحادثات والمناقشات مع الآخرين على الشبكة وإبداء آرائهم وتعليقاتهم بكل حرية حول موضوع الحملة</a:t>
            </a:r>
            <a:r>
              <a:rPr lang="ar-EG" sz="3000" dirty="0" smtClean="0"/>
              <a:t>.</a:t>
            </a:r>
            <a:endParaRPr lang="en-US" sz="3000" dirty="0"/>
          </a:p>
          <a:p>
            <a:pPr marL="457200" indent="-457200" algn="just">
              <a:buFont typeface="Arial" pitchFamily="34" charset="0"/>
              <a:buChar char="•"/>
            </a:pPr>
            <a:endParaRPr lang="en-US" sz="2800" b="1" dirty="0"/>
          </a:p>
        </p:txBody>
      </p:sp>
    </p:spTree>
    <p:custDataLst>
      <p:tags r:id="rId1"/>
    </p:custDataLst>
    <p:extLst>
      <p:ext uri="{BB962C8B-B14F-4D97-AF65-F5344CB8AC3E}">
        <p14:creationId xmlns:p14="http://schemas.microsoft.com/office/powerpoint/2010/main" val="3143962351"/>
      </p:ext>
    </p:extLst>
  </p:cSld>
  <p:clrMapOvr>
    <a:masterClrMapping/>
  </p:clrMapOvr>
  <mc:AlternateContent xmlns:mc="http://schemas.openxmlformats.org/markup-compatibility/2006" xmlns:p14="http://schemas.microsoft.com/office/powerpoint/2010/main">
    <mc:Choice Requires="p14">
      <p:transition spd="med" p14:dur="700" advTm="43021">
        <p:fade/>
      </p:transition>
    </mc:Choice>
    <mc:Fallback xmlns="">
      <p:transition spd="med" advTm="43021">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0" y="260648"/>
            <a:ext cx="5760640" cy="1512168"/>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EG" sz="3200" b="1" u="dbl" dirty="0"/>
              <a:t>ثالثاً</a:t>
            </a:r>
            <a:r>
              <a:rPr lang="ar-EG" sz="3200" b="1" dirty="0"/>
              <a:t>: </a:t>
            </a:r>
            <a:r>
              <a:rPr lang="ar-EG" sz="3200" b="1" u="sng" dirty="0"/>
              <a:t>إدارة الحملات الإلكترونية</a:t>
            </a:r>
            <a:endParaRPr lang="ar-EG" sz="3200" dirty="0"/>
          </a:p>
        </p:txBody>
      </p:sp>
      <p:sp>
        <p:nvSpPr>
          <p:cNvPr id="4" name="Flowchart: Connector 3"/>
          <p:cNvSpPr/>
          <p:nvPr/>
        </p:nvSpPr>
        <p:spPr>
          <a:xfrm>
            <a:off x="6096000" y="1988840"/>
            <a:ext cx="5544616" cy="4320480"/>
          </a:xfrm>
          <a:prstGeom prst="flowChartConnector">
            <a:avLst/>
          </a:prstGeom>
        </p:spPr>
        <p:style>
          <a:lnRef idx="1">
            <a:schemeClr val="accent1"/>
          </a:lnRef>
          <a:fillRef idx="2">
            <a:schemeClr val="accent1"/>
          </a:fillRef>
          <a:effectRef idx="1">
            <a:schemeClr val="accent1"/>
          </a:effectRef>
          <a:fontRef idx="minor">
            <a:schemeClr val="dk1"/>
          </a:fontRef>
        </p:style>
        <p:txBody>
          <a:bodyPr rtlCol="1" anchor="ctr"/>
          <a:lstStyle/>
          <a:p>
            <a:pPr algn="just"/>
            <a:r>
              <a:rPr lang="ar-EG" sz="2800" dirty="0"/>
              <a:t>هناك مجموعة من الخطوات </a:t>
            </a:r>
            <a:r>
              <a:rPr lang="ar-EG" sz="2800" dirty="0" smtClean="0"/>
              <a:t> ينبغي </a:t>
            </a:r>
            <a:r>
              <a:rPr lang="ar-EG" sz="2800" dirty="0"/>
              <a:t>اتباعها لضمان الحصول على حملة اعلامية الكترونية ناجحة، ويمكن تلخيص ذلك </a:t>
            </a:r>
            <a:r>
              <a:rPr lang="ar-EG" sz="2800" dirty="0" smtClean="0"/>
              <a:t>في </a:t>
            </a:r>
            <a:r>
              <a:rPr lang="ar-EG" sz="2800" dirty="0"/>
              <a:t>النقاط </a:t>
            </a:r>
            <a:r>
              <a:rPr lang="ar-EG" sz="2800" dirty="0" smtClean="0"/>
              <a:t>التالية :</a:t>
            </a:r>
            <a:endParaRPr lang="ar-EG" sz="2800" dirty="0"/>
          </a:p>
        </p:txBody>
      </p:sp>
      <p:pic>
        <p:nvPicPr>
          <p:cNvPr id="1027" name="Picture 3" descr="C:\Users\Windows 7\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7" y="1"/>
            <a:ext cx="5888037" cy="66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443501"/>
      </p:ext>
    </p:extLst>
  </p:cSld>
  <p:clrMapOvr>
    <a:masterClrMapping/>
  </p:clrMapOvr>
  <mc:AlternateContent xmlns:mc="http://schemas.openxmlformats.org/markup-compatibility/2006" xmlns:p14="http://schemas.microsoft.com/office/powerpoint/2010/main">
    <mc:Choice Requires="p14">
      <p:transition spd="med" p14:dur="700" advTm="58909">
        <p:fade/>
      </p:transition>
    </mc:Choice>
    <mc:Fallback xmlns="">
      <p:transition spd="med" advTm="58909">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7536160" y="19050"/>
            <a:ext cx="4392488" cy="1177702"/>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1" anchor="ctr"/>
          <a:lstStyle/>
          <a:p>
            <a:pPr algn="just"/>
            <a:r>
              <a:rPr lang="ar-EG" sz="3200" b="1" dirty="0" smtClean="0"/>
              <a:t>1- </a:t>
            </a:r>
            <a:r>
              <a:rPr lang="ar-EG" sz="3200" b="1" u="sng" dirty="0" smtClean="0"/>
              <a:t>وضع </a:t>
            </a:r>
            <a:r>
              <a:rPr lang="ar-EG" sz="3200" b="1" u="sng" dirty="0"/>
              <a:t>الخطة </a:t>
            </a:r>
            <a:endParaRPr lang="en-US" sz="3200" dirty="0"/>
          </a:p>
        </p:txBody>
      </p:sp>
      <p:sp>
        <p:nvSpPr>
          <p:cNvPr id="3" name="مستطيل مستدير الزوايا 2"/>
          <p:cNvSpPr/>
          <p:nvPr/>
        </p:nvSpPr>
        <p:spPr>
          <a:xfrm>
            <a:off x="5735960" y="1556792"/>
            <a:ext cx="6456040" cy="4896544"/>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just"/>
            <a:r>
              <a:rPr lang="ar-EG" sz="2800" dirty="0"/>
              <a:t>وتعد من أهم الخطوات وهى المحرك الرئيس للحملة، ولا تختلف الحملات الإعلامية عبر الوسائل الإلكترونية عنها عبر الوسائل التقليدية من حيث ضرورة أن تقوم على خطة فعالة يتم دراستها من جميع الجوانب وتراعى كافة الإمكانيات والظروف المحيطة، مع توفير الطرائق والأساليب اللازمة لتتبع فعاليتها وقياس نتائجها.</a:t>
            </a:r>
            <a:endParaRPr lang="en-US" sz="2800" dirty="0"/>
          </a:p>
        </p:txBody>
      </p:sp>
      <p:pic>
        <p:nvPicPr>
          <p:cNvPr id="2050" name="Picture 2" descr="C:\Users\Windows 7\Desktop\044a52ae6ce1e2dcc19c3e84fcb57bf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0" y="260648"/>
            <a:ext cx="5471356"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478094"/>
      </p:ext>
    </p:extLst>
  </p:cSld>
  <p:clrMapOvr>
    <a:masterClrMapping/>
  </p:clrMapOvr>
  <mc:AlternateContent xmlns:mc="http://schemas.openxmlformats.org/markup-compatibility/2006" xmlns:p14="http://schemas.microsoft.com/office/powerpoint/2010/main">
    <mc:Choice Requires="p14">
      <p:transition spd="med" p14:dur="700" advTm="50881">
        <p:fade/>
      </p:transition>
    </mc:Choice>
    <mc:Fallback xmlns="">
      <p:transition spd="med" advTm="50881">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5375920" y="1628800"/>
            <a:ext cx="6687666" cy="468052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ar-EG" sz="2800" dirty="0"/>
              <a:t>وتمثل تلك المرحلة بداية جذب الأنظار لفكرة الحملة، ويجب الاعتماد فيها </a:t>
            </a:r>
            <a:r>
              <a:rPr lang="ar-EG" sz="2800" dirty="0" smtClean="0"/>
              <a:t>أولاً على </a:t>
            </a:r>
            <a:r>
              <a:rPr lang="ar-EG" sz="2800" dirty="0"/>
              <a:t>الدعاية للحملة </a:t>
            </a:r>
            <a:r>
              <a:rPr lang="ar-EG" sz="2800" dirty="0" smtClean="0"/>
              <a:t>- وهى </a:t>
            </a:r>
            <a:r>
              <a:rPr lang="ar-EG" sz="2800" dirty="0"/>
              <a:t>هنا تكون عبر شبكة </a:t>
            </a:r>
            <a:r>
              <a:rPr lang="ar-EG" sz="2800" dirty="0" smtClean="0"/>
              <a:t>الإنترنت - </a:t>
            </a:r>
            <a:r>
              <a:rPr lang="ar-EG" sz="2800" dirty="0"/>
              <a:t>وذلك عن طريق استخدام الصور عالية الدقة والشعارات الخاصة بالحملة  سواء المكتوبة منها أو </a:t>
            </a:r>
            <a:r>
              <a:rPr lang="ar-EG" sz="2800" dirty="0" smtClean="0"/>
              <a:t>المصورة، </a:t>
            </a:r>
            <a:r>
              <a:rPr lang="ar-EG" sz="2800" dirty="0"/>
              <a:t>فوجود شعار مكتوب للحملة </a:t>
            </a:r>
            <a:r>
              <a:rPr lang="ar-EG" sz="2800" dirty="0" err="1"/>
              <a:t>فى</a:t>
            </a:r>
            <a:r>
              <a:rPr lang="ar-EG" sz="2800" dirty="0"/>
              <a:t> البداية </a:t>
            </a:r>
            <a:r>
              <a:rPr lang="ar-EG" sz="2800" dirty="0" smtClean="0"/>
              <a:t>شيء </a:t>
            </a:r>
            <a:r>
              <a:rPr lang="ar-EG" sz="2800" dirty="0"/>
              <a:t>مهم سواء كان </a:t>
            </a:r>
            <a:r>
              <a:rPr lang="ar-EG" sz="2800" dirty="0" err="1"/>
              <a:t>فى</a:t>
            </a:r>
            <a:r>
              <a:rPr lang="ar-EG" sz="2800" dirty="0"/>
              <a:t> صورة عبارة أو مجموعة كلمات تعبر عن فكرة </a:t>
            </a:r>
            <a:r>
              <a:rPr lang="ar-EG" sz="2800" dirty="0" smtClean="0"/>
              <a:t>الحملة.</a:t>
            </a:r>
            <a:endParaRPr lang="en-US" sz="2800" b="1" dirty="0"/>
          </a:p>
        </p:txBody>
      </p:sp>
      <p:sp>
        <p:nvSpPr>
          <p:cNvPr id="2" name="Oval Callout 1"/>
          <p:cNvSpPr/>
          <p:nvPr/>
        </p:nvSpPr>
        <p:spPr>
          <a:xfrm>
            <a:off x="6960096" y="178396"/>
            <a:ext cx="4896544" cy="1080120"/>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ar-EG" sz="3200" b="1" dirty="0" smtClean="0"/>
              <a:t>2- </a:t>
            </a:r>
            <a:r>
              <a:rPr lang="ar-EG" sz="3200" b="1" u="sng" dirty="0" smtClean="0"/>
              <a:t>الدعاية </a:t>
            </a:r>
            <a:r>
              <a:rPr lang="ar-EG" sz="3200" b="1" u="sng" dirty="0"/>
              <a:t>وجذب الانتباه</a:t>
            </a:r>
            <a:endParaRPr lang="ar-EG" sz="3200" dirty="0"/>
          </a:p>
        </p:txBody>
      </p:sp>
      <p:pic>
        <p:nvPicPr>
          <p:cNvPr id="3074" name="Picture 2" descr="C:\Users\Windows 7\Desktop\افكار-جذب-الزبائن-653x3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8396"/>
            <a:ext cx="5231904" cy="64189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17048829"/>
      </p:ext>
    </p:extLst>
  </p:cSld>
  <p:clrMapOvr>
    <a:masterClrMapping/>
  </p:clrMapOvr>
  <mc:AlternateContent xmlns:mc="http://schemas.openxmlformats.org/markup-compatibility/2006" xmlns:p14="http://schemas.microsoft.com/office/powerpoint/2010/main">
    <mc:Choice Requires="p14">
      <p:transition spd="med" p14:dur="700" advTm="35911">
        <p:fade/>
      </p:transition>
    </mc:Choice>
    <mc:Fallback xmlns="">
      <p:transition spd="med" advTm="35911">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9"/>
</p:tagLst>
</file>

<file path=ppt/tags/tag4.xml><?xml version="1.0" encoding="utf-8"?>
<p:tagLst xmlns:a="http://schemas.openxmlformats.org/drawingml/2006/main" xmlns:r="http://schemas.openxmlformats.org/officeDocument/2006/relationships" xmlns:p="http://schemas.openxmlformats.org/presentationml/2006/main">
  <p:tag name="TIMING" val="|2"/>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نسق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974</TotalTime>
  <Words>788</Words>
  <Application>Microsoft Office PowerPoint</Application>
  <PresentationFormat>Custom</PresentationFormat>
  <Paragraphs>46</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الحملات الإعلامية وتخطيط البرامج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تاريخ أوروبا في العصور الوسطي من القرن الــ11 إلى الــ16</dc:title>
  <dc:creator>AIA</dc:creator>
  <cp:lastModifiedBy>Windows 7</cp:lastModifiedBy>
  <cp:revision>137</cp:revision>
  <dcterms:created xsi:type="dcterms:W3CDTF">2019-06-05T11:17:39Z</dcterms:created>
  <dcterms:modified xsi:type="dcterms:W3CDTF">2020-03-24T19:51:32Z</dcterms:modified>
</cp:coreProperties>
</file>