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59" r:id="rId1"/>
  </p:sldMasterIdLst>
  <p:notesMasterIdLst>
    <p:notesMasterId r:id="rId19"/>
  </p:notesMasterIdLst>
  <p:sldIdLst>
    <p:sldId id="272" r:id="rId2"/>
    <p:sldId id="256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63" autoAdjust="0"/>
    <p:restoredTop sz="94679" autoAdjust="0"/>
  </p:normalViewPr>
  <p:slideViewPr>
    <p:cSldViewPr>
      <p:cViewPr>
        <p:scale>
          <a:sx n="61" d="100"/>
          <a:sy n="61" d="100"/>
        </p:scale>
        <p:origin x="-1164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D674019-80B6-4CD3-89E3-694F2B12F93D}" type="datetimeFigureOut">
              <a:rPr lang="ar-KW"/>
              <a:pPr>
                <a:defRPr/>
              </a:pPr>
              <a:t>28/07/1441</a:t>
            </a:fld>
            <a:endParaRPr lang="ar-K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KW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5A7280E-C506-4F83-9566-60158B27717E}" type="slidenum">
              <a:rPr lang="ar-KW"/>
              <a:pPr>
                <a:defRPr/>
              </a:pPr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58135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1308 h 2182"/>
                <a:gd name="T4" fmla="*/ 6381 w 4897"/>
                <a:gd name="T5" fmla="*/ 1308 h 2182"/>
                <a:gd name="T6" fmla="*/ 6381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ar-SA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ar-SA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ar-SA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ar-SA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39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8343B-1821-497A-B520-E9B998B8240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62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3DBB2-CBF9-457C-A516-FD1E331A668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03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20E7B-E4CE-4BE1-92FE-2F835E10FF9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4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867CA-E404-451A-8FDD-C764C7B366E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80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7F2CD-C440-47DE-8CFB-4878011C2CD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46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9F527-C34B-4DF2-8E1D-25BADBA3C80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33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DE4DE-F78A-448F-808F-964C3B31D45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4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86799-484A-450D-844F-AE10E23BD2C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66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FBC06-0CB7-4884-9354-3F4EB636389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2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B2E5C-BB50-448F-A29F-05AB039F60F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35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8DCCC-4D67-4E4B-A78A-0FEA606C838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96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382 h 2182"/>
                <a:gd name="T4" fmla="*/ 6381 w 4897"/>
                <a:gd name="T5" fmla="*/ 382 h 2182"/>
                <a:gd name="T6" fmla="*/ 6381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357 h 2182"/>
                <a:gd name="T4" fmla="*/ 6381 w 4897"/>
                <a:gd name="T5" fmla="*/ 357 h 2182"/>
                <a:gd name="T6" fmla="*/ 6381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6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ar-SA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67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ar-SA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68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ar-SA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69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ar-SA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70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ar-SA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37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B8FDADB-8450-4C5E-8CAE-083E891CE27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374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5375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4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hf hdr="0" dt="0"/>
  <p:txStyles>
    <p:titleStyle>
      <a:lvl1pPr algn="l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pitchFamily="34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pitchFamily="34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pitchFamily="34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pitchFamily="34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ar-KW" sz="3200" dirty="0" smtClean="0">
                <a:cs typeface="DecoType Naskh Variants" pitchFamily="2" charset="-78"/>
              </a:rPr>
              <a:t>كلية الإعلام  و تكنولوجيا الاتصال  بقنا-         جامعة جنوب </a:t>
            </a:r>
            <a:r>
              <a:rPr lang="ar-KW" sz="3200" dirty="0" err="1" smtClean="0">
                <a:cs typeface="DecoType Naskh Variants" pitchFamily="2" charset="-78"/>
              </a:rPr>
              <a:t>الوادى</a:t>
            </a:r>
            <a:r>
              <a:rPr lang="ar-KW" sz="3200" dirty="0" smtClean="0">
                <a:cs typeface="DecoType Naskh Variants" pitchFamily="2" charset="-78"/>
              </a:rPr>
              <a:t/>
            </a:r>
            <a:br>
              <a:rPr lang="ar-KW" sz="3200" dirty="0" smtClean="0">
                <a:cs typeface="DecoType Naskh Variants" pitchFamily="2" charset="-78"/>
              </a:rPr>
            </a:br>
            <a:r>
              <a:rPr lang="ar-KW" sz="3200" dirty="0" smtClean="0">
                <a:cs typeface="DecoType Naskh Variants" pitchFamily="2" charset="-78"/>
              </a:rPr>
              <a:t>الفرقة الأولى          المادة : مهارات الاتصال                الأحد22/ 3/ 2020</a:t>
            </a:r>
            <a:endParaRPr lang="en-US" sz="3200" dirty="0" smtClean="0">
              <a:cs typeface="DecoType Naskh Variants" pitchFamily="2" charset="-78"/>
            </a:endParaRPr>
          </a:p>
        </p:txBody>
      </p:sp>
      <p:sp>
        <p:nvSpPr>
          <p:cNvPr id="3277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defRPr/>
            </a:pPr>
            <a:endParaRPr lang="ar-KW" sz="4400" dirty="0" smtClean="0"/>
          </a:p>
          <a:p>
            <a:pPr algn="ctr" eaLnBrk="1" hangingPunct="1">
              <a:defRPr/>
            </a:pPr>
            <a:r>
              <a:rPr lang="ar-KW" sz="4400" dirty="0" smtClean="0"/>
              <a:t>موضوع المحاضرة</a:t>
            </a:r>
          </a:p>
          <a:p>
            <a:pPr algn="ctr" eaLnBrk="1" hangingPunct="1">
              <a:defRPr/>
            </a:pPr>
            <a:r>
              <a:rPr lang="ar-KW" sz="4400" dirty="0" smtClean="0"/>
              <a:t>مهارة توجيه الاسئلة</a:t>
            </a:r>
          </a:p>
          <a:p>
            <a:pPr algn="ctr" eaLnBrk="1" hangingPunct="1">
              <a:defRPr/>
            </a:pPr>
            <a:endParaRPr lang="ar-KW" sz="4400" dirty="0" smtClean="0"/>
          </a:p>
          <a:p>
            <a:pPr algn="ctr" eaLnBrk="1" hangingPunct="1">
              <a:defRPr/>
            </a:pPr>
            <a:r>
              <a:rPr lang="ar-KW" sz="4400" dirty="0"/>
              <a:t>أ.م/ محمد محفوظ </a:t>
            </a:r>
            <a:r>
              <a:rPr lang="ar-KW" sz="4400" dirty="0" err="1"/>
              <a:t>الزهرى</a:t>
            </a:r>
            <a:endParaRPr lang="ar-KW" sz="4400" dirty="0"/>
          </a:p>
          <a:p>
            <a:pPr algn="ctr" eaLnBrk="1" hangingPunct="1">
              <a:defRPr/>
            </a:pPr>
            <a:endParaRPr lang="ar-SA" sz="44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KW" dirty="0" smtClean="0"/>
              <a:t>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D470DF-9BD2-4987-8FFA-2CB33B3B069D}" type="slidenum">
              <a:rPr lang="ar-SA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4" name="B9933231.wav">
            <a:hlinkClick r:id="" action="ppaction://media"/>
          </p:cNvPr>
          <p:cNvPicPr>
            <a:picLocks noChangeAspect="1"/>
          </p:cNvPicPr>
          <p:nvPr>
            <a:wavAudioFile r:embed="rId1" name="B993547F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28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ar-SA" smtClean="0"/>
              <a:t>أنواع الاسئلة المغلقة:-</a:t>
            </a:r>
            <a:endParaRPr lang="en-US" smtClean="0"/>
          </a:p>
        </p:txBody>
      </p:sp>
      <p:sp>
        <p:nvSpPr>
          <p:cNvPr id="2457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defRPr/>
            </a:pPr>
            <a:r>
              <a:rPr lang="ar-SA" b="1" smtClean="0"/>
              <a:t>أسئلة الاختيار</a:t>
            </a:r>
            <a:r>
              <a:rPr lang="ar-SA" smtClean="0"/>
              <a:t>: ويخير فيها المتلقي بين بديلين مثل: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ar-SA" smtClean="0"/>
              <a:t>.هل تفضل الماء أم العصير؟</a:t>
            </a:r>
          </a:p>
          <a:p>
            <a:pPr marL="609600" indent="-609600" eaLnBrk="1" hangingPunct="1">
              <a:defRPr/>
            </a:pPr>
            <a:r>
              <a:rPr lang="ar-SA" b="1" smtClean="0"/>
              <a:t>سؤال نعم ولا</a:t>
            </a:r>
            <a:r>
              <a:rPr lang="ar-SA" smtClean="0"/>
              <a:t>:- القبول والرفض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ar-SA" smtClean="0"/>
              <a:t>. هل هذا التقرير كامل؟</a:t>
            </a:r>
          </a:p>
          <a:p>
            <a:pPr marL="609600" indent="-609600" eaLnBrk="1" hangingPunct="1">
              <a:defRPr/>
            </a:pPr>
            <a:r>
              <a:rPr lang="ar-SA" b="1" smtClean="0"/>
              <a:t>أسئلة المطابقة:- وهي تتطلب تقديم معلومات واقعية مثل: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ar-SA" smtClean="0"/>
              <a:t>أين تعمل ؟ - كم عمرك؟ - ما أسمك؟</a:t>
            </a:r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E1914-78F4-4845-96E4-43C1B8D1A7E2}" type="slidenum">
              <a:rPr lang="ar-SA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4" name="C1E23341.wav">
            <a:hlinkClick r:id="" action="ppaction://media"/>
          </p:cNvPr>
          <p:cNvPicPr>
            <a:picLocks noChangeAspect="1"/>
          </p:cNvPicPr>
          <p:nvPr>
            <a:wavAudioFile r:embed="rId1" name="C1E20436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54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838200" y="549275"/>
            <a:ext cx="8007350" cy="5546725"/>
          </a:xfrm>
        </p:spPr>
        <p:txBody>
          <a:bodyPr/>
          <a:lstStyle/>
          <a:p>
            <a:pPr eaLnBrk="1" hangingPunct="1">
              <a:defRPr/>
            </a:pPr>
            <a:r>
              <a:rPr lang="ar-SA" b="1" dirty="0" smtClean="0"/>
              <a:t>2- أسئلة المفتوحة:- </a:t>
            </a:r>
          </a:p>
          <a:p>
            <a:pPr eaLnBrk="1" hangingPunct="1">
              <a:defRPr/>
            </a:pPr>
            <a:r>
              <a:rPr lang="ar-SA" b="1" dirty="0" smtClean="0"/>
              <a:t>وهي الأسئلة التي تسمح للمتلقي بالإجابة عنها من أي زاوية.إذ توفر حرية أكثر للمتحدث ليقول ما يريد, ولا تحاصره في إجابات محددة.</a:t>
            </a:r>
          </a:p>
          <a:p>
            <a:pPr eaLnBrk="1" hangingPunct="1">
              <a:defRPr/>
            </a:pPr>
            <a:r>
              <a:rPr lang="ar-SA" b="1" dirty="0" smtClean="0"/>
              <a:t>مثــل:-</a:t>
            </a:r>
          </a:p>
          <a:p>
            <a:pPr eaLnBrk="1" hangingPunct="1">
              <a:defRPr/>
            </a:pPr>
            <a:r>
              <a:rPr lang="ar-SA" b="1" dirty="0" smtClean="0"/>
              <a:t>كيف كان رد فعلك؟</a:t>
            </a:r>
          </a:p>
          <a:p>
            <a:pPr eaLnBrk="1" hangingPunct="1">
              <a:defRPr/>
            </a:pPr>
            <a:r>
              <a:rPr lang="ar-SA" b="1" dirty="0" smtClean="0"/>
              <a:t>لماذا تعتقد أن ذلك قد حدث؟</a:t>
            </a:r>
          </a:p>
          <a:p>
            <a:pPr eaLnBrk="1" hangingPunct="1">
              <a:defRPr/>
            </a:pPr>
            <a:r>
              <a:rPr lang="ar-SA" b="1" dirty="0" smtClean="0"/>
              <a:t>ما هو الأهم بالنسبة </a:t>
            </a:r>
            <a:r>
              <a:rPr lang="ar-SA" b="1" dirty="0" err="1" smtClean="0"/>
              <a:t>لك</a:t>
            </a:r>
            <a:r>
              <a:rPr lang="ar-SA" b="1" dirty="0" smtClean="0"/>
              <a:t> ؟</a:t>
            </a:r>
          </a:p>
          <a:p>
            <a:pPr eaLnBrk="1" hangingPunct="1">
              <a:defRPr/>
            </a:pPr>
            <a:r>
              <a:rPr lang="ar-SA" b="1" dirty="0" smtClean="0"/>
              <a:t>أخبرني عن نفسك؟</a:t>
            </a:r>
          </a:p>
          <a:p>
            <a:pPr eaLnBrk="1" hangingPunct="1">
              <a:defRPr/>
            </a:pPr>
            <a:endParaRPr lang="ar-SA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b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52FB04-F2D6-44E0-BD49-BDABE7A8F8E7}" type="slidenum">
              <a:rPr lang="ar-SA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4" name="81353356.wav">
            <a:hlinkClick r:id="" action="ppaction://media"/>
          </p:cNvPr>
          <p:cNvPicPr>
            <a:picLocks noChangeAspect="1"/>
          </p:cNvPicPr>
          <p:nvPr>
            <a:wavAudioFile r:embed="rId1" name="8135DC18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19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ar-SA" smtClean="0"/>
              <a:t>مزايا الأسلة المفتوحه:-</a:t>
            </a:r>
            <a:endParaRPr lang="en-US" smtClean="0"/>
          </a:p>
        </p:txBody>
      </p:sp>
      <p:sp>
        <p:nvSpPr>
          <p:cNvPr id="2662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ar-SA" sz="2800" dirty="0" smtClean="0"/>
              <a:t>تجعل متلقي السؤال يتكلم وتنصت </a:t>
            </a:r>
            <a:r>
              <a:rPr lang="ar-KW" sz="2800" dirty="0" smtClean="0"/>
              <a:t>إلية</a:t>
            </a:r>
            <a:endParaRPr lang="ar-SA" sz="2800" dirty="0" smtClean="0"/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ar-SA" sz="2800" dirty="0" smtClean="0"/>
              <a:t>توفر لنا قدراً كبيراً من المعلومات التي يتطوع المتحدث بتقديمها ,فتغنينا عن الحاجة لطرح مزيد من الأسئلة.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ar-SA" sz="2800" dirty="0" smtClean="0"/>
              <a:t>تساعد في التعرف على أفكار واتجاهات الآخرين ومشاعرهم وميولهم,</a:t>
            </a:r>
            <a:r>
              <a:rPr lang="ar-KW" sz="2800" dirty="0" smtClean="0"/>
              <a:t> </a:t>
            </a:r>
            <a:r>
              <a:rPr lang="ar-SA" sz="2800" dirty="0" smtClean="0"/>
              <a:t>وفي التأثير ايضاً عليهم وتوجيه </a:t>
            </a:r>
            <a:r>
              <a:rPr lang="ar-KW" sz="2800" dirty="0" smtClean="0"/>
              <a:t>سلوكهم</a:t>
            </a:r>
            <a:endParaRPr lang="ar-SA" sz="2800" dirty="0" smtClean="0"/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ar-SA" sz="2800" dirty="0" smtClean="0"/>
              <a:t>تتسم بسهولة الإجابة عليها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ar-SA" sz="2800" dirty="0" smtClean="0"/>
              <a:t>تساعد الشخص الآخر على تركيز تفكيره وتحفيز قريحته لتتوصل إلى حلول للمشكلات والمواقف العويصة بكلمات من صنعه</a:t>
            </a:r>
            <a:r>
              <a:rPr lang="ar-KW" sz="2800" dirty="0" smtClean="0"/>
              <a:t>.</a:t>
            </a:r>
            <a:endParaRPr lang="en-US" sz="28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DBB39-07A1-45F0-9F41-6BC37DE9595B}" type="slidenum">
              <a:rPr lang="ar-SA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4" name="2FD93356.wav">
            <a:hlinkClick r:id="" action="ppaction://media"/>
          </p:cNvPr>
          <p:cNvPicPr>
            <a:picLocks noChangeAspect="1"/>
          </p:cNvPicPr>
          <p:nvPr>
            <a:wavAudioFile r:embed="rId1" name="2FD905C2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67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ar-SA" smtClean="0"/>
              <a:t>عيوب الأسئلة المفتوحة:-</a:t>
            </a:r>
            <a:endParaRPr lang="en-US" smtClean="0"/>
          </a:p>
        </p:txBody>
      </p:sp>
      <p:sp>
        <p:nvSpPr>
          <p:cNvPr id="2765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ar-SA" dirty="0" smtClean="0"/>
              <a:t>تستغرق وقتاً اطول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ar-SA" dirty="0" smtClean="0"/>
              <a:t>غير مناسبة للمتلقي الاقل </a:t>
            </a:r>
            <a:r>
              <a:rPr lang="ar-SA" dirty="0" err="1" smtClean="0"/>
              <a:t>ذكاءاً</a:t>
            </a:r>
            <a:endParaRPr lang="ar-SA" dirty="0" smtClean="0"/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ar-SA" dirty="0" smtClean="0"/>
              <a:t>تحتاج إلى جهد اكبر من السائل في التفكير والصياغة</a:t>
            </a:r>
            <a:r>
              <a:rPr lang="ar-KW" dirty="0" smtClean="0"/>
              <a:t>.</a:t>
            </a:r>
            <a:endParaRPr lang="ar-SA" dirty="0" smtClean="0"/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ar-SA" dirty="0" smtClean="0"/>
              <a:t>قد تجعل المجيب يعطي اجابة مختصره بالنسبة للأسئلة المفتوحة النهاية</a:t>
            </a:r>
            <a:r>
              <a:rPr lang="ar-KW" dirty="0" smtClean="0"/>
              <a:t>.</a:t>
            </a:r>
            <a:endParaRPr lang="ar-SA" dirty="0" smtClean="0"/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ar-SA" dirty="0" smtClean="0"/>
              <a:t>تظهر نقص المعلومات عند المجيب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ar-SA" dirty="0" smtClean="0"/>
              <a:t>قد يتحدث متلقي السؤال في اتجاهات لا تهم السائل</a:t>
            </a:r>
            <a:r>
              <a:rPr lang="ar-KW" dirty="0" smtClean="0"/>
              <a:t>.</a:t>
            </a:r>
            <a:endParaRPr lang="ar-SA" dirty="0" smtClean="0"/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ar-SA" dirty="0" smtClean="0"/>
              <a:t>تحتاج إلى مهارة كبيرة من السائل لقيادة د</a:t>
            </a:r>
            <a:r>
              <a:rPr lang="ar-KW" dirty="0" err="1" smtClean="0"/>
              <a:t>فة</a:t>
            </a:r>
            <a:r>
              <a:rPr lang="ar-KW" dirty="0" smtClean="0"/>
              <a:t> </a:t>
            </a:r>
            <a:r>
              <a:rPr lang="ar-SA" dirty="0" smtClean="0"/>
              <a:t>الحديث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EE346D-775B-47D6-904D-7FA1C90FF08A}" type="slidenum">
              <a:rPr lang="ar-SA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4" name="A51D3372.wav">
            <a:hlinkClick r:id="" action="ppaction://media"/>
          </p:cNvPr>
          <p:cNvPicPr>
            <a:picLocks noChangeAspect="1"/>
          </p:cNvPicPr>
          <p:nvPr>
            <a:wavAudioFile r:embed="rId1" name="A51D962D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65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ar-SA" smtClean="0"/>
              <a:t>أنواع الاسئلة المفتوحة:-</a:t>
            </a:r>
            <a:endParaRPr lang="en-US" smtClean="0"/>
          </a:p>
        </p:txBody>
      </p:sp>
      <p:sp>
        <p:nvSpPr>
          <p:cNvPr id="2867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ar-SA" dirty="0" smtClean="0"/>
              <a:t>اسئلة التنبؤ.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ar-SA" dirty="0" smtClean="0"/>
              <a:t>اسئلة الافتراض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ar-SA" dirty="0" smtClean="0"/>
              <a:t>اسئلة التعميم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ar-SA" dirty="0" smtClean="0"/>
              <a:t>اسئلة الاستنتاج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ar-SA" dirty="0" smtClean="0"/>
              <a:t>اسئلة تتطلب اقتراح أسلوب عمل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ar-SA" dirty="0" smtClean="0"/>
              <a:t>الاسئلة العاطفية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23F4F-1E0E-4C68-A779-7B9403A159F7}" type="slidenum">
              <a:rPr lang="ar-SA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4" name="04943388.wav">
            <a:hlinkClick r:id="" action="ppaction://media"/>
          </p:cNvPr>
          <p:cNvPicPr>
            <a:picLocks noChangeAspect="1"/>
          </p:cNvPicPr>
          <p:nvPr>
            <a:wavAudioFile r:embed="rId1" name="0494C2A1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96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ar-SA" smtClean="0"/>
              <a:t>ثالثاً: أنواع الاسئلة وفقاً للاتجاه :-</a:t>
            </a:r>
            <a:endParaRPr lang="en-US" smtClean="0"/>
          </a:p>
        </p:txBody>
      </p:sp>
      <p:sp>
        <p:nvSpPr>
          <p:cNvPr id="2969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ar-SA" dirty="0" err="1" smtClean="0"/>
              <a:t>الاسئلة</a:t>
            </a:r>
            <a:r>
              <a:rPr lang="ar-SA" dirty="0" smtClean="0"/>
              <a:t> </a:t>
            </a:r>
            <a:r>
              <a:rPr lang="ar-SA" dirty="0" err="1" smtClean="0"/>
              <a:t>المحايده</a:t>
            </a:r>
            <a:r>
              <a:rPr lang="ar-SA" dirty="0" smtClean="0"/>
              <a:t>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ar-SA" dirty="0" smtClean="0"/>
              <a:t>الاسئلة الإيحائية او المواجهة.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ar-SA" dirty="0" smtClean="0"/>
              <a:t>ويندرج تحت فئة السؤال الإيحائي نوعان هما: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1Minus"/>
              <a:defRPr/>
            </a:pPr>
            <a:r>
              <a:rPr lang="ar-SA" dirty="0" smtClean="0"/>
              <a:t>الاسئلة الاستفزازية: مثل..هناك من يقول انك تتحامل علي بدون وجه حق فما رأيك في ذلك؟(وغالباً ما تحدث في المؤتمرات الصحافية).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1Minus"/>
              <a:defRPr/>
            </a:pPr>
            <a:r>
              <a:rPr lang="ar-SA" dirty="0" err="1" smtClean="0"/>
              <a:t>الاسئله</a:t>
            </a:r>
            <a:r>
              <a:rPr lang="ar-SA" dirty="0" smtClean="0"/>
              <a:t> </a:t>
            </a:r>
            <a:r>
              <a:rPr lang="ar-SA" dirty="0" err="1" smtClean="0"/>
              <a:t>الاستدراجيه</a:t>
            </a:r>
            <a:r>
              <a:rPr lang="ar-SA" dirty="0" smtClean="0"/>
              <a:t>: مثل..هل تقول انك ستزور بلدة خلال هذه الاسبوع (وغالباً ما تحدث في المحاكم ودور التحقيق) 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1BC4F6-8324-4C56-8FE7-71A7D6A5C3FA}" type="slidenum">
              <a:rPr lang="ar-SA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4" name="D74E3403.wav">
            <a:hlinkClick r:id="" action="ppaction://media"/>
          </p:cNvPr>
          <p:cNvPicPr>
            <a:picLocks noChangeAspect="1"/>
          </p:cNvPicPr>
          <p:nvPr>
            <a:wavAudioFile r:embed="rId1" name="D74E0A74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1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ar-SA" smtClean="0"/>
              <a:t>رابعاً: أنواع السؤال وفقاً للغرض:</a:t>
            </a:r>
            <a:endParaRPr lang="en-US" smtClean="0"/>
          </a:p>
        </p:txBody>
      </p:sp>
      <p:sp>
        <p:nvSpPr>
          <p:cNvPr id="3072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 typeface="Wingdings" pitchFamily="2" charset="2"/>
              <a:buAutoNum type="arabic1Minus"/>
              <a:defRPr/>
            </a:pPr>
            <a:r>
              <a:rPr lang="ar-SA" dirty="0" err="1" smtClean="0"/>
              <a:t>الاسئله</a:t>
            </a:r>
            <a:r>
              <a:rPr lang="ar-SA" dirty="0" smtClean="0"/>
              <a:t> المعرفية:-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ar-SA" dirty="0" smtClean="0"/>
              <a:t>وتتضمن :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ar-SA" dirty="0" smtClean="0"/>
              <a:t>1- أسئلة المعلومات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ar-SA" dirty="0" smtClean="0"/>
              <a:t>2-أسئلة حقائق 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ar-SA" dirty="0" smtClean="0"/>
              <a:t>3- </a:t>
            </a:r>
            <a:r>
              <a:rPr lang="ar-SA" dirty="0" err="1" smtClean="0"/>
              <a:t>اسئلة</a:t>
            </a:r>
            <a:r>
              <a:rPr lang="ar-SA" dirty="0" smtClean="0"/>
              <a:t> مفاهيم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ar-SA" dirty="0" smtClean="0"/>
              <a:t>4- </a:t>
            </a:r>
            <a:r>
              <a:rPr lang="ar-SA" dirty="0" err="1" smtClean="0"/>
              <a:t>اسئلة</a:t>
            </a:r>
            <a:r>
              <a:rPr lang="ar-SA" dirty="0" smtClean="0"/>
              <a:t> آراء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ar-SA" dirty="0" smtClean="0"/>
              <a:t>5-</a:t>
            </a:r>
            <a:r>
              <a:rPr lang="ar-SA" dirty="0" err="1" smtClean="0"/>
              <a:t>اسئلة</a:t>
            </a:r>
            <a:r>
              <a:rPr lang="ar-SA" dirty="0" smtClean="0"/>
              <a:t> دوافع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262880-8469-4569-A01F-92F9E5EC615C}" type="slidenum">
              <a:rPr lang="ar-SA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4" name="9B643403.wav">
            <a:hlinkClick r:id="" action="ppaction://media"/>
          </p:cNvPr>
          <p:cNvPicPr>
            <a:picLocks noChangeAspect="1"/>
          </p:cNvPicPr>
          <p:nvPr>
            <a:wavAudioFile r:embed="rId1" name="9B64FAFE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31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971550" y="260350"/>
            <a:ext cx="8007350" cy="5976938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ar-SA" sz="4000" b="1" dirty="0" smtClean="0"/>
              <a:t>ب- </a:t>
            </a:r>
            <a:r>
              <a:rPr lang="ar-SA" sz="4000" b="1" dirty="0" err="1" smtClean="0"/>
              <a:t>اسئلة</a:t>
            </a:r>
            <a:r>
              <a:rPr lang="ar-SA" sz="4000" b="1" dirty="0" smtClean="0"/>
              <a:t> التذكر.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ar-SA" sz="4000" b="1" dirty="0" smtClean="0"/>
              <a:t>ج- الأسئلة التفسيرية.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ar-SA" sz="4000" b="1" dirty="0" smtClean="0"/>
              <a:t>د- اسئلة التطبيق.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ar-SA" sz="4000" b="1" dirty="0" smtClean="0"/>
              <a:t>هـ -اسئلة التعريفات.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ar-SA" sz="4000" b="1" dirty="0" smtClean="0"/>
              <a:t>و- اسئلة التقويم.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ar-SA" sz="4000" b="1" dirty="0" smtClean="0"/>
              <a:t>ز-اسئلة الترويح.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ar-SA" sz="4000" b="1" dirty="0" smtClean="0"/>
              <a:t>س-الاسئلة المتكلفة.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ar-SA" sz="4000" b="1" dirty="0" smtClean="0"/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endParaRPr lang="en-US" sz="40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B988600C-E9B9-4D45-931B-A37878099C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24588B-5237-4627-8A97-00BEB047B0FE}" type="slidenum">
              <a:rPr lang="ar-SA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4" name="8B0A3419.wav">
            <a:hlinkClick r:id="" action="ppaction://media"/>
          </p:cNvPr>
          <p:cNvPicPr>
            <a:picLocks noChangeAspect="1"/>
          </p:cNvPicPr>
          <p:nvPr>
            <a:wavAudioFile r:embed="rId1" name="8B0AF1FA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58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ar-SA" sz="6000" dirty="0" smtClean="0"/>
              <a:t>*أنواع الاسئلة*</a:t>
            </a:r>
            <a:r>
              <a:rPr lang="ar-SA" dirty="0" smtClean="0"/>
              <a:t/>
            </a:r>
            <a:br>
              <a:rPr lang="ar-SA" dirty="0" smtClean="0"/>
            </a:br>
            <a:r>
              <a:rPr lang="ar-SA" dirty="0" smtClean="0"/>
              <a:t>أولاً:-تصنيف الاسئلة وفقاً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ar-SA" dirty="0" smtClean="0"/>
              <a:t>لطبيعتها:</a:t>
            </a:r>
            <a:br>
              <a:rPr lang="ar-SA" dirty="0" smtClean="0"/>
            </a:br>
            <a:r>
              <a:rPr lang="ar-SA" dirty="0" smtClean="0"/>
              <a:t/>
            </a:r>
            <a:br>
              <a:rPr lang="ar-SA" dirty="0" smtClean="0"/>
            </a:br>
            <a:endParaRPr lang="en-US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ar-SA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B746D-FFD4-4CA1-B5FF-809F9026B080}" type="slidenum">
              <a:rPr lang="ar-SA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4" name="15FE3247.wav">
            <a:hlinkClick r:id="" action="ppaction://media"/>
          </p:cNvPr>
          <p:cNvPicPr>
            <a:picLocks noChangeAspect="1"/>
          </p:cNvPicPr>
          <p:nvPr>
            <a:wavAudioFile r:embed="rId1" name="15FE9D53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22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ar-SA" smtClean="0"/>
              <a:t>1- الأسئلة الأستهلالية :-</a:t>
            </a:r>
            <a:endParaRPr lang="en-US" smtClean="0"/>
          </a:p>
        </p:txBody>
      </p:sp>
      <p:sp>
        <p:nvSpPr>
          <p:cNvPr id="1741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SA" smtClean="0"/>
              <a:t>وهي أسئلة البداية الحسنة, وغرضها تهيئة المناخ لنجاح المناقشة أو المقابلة أو الحوار. من خلال محاولة أكتساب ثقة المتحدث واستثارته عاطفياً.</a:t>
            </a:r>
          </a:p>
          <a:p>
            <a:pPr eaLnBrk="1" hangingPunct="1">
              <a:defRPr/>
            </a:pPr>
            <a:r>
              <a:rPr lang="ar-SA" smtClean="0"/>
              <a:t>مثال:</a:t>
            </a:r>
          </a:p>
          <a:p>
            <a:pPr eaLnBrk="1" hangingPunct="1">
              <a:defRPr/>
            </a:pPr>
            <a:r>
              <a:rPr lang="ar-SA" smtClean="0"/>
              <a:t>كيف حالك؟</a:t>
            </a:r>
          </a:p>
          <a:p>
            <a:pPr eaLnBrk="1" hangingPunct="1">
              <a:defRPr/>
            </a:pPr>
            <a:r>
              <a:rPr lang="ar-SA" smtClean="0"/>
              <a:t>هل أنت بخير؟</a:t>
            </a:r>
          </a:p>
          <a:p>
            <a:pPr eaLnBrk="1" hangingPunct="1">
              <a:defRPr/>
            </a:pPr>
            <a:r>
              <a:rPr lang="ar-SA" smtClean="0"/>
              <a:t>كيف حال أسرتك؟ </a:t>
            </a:r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E40D2-6AD8-4E8D-B125-BA6610A0EE54}" type="slidenum">
              <a:rPr lang="ar-SA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4" name="85403263.wav">
            <a:hlinkClick r:id="" action="ppaction://media"/>
          </p:cNvPr>
          <p:cNvPicPr>
            <a:picLocks noChangeAspect="1"/>
          </p:cNvPicPr>
          <p:nvPr>
            <a:wavAudioFile r:embed="rId1" name="85404D93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69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ar-SA" dirty="0" smtClean="0"/>
              <a:t>2-الأسئلة الأولية :-</a:t>
            </a:r>
            <a:endParaRPr lang="en-US" dirty="0" smtClean="0"/>
          </a:p>
        </p:txBody>
      </p:sp>
      <p:sp>
        <p:nvSpPr>
          <p:cNvPr id="1843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SA" smtClean="0"/>
              <a:t>وهي الأسئلة المرتبطة أساساً بموضوعنا والتي نحصل من خلال الاجابة عنها على الحقيقة أو الخبر أو الموقف أو الرأي أو المعلومة التي نريدها .</a:t>
            </a:r>
          </a:p>
          <a:p>
            <a:pPr eaLnBrk="1" hangingPunct="1">
              <a:defRPr/>
            </a:pPr>
            <a:r>
              <a:rPr lang="ar-SA" smtClean="0"/>
              <a:t>مثال :</a:t>
            </a:r>
          </a:p>
          <a:p>
            <a:pPr eaLnBrk="1" hangingPunct="1">
              <a:defRPr/>
            </a:pPr>
            <a:r>
              <a:rPr lang="ar-SA" smtClean="0"/>
              <a:t>كيف يمكن ان يؤثر استخدام تكنولوجيا الطباعة على مستقبل العمالة؟</a:t>
            </a:r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24C11F-29D0-49B5-B331-95CC06952284}" type="slidenum">
              <a:rPr lang="ar-SA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4" name="01AE3263.wav">
            <a:hlinkClick r:id="" action="ppaction://media"/>
          </p:cNvPr>
          <p:cNvPicPr>
            <a:picLocks noChangeAspect="1"/>
          </p:cNvPicPr>
          <p:nvPr>
            <a:wavAudioFile r:embed="rId1" name="01AEB54A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3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ar-SA" dirty="0" smtClean="0"/>
              <a:t> 3-الأسئلة الثانوية:-</a:t>
            </a:r>
            <a:endParaRPr lang="en-US" dirty="0" smtClean="0"/>
          </a:p>
        </p:txBody>
      </p:sp>
      <p:sp>
        <p:nvSpPr>
          <p:cNvPr id="1945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SA" dirty="0" smtClean="0"/>
              <a:t>وهي الأسئلة التي نفصد بها الحصول </a:t>
            </a:r>
            <a:r>
              <a:rPr lang="ar-KW" dirty="0" smtClean="0"/>
              <a:t>على </a:t>
            </a:r>
            <a:r>
              <a:rPr lang="ar-SA" dirty="0" smtClean="0"/>
              <a:t>معلومات تفصيلية أكثر بخصوص السؤال الأولى أو </a:t>
            </a:r>
            <a:r>
              <a:rPr lang="ar-SA" dirty="0" err="1" smtClean="0"/>
              <a:t>الرئيسى</a:t>
            </a:r>
            <a:r>
              <a:rPr lang="ar-SA" dirty="0" smtClean="0"/>
              <a:t>, وبخاصة عندما لا تكون الإجابة عن السؤال الأول كافية </a:t>
            </a:r>
            <a:r>
              <a:rPr lang="ar-SA" sz="3600" dirty="0" smtClean="0"/>
              <a:t>.</a:t>
            </a:r>
          </a:p>
          <a:p>
            <a:pPr eaLnBrk="1" hangingPunct="1">
              <a:defRPr/>
            </a:pPr>
            <a:r>
              <a:rPr lang="ar-SA" sz="3600" dirty="0" smtClean="0"/>
              <a:t>مثل :</a:t>
            </a:r>
          </a:p>
          <a:p>
            <a:pPr eaLnBrk="1" hangingPunct="1">
              <a:defRPr/>
            </a:pPr>
            <a:r>
              <a:rPr lang="ar-SA" sz="3600" dirty="0" smtClean="0"/>
              <a:t>أنا أرى , وبعد ذلك , أخبرني المزيد , أرجوك استمر.</a:t>
            </a:r>
          </a:p>
          <a:p>
            <a:pPr eaLnBrk="1" hangingPunct="1">
              <a:defRPr/>
            </a:pPr>
            <a:r>
              <a:rPr lang="ar-SA" sz="3600" dirty="0" smtClean="0"/>
              <a:t>ماذا حدث بعد ذلك؟ لماذا فعلت؟ ماذا حدث بعد ذلك؟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E52E3-6709-4C7B-B2A9-F55E3A878D2D}" type="slidenum">
              <a:rPr lang="ar-SA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4" name="A0753278.wav">
            <a:hlinkClick r:id="" action="ppaction://media"/>
          </p:cNvPr>
          <p:cNvPicPr>
            <a:picLocks noChangeAspect="1"/>
          </p:cNvPicPr>
          <p:nvPr>
            <a:wavAudioFile r:embed="rId1" name="A075001E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87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ar-SA" smtClean="0"/>
              <a:t>دواعي السؤال كما حددها (كان و كانيل)</a:t>
            </a:r>
            <a:endParaRPr lang="en-US" smtClean="0"/>
          </a:p>
        </p:txBody>
      </p:sp>
      <p:sp>
        <p:nvSpPr>
          <p:cNvPr id="2150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SA" dirty="0" smtClean="0"/>
              <a:t>عدم تأكد المجيب من كمية المعلومات المطلوبة</a:t>
            </a:r>
          </a:p>
          <a:p>
            <a:pPr eaLnBrk="1" hangingPunct="1">
              <a:defRPr/>
            </a:pPr>
            <a:r>
              <a:rPr lang="ar-SA" dirty="0" smtClean="0"/>
              <a:t>عدم فهم المجيب للسؤال بسبب اللغة أو الاسلوب المستخدم</a:t>
            </a:r>
          </a:p>
          <a:p>
            <a:pPr eaLnBrk="1" hangingPunct="1">
              <a:defRPr/>
            </a:pPr>
            <a:r>
              <a:rPr lang="ar-SA" dirty="0" smtClean="0"/>
              <a:t>نسيان المجيب المعلومات المطلوبة لضعف ذاكرته</a:t>
            </a:r>
          </a:p>
          <a:p>
            <a:pPr eaLnBrk="1" hangingPunct="1">
              <a:defRPr/>
            </a:pPr>
            <a:r>
              <a:rPr lang="ar-SA" dirty="0" smtClean="0"/>
              <a:t>لشعور المجيب بقصور فهمنا للإجابة لدقتها أو لغرابتها</a:t>
            </a:r>
          </a:p>
          <a:p>
            <a:pPr eaLnBrk="1" hangingPunct="1">
              <a:defRPr/>
            </a:pPr>
            <a:r>
              <a:rPr lang="ar-SA" dirty="0" smtClean="0"/>
              <a:t>عدم وجود المعلومات المطلوبة لدى المجيب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81D72-8B8C-4451-A77C-A0A4546519BB}" type="slidenum">
              <a:rPr lang="ar-SA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4" name="2E293294.wav">
            <a:hlinkClick r:id="" action="ppaction://media"/>
          </p:cNvPr>
          <p:cNvPicPr>
            <a:picLocks noChangeAspect="1"/>
          </p:cNvPicPr>
          <p:nvPr>
            <a:wavAudioFile r:embed="rId1" name="2E291BBD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3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ar-SA" smtClean="0"/>
              <a:t>للأسئلة الثانوية نوعان:</a:t>
            </a:r>
            <a:endParaRPr lang="en-US" smtClean="0"/>
          </a:p>
        </p:txBody>
      </p:sp>
      <p:sp>
        <p:nvSpPr>
          <p:cNvPr id="2048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SA" sz="2800" b="1" dirty="0" smtClean="0"/>
              <a:t>أ- أسئلة متابعة للتحديد:                                                    </a:t>
            </a:r>
            <a:r>
              <a:rPr lang="ar-SA" sz="2800" dirty="0" smtClean="0"/>
              <a:t>بوضع حدود لتحديد الإجابة, وذلك عندما يعطينا المتحدث إجابة عامة للسؤال...مثل: أكبر من ,أصغر من أو قبل شهر كذا. أو حدود 50%</a:t>
            </a:r>
            <a:r>
              <a:rPr lang="en-US" sz="2800" dirty="0" smtClean="0"/>
              <a:t> </a:t>
            </a:r>
            <a:r>
              <a:rPr lang="ar-SA" sz="2800" dirty="0" smtClean="0"/>
              <a:t>؟</a:t>
            </a:r>
            <a:r>
              <a:rPr lang="ar-SA" sz="2800" b="1" dirty="0" smtClean="0"/>
              <a:t> </a:t>
            </a:r>
          </a:p>
          <a:p>
            <a:pPr eaLnBrk="1" hangingPunct="1">
              <a:defRPr/>
            </a:pPr>
            <a:r>
              <a:rPr lang="ar-SA" sz="2800" b="1" dirty="0" smtClean="0"/>
              <a:t>ب- أسئلة المتابعة للتوضيح: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ar-SA" sz="2800" dirty="0" smtClean="0"/>
              <a:t>بأن تسأل هل يمكن أن تعطيني مثالاً لما تقول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ar-SA" sz="2800" dirty="0" smtClean="0"/>
              <a:t>أو تسأله عما قد يشعر به إزاء المشكلة أو الموضوع , أو تظهر جهلك بالموضوع وسيقوم المجيب بالتطوع للتحديد لك.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ar-SA" sz="2800" b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C42DC3-CCE9-4950-9ACE-687AC0DBAD19}" type="slidenum">
              <a:rPr lang="ar-SA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4" name="1F9C3310.wav">
            <a:hlinkClick r:id="" action="ppaction://media"/>
          </p:cNvPr>
          <p:cNvPicPr>
            <a:picLocks noChangeAspect="1"/>
          </p:cNvPicPr>
          <p:nvPr>
            <a:wavAudioFile r:embed="rId1" name="1F9C7086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30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ar-SA" smtClean="0"/>
              <a:t>ثانياً:أنواع الأسئلة وفقاً للشكل:-</a:t>
            </a:r>
            <a:endParaRPr lang="en-US" smtClean="0"/>
          </a:p>
        </p:txBody>
      </p:sp>
      <p:sp>
        <p:nvSpPr>
          <p:cNvPr id="2253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  <a:defRPr/>
            </a:pPr>
            <a:r>
              <a:rPr lang="ar-SA" sz="2800" b="1" dirty="0" smtClean="0"/>
              <a:t>1-الأسئلة المغلقة :</a:t>
            </a:r>
            <a:endParaRPr lang="ar-SA" sz="2800" dirty="0" smtClean="0"/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ar-SA" sz="2800" dirty="0" smtClean="0"/>
              <a:t>وهي الأسئلة بخيارات محددة يختار من تو</a:t>
            </a:r>
            <a:r>
              <a:rPr lang="ar-KW" sz="2800" dirty="0" smtClean="0"/>
              <a:t>جه</a:t>
            </a:r>
            <a:r>
              <a:rPr lang="ar-SA" sz="2800" dirty="0" smtClean="0"/>
              <a:t> إليه السؤال </a:t>
            </a:r>
            <a:r>
              <a:rPr lang="ar-KW" sz="2800" dirty="0" smtClean="0"/>
              <a:t>...</a:t>
            </a:r>
            <a:r>
              <a:rPr lang="ar-SA" sz="2800" dirty="0" smtClean="0"/>
              <a:t>الإجابة في إطارها وفي هذه الأسئلة يحدد السائل الإجابات المحتملة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ar-SA" sz="2800" b="1" dirty="0" smtClean="0"/>
              <a:t>مزايا الأسئلة المغلقة:-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ar-SA" sz="2800" dirty="0" smtClean="0"/>
              <a:t>(أ) الحصول على معلومات تتعلق بالحقائق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ar-SA" sz="2800" dirty="0" smtClean="0"/>
              <a:t>(ب) توفر الوقت لأنها أكثر تحديداً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ar-SA" sz="2800" dirty="0" smtClean="0"/>
              <a:t>(ج) يحتفظ السائل فيها بزمام توجيه الحديث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ar-SA" sz="2800" dirty="0" smtClean="0"/>
              <a:t>(د) تفيد بصفة خاصة في مجالات البحث والتقييم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ar-SA" sz="2800" dirty="0" smtClean="0"/>
              <a:t>(و) توفر لنا الفرصة لسؤال أسئلة كثيرة في مجالات كثيرة....</a:t>
            </a:r>
            <a:endParaRPr lang="en-US" sz="28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A70576-EE94-4E33-A593-34A5DD6F640D}" type="slidenum">
              <a:rPr lang="ar-SA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4" name="02AB3325.wav">
            <a:hlinkClick r:id="" action="ppaction://media"/>
          </p:cNvPr>
          <p:cNvPicPr>
            <a:picLocks noChangeAspect="1"/>
          </p:cNvPicPr>
          <p:nvPr>
            <a:wavAudioFile r:embed="rId1" name="02AB10F9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63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838200" y="692150"/>
            <a:ext cx="8007350" cy="540385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defRPr/>
            </a:pPr>
            <a:r>
              <a:rPr lang="ar-SA" b="1" dirty="0" smtClean="0"/>
              <a:t>عيوب الأسئلة المغلقة:-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ar-SA" dirty="0" smtClean="0"/>
              <a:t>قد تجبرنا على تبني موقف معين تجاه الحوار برمته منذ بدايته,</a:t>
            </a:r>
            <a:r>
              <a:rPr lang="ar-KW" dirty="0" smtClean="0"/>
              <a:t> </a:t>
            </a:r>
            <a:r>
              <a:rPr lang="ar-SA" dirty="0" smtClean="0"/>
              <a:t>مما يؤثر سلباً في إيجابية الحوار ,وكذلك ايضاً بالنسبة للملتقى 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ar-SA" dirty="0" err="1" smtClean="0"/>
              <a:t>لاتوفر</a:t>
            </a:r>
            <a:r>
              <a:rPr lang="ar-SA" dirty="0" smtClean="0"/>
              <a:t> لنا إلا قدراً قليلاً من المعلومات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ar-SA" dirty="0" smtClean="0"/>
              <a:t>لا تعطينا فرصة التعرف على المتلقي أو معرفة أحاسيسه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ar-SA" dirty="0" smtClean="0"/>
              <a:t>لا يحقق الهدف منه بفاعلية مع الأفراد المتعلمين..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ar-SA" dirty="0" smtClean="0"/>
              <a:t>لن تكون هناك فرصة للمجيب لكي يقدم معلومات إضافية متطوعاً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ar-SA" dirty="0" smtClean="0"/>
              <a:t>توالي الأسئلة المغلقة يجعل المجيب يشعر بعدم الاهتمام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5AB246-3BBD-48D5-AF03-9F79D1927154}" type="slidenum">
              <a:rPr lang="ar-SA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4" name="57163325.wav">
            <a:hlinkClick r:id="" action="ppaction://media"/>
          </p:cNvPr>
          <p:cNvPicPr>
            <a:picLocks noChangeAspect="1"/>
          </p:cNvPicPr>
          <p:nvPr>
            <a:wavAudioFile r:embed="rId1" name="57167082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60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lass Layers">
  <a:themeElements>
    <a:clrScheme name="Glass Layers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Glass Layers">
      <a:majorFont>
        <a:latin typeface="Arial Black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 Layers</Template>
  <TotalTime>198</TotalTime>
  <Words>824</Words>
  <Application>Microsoft Office PowerPoint</Application>
  <PresentationFormat>On-screen Show (4:3)</PresentationFormat>
  <Paragraphs>124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 Black</vt:lpstr>
      <vt:lpstr>Wingdings</vt:lpstr>
      <vt:lpstr>Calibri</vt:lpstr>
      <vt:lpstr>DecoType Naskh Variants</vt:lpstr>
      <vt:lpstr>Glass Layers</vt:lpstr>
      <vt:lpstr>كلية الإعلام  و تكنولوجيا الاتصال  بقنا-         جامعة جنوب الوادى الفرقة الأولى          المادة : مهارات الاتصال                الأحد22/ 3/ 2020</vt:lpstr>
      <vt:lpstr>*أنواع الاسئلة* أولاً:-تصنيف الاسئلة وفقاً   لطبيعتها:  </vt:lpstr>
      <vt:lpstr>1- الأسئلة الأستهلالية :-</vt:lpstr>
      <vt:lpstr>2-الأسئلة الأولية :-</vt:lpstr>
      <vt:lpstr> 3-الأسئلة الثانوية:-</vt:lpstr>
      <vt:lpstr>دواعي السؤال كما حددها (كان و كانيل)</vt:lpstr>
      <vt:lpstr>للأسئلة الثانوية نوعان:</vt:lpstr>
      <vt:lpstr>ثانياً:أنواع الأسئلة وفقاً للشكل:-</vt:lpstr>
      <vt:lpstr>PowerPoint Presentation</vt:lpstr>
      <vt:lpstr>أنواع الاسئلة المغلقة:-</vt:lpstr>
      <vt:lpstr>PowerPoint Presentation</vt:lpstr>
      <vt:lpstr>مزايا الأسلة المفتوحه:-</vt:lpstr>
      <vt:lpstr>عيوب الأسئلة المفتوحة:-</vt:lpstr>
      <vt:lpstr>أنواع الاسئلة المفتوحة:-</vt:lpstr>
      <vt:lpstr>ثالثاً: أنواع الاسئلة وفقاً للاتجاه :-</vt:lpstr>
      <vt:lpstr>رابعاً: أنواع السؤال وفقاً للغرض:</vt:lpstr>
      <vt:lpstr>PowerPoint Presentation</vt:lpstr>
    </vt:vector>
  </TitlesOfParts>
  <Company>29-03-2008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*أنواع الاسئلة* أولاً:-تصنيف الاسئلة وفقاً لطبيعتها:</dc:title>
  <dc:creator>SKY</dc:creator>
  <cp:lastModifiedBy>itmass1</cp:lastModifiedBy>
  <cp:revision>13</cp:revision>
  <dcterms:created xsi:type="dcterms:W3CDTF">2009-05-26T15:47:47Z</dcterms:created>
  <dcterms:modified xsi:type="dcterms:W3CDTF">2020-03-22T10:36:30Z</dcterms:modified>
</cp:coreProperties>
</file>