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B301E10-F4B3-4760-888B-49B6CD8AB108}" type="datetimeFigureOut">
              <a:rPr lang="en-US" smtClean="0"/>
              <a:t>3/26/2020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275AC9D-8EA7-47B9-933F-2F41624424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01E10-F4B3-4760-888B-49B6CD8AB108}"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AC9D-8EA7-47B9-933F-2F41624424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01E10-F4B3-4760-888B-49B6CD8AB108}"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AC9D-8EA7-47B9-933F-2F41624424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B301E10-F4B3-4760-888B-49B6CD8AB108}" type="datetimeFigureOut">
              <a:rPr lang="en-US" smtClean="0"/>
              <a:t>3/26/2020</a:t>
            </a:fld>
            <a:endParaRPr lang="en-US"/>
          </a:p>
        </p:txBody>
      </p:sp>
      <p:sp>
        <p:nvSpPr>
          <p:cNvPr id="9" name="Slide Number Placeholder 8"/>
          <p:cNvSpPr>
            <a:spLocks noGrp="1"/>
          </p:cNvSpPr>
          <p:nvPr>
            <p:ph type="sldNum" sz="quarter" idx="15"/>
          </p:nvPr>
        </p:nvSpPr>
        <p:spPr/>
        <p:txBody>
          <a:bodyPr rtlCol="0"/>
          <a:lstStyle/>
          <a:p>
            <a:fld id="{8275AC9D-8EA7-47B9-933F-2F41624424D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B301E10-F4B3-4760-888B-49B6CD8AB108}" type="datetimeFigureOut">
              <a:rPr lang="en-US" smtClean="0"/>
              <a:t>3/26/2020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275AC9D-8EA7-47B9-933F-2F41624424D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301E10-F4B3-4760-888B-49B6CD8AB108}"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5AC9D-8EA7-47B9-933F-2F41624424D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B301E10-F4B3-4760-888B-49B6CD8AB108}"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5AC9D-8EA7-47B9-933F-2F41624424D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B301E10-F4B3-4760-888B-49B6CD8AB108}" type="datetimeFigureOut">
              <a:rPr lang="en-US" smtClean="0"/>
              <a:t>3/26/2020</a:t>
            </a:fld>
            <a:endParaRPr lang="en-US"/>
          </a:p>
        </p:txBody>
      </p:sp>
      <p:sp>
        <p:nvSpPr>
          <p:cNvPr id="7" name="Slide Number Placeholder 6"/>
          <p:cNvSpPr>
            <a:spLocks noGrp="1"/>
          </p:cNvSpPr>
          <p:nvPr>
            <p:ph type="sldNum" sz="quarter" idx="11"/>
          </p:nvPr>
        </p:nvSpPr>
        <p:spPr/>
        <p:txBody>
          <a:bodyPr rtlCol="0"/>
          <a:lstStyle/>
          <a:p>
            <a:fld id="{8275AC9D-8EA7-47B9-933F-2F41624424D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01E10-F4B3-4760-888B-49B6CD8AB108}"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5AC9D-8EA7-47B9-933F-2F41624424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B301E10-F4B3-4760-888B-49B6CD8AB108}" type="datetimeFigureOut">
              <a:rPr lang="en-US" smtClean="0"/>
              <a:t>3/26/2020</a:t>
            </a:fld>
            <a:endParaRPr lang="en-US"/>
          </a:p>
        </p:txBody>
      </p:sp>
      <p:sp>
        <p:nvSpPr>
          <p:cNvPr id="22" name="Slide Number Placeholder 21"/>
          <p:cNvSpPr>
            <a:spLocks noGrp="1"/>
          </p:cNvSpPr>
          <p:nvPr>
            <p:ph type="sldNum" sz="quarter" idx="15"/>
          </p:nvPr>
        </p:nvSpPr>
        <p:spPr/>
        <p:txBody>
          <a:bodyPr rtlCol="0"/>
          <a:lstStyle/>
          <a:p>
            <a:fld id="{8275AC9D-8EA7-47B9-933F-2F41624424D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B301E10-F4B3-4760-888B-49B6CD8AB108}" type="datetimeFigureOut">
              <a:rPr lang="en-US" smtClean="0"/>
              <a:t>3/26/2020</a:t>
            </a:fld>
            <a:endParaRPr lang="en-US"/>
          </a:p>
        </p:txBody>
      </p:sp>
      <p:sp>
        <p:nvSpPr>
          <p:cNvPr id="18" name="Slide Number Placeholder 17"/>
          <p:cNvSpPr>
            <a:spLocks noGrp="1"/>
          </p:cNvSpPr>
          <p:nvPr>
            <p:ph type="sldNum" sz="quarter" idx="11"/>
          </p:nvPr>
        </p:nvSpPr>
        <p:spPr/>
        <p:txBody>
          <a:bodyPr rtlCol="0"/>
          <a:lstStyle/>
          <a:p>
            <a:fld id="{8275AC9D-8EA7-47B9-933F-2F41624424D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B301E10-F4B3-4760-888B-49B6CD8AB108}" type="datetimeFigureOut">
              <a:rPr lang="en-US" smtClean="0"/>
              <a:t>3/26/2020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275AC9D-8EA7-47B9-933F-2F41624424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hyperlink" Target="https://www.alukah.net/culture/0/54790"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799238">
            <a:off x="2362200" y="388204"/>
            <a:ext cx="5294773" cy="5078313"/>
          </a:xfrm>
          <a:prstGeom prst="rect">
            <a:avLst/>
          </a:prstGeom>
          <a:noFill/>
        </p:spPr>
        <p:txBody>
          <a:bodyPr wrap="square" lIns="91440" tIns="45720" rIns="91440" bIns="45720">
            <a:spAutoFit/>
          </a:bodyPr>
          <a:lstStyle/>
          <a:p>
            <a:pPr algn="ctr"/>
            <a:r>
              <a:rPr lang="ar-AE"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سكشن الإلقاء والصوتيات</a:t>
            </a:r>
          </a:p>
          <a:p>
            <a:pPr algn="ctr"/>
            <a:r>
              <a:rPr lang="ar-AE"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الفرقة الثالثة </a:t>
            </a:r>
          </a:p>
          <a:p>
            <a:pPr algn="ctr"/>
            <a:r>
              <a:rPr lang="ar-AE"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م-آلاء بهاء </a:t>
            </a:r>
            <a:r>
              <a:rPr lang="ar-AE"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الدين</a:t>
            </a:r>
          </a:p>
          <a:p>
            <a:pPr algn="ctr"/>
            <a:r>
              <a:rPr lang="ar-AE"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قسم الإذاعة والتلفزيون</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532976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685800"/>
            <a:ext cx="8305800" cy="2209800"/>
          </a:xfrm>
        </p:spPr>
        <p:txBody>
          <a:bodyPr/>
          <a:lstStyle/>
          <a:p>
            <a:pPr algn="r"/>
            <a:r>
              <a:rPr lang="ar-AE" dirty="0">
                <a:solidFill>
                  <a:srgbClr val="333333"/>
                </a:solidFill>
                <a:latin typeface="droid arabic kufi"/>
              </a:rPr>
              <a:t>يتضمن الإلقاء الفعّال ثلاثة عناصر رئيسية: الصوت، الجسد واللغة، ويتضمن الإلقاء الصوتي معدل السرعة والتوقفات، حجم الصوت، طبقة الصوت وتغيراتها، نوعية الصوت، النطق واللفظ. بينما تتضمن عناصر الإلقاء الجسدي هي: المظهر، الوقوف، تعابير الوجه، الاتصال البصري، </a:t>
            </a:r>
            <a:r>
              <a:rPr lang="en-US" dirty="0" smtClean="0">
                <a:solidFill>
                  <a:srgbClr val="333333"/>
                </a:solidFill>
                <a:latin typeface="droid arabic kufi"/>
              </a:rPr>
              <a:t>.</a:t>
            </a:r>
          </a:p>
          <a:p>
            <a:pPr marL="0" indent="0" algn="r">
              <a:buNone/>
            </a:pPr>
            <a:r>
              <a:rPr lang="en-US" dirty="0" smtClean="0">
                <a:solidFill>
                  <a:srgbClr val="333333"/>
                </a:solidFill>
                <a:latin typeface="droid arabic kufi"/>
              </a:rPr>
              <a:t>.</a:t>
            </a:r>
            <a:r>
              <a:rPr lang="ar-AE" dirty="0" smtClean="0">
                <a:solidFill>
                  <a:srgbClr val="333333"/>
                </a:solidFill>
                <a:latin typeface="droid arabic kufi"/>
              </a:rPr>
              <a:t>الحركة</a:t>
            </a:r>
            <a:r>
              <a:rPr lang="ar-AE" dirty="0">
                <a:solidFill>
                  <a:srgbClr val="333333"/>
                </a:solidFill>
                <a:latin typeface="droid arabic kufi"/>
              </a:rPr>
              <a:t>، الإيماءات. دعنا نرى كيف يعزز الإلقاء الصوتي من إلقائك</a:t>
            </a:r>
            <a:endParaRPr lang="en-US" dirty="0"/>
          </a:p>
        </p:txBody>
      </p:sp>
      <p:sp>
        <p:nvSpPr>
          <p:cNvPr id="5" name="Rectangle 4"/>
          <p:cNvSpPr/>
          <p:nvPr/>
        </p:nvSpPr>
        <p:spPr>
          <a:xfrm>
            <a:off x="533400" y="2971800"/>
            <a:ext cx="7467600" cy="1938992"/>
          </a:xfrm>
          <a:prstGeom prst="rect">
            <a:avLst/>
          </a:prstGeom>
        </p:spPr>
        <p:txBody>
          <a:bodyPr wrap="square">
            <a:spAutoFit/>
          </a:bodyPr>
          <a:lstStyle/>
          <a:p>
            <a:pPr algn="r"/>
            <a:r>
              <a:rPr lang="ar-AE" sz="2400" dirty="0" smtClean="0"/>
              <a:t>الصوت عالَم متكامل، وعلم تخصصي، له درجاته ومميزاته وأوتاره ومستوياته، وهناك أناس لديهم نبرات مميزة من الصوت وهناك أناس يتعاملون مع الصوت كعلم يتفاعلون معه للمرة الأولى، وما بين هؤلاء وهؤلاء يبقى الصوت علماً تخصصياً لا بد لنا من فهمه وفهم أثره في المخاطبين</a:t>
            </a:r>
            <a:r>
              <a:rPr lang="ar-AE" dirty="0" smtClean="0"/>
              <a:t>.</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5691" y="4910792"/>
            <a:ext cx="609600" cy="609600"/>
          </a:xfrm>
          <a:prstGeom prst="rect">
            <a:avLst/>
          </a:prstGeom>
        </p:spPr>
      </p:pic>
    </p:spTree>
    <p:extLst>
      <p:ext uri="{BB962C8B-B14F-4D97-AF65-F5344CB8AC3E}">
        <p14:creationId xmlns:p14="http://schemas.microsoft.com/office/powerpoint/2010/main" val="13350276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6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6582" y="533400"/>
            <a:ext cx="7467600" cy="5909310"/>
          </a:xfrm>
          <a:prstGeom prst="rect">
            <a:avLst/>
          </a:prstGeom>
        </p:spPr>
        <p:txBody>
          <a:bodyPr wrap="square">
            <a:spAutoFit/>
          </a:bodyPr>
          <a:lstStyle/>
          <a:p>
            <a:pPr algn="r"/>
            <a:r>
              <a:rPr lang="ar-AE" b="1" dirty="0">
                <a:solidFill>
                  <a:srgbClr val="FF0000"/>
                </a:solidFill>
              </a:rPr>
              <a:t>متى أرفع صوتي ومتى أخفضه؟</a:t>
            </a:r>
          </a:p>
          <a:p>
            <a:pPr algn="r"/>
            <a:r>
              <a:rPr lang="ar-AE" b="1" dirty="0"/>
              <a:t>متى أبدأ بمقدمة نارية لاهبة ومتى أبدأ بمقدمة انسيابية هادئة؟</a:t>
            </a:r>
          </a:p>
          <a:p>
            <a:pPr algn="r"/>
            <a:r>
              <a:rPr lang="ar-AE" b="1" dirty="0"/>
              <a:t> </a:t>
            </a:r>
          </a:p>
          <a:p>
            <a:pPr algn="r"/>
            <a:r>
              <a:rPr lang="ar-AE" b="1" dirty="0">
                <a:solidFill>
                  <a:srgbClr val="FF0000"/>
                </a:solidFill>
              </a:rPr>
              <a:t>ما هي محطات رفع الصوت؟</a:t>
            </a:r>
          </a:p>
          <a:p>
            <a:pPr algn="r"/>
            <a:r>
              <a:rPr lang="ar-AE" b="1" dirty="0"/>
              <a:t>كيف أخاطب جمهوراً في ساحة مفتوحة وكيف أخاطب جمهوراً في قاعة مغلقة؟</a:t>
            </a:r>
          </a:p>
          <a:p>
            <a:pPr algn="r"/>
            <a:r>
              <a:rPr lang="ar-AE" b="1" dirty="0"/>
              <a:t> </a:t>
            </a:r>
          </a:p>
          <a:p>
            <a:pPr algn="r"/>
            <a:r>
              <a:rPr lang="ar-AE" b="1" dirty="0"/>
              <a:t>ما هي دلالة الصوت المرتفع في هذه العبارة وما هي الرسائل التي يمكن أن تصل من خلاله؟</a:t>
            </a:r>
          </a:p>
          <a:p>
            <a:pPr algn="r"/>
            <a:r>
              <a:rPr lang="ar-AE" b="1" dirty="0"/>
              <a:t> </a:t>
            </a:r>
          </a:p>
          <a:p>
            <a:pPr algn="r"/>
            <a:r>
              <a:rPr lang="ar-AE" b="1" dirty="0"/>
              <a:t>إذا فالصوت ليس خامة، وليس نبرة، وليس صراخاً، الصوت هو علم وفن له رسائل ينبغي فهمها حتى يؤدي الرسالة المرادة منه، فرفع الصوت مع الابتسامة يورث الضحك، ورفع الصوت مع تعبير غضب يصاحبه يعني الكثير من رسائل التهديد والتخويف.</a:t>
            </a:r>
          </a:p>
          <a:p>
            <a:pPr algn="r"/>
            <a:r>
              <a:rPr lang="ar-AE" b="1" dirty="0"/>
              <a:t> </a:t>
            </a:r>
          </a:p>
          <a:p>
            <a:pPr algn="r"/>
            <a:r>
              <a:rPr lang="ar-AE" b="1" dirty="0"/>
              <a:t>وعليه؛ فإن </a:t>
            </a:r>
            <a:r>
              <a:rPr lang="ar-AE" b="1" dirty="0">
                <a:hlinkClick r:id="rId4"/>
              </a:rPr>
              <a:t>الفنان</a:t>
            </a:r>
            <a:r>
              <a:rPr lang="ar-AE" b="1" dirty="0"/>
              <a:t> الحقيقي هو الذي يرسم صورة نمطية ظلية لشكل خطابه قبل بدايته، متى يبتسم ومتى يغضب، متى يلاطف الجمهور ومتى يستثير حماسته، وذلك بكل تأكيد ملاصق لعامل الصوت ونبرته وحدته وارتفاعه و سرعة الكلمات </a:t>
            </a:r>
            <a:r>
              <a:rPr lang="ar-AE" b="1" dirty="0" smtClean="0"/>
              <a:t>وبطئها</a:t>
            </a:r>
            <a:r>
              <a:rPr lang="ar-AE" b="1" dirty="0"/>
              <a:t>، ونحو ذلك من أمور.</a:t>
            </a:r>
          </a:p>
          <a:p>
            <a:pPr algn="r"/>
            <a:r>
              <a:rPr lang="ar-AE" b="1" dirty="0"/>
              <a:t/>
            </a:r>
            <a:br>
              <a:rPr lang="ar-AE" b="1" dirty="0"/>
            </a:br>
            <a:r>
              <a:rPr lang="ar-AE" b="1" dirty="0" smtClean="0"/>
              <a:t>تجدر الإشارة هنا إلى أن نبرة الصوت هي عامل أساس في جذب الجمهور، فالمتحدث الذي يعتمد نبرة صوت واحدة يزرع في الحضور الملل والكآبة، حتى ولو تحدث بأفضل الكلام وأجوده، والمتحدث الذي يعتمد رفع الصوت وخفضه ويلون لهجة خطابه، له حظ وافر في التأثير في السامعين وجذبهم إلى مربع التفاعل معه.</a:t>
            </a:r>
          </a:p>
          <a:p>
            <a:pPr algn="r"/>
            <a:endParaRPr lang="ar-AE" b="1"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 y="762000"/>
            <a:ext cx="609600" cy="609600"/>
          </a:xfrm>
          <a:prstGeom prst="rect">
            <a:avLst/>
          </a:prstGeom>
        </p:spPr>
      </p:pic>
    </p:spTree>
    <p:extLst>
      <p:ext uri="{BB962C8B-B14F-4D97-AF65-F5344CB8AC3E}">
        <p14:creationId xmlns:p14="http://schemas.microsoft.com/office/powerpoint/2010/main" val="1238154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382000" cy="5632311"/>
          </a:xfrm>
          <a:prstGeom prst="rect">
            <a:avLst/>
          </a:prstGeom>
        </p:spPr>
        <p:txBody>
          <a:bodyPr wrap="square">
            <a:spAutoFit/>
          </a:bodyPr>
          <a:lstStyle/>
          <a:p>
            <a:pPr algn="r"/>
            <a:r>
              <a:rPr lang="ar-AE" b="1" dirty="0" smtClean="0">
                <a:solidFill>
                  <a:srgbClr val="FF0000"/>
                </a:solidFill>
              </a:rPr>
              <a:t>ولك أن تتخيل الآتي:</a:t>
            </a:r>
          </a:p>
          <a:p>
            <a:pPr algn="r"/>
            <a:endParaRPr lang="ar-AE" b="1" dirty="0" smtClean="0"/>
          </a:p>
          <a:p>
            <a:pPr algn="r"/>
            <a:r>
              <a:rPr lang="ar-AE" b="1" dirty="0" smtClean="0"/>
              <a:t>إنسان يتحدث مع الجمهور بنبرة صوت منخفضة لا يكاد يسمعها الناس في الصفوف الخلفية، فهل الجمهور مجبر على الاستماع له؟ وأن يسعى جاهداً لفهم مقصده؟ أم أن المتحدث هو الذي يريد خطاب الناس وهو المسؤول عن إيصال صوته اليهم؟</a:t>
            </a:r>
          </a:p>
          <a:p>
            <a:pPr algn="r"/>
            <a:endParaRPr lang="ar-AE" b="1" dirty="0" smtClean="0"/>
          </a:p>
          <a:p>
            <a:pPr algn="r"/>
            <a:r>
              <a:rPr lang="ar-AE" b="1" dirty="0" smtClean="0"/>
              <a:t>وعلى اليد الأخرى تخيل إنساناً يصرخ بصوت عالٍ طوال مدة كلماته والجمهور أمامه قليل العدد قريبٌ منه، لماذا تصرخ؟ هذا سيؤدي إلى تصديع عقول الناس ولن يفهموا منك كلمة واحدة.</a:t>
            </a:r>
          </a:p>
          <a:p>
            <a:pPr algn="r"/>
            <a:endParaRPr lang="ar-AE" b="1" dirty="0" smtClean="0"/>
          </a:p>
          <a:p>
            <a:pPr algn="r"/>
            <a:r>
              <a:rPr lang="ar-AE" b="1" dirty="0" smtClean="0"/>
              <a:t>فالصوت رسالة، وقوته وضعفه وسرعته وبطؤه والتلوين في حدته بين فترة وأخرى هي عوامل جاذبة ومؤثرة بلا أدنى شك.</a:t>
            </a:r>
          </a:p>
          <a:p>
            <a:pPr algn="r"/>
            <a:r>
              <a:rPr lang="ar-AE" b="1" dirty="0" smtClean="0"/>
              <a:t> </a:t>
            </a:r>
          </a:p>
          <a:p>
            <a:pPr algn="r"/>
            <a:r>
              <a:rPr lang="ar-AE" b="1" dirty="0" smtClean="0"/>
              <a:t>الأمر ذاته هنا ينطبق على تجويد آية من القران في ثنايا كلمتك، فتجويدها يعني اختلاف صوتك، وهو يشد الناس إلى ما تتميز به أنت، أو ما تريد أنت أن تجعله مميزاً.</a:t>
            </a:r>
          </a:p>
          <a:p>
            <a:pPr algn="r"/>
            <a:endParaRPr lang="ar-AE" b="1" dirty="0" smtClean="0"/>
          </a:p>
          <a:p>
            <a:pPr algn="r"/>
            <a:endParaRPr lang="ar-AE" b="1" dirty="0" smtClean="0"/>
          </a:p>
          <a:p>
            <a:pPr algn="r"/>
            <a:r>
              <a:rPr lang="ar-AE" b="1" dirty="0" smtClean="0"/>
              <a:t>هنا عليك أن تدرك، الناس ليست عبيدا عندك، وليست مجبرة على الاستماع إليك أو تصديقك، أنت بحاجة الجمهور، وعليك أن تبدع لإيصال صوتك وفكرتك ورسائله إليهم، فإن فشلت فهناك ألف متحدث غيرك لديهم المهارة، وإن نجحت سبقت غيرك للخير وكسبت الناس لصفك ولفكرك.</a:t>
            </a:r>
          </a:p>
          <a:p>
            <a:endParaRPr lang="ar-AE"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5867400"/>
            <a:ext cx="609600" cy="609600"/>
          </a:xfrm>
          <a:prstGeom prst="rect">
            <a:avLst/>
          </a:prstGeom>
        </p:spPr>
      </p:pic>
    </p:spTree>
    <p:extLst>
      <p:ext uri="{BB962C8B-B14F-4D97-AF65-F5344CB8AC3E}">
        <p14:creationId xmlns:p14="http://schemas.microsoft.com/office/powerpoint/2010/main" val="2849758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909" y="457200"/>
            <a:ext cx="8001000" cy="2862322"/>
          </a:xfrm>
          <a:prstGeom prst="rect">
            <a:avLst/>
          </a:prstGeom>
        </p:spPr>
        <p:txBody>
          <a:bodyPr wrap="square">
            <a:spAutoFit/>
          </a:bodyPr>
          <a:lstStyle/>
          <a:p>
            <a:pPr algn="r"/>
            <a:r>
              <a:rPr lang="ar-AE" b="1" dirty="0" smtClean="0">
                <a:solidFill>
                  <a:srgbClr val="FF0000"/>
                </a:solidFill>
              </a:rPr>
              <a:t>التلوين الصوتي: </a:t>
            </a:r>
            <a:r>
              <a:rPr lang="ar-AE" b="1" dirty="0" smtClean="0"/>
              <a:t>“التنويعات الصوتية التي تجعل الكلمة أو الجملة توحي بمعنى معين أو تؤكد معنى مقصود”.</a:t>
            </a:r>
          </a:p>
          <a:p>
            <a:pPr algn="r"/>
            <a:r>
              <a:rPr lang="ar-AE" b="1" dirty="0" smtClean="0"/>
              <a:t>2. ما يحدد الملامح الصوتية عدة عوامل وهي : درجة الصوت، المدة الزمنية لنطق الكلمة، قوة الصوت أو الضغط الصوتي على مقطع لفظي.</a:t>
            </a:r>
          </a:p>
          <a:p>
            <a:pPr algn="r"/>
            <a:r>
              <a:rPr lang="ar-AE" b="1" dirty="0" smtClean="0"/>
              <a:t>3. وتخضع درجة الصوت لتغييرات على ثلاثة انواع هي: .1الصاعد إلى اعلى  2.الهابطة   3.المنحنية</a:t>
            </a:r>
          </a:p>
          <a:p>
            <a:pPr algn="r"/>
            <a:r>
              <a:rPr lang="ar-AE" b="1" dirty="0" smtClean="0"/>
              <a:t>* الدرجة الصاعدة إلى اعلى تستخدم في حالة الاستفهام لأنها تنقل الاستفسار وما يدل على الشك و التساؤل عن الاشياء المجهولة أو غير المؤكدة أو اجزاء من تعبيرات تحتاج إلى الإستيفاء بالمزيد من الاضافات أو تحتاج لأن تتبع بغيرها.</a:t>
            </a:r>
          </a:p>
          <a:p>
            <a:pPr algn="r"/>
            <a:r>
              <a:rPr lang="ar-AE" b="1" dirty="0" smtClean="0"/>
              <a:t>* اما الدرجة الهابطة فهي تعكس التأكيد و التحديد والحكم على الاشياء.</a:t>
            </a:r>
          </a:p>
          <a:p>
            <a:pPr algn="r"/>
            <a:r>
              <a:rPr lang="ar-AE" b="1" dirty="0" smtClean="0"/>
              <a:t>* الدرجة المنحنية تعكس السخرية و التهكم أو المعاني المزدوجة أو غير المؤكدة</a:t>
            </a:r>
            <a:r>
              <a:rPr lang="ar-AE" dirty="0" smtClean="0"/>
              <a:t>.</a:t>
            </a:r>
            <a:endParaRPr lang="en-US" dirty="0"/>
          </a:p>
        </p:txBody>
      </p:sp>
      <p:sp>
        <p:nvSpPr>
          <p:cNvPr id="4" name="Rectangle 3"/>
          <p:cNvSpPr/>
          <p:nvPr/>
        </p:nvSpPr>
        <p:spPr>
          <a:xfrm>
            <a:off x="658091" y="3781187"/>
            <a:ext cx="7800109" cy="923330"/>
          </a:xfrm>
          <a:prstGeom prst="rect">
            <a:avLst/>
          </a:prstGeom>
        </p:spPr>
        <p:txBody>
          <a:bodyPr wrap="square">
            <a:spAutoFit/>
          </a:bodyPr>
          <a:lstStyle/>
          <a:p>
            <a:pPr algn="r"/>
            <a:r>
              <a:rPr lang="ar-AE" b="1" dirty="0" smtClean="0"/>
              <a:t>على سبيل المثال كلمة ” نعم“ مثلا إذا جاءت من طبقة صوتية عالية تشير إلى السؤال, واذا قيلت من طبقة هابطة فنها تعني الفهم أو الموافقة, اما اذا نطقت من طبقة صوتية منحنية فإنها تعكس معنى السخرية او الانتقاء. (جربها بنفسك!)</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0"/>
            <a:ext cx="2733675" cy="1666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972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TotalTime>
  <Words>505</Words>
  <Application>Microsoft Office PowerPoint</Application>
  <PresentationFormat>On-screen Show (4:3)</PresentationFormat>
  <Paragraphs>38</Paragraphs>
  <Slides>5</Slides>
  <Notes>0</Notes>
  <HiddenSlides>0</HiddenSlides>
  <MMClips>3</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Oriel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9</cp:revision>
  <dcterms:created xsi:type="dcterms:W3CDTF">2020-03-26T16:43:59Z</dcterms:created>
  <dcterms:modified xsi:type="dcterms:W3CDTF">2020-03-26T17:39:04Z</dcterms:modified>
</cp:coreProperties>
</file>