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78" r:id="rId8"/>
    <p:sldId id="279" r:id="rId9"/>
    <p:sldId id="280" r:id="rId10"/>
    <p:sldId id="281" r:id="rId11"/>
    <p:sldId id="282" r:id="rId12"/>
    <p:sldId id="283" r:id="rId13"/>
    <p:sldId id="286" r:id="rId14"/>
    <p:sldId id="285" r:id="rId15"/>
    <p:sldId id="284" r:id="rId16"/>
    <p:sldId id="287" r:id="rId17"/>
    <p:sldId id="273" r:id="rId18"/>
  </p:sldIdLst>
  <p:sldSz cx="9144000" cy="6858000" type="screen4x3"/>
  <p:notesSz cx="6858000" cy="9144000"/>
  <p:defaultTextStyle>
    <a:defPPr>
      <a:defRPr lang="en-US"/>
    </a:defPPr>
    <a:lvl1pPr algn="r" rtl="1" fontAlgn="base">
      <a:spcBef>
        <a:spcPct val="0"/>
      </a:spcBef>
      <a:spcAft>
        <a:spcPct val="0"/>
      </a:spcAft>
      <a:defRPr sz="2400" kern="1200">
        <a:solidFill>
          <a:schemeClr val="tx1"/>
        </a:solidFill>
        <a:latin typeface="Times New Roman" pitchFamily="18" charset="0"/>
        <a:ea typeface="Times New Roman (Arabic)" charset="0"/>
        <a:cs typeface="Times New Roman (Arabic)" charset="0"/>
      </a:defRPr>
    </a:lvl1pPr>
    <a:lvl2pPr marL="457200" algn="r" rtl="1" fontAlgn="base">
      <a:spcBef>
        <a:spcPct val="0"/>
      </a:spcBef>
      <a:spcAft>
        <a:spcPct val="0"/>
      </a:spcAft>
      <a:defRPr sz="2400" kern="1200">
        <a:solidFill>
          <a:schemeClr val="tx1"/>
        </a:solidFill>
        <a:latin typeface="Times New Roman" pitchFamily="18" charset="0"/>
        <a:ea typeface="Times New Roman (Arabic)" charset="0"/>
        <a:cs typeface="Times New Roman (Arabic)" charset="0"/>
      </a:defRPr>
    </a:lvl2pPr>
    <a:lvl3pPr marL="914400" algn="r" rtl="1" fontAlgn="base">
      <a:spcBef>
        <a:spcPct val="0"/>
      </a:spcBef>
      <a:spcAft>
        <a:spcPct val="0"/>
      </a:spcAft>
      <a:defRPr sz="2400" kern="1200">
        <a:solidFill>
          <a:schemeClr val="tx1"/>
        </a:solidFill>
        <a:latin typeface="Times New Roman" pitchFamily="18" charset="0"/>
        <a:ea typeface="Times New Roman (Arabic)" charset="0"/>
        <a:cs typeface="Times New Roman (Arabic)" charset="0"/>
      </a:defRPr>
    </a:lvl3pPr>
    <a:lvl4pPr marL="1371600" algn="r" rtl="1" fontAlgn="base">
      <a:spcBef>
        <a:spcPct val="0"/>
      </a:spcBef>
      <a:spcAft>
        <a:spcPct val="0"/>
      </a:spcAft>
      <a:defRPr sz="2400" kern="1200">
        <a:solidFill>
          <a:schemeClr val="tx1"/>
        </a:solidFill>
        <a:latin typeface="Times New Roman" pitchFamily="18" charset="0"/>
        <a:ea typeface="Times New Roman (Arabic)" charset="0"/>
        <a:cs typeface="Times New Roman (Arabic)" charset="0"/>
      </a:defRPr>
    </a:lvl4pPr>
    <a:lvl5pPr marL="1828800" algn="r" rtl="1" fontAlgn="base">
      <a:spcBef>
        <a:spcPct val="0"/>
      </a:spcBef>
      <a:spcAft>
        <a:spcPct val="0"/>
      </a:spcAft>
      <a:defRPr sz="2400" kern="1200">
        <a:solidFill>
          <a:schemeClr val="tx1"/>
        </a:solidFill>
        <a:latin typeface="Times New Roman" pitchFamily="18" charset="0"/>
        <a:ea typeface="Times New Roman (Arabic)" charset="0"/>
        <a:cs typeface="Times New Roman (Arabic)" charset="0"/>
      </a:defRPr>
    </a:lvl5pPr>
    <a:lvl6pPr marL="2286000" algn="l" defTabSz="914400" rtl="0" eaLnBrk="1" latinLnBrk="0" hangingPunct="1">
      <a:defRPr sz="2400" kern="1200">
        <a:solidFill>
          <a:schemeClr val="tx1"/>
        </a:solidFill>
        <a:latin typeface="Times New Roman" pitchFamily="18" charset="0"/>
        <a:ea typeface="Times New Roman (Arabic)" charset="0"/>
        <a:cs typeface="Times New Roman (Arabic)" charset="0"/>
      </a:defRPr>
    </a:lvl6pPr>
    <a:lvl7pPr marL="2743200" algn="l" defTabSz="914400" rtl="0" eaLnBrk="1" latinLnBrk="0" hangingPunct="1">
      <a:defRPr sz="2400" kern="1200">
        <a:solidFill>
          <a:schemeClr val="tx1"/>
        </a:solidFill>
        <a:latin typeface="Times New Roman" pitchFamily="18" charset="0"/>
        <a:ea typeface="Times New Roman (Arabic)" charset="0"/>
        <a:cs typeface="Times New Roman (Arabic)" charset="0"/>
      </a:defRPr>
    </a:lvl7pPr>
    <a:lvl8pPr marL="3200400" algn="l" defTabSz="914400" rtl="0" eaLnBrk="1" latinLnBrk="0" hangingPunct="1">
      <a:defRPr sz="2400" kern="1200">
        <a:solidFill>
          <a:schemeClr val="tx1"/>
        </a:solidFill>
        <a:latin typeface="Times New Roman" pitchFamily="18" charset="0"/>
        <a:ea typeface="Times New Roman (Arabic)" charset="0"/>
        <a:cs typeface="Times New Roman (Arabic)" charset="0"/>
      </a:defRPr>
    </a:lvl8pPr>
    <a:lvl9pPr marL="3657600" algn="l" defTabSz="914400" rtl="0" eaLnBrk="1" latinLnBrk="0" hangingPunct="1">
      <a:defRPr sz="2400" kern="1200">
        <a:solidFill>
          <a:schemeClr val="tx1"/>
        </a:solidFill>
        <a:latin typeface="Times New Roman" pitchFamily="18" charset="0"/>
        <a:ea typeface="Times New Roman (Arabic)" charset="0"/>
        <a:cs typeface="Times New Roman (Arab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89" autoAdjust="0"/>
    <p:restoredTop sz="90929"/>
  </p:normalViewPr>
  <p:slideViewPr>
    <p:cSldViewPr>
      <p:cViewPr varScale="1">
        <p:scale>
          <a:sx n="52" d="100"/>
          <a:sy n="52" d="100"/>
        </p:scale>
        <p:origin x="-15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en-US"/>
          </a:p>
        </p:txBody>
      </p:sp>
      <p:sp>
        <p:nvSpPr>
          <p:cNvPr id="40963" name="Rectangle 3"/>
          <p:cNvSpPr>
            <a:spLocks noGrp="1" noChangeArrowheads="1"/>
          </p:cNvSpPr>
          <p:nvPr>
            <p:ph type="dt" idx="1"/>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mn-ea"/>
              </a:defRPr>
            </a:lvl1pPr>
          </a:lstStyle>
          <a:p>
            <a:pPr>
              <a:defRPr/>
            </a:pPr>
            <a:endParaRPr lang="en-US"/>
          </a:p>
        </p:txBody>
      </p:sp>
      <p:sp>
        <p:nvSpPr>
          <p:cNvPr id="2048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40966" name="Rectangle 6"/>
          <p:cNvSpPr>
            <a:spLocks noGrp="1" noChangeArrowheads="1"/>
          </p:cNvSpPr>
          <p:nvPr>
            <p:ph type="ftr" sz="quarter" idx="4"/>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en-US"/>
          </a:p>
        </p:txBody>
      </p:sp>
      <p:sp>
        <p:nvSpPr>
          <p:cNvPr id="40967" name="Rectangle 7"/>
          <p:cNvSpPr>
            <a:spLocks noGrp="1" noChangeArrowheads="1"/>
          </p:cNvSpPr>
          <p:nvPr>
            <p:ph type="sldNum" sz="quarter" idx="5"/>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a typeface="+mn-ea"/>
              </a:defRPr>
            </a:lvl1pPr>
          </a:lstStyle>
          <a:p>
            <a:pPr>
              <a:defRPr/>
            </a:pPr>
            <a:fld id="{28D6C501-4BE1-40DA-844A-B653DE1DE1AA}" type="slidenum">
              <a:rPr lang="en-US"/>
              <a:pPr>
                <a:defRPr/>
              </a:pPr>
              <a:t>‹#›</a:t>
            </a:fld>
            <a:endParaRPr lang="en-US"/>
          </a:p>
        </p:txBody>
      </p:sp>
    </p:spTree>
    <p:extLst>
      <p:ext uri="{BB962C8B-B14F-4D97-AF65-F5344CB8AC3E}">
        <p14:creationId xmlns:p14="http://schemas.microsoft.com/office/powerpoint/2010/main" val="1974677327"/>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4" name="Picture 7" descr="C:\abitbetter\bamboo.gif"/>
          <p:cNvPicPr>
            <a:picLocks noChangeAspect="1" noChangeArrowheads="1"/>
          </p:cNvPicPr>
          <p:nvPr/>
        </p:nvPicPr>
        <p:blipFill>
          <a:blip r:embed="rId2">
            <a:extLst>
              <a:ext uri="{28A0092B-C50C-407E-A947-70E740481C1C}">
                <a14:useLocalDpi xmlns:a14="http://schemas.microsoft.com/office/drawing/2010/main" val="0"/>
              </a:ext>
            </a:extLst>
          </a:blip>
          <a:srcRect r="13792"/>
          <a:stretch>
            <a:fillRect/>
          </a:stretch>
        </p:blipFill>
        <p:spPr bwMode="ltGray">
          <a:xfrm>
            <a:off x="6292850" y="-1588"/>
            <a:ext cx="2857500" cy="686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a:xfrm>
            <a:off x="304800" y="1828800"/>
            <a:ext cx="6248400" cy="762000"/>
          </a:xfrm>
        </p:spPr>
        <p:txBody>
          <a:bodyPr/>
          <a:lstStyle>
            <a:lvl1pPr>
              <a:defRPr/>
            </a:lvl1pPr>
          </a:lstStyle>
          <a:p>
            <a:r>
              <a:rPr lang="ar-SA"/>
              <a:t>انقر لتحرير نمط العنوان الرئيسي</a:t>
            </a:r>
          </a:p>
        </p:txBody>
      </p:sp>
      <p:sp>
        <p:nvSpPr>
          <p:cNvPr id="2051" name="Rectangle 3"/>
          <p:cNvSpPr>
            <a:spLocks noGrp="1" noChangeArrowheads="1"/>
          </p:cNvSpPr>
          <p:nvPr>
            <p:ph type="subTitle" idx="1"/>
          </p:nvPr>
        </p:nvSpPr>
        <p:spPr>
          <a:xfrm>
            <a:off x="304800" y="3429000"/>
            <a:ext cx="6019800" cy="1752600"/>
          </a:xfrm>
        </p:spPr>
        <p:txBody>
          <a:bodyPr/>
          <a:lstStyle>
            <a:lvl1pPr marL="0" indent="0" algn="ctr">
              <a:buFont typeface="Wingdings" pitchFamily="2" charset="2"/>
              <a:buNone/>
              <a:defRPr/>
            </a:lvl1pPr>
          </a:lstStyle>
          <a:p>
            <a:r>
              <a:rPr lang="ar-SA"/>
              <a:t>انقر لتحرير نمط العنوان الثانوي الرئيسي</a:t>
            </a:r>
          </a:p>
        </p:txBody>
      </p:sp>
      <p:sp>
        <p:nvSpPr>
          <p:cNvPr id="5" name="Rectangle 4"/>
          <p:cNvSpPr>
            <a:spLocks noGrp="1" noChangeArrowheads="1"/>
          </p:cNvSpPr>
          <p:nvPr>
            <p:ph type="dt" sz="half" idx="10"/>
          </p:nvPr>
        </p:nvSpPr>
        <p:spPr>
          <a:xfrm>
            <a:off x="257175" y="6248400"/>
            <a:ext cx="1622425" cy="457200"/>
          </a:xfrm>
        </p:spPr>
        <p:txBody>
          <a:bodyPr/>
          <a:lstStyle>
            <a:lvl1pPr>
              <a:defRPr/>
            </a:lvl1pPr>
          </a:lstStyle>
          <a:p>
            <a:pPr>
              <a:defRPr/>
            </a:pPr>
            <a:endParaRPr lang="en-US"/>
          </a:p>
        </p:txBody>
      </p:sp>
      <p:sp>
        <p:nvSpPr>
          <p:cNvPr id="6" name="Rectangle 5"/>
          <p:cNvSpPr>
            <a:spLocks noGrp="1" noChangeArrowheads="1"/>
          </p:cNvSpPr>
          <p:nvPr>
            <p:ph type="ftr" sz="quarter" idx="11"/>
          </p:nvPr>
        </p:nvSpPr>
        <p:spPr>
          <a:xfrm>
            <a:off x="2108200" y="6248400"/>
            <a:ext cx="2997200" cy="457200"/>
          </a:xfrm>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5486400" y="6248400"/>
            <a:ext cx="1371600" cy="457200"/>
          </a:xfrm>
        </p:spPr>
        <p:txBody>
          <a:bodyPr/>
          <a:lstStyle>
            <a:lvl1pPr>
              <a:defRPr/>
            </a:lvl1pPr>
          </a:lstStyle>
          <a:p>
            <a:fld id="{8F06ED5E-B46D-4004-95DA-5B5133C8E37A}" type="slidenum">
              <a:rPr lang="ar-SA" altLang="en-US"/>
              <a:pPr/>
              <a:t>‹#›</a:t>
            </a:fld>
            <a:endParaRPr lang="en-US" altLang="en-US"/>
          </a:p>
        </p:txBody>
      </p:sp>
    </p:spTree>
    <p:extLst>
      <p:ext uri="{BB962C8B-B14F-4D97-AF65-F5344CB8AC3E}">
        <p14:creationId xmlns:p14="http://schemas.microsoft.com/office/powerpoint/2010/main" val="228935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fld id="{5E39C1D6-F538-45E4-83FE-D05869E12DA7}" type="slidenum">
              <a:rPr lang="ar-SA" altLang="en-US"/>
              <a:pPr/>
              <a:t>‹#›</a:t>
            </a:fld>
            <a:endParaRPr lang="en-US" altLang="en-US"/>
          </a:p>
        </p:txBody>
      </p:sp>
    </p:spTree>
    <p:extLst>
      <p:ext uri="{BB962C8B-B14F-4D97-AF65-F5344CB8AC3E}">
        <p14:creationId xmlns:p14="http://schemas.microsoft.com/office/powerpoint/2010/main" val="591767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5886450" y="990600"/>
            <a:ext cx="1885950" cy="5105400"/>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228600" y="990600"/>
            <a:ext cx="5505450" cy="51054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fld id="{730FAD2D-6161-47B9-93B6-726D4BBF46B1}" type="slidenum">
              <a:rPr lang="ar-SA" altLang="en-US"/>
              <a:pPr/>
              <a:t>‹#›</a:t>
            </a:fld>
            <a:endParaRPr lang="en-US" altLang="en-US"/>
          </a:p>
        </p:txBody>
      </p:sp>
    </p:spTree>
    <p:extLst>
      <p:ext uri="{BB962C8B-B14F-4D97-AF65-F5344CB8AC3E}">
        <p14:creationId xmlns:p14="http://schemas.microsoft.com/office/powerpoint/2010/main" val="3068527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fld id="{0241A885-9F72-4A8F-8CFC-25FE1E4C7660}" type="slidenum">
              <a:rPr lang="ar-SA" altLang="en-US"/>
              <a:pPr/>
              <a:t>‹#›</a:t>
            </a:fld>
            <a:endParaRPr lang="en-US" altLang="en-US"/>
          </a:p>
        </p:txBody>
      </p:sp>
    </p:spTree>
    <p:extLst>
      <p:ext uri="{BB962C8B-B14F-4D97-AF65-F5344CB8AC3E}">
        <p14:creationId xmlns:p14="http://schemas.microsoft.com/office/powerpoint/2010/main" val="342259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fld id="{6607D363-829D-4F40-8A1B-5B8AE29A9146}" type="slidenum">
              <a:rPr lang="ar-SA" altLang="en-US"/>
              <a:pPr/>
              <a:t>‹#›</a:t>
            </a:fld>
            <a:endParaRPr lang="en-US" altLang="en-US"/>
          </a:p>
        </p:txBody>
      </p:sp>
    </p:spTree>
    <p:extLst>
      <p:ext uri="{BB962C8B-B14F-4D97-AF65-F5344CB8AC3E}">
        <p14:creationId xmlns:p14="http://schemas.microsoft.com/office/powerpoint/2010/main" val="3255612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2286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0767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fld id="{6FDAE5CB-50D6-4ABC-A0C5-EF17E5728247}" type="slidenum">
              <a:rPr lang="ar-SA" altLang="en-US"/>
              <a:pPr/>
              <a:t>‹#›</a:t>
            </a:fld>
            <a:endParaRPr lang="en-US" altLang="en-US"/>
          </a:p>
        </p:txBody>
      </p:sp>
    </p:spTree>
    <p:extLst>
      <p:ext uri="{BB962C8B-B14F-4D97-AF65-F5344CB8AC3E}">
        <p14:creationId xmlns:p14="http://schemas.microsoft.com/office/powerpoint/2010/main" val="3842320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p>
        </p:txBody>
      </p:sp>
      <p:sp>
        <p:nvSpPr>
          <p:cNvPr id="9" name="Rectangle 12"/>
          <p:cNvSpPr>
            <a:spLocks noGrp="1" noChangeArrowheads="1"/>
          </p:cNvSpPr>
          <p:nvPr>
            <p:ph type="sldNum" sz="quarter" idx="12"/>
          </p:nvPr>
        </p:nvSpPr>
        <p:spPr>
          <a:ln/>
        </p:spPr>
        <p:txBody>
          <a:bodyPr/>
          <a:lstStyle>
            <a:lvl1pPr>
              <a:defRPr/>
            </a:lvl1pPr>
          </a:lstStyle>
          <a:p>
            <a:fld id="{F06DBE45-CD7C-4231-BC9E-B29C86DAAD7A}" type="slidenum">
              <a:rPr lang="ar-SA" altLang="en-US"/>
              <a:pPr/>
              <a:t>‹#›</a:t>
            </a:fld>
            <a:endParaRPr lang="en-US" altLang="en-US"/>
          </a:p>
        </p:txBody>
      </p:sp>
    </p:spTree>
    <p:extLst>
      <p:ext uri="{BB962C8B-B14F-4D97-AF65-F5344CB8AC3E}">
        <p14:creationId xmlns:p14="http://schemas.microsoft.com/office/powerpoint/2010/main" val="2375556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p>
        </p:txBody>
      </p:sp>
      <p:sp>
        <p:nvSpPr>
          <p:cNvPr id="5" name="Rectangle 12"/>
          <p:cNvSpPr>
            <a:spLocks noGrp="1" noChangeArrowheads="1"/>
          </p:cNvSpPr>
          <p:nvPr>
            <p:ph type="sldNum" sz="quarter" idx="12"/>
          </p:nvPr>
        </p:nvSpPr>
        <p:spPr>
          <a:ln/>
        </p:spPr>
        <p:txBody>
          <a:bodyPr/>
          <a:lstStyle>
            <a:lvl1pPr>
              <a:defRPr/>
            </a:lvl1pPr>
          </a:lstStyle>
          <a:p>
            <a:fld id="{5AC7A9B9-3DA1-4650-86A8-C70DBF25CDC3}" type="slidenum">
              <a:rPr lang="ar-SA" altLang="en-US"/>
              <a:pPr/>
              <a:t>‹#›</a:t>
            </a:fld>
            <a:endParaRPr lang="en-US" altLang="en-US"/>
          </a:p>
        </p:txBody>
      </p:sp>
    </p:spTree>
    <p:extLst>
      <p:ext uri="{BB962C8B-B14F-4D97-AF65-F5344CB8AC3E}">
        <p14:creationId xmlns:p14="http://schemas.microsoft.com/office/powerpoint/2010/main" val="103968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p>
        </p:txBody>
      </p:sp>
      <p:sp>
        <p:nvSpPr>
          <p:cNvPr id="4" name="Rectangle 12"/>
          <p:cNvSpPr>
            <a:spLocks noGrp="1" noChangeArrowheads="1"/>
          </p:cNvSpPr>
          <p:nvPr>
            <p:ph type="sldNum" sz="quarter" idx="12"/>
          </p:nvPr>
        </p:nvSpPr>
        <p:spPr>
          <a:ln/>
        </p:spPr>
        <p:txBody>
          <a:bodyPr/>
          <a:lstStyle>
            <a:lvl1pPr>
              <a:defRPr/>
            </a:lvl1pPr>
          </a:lstStyle>
          <a:p>
            <a:fld id="{A33AE285-43CD-41E7-B347-3D3FD2398F8B}" type="slidenum">
              <a:rPr lang="ar-SA" altLang="en-US"/>
              <a:pPr/>
              <a:t>‹#›</a:t>
            </a:fld>
            <a:endParaRPr lang="en-US" altLang="en-US"/>
          </a:p>
        </p:txBody>
      </p:sp>
    </p:spTree>
    <p:extLst>
      <p:ext uri="{BB962C8B-B14F-4D97-AF65-F5344CB8AC3E}">
        <p14:creationId xmlns:p14="http://schemas.microsoft.com/office/powerpoint/2010/main" val="2900082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fld id="{6A863022-4383-4654-BD7E-06FB07740354}" type="slidenum">
              <a:rPr lang="ar-SA" altLang="en-US"/>
              <a:pPr/>
              <a:t>‹#›</a:t>
            </a:fld>
            <a:endParaRPr lang="en-US" altLang="en-US"/>
          </a:p>
        </p:txBody>
      </p:sp>
    </p:spTree>
    <p:extLst>
      <p:ext uri="{BB962C8B-B14F-4D97-AF65-F5344CB8AC3E}">
        <p14:creationId xmlns:p14="http://schemas.microsoft.com/office/powerpoint/2010/main" val="1653437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fld id="{B26E312B-EF7A-4DD6-A063-05DE78F52E75}" type="slidenum">
              <a:rPr lang="ar-SA" altLang="en-US"/>
              <a:pPr/>
              <a:t>‹#›</a:t>
            </a:fld>
            <a:endParaRPr lang="en-US" altLang="en-US"/>
          </a:p>
        </p:txBody>
      </p:sp>
    </p:spTree>
    <p:extLst>
      <p:ext uri="{BB962C8B-B14F-4D97-AF65-F5344CB8AC3E}">
        <p14:creationId xmlns:p14="http://schemas.microsoft.com/office/powerpoint/2010/main" val="91811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C:\abitbetter\bamboo.gif"/>
          <p:cNvPicPr>
            <a:picLocks noChangeAspect="1" noChangeArrowheads="1"/>
          </p:cNvPicPr>
          <p:nvPr/>
        </p:nvPicPr>
        <p:blipFill>
          <a:blip r:embed="rId13">
            <a:extLst>
              <a:ext uri="{28A0092B-C50C-407E-A947-70E740481C1C}">
                <a14:useLocalDpi xmlns:a14="http://schemas.microsoft.com/office/drawing/2010/main" val="0"/>
              </a:ext>
            </a:extLst>
          </a:blip>
          <a:srcRect r="45976"/>
          <a:stretch>
            <a:fillRect/>
          </a:stretch>
        </p:blipFill>
        <p:spPr bwMode="ltGray">
          <a:xfrm>
            <a:off x="7353300" y="0"/>
            <a:ext cx="1790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8"/>
          <p:cNvSpPr>
            <a:spLocks noGrp="1" noChangeArrowheads="1"/>
          </p:cNvSpPr>
          <p:nvPr>
            <p:ph type="title"/>
          </p:nvPr>
        </p:nvSpPr>
        <p:spPr bwMode="auto">
          <a:xfrm>
            <a:off x="228600" y="990600"/>
            <a:ext cx="7467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lvl="0"/>
            <a:r>
              <a:rPr lang="ar-SA" altLang="en-US" smtClean="0"/>
              <a:t>انقر لتحرير نمط العنوان الرئيسي</a:t>
            </a:r>
          </a:p>
        </p:txBody>
      </p:sp>
      <p:sp>
        <p:nvSpPr>
          <p:cNvPr id="1028" name="Rectangle 9"/>
          <p:cNvSpPr>
            <a:spLocks noGrp="1" noChangeArrowheads="1"/>
          </p:cNvSpPr>
          <p:nvPr>
            <p:ph type="body" idx="1"/>
          </p:nvPr>
        </p:nvSpPr>
        <p:spPr bwMode="auto">
          <a:xfrm>
            <a:off x="228600" y="1981200"/>
            <a:ext cx="7543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34" name="Rectangle 10"/>
          <p:cNvSpPr>
            <a:spLocks noGrp="1" noChangeArrowheads="1"/>
          </p:cNvSpPr>
          <p:nvPr>
            <p:ph type="dt" sz="half" idx="2"/>
          </p:nvPr>
        </p:nvSpPr>
        <p:spPr bwMode="auto">
          <a:xfrm>
            <a:off x="228600" y="62484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400">
                <a:ea typeface="+mn-ea"/>
              </a:defRPr>
            </a:lvl1pPr>
          </a:lstStyle>
          <a:p>
            <a:pPr>
              <a:defRPr/>
            </a:pPr>
            <a:endParaRPr lang="en-US"/>
          </a:p>
        </p:txBody>
      </p:sp>
      <p:sp>
        <p:nvSpPr>
          <p:cNvPr id="1035" name="Rectangle 11"/>
          <p:cNvSpPr>
            <a:spLocks noGrp="1" noChangeArrowheads="1"/>
          </p:cNvSpPr>
          <p:nvPr>
            <p:ph type="ftr" sz="quarter" idx="3"/>
          </p:nvPr>
        </p:nvSpPr>
        <p:spPr bwMode="auto">
          <a:xfrm>
            <a:off x="2209800" y="6248400"/>
            <a:ext cx="3505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400">
                <a:ea typeface="+mn-ea"/>
              </a:defRPr>
            </a:lvl1pPr>
          </a:lstStyle>
          <a:p>
            <a:pPr>
              <a:defRPr/>
            </a:pPr>
            <a:endParaRPr lang="en-US"/>
          </a:p>
        </p:txBody>
      </p:sp>
      <p:sp>
        <p:nvSpPr>
          <p:cNvPr id="1036" name="Rectangle 12"/>
          <p:cNvSpPr>
            <a:spLocks noGrp="1" noChangeArrowheads="1"/>
          </p:cNvSpPr>
          <p:nvPr>
            <p:ph type="sldNum" sz="quarter" idx="4"/>
          </p:nvPr>
        </p:nvSpPr>
        <p:spPr bwMode="auto">
          <a:xfrm>
            <a:off x="6248400" y="6248400"/>
            <a:ext cx="1524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400"/>
            </a:lvl1pPr>
          </a:lstStyle>
          <a:p>
            <a:fld id="{E1FA35D7-F156-429A-B054-DEE9C2E894DE}" type="slidenum">
              <a:rPr lang="ar-SA"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Arial" pitchFamily="34" charset="0"/>
        </a:defRPr>
      </a:lvl1pPr>
      <a:lvl2pPr algn="ctr" rtl="1" eaLnBrk="0" fontAlgn="base" hangingPunct="0">
        <a:spcBef>
          <a:spcPct val="0"/>
        </a:spcBef>
        <a:spcAft>
          <a:spcPct val="0"/>
        </a:spcAft>
        <a:defRPr sz="4400">
          <a:solidFill>
            <a:schemeClr val="tx2"/>
          </a:solidFill>
          <a:latin typeface="Arial Black" pitchFamily="34" charset="0"/>
          <a:cs typeface="Arial" pitchFamily="34" charset="0"/>
        </a:defRPr>
      </a:lvl2pPr>
      <a:lvl3pPr algn="ctr" rtl="1" eaLnBrk="0" fontAlgn="base" hangingPunct="0">
        <a:spcBef>
          <a:spcPct val="0"/>
        </a:spcBef>
        <a:spcAft>
          <a:spcPct val="0"/>
        </a:spcAft>
        <a:defRPr sz="4400">
          <a:solidFill>
            <a:schemeClr val="tx2"/>
          </a:solidFill>
          <a:latin typeface="Arial Black" pitchFamily="34" charset="0"/>
          <a:cs typeface="Arial" pitchFamily="34" charset="0"/>
        </a:defRPr>
      </a:lvl3pPr>
      <a:lvl4pPr algn="ctr" rtl="1" eaLnBrk="0" fontAlgn="base" hangingPunct="0">
        <a:spcBef>
          <a:spcPct val="0"/>
        </a:spcBef>
        <a:spcAft>
          <a:spcPct val="0"/>
        </a:spcAft>
        <a:defRPr sz="4400">
          <a:solidFill>
            <a:schemeClr val="tx2"/>
          </a:solidFill>
          <a:latin typeface="Arial Black" pitchFamily="34" charset="0"/>
          <a:cs typeface="Arial" pitchFamily="34" charset="0"/>
        </a:defRPr>
      </a:lvl4pPr>
      <a:lvl5pPr algn="ctr" rtl="1" eaLnBrk="0" fontAlgn="base" hangingPunct="0">
        <a:spcBef>
          <a:spcPct val="0"/>
        </a:spcBef>
        <a:spcAft>
          <a:spcPct val="0"/>
        </a:spcAft>
        <a:defRPr sz="4400">
          <a:solidFill>
            <a:schemeClr val="tx2"/>
          </a:solidFill>
          <a:latin typeface="Arial Black" pitchFamily="34" charset="0"/>
          <a:cs typeface="Arial" pitchFamily="34" charset="0"/>
        </a:defRPr>
      </a:lvl5pPr>
      <a:lvl6pPr marL="457200" algn="ctr" rtl="1" fontAlgn="base">
        <a:spcBef>
          <a:spcPct val="0"/>
        </a:spcBef>
        <a:spcAft>
          <a:spcPct val="0"/>
        </a:spcAft>
        <a:defRPr sz="4400">
          <a:solidFill>
            <a:schemeClr val="tx2"/>
          </a:solidFill>
          <a:latin typeface="Arial Black" pitchFamily="34" charset="0"/>
          <a:cs typeface="Times New Roman (Arabic)" charset="0"/>
        </a:defRPr>
      </a:lvl6pPr>
      <a:lvl7pPr marL="914400" algn="ctr" rtl="1" fontAlgn="base">
        <a:spcBef>
          <a:spcPct val="0"/>
        </a:spcBef>
        <a:spcAft>
          <a:spcPct val="0"/>
        </a:spcAft>
        <a:defRPr sz="4400">
          <a:solidFill>
            <a:schemeClr val="tx2"/>
          </a:solidFill>
          <a:latin typeface="Arial Black" pitchFamily="34" charset="0"/>
          <a:cs typeface="Times New Roman (Arabic)" charset="0"/>
        </a:defRPr>
      </a:lvl7pPr>
      <a:lvl8pPr marL="1371600" algn="ctr" rtl="1" fontAlgn="base">
        <a:spcBef>
          <a:spcPct val="0"/>
        </a:spcBef>
        <a:spcAft>
          <a:spcPct val="0"/>
        </a:spcAft>
        <a:defRPr sz="4400">
          <a:solidFill>
            <a:schemeClr val="tx2"/>
          </a:solidFill>
          <a:latin typeface="Arial Black" pitchFamily="34" charset="0"/>
          <a:cs typeface="Times New Roman (Arabic)" charset="0"/>
        </a:defRPr>
      </a:lvl8pPr>
      <a:lvl9pPr marL="1828800" algn="ctr" rtl="1" fontAlgn="base">
        <a:spcBef>
          <a:spcPct val="0"/>
        </a:spcBef>
        <a:spcAft>
          <a:spcPct val="0"/>
        </a:spcAft>
        <a:defRPr sz="4400">
          <a:solidFill>
            <a:schemeClr val="tx2"/>
          </a:solidFill>
          <a:latin typeface="Arial Black" pitchFamily="34" charset="0"/>
          <a:cs typeface="Times New Roman (Arabic)" charset="0"/>
        </a:defRPr>
      </a:lvl9pPr>
    </p:titleStyle>
    <p:bodyStyle>
      <a:lvl1pPr marL="342900" indent="-342900" algn="r" rtl="1" eaLnBrk="0" fontAlgn="base" hangingPunct="0">
        <a:spcBef>
          <a:spcPct val="20000"/>
        </a:spcBef>
        <a:spcAft>
          <a:spcPct val="0"/>
        </a:spcAft>
        <a:buClr>
          <a:schemeClr val="bg2"/>
        </a:buClr>
        <a:buSzPct val="65000"/>
        <a:buFont typeface="Wingdings" pitchFamily="2" charset="2"/>
        <a:buChar char="­"/>
        <a:defRPr sz="3200">
          <a:solidFill>
            <a:schemeClr val="tx1"/>
          </a:solidFill>
          <a:latin typeface="+mn-lt"/>
          <a:ea typeface="+mn-ea"/>
          <a:cs typeface="Arial" pitchFamily="34" charset="0"/>
        </a:defRPr>
      </a:lvl1pPr>
      <a:lvl2pPr marL="742950" indent="-285750" algn="r" rtl="1" eaLnBrk="0" fontAlgn="base" hangingPunct="0">
        <a:spcBef>
          <a:spcPct val="20000"/>
        </a:spcBef>
        <a:spcAft>
          <a:spcPct val="0"/>
        </a:spcAft>
        <a:buClr>
          <a:schemeClr val="bg2"/>
        </a:buClr>
        <a:buChar char="–"/>
        <a:defRPr sz="2800">
          <a:solidFill>
            <a:schemeClr val="tx1"/>
          </a:solidFill>
          <a:latin typeface="+mn-lt"/>
          <a:ea typeface="Times New Roman (Arabic)" charset="0"/>
          <a:cs typeface="Arial" pitchFamily="34" charset="0"/>
        </a:defRPr>
      </a:lvl2pPr>
      <a:lvl3pPr marL="1143000" indent="-228600" algn="r" rtl="1" eaLnBrk="0" fontAlgn="base" hangingPunct="0">
        <a:spcBef>
          <a:spcPct val="20000"/>
        </a:spcBef>
        <a:spcAft>
          <a:spcPct val="0"/>
        </a:spcAft>
        <a:buClr>
          <a:schemeClr val="bg2"/>
        </a:buClr>
        <a:buSzPct val="65000"/>
        <a:buFont typeface="Wingdings" pitchFamily="2" charset="2"/>
        <a:buChar char="­"/>
        <a:defRPr sz="2400">
          <a:solidFill>
            <a:schemeClr val="tx1"/>
          </a:solidFill>
          <a:latin typeface="+mn-lt"/>
          <a:ea typeface="Times New Roman (Arabic)" charset="0"/>
          <a:cs typeface="Arial" pitchFamily="34" charset="0"/>
        </a:defRPr>
      </a:lvl3pPr>
      <a:lvl4pPr marL="1600200" indent="-228600" algn="r" rtl="1" eaLnBrk="0" fontAlgn="base" hangingPunct="0">
        <a:spcBef>
          <a:spcPct val="20000"/>
        </a:spcBef>
        <a:spcAft>
          <a:spcPct val="0"/>
        </a:spcAft>
        <a:buClr>
          <a:schemeClr val="bg2"/>
        </a:buClr>
        <a:buChar char="–"/>
        <a:defRPr sz="2000">
          <a:solidFill>
            <a:schemeClr val="tx1"/>
          </a:solidFill>
          <a:latin typeface="+mn-lt"/>
          <a:ea typeface="Times New Roman (Arabic)" charset="0"/>
          <a:cs typeface="Arial" pitchFamily="34" charset="0"/>
        </a:defRPr>
      </a:lvl4pPr>
      <a:lvl5pPr marL="2057400" indent="-228600" algn="r" rtl="1" eaLnBrk="0" fontAlgn="base" hangingPunct="0">
        <a:spcBef>
          <a:spcPct val="20000"/>
        </a:spcBef>
        <a:spcAft>
          <a:spcPct val="0"/>
        </a:spcAft>
        <a:buClr>
          <a:schemeClr val="bg2"/>
        </a:buClr>
        <a:buChar char="•"/>
        <a:defRPr sz="2000">
          <a:solidFill>
            <a:schemeClr val="tx1"/>
          </a:solidFill>
          <a:latin typeface="+mn-lt"/>
          <a:ea typeface="Times New Roman (Arabic)" charset="0"/>
          <a:cs typeface="Arial" pitchFamily="34" charset="0"/>
        </a:defRPr>
      </a:lvl5pPr>
      <a:lvl6pPr marL="2514600" indent="-228600" algn="r" rtl="1" fontAlgn="base">
        <a:spcBef>
          <a:spcPct val="20000"/>
        </a:spcBef>
        <a:spcAft>
          <a:spcPct val="0"/>
        </a:spcAft>
        <a:buClr>
          <a:schemeClr val="bg2"/>
        </a:buClr>
        <a:buChar char="•"/>
        <a:defRPr sz="2000">
          <a:solidFill>
            <a:schemeClr val="tx1"/>
          </a:solidFill>
          <a:latin typeface="+mn-lt"/>
          <a:cs typeface="+mn-cs"/>
        </a:defRPr>
      </a:lvl6pPr>
      <a:lvl7pPr marL="2971800" indent="-228600" algn="r" rtl="1" fontAlgn="base">
        <a:spcBef>
          <a:spcPct val="20000"/>
        </a:spcBef>
        <a:spcAft>
          <a:spcPct val="0"/>
        </a:spcAft>
        <a:buClr>
          <a:schemeClr val="bg2"/>
        </a:buClr>
        <a:buChar char="•"/>
        <a:defRPr sz="2000">
          <a:solidFill>
            <a:schemeClr val="tx1"/>
          </a:solidFill>
          <a:latin typeface="+mn-lt"/>
          <a:cs typeface="+mn-cs"/>
        </a:defRPr>
      </a:lvl7pPr>
      <a:lvl8pPr marL="3429000" indent="-228600" algn="r" rtl="1" fontAlgn="base">
        <a:spcBef>
          <a:spcPct val="20000"/>
        </a:spcBef>
        <a:spcAft>
          <a:spcPct val="0"/>
        </a:spcAft>
        <a:buClr>
          <a:schemeClr val="bg2"/>
        </a:buClr>
        <a:buChar char="•"/>
        <a:defRPr sz="2000">
          <a:solidFill>
            <a:schemeClr val="tx1"/>
          </a:solidFill>
          <a:latin typeface="+mn-lt"/>
          <a:cs typeface="+mn-cs"/>
        </a:defRPr>
      </a:lvl8pPr>
      <a:lvl9pPr marL="3886200" indent="-228600" algn="r" rtl="1" fontAlgn="base">
        <a:spcBef>
          <a:spcPct val="20000"/>
        </a:spcBef>
        <a:spcAft>
          <a:spcPct val="0"/>
        </a:spcAft>
        <a:buClr>
          <a:schemeClr val="bg2"/>
        </a:buClr>
        <a:buChar char="•"/>
        <a:defRPr sz="20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video.fl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cs typeface="Arial" charset="0"/>
              </a:defRPr>
            </a:lvl1pPr>
            <a:lvl2pPr>
              <a:defRPr sz="2800">
                <a:solidFill>
                  <a:schemeClr val="tx1"/>
                </a:solidFill>
                <a:latin typeface="Arial" charset="0"/>
                <a:ea typeface="Times New Roman (Arabic)" charset="0"/>
                <a:cs typeface="Arial" charset="0"/>
              </a:defRPr>
            </a:lvl2pPr>
            <a:lvl3pPr>
              <a:defRPr sz="2400">
                <a:solidFill>
                  <a:schemeClr val="tx1"/>
                </a:solidFill>
                <a:latin typeface="Arial" charset="0"/>
                <a:ea typeface="Times New Roman (Arabic)" charset="0"/>
                <a:cs typeface="Arial" charset="0"/>
              </a:defRPr>
            </a:lvl3pPr>
            <a:lvl4pPr>
              <a:defRPr sz="2000">
                <a:solidFill>
                  <a:schemeClr val="tx1"/>
                </a:solidFill>
                <a:latin typeface="Arial" charset="0"/>
                <a:ea typeface="Times New Roman (Arabic)" charset="0"/>
                <a:cs typeface="Arial" charset="0"/>
              </a:defRPr>
            </a:lvl4pPr>
            <a:lvl5pPr>
              <a:defRPr sz="2000">
                <a:solidFill>
                  <a:schemeClr val="tx1"/>
                </a:solidFill>
                <a:latin typeface="Arial" charset="0"/>
                <a:ea typeface="Times New Roman (Arabic)" charset="0"/>
                <a:cs typeface="Arial" charset="0"/>
              </a:defRPr>
            </a:lvl5pPr>
            <a:lvl6pPr eaLnBrk="0" hangingPunct="0">
              <a:defRPr sz="2000">
                <a:solidFill>
                  <a:schemeClr val="tx1"/>
                </a:solidFill>
                <a:latin typeface="Arial" charset="0"/>
                <a:ea typeface="Times New Roman (Arabic)" charset="0"/>
                <a:cs typeface="Arial" charset="0"/>
              </a:defRPr>
            </a:lvl6pPr>
            <a:lvl7pPr eaLnBrk="0" hangingPunct="0">
              <a:defRPr sz="2000">
                <a:solidFill>
                  <a:schemeClr val="tx1"/>
                </a:solidFill>
                <a:latin typeface="Arial" charset="0"/>
                <a:ea typeface="Times New Roman (Arabic)" charset="0"/>
                <a:cs typeface="Arial" charset="0"/>
              </a:defRPr>
            </a:lvl7pPr>
            <a:lvl8pPr eaLnBrk="0" hangingPunct="0">
              <a:defRPr sz="2000">
                <a:solidFill>
                  <a:schemeClr val="tx1"/>
                </a:solidFill>
                <a:latin typeface="Arial" charset="0"/>
                <a:ea typeface="Times New Roman (Arabic)" charset="0"/>
                <a:cs typeface="Arial" charset="0"/>
              </a:defRPr>
            </a:lvl8pPr>
            <a:lvl9pPr eaLnBrk="0" hangingPunct="0">
              <a:defRPr sz="2000">
                <a:solidFill>
                  <a:schemeClr val="tx1"/>
                </a:solidFill>
                <a:latin typeface="Arial" charset="0"/>
                <a:ea typeface="Times New Roman (Arabic)" charset="0"/>
                <a:cs typeface="Arial" charset="0"/>
              </a:defRPr>
            </a:lvl9pPr>
          </a:lstStyle>
          <a:p>
            <a:fld id="{353EF36B-59DE-40BF-B725-9CC109E3D2EA}" type="slidenum">
              <a:rPr lang="ar-SA" altLang="en-US" sz="1400">
                <a:latin typeface="Times New Roman" pitchFamily="18" charset="0"/>
              </a:rPr>
              <a:pPr/>
              <a:t>1</a:t>
            </a:fld>
            <a:endParaRPr lang="en-US" altLang="en-US" sz="1400">
              <a:latin typeface="Times New Roman" pitchFamily="18" charset="0"/>
            </a:endParaRPr>
          </a:p>
        </p:txBody>
      </p:sp>
      <p:sp>
        <p:nvSpPr>
          <p:cNvPr id="3075" name="Rectangle 3"/>
          <p:cNvSpPr>
            <a:spLocks noGrp="1" noChangeArrowheads="1"/>
          </p:cNvSpPr>
          <p:nvPr>
            <p:ph type="subTitle" idx="1"/>
          </p:nvPr>
        </p:nvSpPr>
        <p:spPr>
          <a:xfrm>
            <a:off x="611188" y="1125538"/>
            <a:ext cx="6337300" cy="2471737"/>
          </a:xfrm>
        </p:spPr>
        <p:txBody>
          <a:bodyPr/>
          <a:lstStyle/>
          <a:p>
            <a:pPr eaLnBrk="1" hangingPunct="1"/>
            <a:r>
              <a:rPr lang="ar-EG" altLang="en-US" sz="4000" b="1" smtClean="0">
                <a:solidFill>
                  <a:srgbClr val="002060"/>
                </a:solidFill>
                <a:cs typeface="Arial" charset="0"/>
              </a:rPr>
              <a:t>أخلاقيات العمل في مجال الإعلام</a:t>
            </a:r>
          </a:p>
          <a:p>
            <a:pPr eaLnBrk="1" hangingPunct="1"/>
            <a:r>
              <a:rPr lang="ar-EG" altLang="en-US" sz="4000" b="1" smtClean="0">
                <a:solidFill>
                  <a:srgbClr val="002060"/>
                </a:solidFill>
                <a:cs typeface="Arial" charset="0"/>
              </a:rPr>
              <a:t>المحاضرة الاولي</a:t>
            </a:r>
          </a:p>
          <a:p>
            <a:pPr eaLnBrk="1" hangingPunct="1"/>
            <a:r>
              <a:rPr lang="ar-EG" altLang="en-US" sz="4000" b="1" smtClean="0">
                <a:solidFill>
                  <a:srgbClr val="002060"/>
                </a:solidFill>
                <a:cs typeface="Arial" charset="0"/>
              </a:rPr>
              <a:t>د. ايمن باكير</a:t>
            </a:r>
            <a:endParaRPr lang="en-US" altLang="en-US" sz="4000" b="1" smtClean="0">
              <a:solidFill>
                <a:srgbClr val="002060"/>
              </a:solidFill>
              <a:cs typeface="Arial" charset="0"/>
            </a:endParaRPr>
          </a:p>
        </p:txBody>
      </p:sp>
      <p:pic>
        <p:nvPicPr>
          <p:cNvPr id="3077" name="صورة 5" descr="virtual-communication-teams_id735455_size48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43625" y="3429000"/>
            <a:ext cx="2786063" cy="255746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C:\Users\sony\Desktop\موارد بشرية\job-interview.jpg"/>
          <p:cNvPicPr>
            <a:picLocks noChangeAspect="1" noChangeArrowheads="1"/>
          </p:cNvPicPr>
          <p:nvPr/>
        </p:nvPicPr>
        <p:blipFill>
          <a:blip r:embed="rId3" cstate="print"/>
          <a:srcRect/>
          <a:stretch>
            <a:fillRect/>
          </a:stretch>
        </p:blipFill>
        <p:spPr bwMode="auto">
          <a:xfrm rot="217090">
            <a:off x="1067176" y="3496819"/>
            <a:ext cx="4165072" cy="294811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وان 1"/>
          <p:cNvSpPr>
            <a:spLocks noGrp="1"/>
          </p:cNvSpPr>
          <p:nvPr>
            <p:ph type="title"/>
          </p:nvPr>
        </p:nvSpPr>
        <p:spPr>
          <a:xfrm>
            <a:off x="179388" y="404813"/>
            <a:ext cx="7467600" cy="762000"/>
          </a:xfrm>
        </p:spPr>
        <p:txBody>
          <a:bodyPr/>
          <a:lstStyle/>
          <a:p>
            <a:r>
              <a:rPr lang="ar-EG" smtClean="0">
                <a:solidFill>
                  <a:srgbClr val="C00000"/>
                </a:solidFill>
                <a:cs typeface="Arial" charset="0"/>
              </a:rPr>
              <a:t>أخلاقيات مهنة الإعلام</a:t>
            </a:r>
          </a:p>
        </p:txBody>
      </p:sp>
      <p:sp>
        <p:nvSpPr>
          <p:cNvPr id="12291" name="عنصر نائب للمحتوى 2"/>
          <p:cNvSpPr>
            <a:spLocks noGrp="1"/>
          </p:cNvSpPr>
          <p:nvPr>
            <p:ph idx="1"/>
          </p:nvPr>
        </p:nvSpPr>
        <p:spPr>
          <a:xfrm>
            <a:off x="250825" y="1484313"/>
            <a:ext cx="7561263" cy="4114800"/>
          </a:xfrm>
        </p:spPr>
        <p:txBody>
          <a:bodyPr/>
          <a:lstStyle/>
          <a:p>
            <a:pPr algn="just"/>
            <a:r>
              <a:rPr lang="ar-EG" b="1" smtClean="0">
                <a:cs typeface="Arial" charset="0"/>
              </a:rPr>
              <a:t>الصدق: هو الدافع لأدبيات التعامل مع (المادة) الإعلامية، فالحقيقة هي المحور المحرك للإعلامي والوصول إليها ليس عن الطرق الملتوية ولا القصيرة المشوبة بما يخدش دقتها وصدقها وواقعيتها، بل يمكن الوصول إليها عن طرق صعبة ولكن سليمة تكون مدعاة السرور وجلب الاطمئنان إلى التميز ومقارنة العمل من شخص إلى آخر في مجال المصدر صحيفة كانت أو إذاعة أو تلفازا.</a:t>
            </a:r>
          </a:p>
        </p:txBody>
      </p:sp>
      <p:sp>
        <p:nvSpPr>
          <p:cNvPr id="12292"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Times New Roman (Arabic)" charset="0"/>
                <a:cs typeface="Times New Roman (Arabic)" charset="0"/>
              </a:defRPr>
            </a:lvl1pPr>
            <a:lvl2pPr marL="742950" indent="-285750" eaLnBrk="0" hangingPunct="0">
              <a:defRPr sz="2400">
                <a:solidFill>
                  <a:schemeClr val="tx1"/>
                </a:solidFill>
                <a:latin typeface="Times New Roman" pitchFamily="18" charset="0"/>
                <a:ea typeface="Times New Roman (Arabic)" charset="0"/>
                <a:cs typeface="Times New Roman (Arabic)" charset="0"/>
              </a:defRPr>
            </a:lvl2pPr>
            <a:lvl3pPr marL="1143000" indent="-228600" eaLnBrk="0" hangingPunct="0">
              <a:defRPr sz="2400">
                <a:solidFill>
                  <a:schemeClr val="tx1"/>
                </a:solidFill>
                <a:latin typeface="Times New Roman" pitchFamily="18" charset="0"/>
                <a:ea typeface="Times New Roman (Arabic)" charset="0"/>
                <a:cs typeface="Times New Roman (Arabic)" charset="0"/>
              </a:defRPr>
            </a:lvl3pPr>
            <a:lvl4pPr marL="1600200" indent="-228600" eaLnBrk="0" hangingPunct="0">
              <a:defRPr sz="2400">
                <a:solidFill>
                  <a:schemeClr val="tx1"/>
                </a:solidFill>
                <a:latin typeface="Times New Roman" pitchFamily="18" charset="0"/>
                <a:ea typeface="Times New Roman (Arabic)" charset="0"/>
                <a:cs typeface="Times New Roman (Arabic)" charset="0"/>
              </a:defRPr>
            </a:lvl4pPr>
            <a:lvl5pPr marL="2057400" indent="-228600" eaLnBrk="0" hangingPunct="0">
              <a:defRPr sz="2400">
                <a:solidFill>
                  <a:schemeClr val="tx1"/>
                </a:solidFill>
                <a:latin typeface="Times New Roman" pitchFamily="18" charset="0"/>
                <a:ea typeface="Times New Roman (Arabic)" charset="0"/>
                <a:cs typeface="Times New Roman (Arabic)" charset="0"/>
              </a:defRPr>
            </a:lvl5pPr>
            <a:lvl6pPr marL="25146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6pPr>
            <a:lvl7pPr marL="29718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7pPr>
            <a:lvl8pPr marL="34290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8pPr>
            <a:lvl9pPr marL="38862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9pPr>
          </a:lstStyle>
          <a:p>
            <a:pPr eaLnBrk="1" hangingPunct="1"/>
            <a:fld id="{8D8A0051-1C7E-4630-AF61-4F39FB9F91A4}" type="slidenum">
              <a:rPr lang="ar-SA" altLang="en-US" sz="1400"/>
              <a:pPr eaLnBrk="1" hangingPunct="1"/>
              <a:t>10</a:t>
            </a:fld>
            <a:endParaRPr lang="en-US" altLang="en-US"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وان 1"/>
          <p:cNvSpPr>
            <a:spLocks noGrp="1"/>
          </p:cNvSpPr>
          <p:nvPr>
            <p:ph type="title"/>
          </p:nvPr>
        </p:nvSpPr>
        <p:spPr/>
        <p:txBody>
          <a:bodyPr/>
          <a:lstStyle/>
          <a:p>
            <a:r>
              <a:rPr lang="ar-EG" smtClean="0">
                <a:solidFill>
                  <a:srgbClr val="C00000"/>
                </a:solidFill>
                <a:cs typeface="Arial" charset="0"/>
              </a:rPr>
              <a:t>أخلاقيات مهنة الإعلام</a:t>
            </a:r>
          </a:p>
        </p:txBody>
      </p:sp>
      <p:sp>
        <p:nvSpPr>
          <p:cNvPr id="13315" name="عنصر نائب للمحتوى 2"/>
          <p:cNvSpPr>
            <a:spLocks noGrp="1"/>
          </p:cNvSpPr>
          <p:nvPr>
            <p:ph idx="1"/>
          </p:nvPr>
        </p:nvSpPr>
        <p:spPr/>
        <p:txBody>
          <a:bodyPr/>
          <a:lstStyle/>
          <a:p>
            <a:r>
              <a:rPr lang="ar-EG" smtClean="0">
                <a:cs typeface="Arial" charset="0"/>
              </a:rPr>
              <a:t>احترام الكرامة الإنسانية: مما يقتضب عرض الأخبار و الصور بما لا يمس هذه الكرامة جماعية كانت (فئة أو ثقافة أو دين) أو فردية (مثل عرض صورة شخص دون إذنه) إن هذا يقتضي استعمال وسائل قانونية سليمة للحصول على المعلومات، بحيث لا يجوز استعمال أساليب الخداع أو التوريط أو الابتزاز أو التلاعب بالأشخاص (مثل التسجيل أو التصوير غير القانوني).</a:t>
            </a:r>
          </a:p>
        </p:txBody>
      </p:sp>
      <p:sp>
        <p:nvSpPr>
          <p:cNvPr id="13316"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Times New Roman (Arabic)" charset="0"/>
                <a:cs typeface="Times New Roman (Arabic)" charset="0"/>
              </a:defRPr>
            </a:lvl1pPr>
            <a:lvl2pPr marL="742950" indent="-285750" eaLnBrk="0" hangingPunct="0">
              <a:defRPr sz="2400">
                <a:solidFill>
                  <a:schemeClr val="tx1"/>
                </a:solidFill>
                <a:latin typeface="Times New Roman" pitchFamily="18" charset="0"/>
                <a:ea typeface="Times New Roman (Arabic)" charset="0"/>
                <a:cs typeface="Times New Roman (Arabic)" charset="0"/>
              </a:defRPr>
            </a:lvl2pPr>
            <a:lvl3pPr marL="1143000" indent="-228600" eaLnBrk="0" hangingPunct="0">
              <a:defRPr sz="2400">
                <a:solidFill>
                  <a:schemeClr val="tx1"/>
                </a:solidFill>
                <a:latin typeface="Times New Roman" pitchFamily="18" charset="0"/>
                <a:ea typeface="Times New Roman (Arabic)" charset="0"/>
                <a:cs typeface="Times New Roman (Arabic)" charset="0"/>
              </a:defRPr>
            </a:lvl3pPr>
            <a:lvl4pPr marL="1600200" indent="-228600" eaLnBrk="0" hangingPunct="0">
              <a:defRPr sz="2400">
                <a:solidFill>
                  <a:schemeClr val="tx1"/>
                </a:solidFill>
                <a:latin typeface="Times New Roman" pitchFamily="18" charset="0"/>
                <a:ea typeface="Times New Roman (Arabic)" charset="0"/>
                <a:cs typeface="Times New Roman (Arabic)" charset="0"/>
              </a:defRPr>
            </a:lvl4pPr>
            <a:lvl5pPr marL="2057400" indent="-228600" eaLnBrk="0" hangingPunct="0">
              <a:defRPr sz="2400">
                <a:solidFill>
                  <a:schemeClr val="tx1"/>
                </a:solidFill>
                <a:latin typeface="Times New Roman" pitchFamily="18" charset="0"/>
                <a:ea typeface="Times New Roman (Arabic)" charset="0"/>
                <a:cs typeface="Times New Roman (Arabic)" charset="0"/>
              </a:defRPr>
            </a:lvl5pPr>
            <a:lvl6pPr marL="25146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6pPr>
            <a:lvl7pPr marL="29718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7pPr>
            <a:lvl8pPr marL="34290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8pPr>
            <a:lvl9pPr marL="38862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9pPr>
          </a:lstStyle>
          <a:p>
            <a:pPr eaLnBrk="1" hangingPunct="1"/>
            <a:fld id="{9DF47CF1-CBBD-4220-A477-7DFE89749182}" type="slidenum">
              <a:rPr lang="ar-SA" altLang="en-US" sz="1400"/>
              <a:pPr eaLnBrk="1" hangingPunct="1"/>
              <a:t>11</a:t>
            </a:fld>
            <a:endParaRPr lang="en-US" altLang="en-US"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وان 1"/>
          <p:cNvSpPr>
            <a:spLocks noGrp="1"/>
          </p:cNvSpPr>
          <p:nvPr>
            <p:ph type="title"/>
          </p:nvPr>
        </p:nvSpPr>
        <p:spPr/>
        <p:txBody>
          <a:bodyPr/>
          <a:lstStyle/>
          <a:p>
            <a:endParaRPr lang="ar-EG" smtClean="0">
              <a:cs typeface="Arial" charset="0"/>
            </a:endParaRPr>
          </a:p>
        </p:txBody>
      </p:sp>
      <p:sp>
        <p:nvSpPr>
          <p:cNvPr id="14339" name="عنصر نائب للمحتوى 2"/>
          <p:cNvSpPr>
            <a:spLocks noGrp="1"/>
          </p:cNvSpPr>
          <p:nvPr>
            <p:ph idx="1"/>
          </p:nvPr>
        </p:nvSpPr>
        <p:spPr/>
        <p:txBody>
          <a:bodyPr/>
          <a:lstStyle/>
          <a:p>
            <a:r>
              <a:rPr lang="ar-EG" smtClean="0">
                <a:cs typeface="Arial" charset="0"/>
              </a:rPr>
              <a:t>النزاهة: وتعني تقديم الخبر والصور بنوع من الحياد وتجنب الخلط بين الأمور مثل الخلط بين الخبر والتعليق أو الإشهار وبين الصالح العام والصالح الخاص (الاعتبارات الذاتية)، كما تفيد النزاهة التجرد من الهوى والاستقلالية في العمل وعم الخضوع لأي تأثير أو رقابة داخلية(المنشاة) كانت أم خارجية (الجمهور) والضغوط السياسية والاقتصادية والاجتماعية والثقافية بجميع أشكالها.</a:t>
            </a:r>
          </a:p>
        </p:txBody>
      </p:sp>
      <p:sp>
        <p:nvSpPr>
          <p:cNvPr id="14340"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Times New Roman (Arabic)" charset="0"/>
                <a:cs typeface="Times New Roman (Arabic)" charset="0"/>
              </a:defRPr>
            </a:lvl1pPr>
            <a:lvl2pPr marL="742950" indent="-285750" eaLnBrk="0" hangingPunct="0">
              <a:defRPr sz="2400">
                <a:solidFill>
                  <a:schemeClr val="tx1"/>
                </a:solidFill>
                <a:latin typeface="Times New Roman" pitchFamily="18" charset="0"/>
                <a:ea typeface="Times New Roman (Arabic)" charset="0"/>
                <a:cs typeface="Times New Roman (Arabic)" charset="0"/>
              </a:defRPr>
            </a:lvl2pPr>
            <a:lvl3pPr marL="1143000" indent="-228600" eaLnBrk="0" hangingPunct="0">
              <a:defRPr sz="2400">
                <a:solidFill>
                  <a:schemeClr val="tx1"/>
                </a:solidFill>
                <a:latin typeface="Times New Roman" pitchFamily="18" charset="0"/>
                <a:ea typeface="Times New Roman (Arabic)" charset="0"/>
                <a:cs typeface="Times New Roman (Arabic)" charset="0"/>
              </a:defRPr>
            </a:lvl3pPr>
            <a:lvl4pPr marL="1600200" indent="-228600" eaLnBrk="0" hangingPunct="0">
              <a:defRPr sz="2400">
                <a:solidFill>
                  <a:schemeClr val="tx1"/>
                </a:solidFill>
                <a:latin typeface="Times New Roman" pitchFamily="18" charset="0"/>
                <a:ea typeface="Times New Roman (Arabic)" charset="0"/>
                <a:cs typeface="Times New Roman (Arabic)" charset="0"/>
              </a:defRPr>
            </a:lvl4pPr>
            <a:lvl5pPr marL="2057400" indent="-228600" eaLnBrk="0" hangingPunct="0">
              <a:defRPr sz="2400">
                <a:solidFill>
                  <a:schemeClr val="tx1"/>
                </a:solidFill>
                <a:latin typeface="Times New Roman" pitchFamily="18" charset="0"/>
                <a:ea typeface="Times New Roman (Arabic)" charset="0"/>
                <a:cs typeface="Times New Roman (Arabic)" charset="0"/>
              </a:defRPr>
            </a:lvl5pPr>
            <a:lvl6pPr marL="25146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6pPr>
            <a:lvl7pPr marL="29718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7pPr>
            <a:lvl8pPr marL="34290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8pPr>
            <a:lvl9pPr marL="38862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9pPr>
          </a:lstStyle>
          <a:p>
            <a:pPr eaLnBrk="1" hangingPunct="1"/>
            <a:fld id="{A59BFFA5-BBA1-4D3F-AC42-264225B43D05}" type="slidenum">
              <a:rPr lang="ar-SA" altLang="en-US" sz="1400"/>
              <a:pPr eaLnBrk="1" hangingPunct="1"/>
              <a:t>12</a:t>
            </a:fld>
            <a:endParaRPr lang="en-US" altLang="en-US"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عنوان 1"/>
          <p:cNvSpPr>
            <a:spLocks noGrp="1"/>
          </p:cNvSpPr>
          <p:nvPr>
            <p:ph type="title"/>
          </p:nvPr>
        </p:nvSpPr>
        <p:spPr>
          <a:xfrm>
            <a:off x="179388" y="333375"/>
            <a:ext cx="7467600" cy="762000"/>
          </a:xfrm>
        </p:spPr>
        <p:txBody>
          <a:bodyPr/>
          <a:lstStyle/>
          <a:p>
            <a:r>
              <a:rPr lang="ar-EG" smtClean="0">
                <a:cs typeface="Arial" charset="0"/>
              </a:rPr>
              <a:t>أخلاقيات مهنة الإعلام</a:t>
            </a:r>
          </a:p>
        </p:txBody>
      </p:sp>
      <p:sp>
        <p:nvSpPr>
          <p:cNvPr id="15363" name="عنصر نائب للمحتوى 2"/>
          <p:cNvSpPr>
            <a:spLocks noGrp="1"/>
          </p:cNvSpPr>
          <p:nvPr>
            <p:ph idx="1"/>
          </p:nvPr>
        </p:nvSpPr>
        <p:spPr>
          <a:xfrm>
            <a:off x="179388" y="1412875"/>
            <a:ext cx="7543800" cy="4114800"/>
          </a:xfrm>
        </p:spPr>
        <p:txBody>
          <a:bodyPr/>
          <a:lstStyle/>
          <a:p>
            <a:r>
              <a:rPr lang="ar-EG" smtClean="0">
                <a:cs typeface="Arial" charset="0"/>
              </a:rPr>
              <a:t>المسؤولية: أي أنه يجب على الإعلامي أن يتحمل مسؤولية الصحة من أخباره بمعنى انه لا يجوز نقل أي خبر دون التحقق منه والتحري بشأنه والتزام الدقة في معالجته والحذر في نشره.</a:t>
            </a:r>
          </a:p>
          <a:p>
            <a:r>
              <a:rPr lang="ar-EG" smtClean="0">
                <a:cs typeface="Arial" charset="0"/>
              </a:rPr>
              <a:t>العدالة : وتفيد بأن المواطنين متساوون في الحقوق والواجبات كما هم متساوون أمام وسائل الإعلام ، ومن هنا تأتي ضرورة الحرص على أن تكون هذه الوسائل تعبيرا عن فئة أو ثقافة أو جهة دون أخرى، وأن العدالة تقتضي توخي الحكمة في عرض الأخبار والصور والابتعاد ما أمكن عن أساليب المبالغة والتهويل والإثارة</a:t>
            </a:r>
          </a:p>
        </p:txBody>
      </p:sp>
      <p:sp>
        <p:nvSpPr>
          <p:cNvPr id="15364"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Times New Roman (Arabic)" charset="0"/>
                <a:cs typeface="Times New Roman (Arabic)" charset="0"/>
              </a:defRPr>
            </a:lvl1pPr>
            <a:lvl2pPr marL="742950" indent="-285750" eaLnBrk="0" hangingPunct="0">
              <a:defRPr sz="2400">
                <a:solidFill>
                  <a:schemeClr val="tx1"/>
                </a:solidFill>
                <a:latin typeface="Times New Roman" pitchFamily="18" charset="0"/>
                <a:ea typeface="Times New Roman (Arabic)" charset="0"/>
                <a:cs typeface="Times New Roman (Arabic)" charset="0"/>
              </a:defRPr>
            </a:lvl2pPr>
            <a:lvl3pPr marL="1143000" indent="-228600" eaLnBrk="0" hangingPunct="0">
              <a:defRPr sz="2400">
                <a:solidFill>
                  <a:schemeClr val="tx1"/>
                </a:solidFill>
                <a:latin typeface="Times New Roman" pitchFamily="18" charset="0"/>
                <a:ea typeface="Times New Roman (Arabic)" charset="0"/>
                <a:cs typeface="Times New Roman (Arabic)" charset="0"/>
              </a:defRPr>
            </a:lvl3pPr>
            <a:lvl4pPr marL="1600200" indent="-228600" eaLnBrk="0" hangingPunct="0">
              <a:defRPr sz="2400">
                <a:solidFill>
                  <a:schemeClr val="tx1"/>
                </a:solidFill>
                <a:latin typeface="Times New Roman" pitchFamily="18" charset="0"/>
                <a:ea typeface="Times New Roman (Arabic)" charset="0"/>
                <a:cs typeface="Times New Roman (Arabic)" charset="0"/>
              </a:defRPr>
            </a:lvl4pPr>
            <a:lvl5pPr marL="2057400" indent="-228600" eaLnBrk="0" hangingPunct="0">
              <a:defRPr sz="2400">
                <a:solidFill>
                  <a:schemeClr val="tx1"/>
                </a:solidFill>
                <a:latin typeface="Times New Roman" pitchFamily="18" charset="0"/>
                <a:ea typeface="Times New Roman (Arabic)" charset="0"/>
                <a:cs typeface="Times New Roman (Arabic)" charset="0"/>
              </a:defRPr>
            </a:lvl5pPr>
            <a:lvl6pPr marL="25146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6pPr>
            <a:lvl7pPr marL="29718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7pPr>
            <a:lvl8pPr marL="34290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8pPr>
            <a:lvl9pPr marL="38862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9pPr>
          </a:lstStyle>
          <a:p>
            <a:pPr eaLnBrk="1" hangingPunct="1"/>
            <a:fld id="{F33749BD-7606-438B-92ED-BE2DDA99C6EB}" type="slidenum">
              <a:rPr lang="ar-SA" altLang="en-US" sz="1400"/>
              <a:pPr eaLnBrk="1" hangingPunct="1"/>
              <a:t>13</a:t>
            </a:fld>
            <a:endParaRPr lang="en-US" altLang="en-US"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p:cNvSpPr>
            <a:spLocks noGrp="1"/>
          </p:cNvSpPr>
          <p:nvPr>
            <p:ph type="title"/>
          </p:nvPr>
        </p:nvSpPr>
        <p:spPr/>
        <p:txBody>
          <a:bodyPr/>
          <a:lstStyle/>
          <a:p>
            <a:r>
              <a:rPr lang="ar-EG" smtClean="0">
                <a:cs typeface="Arial" charset="0"/>
              </a:rPr>
              <a:t>أخلاقيات مهنة الإعلام</a:t>
            </a:r>
          </a:p>
        </p:txBody>
      </p:sp>
      <p:sp>
        <p:nvSpPr>
          <p:cNvPr id="16387" name="عنصر نائب للمحتوى 2"/>
          <p:cNvSpPr>
            <a:spLocks noGrp="1"/>
          </p:cNvSpPr>
          <p:nvPr>
            <p:ph idx="1"/>
          </p:nvPr>
        </p:nvSpPr>
        <p:spPr/>
        <p:txBody>
          <a:bodyPr/>
          <a:lstStyle/>
          <a:p>
            <a:r>
              <a:rPr lang="ar-EG" smtClean="0">
                <a:cs typeface="Arial" charset="0"/>
              </a:rPr>
              <a:t>كما أن الأخلاق هي تراكمات تربوية تبدأ مع النفس مرورًا بجميع المراحل التي تمر بها في مساراتها البشرية المختلفة , وتنتهي بالعقيدة التي يختارها الفرد لنفسه كمبدأ حياة , حتى وصوله إلى الوظيفة العامة وما تفرضه عليه , وبالتالي ما يتنازعه فيها من قوى جذب مختلفة نحو سلوك معين دون الآخر.</a:t>
            </a:r>
          </a:p>
        </p:txBody>
      </p:sp>
      <p:sp>
        <p:nvSpPr>
          <p:cNvPr id="16388"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Times New Roman (Arabic)" charset="0"/>
                <a:cs typeface="Times New Roman (Arabic)" charset="0"/>
              </a:defRPr>
            </a:lvl1pPr>
            <a:lvl2pPr marL="742950" indent="-285750" eaLnBrk="0" hangingPunct="0">
              <a:defRPr sz="2400">
                <a:solidFill>
                  <a:schemeClr val="tx1"/>
                </a:solidFill>
                <a:latin typeface="Times New Roman" pitchFamily="18" charset="0"/>
                <a:ea typeface="Times New Roman (Arabic)" charset="0"/>
                <a:cs typeface="Times New Roman (Arabic)" charset="0"/>
              </a:defRPr>
            </a:lvl2pPr>
            <a:lvl3pPr marL="1143000" indent="-228600" eaLnBrk="0" hangingPunct="0">
              <a:defRPr sz="2400">
                <a:solidFill>
                  <a:schemeClr val="tx1"/>
                </a:solidFill>
                <a:latin typeface="Times New Roman" pitchFamily="18" charset="0"/>
                <a:ea typeface="Times New Roman (Arabic)" charset="0"/>
                <a:cs typeface="Times New Roman (Arabic)" charset="0"/>
              </a:defRPr>
            </a:lvl3pPr>
            <a:lvl4pPr marL="1600200" indent="-228600" eaLnBrk="0" hangingPunct="0">
              <a:defRPr sz="2400">
                <a:solidFill>
                  <a:schemeClr val="tx1"/>
                </a:solidFill>
                <a:latin typeface="Times New Roman" pitchFamily="18" charset="0"/>
                <a:ea typeface="Times New Roman (Arabic)" charset="0"/>
                <a:cs typeface="Times New Roman (Arabic)" charset="0"/>
              </a:defRPr>
            </a:lvl4pPr>
            <a:lvl5pPr marL="2057400" indent="-228600" eaLnBrk="0" hangingPunct="0">
              <a:defRPr sz="2400">
                <a:solidFill>
                  <a:schemeClr val="tx1"/>
                </a:solidFill>
                <a:latin typeface="Times New Roman" pitchFamily="18" charset="0"/>
                <a:ea typeface="Times New Roman (Arabic)" charset="0"/>
                <a:cs typeface="Times New Roman (Arabic)" charset="0"/>
              </a:defRPr>
            </a:lvl5pPr>
            <a:lvl6pPr marL="25146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6pPr>
            <a:lvl7pPr marL="29718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7pPr>
            <a:lvl8pPr marL="34290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8pPr>
            <a:lvl9pPr marL="38862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9pPr>
          </a:lstStyle>
          <a:p>
            <a:pPr eaLnBrk="1" hangingPunct="1"/>
            <a:fld id="{048882F0-A48C-47C7-95C2-15977819B7A1}" type="slidenum">
              <a:rPr lang="ar-SA" altLang="en-US" sz="1400"/>
              <a:pPr eaLnBrk="1" hangingPunct="1"/>
              <a:t>14</a:t>
            </a:fld>
            <a:endParaRPr lang="en-US" altLang="en-US"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وان 1"/>
          <p:cNvSpPr>
            <a:spLocks noGrp="1"/>
          </p:cNvSpPr>
          <p:nvPr>
            <p:ph type="title"/>
          </p:nvPr>
        </p:nvSpPr>
        <p:spPr>
          <a:xfrm>
            <a:off x="228600" y="306388"/>
            <a:ext cx="7467600" cy="1446212"/>
          </a:xfrm>
        </p:spPr>
        <p:txBody>
          <a:bodyPr/>
          <a:lstStyle/>
          <a:p>
            <a:r>
              <a:rPr lang="ar-EG" b="1" smtClean="0">
                <a:solidFill>
                  <a:srgbClr val="C00000"/>
                </a:solidFill>
                <a:cs typeface="Arial" charset="0"/>
              </a:rPr>
              <a:t>الأركان الرئيسية لأخلاقيات الممارسة الإخبارية</a:t>
            </a:r>
            <a:r>
              <a:rPr lang="ar-EG" smtClean="0">
                <a:cs typeface="Arial" charset="0"/>
              </a:rPr>
              <a:t>: </a:t>
            </a:r>
          </a:p>
        </p:txBody>
      </p:sp>
      <p:sp>
        <p:nvSpPr>
          <p:cNvPr id="3" name="عنصر نائب للمحتوى 2"/>
          <p:cNvSpPr>
            <a:spLocks noGrp="1"/>
          </p:cNvSpPr>
          <p:nvPr>
            <p:ph idx="1"/>
          </p:nvPr>
        </p:nvSpPr>
        <p:spPr/>
        <p:txBody>
          <a:bodyPr/>
          <a:lstStyle/>
          <a:p>
            <a:pPr marL="0" indent="0">
              <a:buFont typeface="Wingdings" pitchFamily="2" charset="2"/>
              <a:buNone/>
              <a:defRPr/>
            </a:pPr>
            <a:r>
              <a:rPr lang="ar-EG" b="1" dirty="0" smtClean="0"/>
              <a:t>يمكن تحديد أهم الأركان الرئيسية لأخلاقيات الممارسة الصحفية بصفة عامة والممارسة الإخبارية بصفة خاصة، فيما يلي: </a:t>
            </a:r>
          </a:p>
          <a:p>
            <a:pPr>
              <a:defRPr/>
            </a:pPr>
            <a:r>
              <a:rPr lang="ar-EG" b="1" dirty="0" smtClean="0"/>
              <a:t>1- مراعاة الخصوصية. </a:t>
            </a:r>
          </a:p>
          <a:p>
            <a:pPr>
              <a:defRPr/>
            </a:pPr>
            <a:r>
              <a:rPr lang="ar-EG" b="1" dirty="0" smtClean="0"/>
              <a:t>2- الحفاظ على سرية المصدر. </a:t>
            </a:r>
          </a:p>
          <a:p>
            <a:pPr>
              <a:defRPr/>
            </a:pPr>
            <a:r>
              <a:rPr lang="ar-EG" b="1" dirty="0" smtClean="0"/>
              <a:t>3- حق الرد والتصحيح. </a:t>
            </a:r>
          </a:p>
          <a:p>
            <a:pPr>
              <a:defRPr/>
            </a:pPr>
            <a:r>
              <a:rPr lang="ar-EG" dirty="0" smtClean="0"/>
              <a:t>.</a:t>
            </a:r>
          </a:p>
          <a:p>
            <a:pPr>
              <a:defRPr/>
            </a:pPr>
            <a:endParaRPr lang="ar-EG" dirty="0"/>
          </a:p>
        </p:txBody>
      </p:sp>
      <p:sp>
        <p:nvSpPr>
          <p:cNvPr id="17412"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Times New Roman (Arabic)" charset="0"/>
                <a:cs typeface="Times New Roman (Arabic)" charset="0"/>
              </a:defRPr>
            </a:lvl1pPr>
            <a:lvl2pPr marL="742950" indent="-285750" eaLnBrk="0" hangingPunct="0">
              <a:defRPr sz="2400">
                <a:solidFill>
                  <a:schemeClr val="tx1"/>
                </a:solidFill>
                <a:latin typeface="Times New Roman" pitchFamily="18" charset="0"/>
                <a:ea typeface="Times New Roman (Arabic)" charset="0"/>
                <a:cs typeface="Times New Roman (Arabic)" charset="0"/>
              </a:defRPr>
            </a:lvl2pPr>
            <a:lvl3pPr marL="1143000" indent="-228600" eaLnBrk="0" hangingPunct="0">
              <a:defRPr sz="2400">
                <a:solidFill>
                  <a:schemeClr val="tx1"/>
                </a:solidFill>
                <a:latin typeface="Times New Roman" pitchFamily="18" charset="0"/>
                <a:ea typeface="Times New Roman (Arabic)" charset="0"/>
                <a:cs typeface="Times New Roman (Arabic)" charset="0"/>
              </a:defRPr>
            </a:lvl3pPr>
            <a:lvl4pPr marL="1600200" indent="-228600" eaLnBrk="0" hangingPunct="0">
              <a:defRPr sz="2400">
                <a:solidFill>
                  <a:schemeClr val="tx1"/>
                </a:solidFill>
                <a:latin typeface="Times New Roman" pitchFamily="18" charset="0"/>
                <a:ea typeface="Times New Roman (Arabic)" charset="0"/>
                <a:cs typeface="Times New Roman (Arabic)" charset="0"/>
              </a:defRPr>
            </a:lvl4pPr>
            <a:lvl5pPr marL="2057400" indent="-228600" eaLnBrk="0" hangingPunct="0">
              <a:defRPr sz="2400">
                <a:solidFill>
                  <a:schemeClr val="tx1"/>
                </a:solidFill>
                <a:latin typeface="Times New Roman" pitchFamily="18" charset="0"/>
                <a:ea typeface="Times New Roman (Arabic)" charset="0"/>
                <a:cs typeface="Times New Roman (Arabic)" charset="0"/>
              </a:defRPr>
            </a:lvl5pPr>
            <a:lvl6pPr marL="25146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6pPr>
            <a:lvl7pPr marL="29718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7pPr>
            <a:lvl8pPr marL="34290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8pPr>
            <a:lvl9pPr marL="38862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9pPr>
          </a:lstStyle>
          <a:p>
            <a:pPr eaLnBrk="1" hangingPunct="1"/>
            <a:fld id="{5D3F11C3-7D2F-4CE6-8A91-279A242E4061}" type="slidenum">
              <a:rPr lang="ar-SA" altLang="en-US" sz="1400"/>
              <a:pPr eaLnBrk="1" hangingPunct="1"/>
              <a:t>15</a:t>
            </a:fld>
            <a:endParaRPr lang="en-US" altLang="en-US"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عنوان 1"/>
          <p:cNvSpPr>
            <a:spLocks noGrp="1"/>
          </p:cNvSpPr>
          <p:nvPr>
            <p:ph type="title"/>
          </p:nvPr>
        </p:nvSpPr>
        <p:spPr>
          <a:xfrm>
            <a:off x="228600" y="982663"/>
            <a:ext cx="7467600" cy="769937"/>
          </a:xfrm>
        </p:spPr>
        <p:txBody>
          <a:bodyPr/>
          <a:lstStyle/>
          <a:p>
            <a:r>
              <a:rPr lang="ar-EG" sz="3200" b="1" smtClean="0">
                <a:solidFill>
                  <a:srgbClr val="C00000"/>
                </a:solidFill>
                <a:cs typeface="Arial" charset="0"/>
              </a:rPr>
              <a:t>الأركان الرئيسية لأخلاقيات الممارسة الإخبارية</a:t>
            </a:r>
            <a:r>
              <a:rPr lang="ar-EG" smtClean="0">
                <a:cs typeface="Arial" charset="0"/>
              </a:rPr>
              <a:t>: </a:t>
            </a:r>
          </a:p>
        </p:txBody>
      </p:sp>
      <p:sp>
        <p:nvSpPr>
          <p:cNvPr id="18435" name="عنصر نائب للمحتوى 2"/>
          <p:cNvSpPr>
            <a:spLocks noGrp="1"/>
          </p:cNvSpPr>
          <p:nvPr>
            <p:ph idx="1"/>
          </p:nvPr>
        </p:nvSpPr>
        <p:spPr>
          <a:xfrm>
            <a:off x="250825" y="1916113"/>
            <a:ext cx="7543800" cy="4114800"/>
          </a:xfrm>
        </p:spPr>
        <p:txBody>
          <a:bodyPr/>
          <a:lstStyle/>
          <a:p>
            <a:r>
              <a:rPr lang="ar-EG" smtClean="0">
                <a:cs typeface="Arial" charset="0"/>
              </a:rPr>
              <a:t>4- الفصل بين الخبر والرأي. </a:t>
            </a:r>
          </a:p>
          <a:p>
            <a:r>
              <a:rPr lang="ar-EG" smtClean="0">
                <a:cs typeface="Arial" charset="0"/>
              </a:rPr>
              <a:t>5- الفصل بين المادة التحريرية والمادة الإعلانية. </a:t>
            </a:r>
          </a:p>
          <a:p>
            <a:r>
              <a:rPr lang="ar-EG" smtClean="0">
                <a:cs typeface="Arial" charset="0"/>
              </a:rPr>
              <a:t>6- الموضوعية. </a:t>
            </a:r>
          </a:p>
          <a:p>
            <a:r>
              <a:rPr lang="ar-EG" smtClean="0">
                <a:cs typeface="Arial" charset="0"/>
              </a:rPr>
              <a:t>7- الدقـة. </a:t>
            </a:r>
          </a:p>
          <a:p>
            <a:r>
              <a:rPr lang="ar-EG" smtClean="0">
                <a:cs typeface="Arial" charset="0"/>
              </a:rPr>
              <a:t>8- المصداقية</a:t>
            </a:r>
          </a:p>
        </p:txBody>
      </p:sp>
      <p:sp>
        <p:nvSpPr>
          <p:cNvPr id="18436"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Times New Roman (Arabic)" charset="0"/>
                <a:cs typeface="Times New Roman (Arabic)" charset="0"/>
              </a:defRPr>
            </a:lvl1pPr>
            <a:lvl2pPr marL="742950" indent="-285750" eaLnBrk="0" hangingPunct="0">
              <a:defRPr sz="2400">
                <a:solidFill>
                  <a:schemeClr val="tx1"/>
                </a:solidFill>
                <a:latin typeface="Times New Roman" pitchFamily="18" charset="0"/>
                <a:ea typeface="Times New Roman (Arabic)" charset="0"/>
                <a:cs typeface="Times New Roman (Arabic)" charset="0"/>
              </a:defRPr>
            </a:lvl2pPr>
            <a:lvl3pPr marL="1143000" indent="-228600" eaLnBrk="0" hangingPunct="0">
              <a:defRPr sz="2400">
                <a:solidFill>
                  <a:schemeClr val="tx1"/>
                </a:solidFill>
                <a:latin typeface="Times New Roman" pitchFamily="18" charset="0"/>
                <a:ea typeface="Times New Roman (Arabic)" charset="0"/>
                <a:cs typeface="Times New Roman (Arabic)" charset="0"/>
              </a:defRPr>
            </a:lvl3pPr>
            <a:lvl4pPr marL="1600200" indent="-228600" eaLnBrk="0" hangingPunct="0">
              <a:defRPr sz="2400">
                <a:solidFill>
                  <a:schemeClr val="tx1"/>
                </a:solidFill>
                <a:latin typeface="Times New Roman" pitchFamily="18" charset="0"/>
                <a:ea typeface="Times New Roman (Arabic)" charset="0"/>
                <a:cs typeface="Times New Roman (Arabic)" charset="0"/>
              </a:defRPr>
            </a:lvl4pPr>
            <a:lvl5pPr marL="2057400" indent="-228600" eaLnBrk="0" hangingPunct="0">
              <a:defRPr sz="2400">
                <a:solidFill>
                  <a:schemeClr val="tx1"/>
                </a:solidFill>
                <a:latin typeface="Times New Roman" pitchFamily="18" charset="0"/>
                <a:ea typeface="Times New Roman (Arabic)" charset="0"/>
                <a:cs typeface="Times New Roman (Arabic)" charset="0"/>
              </a:defRPr>
            </a:lvl5pPr>
            <a:lvl6pPr marL="25146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6pPr>
            <a:lvl7pPr marL="29718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7pPr>
            <a:lvl8pPr marL="34290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8pPr>
            <a:lvl9pPr marL="38862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9pPr>
          </a:lstStyle>
          <a:p>
            <a:pPr eaLnBrk="1" hangingPunct="1"/>
            <a:fld id="{F65610D8-CD11-41F6-8C15-72DE73EDF567}" type="slidenum">
              <a:rPr lang="ar-SA" altLang="en-US" sz="1400"/>
              <a:pPr eaLnBrk="1" hangingPunct="1"/>
              <a:t>16</a:t>
            </a:fld>
            <a:endParaRPr lang="en-US" altLang="en-US" sz="1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cs typeface="Arial" charset="0"/>
              </a:defRPr>
            </a:lvl1pPr>
            <a:lvl2pPr>
              <a:defRPr sz="2800">
                <a:solidFill>
                  <a:schemeClr val="tx1"/>
                </a:solidFill>
                <a:latin typeface="Arial" charset="0"/>
                <a:ea typeface="Times New Roman (Arabic)" charset="0"/>
                <a:cs typeface="Arial" charset="0"/>
              </a:defRPr>
            </a:lvl2pPr>
            <a:lvl3pPr>
              <a:defRPr sz="2400">
                <a:solidFill>
                  <a:schemeClr val="tx1"/>
                </a:solidFill>
                <a:latin typeface="Arial" charset="0"/>
                <a:ea typeface="Times New Roman (Arabic)" charset="0"/>
                <a:cs typeface="Arial" charset="0"/>
              </a:defRPr>
            </a:lvl3pPr>
            <a:lvl4pPr>
              <a:defRPr sz="2000">
                <a:solidFill>
                  <a:schemeClr val="tx1"/>
                </a:solidFill>
                <a:latin typeface="Arial" charset="0"/>
                <a:ea typeface="Times New Roman (Arabic)" charset="0"/>
                <a:cs typeface="Arial" charset="0"/>
              </a:defRPr>
            </a:lvl4pPr>
            <a:lvl5pPr>
              <a:defRPr sz="2000">
                <a:solidFill>
                  <a:schemeClr val="tx1"/>
                </a:solidFill>
                <a:latin typeface="Arial" charset="0"/>
                <a:ea typeface="Times New Roman (Arabic)" charset="0"/>
                <a:cs typeface="Arial" charset="0"/>
              </a:defRPr>
            </a:lvl5pPr>
            <a:lvl6pPr eaLnBrk="0" hangingPunct="0">
              <a:defRPr sz="2000">
                <a:solidFill>
                  <a:schemeClr val="tx1"/>
                </a:solidFill>
                <a:latin typeface="Arial" charset="0"/>
                <a:ea typeface="Times New Roman (Arabic)" charset="0"/>
                <a:cs typeface="Arial" charset="0"/>
              </a:defRPr>
            </a:lvl6pPr>
            <a:lvl7pPr eaLnBrk="0" hangingPunct="0">
              <a:defRPr sz="2000">
                <a:solidFill>
                  <a:schemeClr val="tx1"/>
                </a:solidFill>
                <a:latin typeface="Arial" charset="0"/>
                <a:ea typeface="Times New Roman (Arabic)" charset="0"/>
                <a:cs typeface="Arial" charset="0"/>
              </a:defRPr>
            </a:lvl7pPr>
            <a:lvl8pPr eaLnBrk="0" hangingPunct="0">
              <a:defRPr sz="2000">
                <a:solidFill>
                  <a:schemeClr val="tx1"/>
                </a:solidFill>
                <a:latin typeface="Arial" charset="0"/>
                <a:ea typeface="Times New Roman (Arabic)" charset="0"/>
                <a:cs typeface="Arial" charset="0"/>
              </a:defRPr>
            </a:lvl8pPr>
            <a:lvl9pPr eaLnBrk="0" hangingPunct="0">
              <a:defRPr sz="2000">
                <a:solidFill>
                  <a:schemeClr val="tx1"/>
                </a:solidFill>
                <a:latin typeface="Arial" charset="0"/>
                <a:ea typeface="Times New Roman (Arabic)" charset="0"/>
                <a:cs typeface="Arial" charset="0"/>
              </a:defRPr>
            </a:lvl9pPr>
          </a:lstStyle>
          <a:p>
            <a:fld id="{C352E65D-60CA-4E1F-8978-418C1C895AC0}" type="slidenum">
              <a:rPr lang="ar-SA" altLang="en-US" sz="1400">
                <a:latin typeface="Times New Roman" pitchFamily="18" charset="0"/>
              </a:rPr>
              <a:pPr/>
              <a:t>17</a:t>
            </a:fld>
            <a:endParaRPr lang="en-US" altLang="en-US" sz="1400">
              <a:latin typeface="Times New Roman" pitchFamily="18" charset="0"/>
            </a:endParaRPr>
          </a:p>
        </p:txBody>
      </p:sp>
      <p:sp>
        <p:nvSpPr>
          <p:cNvPr id="19459" name="Rectangle 3"/>
          <p:cNvSpPr>
            <a:spLocks noGrp="1" noChangeArrowheads="1"/>
          </p:cNvSpPr>
          <p:nvPr>
            <p:ph type="body" idx="1"/>
          </p:nvPr>
        </p:nvSpPr>
        <p:spPr/>
        <p:txBody>
          <a:bodyPr/>
          <a:lstStyle/>
          <a:p>
            <a:pPr algn="ctr" eaLnBrk="1" hangingPunct="1"/>
            <a:endParaRPr lang="ar-SA" altLang="en-US" sz="4000" b="1" smtClean="0">
              <a:cs typeface="Simplified Arabic" pitchFamily="18" charset="-78"/>
            </a:endParaRPr>
          </a:p>
          <a:p>
            <a:pPr algn="ctr" eaLnBrk="1" hangingPunct="1"/>
            <a:r>
              <a:rPr lang="ar-EG" altLang="en-US" sz="4000" b="1" smtClean="0">
                <a:cs typeface="Simplified Arabic" pitchFamily="18" charset="-78"/>
              </a:rPr>
              <a:t>أشكركم للاستماع والتفاعل</a:t>
            </a:r>
            <a:endParaRPr lang="ar-SA" altLang="en-US" sz="4000" b="1" smtClean="0">
              <a:cs typeface="Simplified Arabic" pitchFamily="18" charset="-78"/>
            </a:endParaRPr>
          </a:p>
        </p:txBody>
      </p:sp>
      <p:pic>
        <p:nvPicPr>
          <p:cNvPr id="7" name="Picture 7" descr="مدير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3" y="4214813"/>
            <a:ext cx="2016125"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cs typeface="Arial" charset="0"/>
              </a:defRPr>
            </a:lvl1pPr>
            <a:lvl2pPr>
              <a:defRPr sz="2800">
                <a:solidFill>
                  <a:schemeClr val="tx1"/>
                </a:solidFill>
                <a:latin typeface="Arial" charset="0"/>
                <a:ea typeface="Times New Roman (Arabic)" charset="0"/>
                <a:cs typeface="Arial" charset="0"/>
              </a:defRPr>
            </a:lvl2pPr>
            <a:lvl3pPr>
              <a:defRPr sz="2400">
                <a:solidFill>
                  <a:schemeClr val="tx1"/>
                </a:solidFill>
                <a:latin typeface="Arial" charset="0"/>
                <a:ea typeface="Times New Roman (Arabic)" charset="0"/>
                <a:cs typeface="Arial" charset="0"/>
              </a:defRPr>
            </a:lvl3pPr>
            <a:lvl4pPr>
              <a:defRPr sz="2000">
                <a:solidFill>
                  <a:schemeClr val="tx1"/>
                </a:solidFill>
                <a:latin typeface="Arial" charset="0"/>
                <a:ea typeface="Times New Roman (Arabic)" charset="0"/>
                <a:cs typeface="Arial" charset="0"/>
              </a:defRPr>
            </a:lvl4pPr>
            <a:lvl5pPr>
              <a:defRPr sz="2000">
                <a:solidFill>
                  <a:schemeClr val="tx1"/>
                </a:solidFill>
                <a:latin typeface="Arial" charset="0"/>
                <a:ea typeface="Times New Roman (Arabic)" charset="0"/>
                <a:cs typeface="Arial" charset="0"/>
              </a:defRPr>
            </a:lvl5pPr>
            <a:lvl6pPr eaLnBrk="0" hangingPunct="0">
              <a:defRPr sz="2000">
                <a:solidFill>
                  <a:schemeClr val="tx1"/>
                </a:solidFill>
                <a:latin typeface="Arial" charset="0"/>
                <a:ea typeface="Times New Roman (Arabic)" charset="0"/>
                <a:cs typeface="Arial" charset="0"/>
              </a:defRPr>
            </a:lvl6pPr>
            <a:lvl7pPr eaLnBrk="0" hangingPunct="0">
              <a:defRPr sz="2000">
                <a:solidFill>
                  <a:schemeClr val="tx1"/>
                </a:solidFill>
                <a:latin typeface="Arial" charset="0"/>
                <a:ea typeface="Times New Roman (Arabic)" charset="0"/>
                <a:cs typeface="Arial" charset="0"/>
              </a:defRPr>
            </a:lvl7pPr>
            <a:lvl8pPr eaLnBrk="0" hangingPunct="0">
              <a:defRPr sz="2000">
                <a:solidFill>
                  <a:schemeClr val="tx1"/>
                </a:solidFill>
                <a:latin typeface="Arial" charset="0"/>
                <a:ea typeface="Times New Roman (Arabic)" charset="0"/>
                <a:cs typeface="Arial" charset="0"/>
              </a:defRPr>
            </a:lvl8pPr>
            <a:lvl9pPr eaLnBrk="0" hangingPunct="0">
              <a:defRPr sz="2000">
                <a:solidFill>
                  <a:schemeClr val="tx1"/>
                </a:solidFill>
                <a:latin typeface="Arial" charset="0"/>
                <a:ea typeface="Times New Roman (Arabic)" charset="0"/>
                <a:cs typeface="Arial" charset="0"/>
              </a:defRPr>
            </a:lvl9pPr>
          </a:lstStyle>
          <a:p>
            <a:fld id="{D9151308-96C7-4D7E-8EF2-12B42AF72B85}" type="slidenum">
              <a:rPr lang="ar-SA" altLang="en-US" sz="1400">
                <a:latin typeface="Times New Roman" pitchFamily="18" charset="0"/>
              </a:rPr>
              <a:pPr/>
              <a:t>2</a:t>
            </a:fld>
            <a:endParaRPr lang="en-US" altLang="en-US" sz="1400">
              <a:latin typeface="Times New Roman" pitchFamily="18" charset="0"/>
            </a:endParaRPr>
          </a:p>
        </p:txBody>
      </p:sp>
      <p:sp>
        <p:nvSpPr>
          <p:cNvPr id="4099" name="Rectangle 2"/>
          <p:cNvSpPr>
            <a:spLocks noGrp="1" noChangeArrowheads="1"/>
          </p:cNvSpPr>
          <p:nvPr>
            <p:ph type="title"/>
          </p:nvPr>
        </p:nvSpPr>
        <p:spPr>
          <a:xfrm>
            <a:off x="228600" y="982663"/>
            <a:ext cx="7467600" cy="769937"/>
          </a:xfrm>
        </p:spPr>
        <p:txBody>
          <a:bodyPr/>
          <a:lstStyle/>
          <a:p>
            <a:pPr eaLnBrk="1" hangingPunct="1"/>
            <a:r>
              <a:rPr lang="ar-SA" altLang="en-US" b="1" smtClean="0">
                <a:latin typeface="Simplified Arabic" pitchFamily="18" charset="-78"/>
                <a:cs typeface="Arial" charset="0"/>
              </a:rPr>
              <a:t> </a:t>
            </a:r>
            <a:r>
              <a:rPr lang="ar-EG" altLang="en-US" b="1" smtClean="0">
                <a:latin typeface="Simplified Arabic" pitchFamily="18" charset="-78"/>
                <a:cs typeface="Arial" charset="0"/>
              </a:rPr>
              <a:t>مقدمة</a:t>
            </a:r>
            <a:endParaRPr lang="en-US" altLang="en-US" smtClean="0">
              <a:cs typeface="Times New Roman" pitchFamily="18" charset="0"/>
            </a:endParaRPr>
          </a:p>
        </p:txBody>
      </p:sp>
      <p:sp>
        <p:nvSpPr>
          <p:cNvPr id="4100" name="Rectangle 3"/>
          <p:cNvSpPr>
            <a:spLocks noGrp="1" noChangeArrowheads="1"/>
          </p:cNvSpPr>
          <p:nvPr>
            <p:ph type="body" idx="1"/>
          </p:nvPr>
        </p:nvSpPr>
        <p:spPr/>
        <p:txBody>
          <a:bodyPr/>
          <a:lstStyle/>
          <a:p>
            <a:pPr marL="0" indent="0" algn="justLow">
              <a:lnSpc>
                <a:spcPts val="1800"/>
              </a:lnSpc>
              <a:buFont typeface="Wingdings" pitchFamily="2" charset="2"/>
              <a:buNone/>
            </a:pPr>
            <a:endParaRPr lang="ar-EG" smtClean="0">
              <a:latin typeface="Times New Roman" pitchFamily="18" charset="0"/>
              <a:cs typeface="Times New Roman" pitchFamily="18" charset="0"/>
            </a:endParaRPr>
          </a:p>
          <a:p>
            <a:pPr marL="0" indent="0" algn="justLow">
              <a:spcBef>
                <a:spcPct val="0"/>
              </a:spcBef>
              <a:buFont typeface="Wingdings" pitchFamily="2" charset="2"/>
              <a:buNone/>
            </a:pPr>
            <a:r>
              <a:rPr lang="ar-SA" b="1" smtClean="0">
                <a:solidFill>
                  <a:srgbClr val="002060"/>
                </a:solidFill>
                <a:latin typeface="Times New Roman" pitchFamily="18" charset="0"/>
                <a:cs typeface="Times New Roman" pitchFamily="18" charset="0"/>
              </a:rPr>
              <a:t>وتزداد حاجة البشرية في هذه المرحلة بشكل كبير إلى هذا العلم , ذلك أن هذا العلم يمكن أن يشكل جانبًا من أهم جوانب الإدارة الإنسانية الناجحة للمنجزات الحضارية ، التي توصلت إليها البشرية, فهذه الإدارة تقوم- حتى الآن-على سيطرة الولايات المتحدة الأمريكية ومجموعة قليلة من دول الشمال الغنية على المنجزات الحضارية , ومن أهمها ثورة المعلومات والاتصالات</a:t>
            </a:r>
            <a:r>
              <a:rPr lang="en-US" b="1" baseline="30000" smtClean="0">
                <a:solidFill>
                  <a:srgbClr val="002060"/>
                </a:solidFill>
                <a:latin typeface="Times New Roman" pitchFamily="18" charset="0"/>
                <a:cs typeface="Times New Roman" pitchFamily="18" charset="0"/>
              </a:rPr>
              <a:t>.</a:t>
            </a:r>
            <a:endParaRPr lang="en-US" sz="2400" b="1" smtClean="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cs typeface="Arial" charset="0"/>
              </a:defRPr>
            </a:lvl1pPr>
            <a:lvl2pPr>
              <a:defRPr sz="2800">
                <a:solidFill>
                  <a:schemeClr val="tx1"/>
                </a:solidFill>
                <a:latin typeface="Arial" charset="0"/>
                <a:ea typeface="Times New Roman (Arabic)" charset="0"/>
                <a:cs typeface="Arial" charset="0"/>
              </a:defRPr>
            </a:lvl2pPr>
            <a:lvl3pPr>
              <a:defRPr sz="2400">
                <a:solidFill>
                  <a:schemeClr val="tx1"/>
                </a:solidFill>
                <a:latin typeface="Arial" charset="0"/>
                <a:ea typeface="Times New Roman (Arabic)" charset="0"/>
                <a:cs typeface="Arial" charset="0"/>
              </a:defRPr>
            </a:lvl3pPr>
            <a:lvl4pPr>
              <a:defRPr sz="2000">
                <a:solidFill>
                  <a:schemeClr val="tx1"/>
                </a:solidFill>
                <a:latin typeface="Arial" charset="0"/>
                <a:ea typeface="Times New Roman (Arabic)" charset="0"/>
                <a:cs typeface="Arial" charset="0"/>
              </a:defRPr>
            </a:lvl4pPr>
            <a:lvl5pPr>
              <a:defRPr sz="2000">
                <a:solidFill>
                  <a:schemeClr val="tx1"/>
                </a:solidFill>
                <a:latin typeface="Arial" charset="0"/>
                <a:ea typeface="Times New Roman (Arabic)" charset="0"/>
                <a:cs typeface="Arial" charset="0"/>
              </a:defRPr>
            </a:lvl5pPr>
            <a:lvl6pPr eaLnBrk="0" hangingPunct="0">
              <a:defRPr sz="2000">
                <a:solidFill>
                  <a:schemeClr val="tx1"/>
                </a:solidFill>
                <a:latin typeface="Arial" charset="0"/>
                <a:ea typeface="Times New Roman (Arabic)" charset="0"/>
                <a:cs typeface="Arial" charset="0"/>
              </a:defRPr>
            </a:lvl6pPr>
            <a:lvl7pPr eaLnBrk="0" hangingPunct="0">
              <a:defRPr sz="2000">
                <a:solidFill>
                  <a:schemeClr val="tx1"/>
                </a:solidFill>
                <a:latin typeface="Arial" charset="0"/>
                <a:ea typeface="Times New Roman (Arabic)" charset="0"/>
                <a:cs typeface="Arial" charset="0"/>
              </a:defRPr>
            </a:lvl7pPr>
            <a:lvl8pPr eaLnBrk="0" hangingPunct="0">
              <a:defRPr sz="2000">
                <a:solidFill>
                  <a:schemeClr val="tx1"/>
                </a:solidFill>
                <a:latin typeface="Arial" charset="0"/>
                <a:ea typeface="Times New Roman (Arabic)" charset="0"/>
                <a:cs typeface="Arial" charset="0"/>
              </a:defRPr>
            </a:lvl8pPr>
            <a:lvl9pPr eaLnBrk="0" hangingPunct="0">
              <a:defRPr sz="2000">
                <a:solidFill>
                  <a:schemeClr val="tx1"/>
                </a:solidFill>
                <a:latin typeface="Arial" charset="0"/>
                <a:ea typeface="Times New Roman (Arabic)" charset="0"/>
                <a:cs typeface="Arial" charset="0"/>
              </a:defRPr>
            </a:lvl9pPr>
          </a:lstStyle>
          <a:p>
            <a:fld id="{BB42C3B1-0B10-4DFC-B4CC-6EB9D824AE4D}" type="slidenum">
              <a:rPr lang="ar-SA" altLang="en-US" sz="1400">
                <a:latin typeface="Times New Roman" pitchFamily="18" charset="0"/>
              </a:rPr>
              <a:pPr/>
              <a:t>3</a:t>
            </a:fld>
            <a:endParaRPr lang="en-US" altLang="en-US" sz="1400">
              <a:latin typeface="Times New Roman" pitchFamily="18" charset="0"/>
            </a:endParaRPr>
          </a:p>
        </p:txBody>
      </p:sp>
      <p:sp>
        <p:nvSpPr>
          <p:cNvPr id="5124" name="Rectangle 1027"/>
          <p:cNvSpPr>
            <a:spLocks noGrp="1" noChangeArrowheads="1"/>
          </p:cNvSpPr>
          <p:nvPr>
            <p:ph type="body" idx="1"/>
          </p:nvPr>
        </p:nvSpPr>
        <p:spPr>
          <a:xfrm>
            <a:off x="250825" y="1052513"/>
            <a:ext cx="7543800" cy="4114800"/>
          </a:xfrm>
        </p:spPr>
        <p:txBody>
          <a:bodyPr/>
          <a:lstStyle/>
          <a:p>
            <a:pPr marL="0" indent="0" algn="justLow">
              <a:spcBef>
                <a:spcPct val="0"/>
              </a:spcBef>
              <a:buFont typeface="Wingdings" pitchFamily="2" charset="2"/>
              <a:buNone/>
            </a:pPr>
            <a:r>
              <a:rPr lang="ar-SA" b="1" smtClean="0">
                <a:solidFill>
                  <a:srgbClr val="002060"/>
                </a:solidFill>
                <a:latin typeface="Times New Roman" pitchFamily="18" charset="0"/>
                <a:cs typeface="Times New Roman" pitchFamily="18" charset="0"/>
              </a:rPr>
              <a:t>ولهذا فقد أصبحت قضية الأخلاقيات مطروحةً بشكل كبير على كل المستويات , ويأتي على رأسها المستوى الأكاديمي , ويرى بنحبيب ودالميار </a:t>
            </a:r>
            <a:r>
              <a:rPr lang="en-US" b="1" smtClean="0">
                <a:solidFill>
                  <a:srgbClr val="002060"/>
                </a:solidFill>
                <a:latin typeface="Times New Roman" pitchFamily="18" charset="0"/>
                <a:cs typeface="Times New Roman" pitchFamily="18" charset="0"/>
              </a:rPr>
              <a:t>(Benhabib &amp; Dallmayr)</a:t>
            </a:r>
            <a:r>
              <a:rPr lang="ar-SA" b="1" smtClean="0">
                <a:solidFill>
                  <a:srgbClr val="002060"/>
                </a:solidFill>
                <a:latin typeface="Times New Roman" pitchFamily="18" charset="0"/>
                <a:cs typeface="Times New Roman" pitchFamily="18" charset="0"/>
              </a:rPr>
              <a:t> أن ذلك يأتي نتيجة للمشكلات الناتجة عن التقدم في الكثير من النواحي العلمية ابتداءً من الهندسة الوراثية حتى التطورات النووية , فهذه التطورات تفرض تحديات متنوعة تؤدي إلى ظهور أزمات سياسية ومهما يكن من أمر؛ فإن تقدم المجتمعات لا يعتمد على إمكاناتها المادية والتقنية بقدر ما يعتمد على إمكاناتها البشرية القادرة على التمسك بمجموعة من الأخلاقيات والسلوكيات الوظيفية.</a:t>
            </a:r>
            <a:endParaRPr lang="en-US" b="1" smtClean="0">
              <a:solidFill>
                <a:srgbClr val="002060"/>
              </a:solidFill>
              <a:latin typeface="Times New Roman" pitchFamily="18" charset="0"/>
              <a:cs typeface="Times New Roman" pitchFamily="18" charset="0"/>
            </a:endParaRPr>
          </a:p>
          <a:p>
            <a:pPr marL="0" indent="0" eaLnBrk="1" hangingPunct="1">
              <a:lnSpc>
                <a:spcPct val="90000"/>
              </a:lnSpc>
            </a:pPr>
            <a:endParaRPr lang="en-US" altLang="en-US" sz="2800" smtClean="0">
              <a:cs typeface="Arial" charset="0"/>
            </a:endParaRPr>
          </a:p>
        </p:txBody>
      </p:sp>
      <p:sp>
        <p:nvSpPr>
          <p:cNvPr id="2" name="عنوان 1"/>
          <p:cNvSpPr>
            <a:spLocks noGrp="1"/>
          </p:cNvSpPr>
          <p:nvPr>
            <p:ph type="title"/>
          </p:nvPr>
        </p:nvSpPr>
        <p:spPr>
          <a:xfrm>
            <a:off x="323850" y="260350"/>
            <a:ext cx="7467600" cy="762000"/>
          </a:xfrm>
        </p:spPr>
        <p:txBody>
          <a:bodyPr/>
          <a:lstStyle/>
          <a:p>
            <a:r>
              <a:rPr lang="ar-EG" smtClean="0">
                <a:cs typeface="Arial" charset="0"/>
              </a:rPr>
              <a:t>مقدمة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cs typeface="Arial" charset="0"/>
              </a:defRPr>
            </a:lvl1pPr>
            <a:lvl2pPr>
              <a:defRPr sz="2800">
                <a:solidFill>
                  <a:schemeClr val="tx1"/>
                </a:solidFill>
                <a:latin typeface="Arial" charset="0"/>
                <a:ea typeface="Times New Roman (Arabic)" charset="0"/>
                <a:cs typeface="Arial" charset="0"/>
              </a:defRPr>
            </a:lvl2pPr>
            <a:lvl3pPr>
              <a:defRPr sz="2400">
                <a:solidFill>
                  <a:schemeClr val="tx1"/>
                </a:solidFill>
                <a:latin typeface="Arial" charset="0"/>
                <a:ea typeface="Times New Roman (Arabic)" charset="0"/>
                <a:cs typeface="Arial" charset="0"/>
              </a:defRPr>
            </a:lvl3pPr>
            <a:lvl4pPr>
              <a:defRPr sz="2000">
                <a:solidFill>
                  <a:schemeClr val="tx1"/>
                </a:solidFill>
                <a:latin typeface="Arial" charset="0"/>
                <a:ea typeface="Times New Roman (Arabic)" charset="0"/>
                <a:cs typeface="Arial" charset="0"/>
              </a:defRPr>
            </a:lvl4pPr>
            <a:lvl5pPr>
              <a:defRPr sz="2000">
                <a:solidFill>
                  <a:schemeClr val="tx1"/>
                </a:solidFill>
                <a:latin typeface="Arial" charset="0"/>
                <a:ea typeface="Times New Roman (Arabic)" charset="0"/>
                <a:cs typeface="Arial" charset="0"/>
              </a:defRPr>
            </a:lvl5pPr>
            <a:lvl6pPr eaLnBrk="0" hangingPunct="0">
              <a:defRPr sz="2000">
                <a:solidFill>
                  <a:schemeClr val="tx1"/>
                </a:solidFill>
                <a:latin typeface="Arial" charset="0"/>
                <a:ea typeface="Times New Roman (Arabic)" charset="0"/>
                <a:cs typeface="Arial" charset="0"/>
              </a:defRPr>
            </a:lvl6pPr>
            <a:lvl7pPr eaLnBrk="0" hangingPunct="0">
              <a:defRPr sz="2000">
                <a:solidFill>
                  <a:schemeClr val="tx1"/>
                </a:solidFill>
                <a:latin typeface="Arial" charset="0"/>
                <a:ea typeface="Times New Roman (Arabic)" charset="0"/>
                <a:cs typeface="Arial" charset="0"/>
              </a:defRPr>
            </a:lvl7pPr>
            <a:lvl8pPr eaLnBrk="0" hangingPunct="0">
              <a:defRPr sz="2000">
                <a:solidFill>
                  <a:schemeClr val="tx1"/>
                </a:solidFill>
                <a:latin typeface="Arial" charset="0"/>
                <a:ea typeface="Times New Roman (Arabic)" charset="0"/>
                <a:cs typeface="Arial" charset="0"/>
              </a:defRPr>
            </a:lvl8pPr>
            <a:lvl9pPr eaLnBrk="0" hangingPunct="0">
              <a:defRPr sz="2000">
                <a:solidFill>
                  <a:schemeClr val="tx1"/>
                </a:solidFill>
                <a:latin typeface="Arial" charset="0"/>
                <a:ea typeface="Times New Roman (Arabic)" charset="0"/>
                <a:cs typeface="Arial" charset="0"/>
              </a:defRPr>
            </a:lvl9pPr>
          </a:lstStyle>
          <a:p>
            <a:fld id="{7CB6FDED-1610-4524-BA21-9E3EE23F4415}" type="slidenum">
              <a:rPr lang="ar-SA" altLang="en-US" sz="1400">
                <a:latin typeface="Times New Roman" pitchFamily="18" charset="0"/>
              </a:rPr>
              <a:pPr/>
              <a:t>4</a:t>
            </a:fld>
            <a:endParaRPr lang="en-US" altLang="en-US" sz="1400">
              <a:latin typeface="Times New Roman" pitchFamily="18" charset="0"/>
            </a:endParaRPr>
          </a:p>
        </p:txBody>
      </p:sp>
      <p:sp>
        <p:nvSpPr>
          <p:cNvPr id="6147" name="Rectangle 3"/>
          <p:cNvSpPr>
            <a:spLocks noGrp="1" noChangeArrowheads="1"/>
          </p:cNvSpPr>
          <p:nvPr>
            <p:ph type="body" idx="1"/>
          </p:nvPr>
        </p:nvSpPr>
        <p:spPr/>
        <p:txBody>
          <a:bodyPr/>
          <a:lstStyle/>
          <a:p>
            <a:pPr marL="0" indent="0" algn="justLow">
              <a:spcBef>
                <a:spcPct val="0"/>
              </a:spcBef>
              <a:buFont typeface="Wingdings" pitchFamily="2" charset="2"/>
              <a:buNone/>
            </a:pPr>
            <a:r>
              <a:rPr lang="ar-EG" smtClean="0">
                <a:latin typeface="Times New Roman" pitchFamily="18" charset="0"/>
                <a:cs typeface="Times New Roman" pitchFamily="18" charset="0"/>
              </a:rPr>
              <a:t>و</a:t>
            </a:r>
            <a:r>
              <a:rPr lang="ar-SA" b="1" smtClean="0">
                <a:solidFill>
                  <a:srgbClr val="002060"/>
                </a:solidFill>
                <a:latin typeface="Times New Roman" pitchFamily="18" charset="0"/>
                <a:cs typeface="Times New Roman" pitchFamily="18" charset="0"/>
              </a:rPr>
              <a:t>لقد تزايد الاهتمام بعلم أخلاقيات الإعلام بشكل كبير في دول الشمال , خاصةً الولايات المتحدة الأمريكية خلال التسعينيات من القرن العشرين ؛ حيث أصبح هذا العلم أحد أهم مجالات الدراسات الإعلامية , كما أصبح يحتل مكانةً مهمةً في المناقشات العلمية والأكاديمية نتيجةً للعديد من العوامل , منها تطور تكنولوجيا الاتصال وثورة المعلومات التي أنتجت العديد من المشكلات الأخلاقية التي تحتاج إلى مواجهة ؛ بالإضافة إلى تناقض مصداقية وسائل الإعلام.</a:t>
            </a:r>
            <a:endParaRPr lang="en-US" b="1" smtClean="0">
              <a:solidFill>
                <a:srgbClr val="002060"/>
              </a:solidFill>
              <a:latin typeface="Times New Roman" pitchFamily="18" charset="0"/>
              <a:cs typeface="Times New Roman" pitchFamily="18" charset="0"/>
            </a:endParaRPr>
          </a:p>
          <a:p>
            <a:pPr marL="0" indent="0" algn="just" eaLnBrk="1" hangingPunct="1">
              <a:buFont typeface="Wingdings" pitchFamily="2" charset="2"/>
              <a:buNone/>
            </a:pPr>
            <a:endParaRPr lang="ar-SA" altLang="en-US" smtClean="0">
              <a:cs typeface="Simplified Arabic" pitchFamily="18" charset="-78"/>
            </a:endParaRPr>
          </a:p>
        </p:txBody>
      </p:sp>
      <p:pic>
        <p:nvPicPr>
          <p:cNvPr id="6148" name="Picture Placeholder 4" descr="053086.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420000">
            <a:off x="477838" y="184150"/>
            <a:ext cx="2232025" cy="149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cs typeface="Arial" charset="0"/>
              </a:defRPr>
            </a:lvl1pPr>
            <a:lvl2pPr>
              <a:defRPr sz="2800">
                <a:solidFill>
                  <a:schemeClr val="tx1"/>
                </a:solidFill>
                <a:latin typeface="Arial" charset="0"/>
                <a:ea typeface="Times New Roman (Arabic)" charset="0"/>
                <a:cs typeface="Arial" charset="0"/>
              </a:defRPr>
            </a:lvl2pPr>
            <a:lvl3pPr>
              <a:defRPr sz="2400">
                <a:solidFill>
                  <a:schemeClr val="tx1"/>
                </a:solidFill>
                <a:latin typeface="Arial" charset="0"/>
                <a:ea typeface="Times New Roman (Arabic)" charset="0"/>
                <a:cs typeface="Arial" charset="0"/>
              </a:defRPr>
            </a:lvl3pPr>
            <a:lvl4pPr>
              <a:defRPr sz="2000">
                <a:solidFill>
                  <a:schemeClr val="tx1"/>
                </a:solidFill>
                <a:latin typeface="Arial" charset="0"/>
                <a:ea typeface="Times New Roman (Arabic)" charset="0"/>
                <a:cs typeface="Arial" charset="0"/>
              </a:defRPr>
            </a:lvl4pPr>
            <a:lvl5pPr>
              <a:defRPr sz="2000">
                <a:solidFill>
                  <a:schemeClr val="tx1"/>
                </a:solidFill>
                <a:latin typeface="Arial" charset="0"/>
                <a:ea typeface="Times New Roman (Arabic)" charset="0"/>
                <a:cs typeface="Arial" charset="0"/>
              </a:defRPr>
            </a:lvl5pPr>
            <a:lvl6pPr eaLnBrk="0" hangingPunct="0">
              <a:defRPr sz="2000">
                <a:solidFill>
                  <a:schemeClr val="tx1"/>
                </a:solidFill>
                <a:latin typeface="Arial" charset="0"/>
                <a:ea typeface="Times New Roman (Arabic)" charset="0"/>
                <a:cs typeface="Arial" charset="0"/>
              </a:defRPr>
            </a:lvl6pPr>
            <a:lvl7pPr eaLnBrk="0" hangingPunct="0">
              <a:defRPr sz="2000">
                <a:solidFill>
                  <a:schemeClr val="tx1"/>
                </a:solidFill>
                <a:latin typeface="Arial" charset="0"/>
                <a:ea typeface="Times New Roman (Arabic)" charset="0"/>
                <a:cs typeface="Arial" charset="0"/>
              </a:defRPr>
            </a:lvl7pPr>
            <a:lvl8pPr eaLnBrk="0" hangingPunct="0">
              <a:defRPr sz="2000">
                <a:solidFill>
                  <a:schemeClr val="tx1"/>
                </a:solidFill>
                <a:latin typeface="Arial" charset="0"/>
                <a:ea typeface="Times New Roman (Arabic)" charset="0"/>
                <a:cs typeface="Arial" charset="0"/>
              </a:defRPr>
            </a:lvl8pPr>
            <a:lvl9pPr eaLnBrk="0" hangingPunct="0">
              <a:defRPr sz="2000">
                <a:solidFill>
                  <a:schemeClr val="tx1"/>
                </a:solidFill>
                <a:latin typeface="Arial" charset="0"/>
                <a:ea typeface="Times New Roman (Arabic)" charset="0"/>
                <a:cs typeface="Arial" charset="0"/>
              </a:defRPr>
            </a:lvl9pPr>
          </a:lstStyle>
          <a:p>
            <a:fld id="{49235E9B-67BE-47D6-BB86-ECCD5BA5D631}" type="slidenum">
              <a:rPr lang="ar-SA" altLang="en-US" sz="1400">
                <a:latin typeface="Times New Roman" pitchFamily="18" charset="0"/>
              </a:rPr>
              <a:pPr/>
              <a:t>5</a:t>
            </a:fld>
            <a:endParaRPr lang="en-US" altLang="en-US" sz="1400">
              <a:latin typeface="Times New Roman" pitchFamily="18" charset="0"/>
            </a:endParaRPr>
          </a:p>
        </p:txBody>
      </p:sp>
      <p:sp>
        <p:nvSpPr>
          <p:cNvPr id="7171" name="Rectangle 3"/>
          <p:cNvSpPr>
            <a:spLocks noGrp="1" noChangeArrowheads="1"/>
          </p:cNvSpPr>
          <p:nvPr>
            <p:ph type="body" idx="1"/>
          </p:nvPr>
        </p:nvSpPr>
        <p:spPr/>
        <p:txBody>
          <a:bodyPr/>
          <a:lstStyle/>
          <a:p>
            <a:pPr marL="0" indent="0" algn="justLow">
              <a:buFont typeface="Wingdings" pitchFamily="2" charset="2"/>
              <a:buNone/>
            </a:pPr>
            <a:r>
              <a:rPr lang="ar-SA" altLang="en-US" b="1" smtClean="0">
                <a:solidFill>
                  <a:srgbClr val="002060"/>
                </a:solidFill>
                <a:latin typeface="Times New Roman" pitchFamily="18" charset="0"/>
                <a:cs typeface="Times New Roman" pitchFamily="18" charset="0"/>
              </a:rPr>
              <a:t>وبهذا فإن الأخلاقيات الإعلامية المرتبطة بالعمل الإعلامي عموماً ، تكتسب أهميةً خاصةً , فهو عمل لـه  رسالة بالغة الأهمية تخاطب الإنسان أساساً , وتقوم بدورها في تشكيل قيمه واتجاهاته ومعارفه , وهي رسالة تحقق التواصل والترابط بين الشعوب والحضارات والثقافات المختلفة , وهي- أيضًا- تغطي كافة جوانب الحياة الإنسانية , وكافة الأنشطة في مختلف المجالات , فالأخلاقيات الإعلامية تتخطى حدود العمل والمهنة لتمتد وتشمل الأخلاقيات الإنسانية بصفة عامة.</a:t>
            </a:r>
          </a:p>
        </p:txBody>
      </p:sp>
      <p:pic>
        <p:nvPicPr>
          <p:cNvPr id="7172" name="Picture Placeholder 4" descr="3589_imgcach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420000">
            <a:off x="342900" y="136525"/>
            <a:ext cx="16986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صر نائب لرقم الشريحة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cs typeface="Arial" charset="0"/>
              </a:defRPr>
            </a:lvl1pPr>
            <a:lvl2pPr>
              <a:defRPr sz="2800">
                <a:solidFill>
                  <a:schemeClr val="tx1"/>
                </a:solidFill>
                <a:latin typeface="Arial" charset="0"/>
                <a:ea typeface="Times New Roman (Arabic)" charset="0"/>
                <a:cs typeface="Arial" charset="0"/>
              </a:defRPr>
            </a:lvl2pPr>
            <a:lvl3pPr>
              <a:defRPr sz="2400">
                <a:solidFill>
                  <a:schemeClr val="tx1"/>
                </a:solidFill>
                <a:latin typeface="Arial" charset="0"/>
                <a:ea typeface="Times New Roman (Arabic)" charset="0"/>
                <a:cs typeface="Arial" charset="0"/>
              </a:defRPr>
            </a:lvl3pPr>
            <a:lvl4pPr>
              <a:defRPr sz="2000">
                <a:solidFill>
                  <a:schemeClr val="tx1"/>
                </a:solidFill>
                <a:latin typeface="Arial" charset="0"/>
                <a:ea typeface="Times New Roman (Arabic)" charset="0"/>
                <a:cs typeface="Arial" charset="0"/>
              </a:defRPr>
            </a:lvl4pPr>
            <a:lvl5pPr>
              <a:defRPr sz="2000">
                <a:solidFill>
                  <a:schemeClr val="tx1"/>
                </a:solidFill>
                <a:latin typeface="Arial" charset="0"/>
                <a:ea typeface="Times New Roman (Arabic)" charset="0"/>
                <a:cs typeface="Arial" charset="0"/>
              </a:defRPr>
            </a:lvl5pPr>
            <a:lvl6pPr eaLnBrk="0" hangingPunct="0">
              <a:defRPr sz="2000">
                <a:solidFill>
                  <a:schemeClr val="tx1"/>
                </a:solidFill>
                <a:latin typeface="Arial" charset="0"/>
                <a:ea typeface="Times New Roman (Arabic)" charset="0"/>
                <a:cs typeface="Arial" charset="0"/>
              </a:defRPr>
            </a:lvl6pPr>
            <a:lvl7pPr eaLnBrk="0" hangingPunct="0">
              <a:defRPr sz="2000">
                <a:solidFill>
                  <a:schemeClr val="tx1"/>
                </a:solidFill>
                <a:latin typeface="Arial" charset="0"/>
                <a:ea typeface="Times New Roman (Arabic)" charset="0"/>
                <a:cs typeface="Arial" charset="0"/>
              </a:defRPr>
            </a:lvl7pPr>
            <a:lvl8pPr eaLnBrk="0" hangingPunct="0">
              <a:defRPr sz="2000">
                <a:solidFill>
                  <a:schemeClr val="tx1"/>
                </a:solidFill>
                <a:latin typeface="Arial" charset="0"/>
                <a:ea typeface="Times New Roman (Arabic)" charset="0"/>
                <a:cs typeface="Arial" charset="0"/>
              </a:defRPr>
            </a:lvl8pPr>
            <a:lvl9pPr eaLnBrk="0" hangingPunct="0">
              <a:defRPr sz="2000">
                <a:solidFill>
                  <a:schemeClr val="tx1"/>
                </a:solidFill>
                <a:latin typeface="Arial" charset="0"/>
                <a:ea typeface="Times New Roman (Arabic)" charset="0"/>
                <a:cs typeface="Arial" charset="0"/>
              </a:defRPr>
            </a:lvl9pPr>
          </a:lstStyle>
          <a:p>
            <a:fld id="{000ACA73-5414-4B19-A9E7-3338BBB24901}" type="slidenum">
              <a:rPr lang="ar-SA" altLang="en-US" sz="1400">
                <a:latin typeface="Times New Roman" pitchFamily="18" charset="0"/>
              </a:rPr>
              <a:pPr/>
              <a:t>6</a:t>
            </a:fld>
            <a:endParaRPr lang="en-US" altLang="en-US" sz="1400">
              <a:latin typeface="Times New Roman" pitchFamily="18" charset="0"/>
            </a:endParaRPr>
          </a:p>
        </p:txBody>
      </p:sp>
      <p:sp>
        <p:nvSpPr>
          <p:cNvPr id="8195" name="Rectangle 2"/>
          <p:cNvSpPr>
            <a:spLocks noGrp="1" noChangeArrowheads="1"/>
          </p:cNvSpPr>
          <p:nvPr>
            <p:ph type="title"/>
          </p:nvPr>
        </p:nvSpPr>
        <p:spPr>
          <a:xfrm>
            <a:off x="468313" y="260350"/>
            <a:ext cx="7467600" cy="579438"/>
          </a:xfrm>
        </p:spPr>
        <p:txBody>
          <a:bodyPr/>
          <a:lstStyle/>
          <a:p>
            <a:pPr eaLnBrk="1" hangingPunct="1"/>
            <a:r>
              <a:rPr lang="ar-EG" altLang="en-US" sz="3200" b="1" smtClean="0">
                <a:solidFill>
                  <a:srgbClr val="C00000"/>
                </a:solidFill>
                <a:cs typeface="Simplified Arabic" pitchFamily="18" charset="-78"/>
              </a:rPr>
              <a:t>مفهوم الأخلاقيات الإعلامية</a:t>
            </a:r>
            <a:endParaRPr lang="en-US" altLang="en-US" sz="3200" b="1" smtClean="0">
              <a:solidFill>
                <a:srgbClr val="C00000"/>
              </a:solidFill>
              <a:cs typeface="Simplified Arabic" pitchFamily="18" charset="-78"/>
            </a:endParaRPr>
          </a:p>
        </p:txBody>
      </p:sp>
      <p:sp>
        <p:nvSpPr>
          <p:cNvPr id="8196" name="Rectangle 3"/>
          <p:cNvSpPr>
            <a:spLocks noGrp="1" noChangeArrowheads="1"/>
          </p:cNvSpPr>
          <p:nvPr>
            <p:ph type="body" idx="1"/>
          </p:nvPr>
        </p:nvSpPr>
        <p:spPr>
          <a:xfrm>
            <a:off x="323850" y="1119188"/>
            <a:ext cx="7543800" cy="4114800"/>
          </a:xfrm>
        </p:spPr>
        <p:txBody>
          <a:bodyPr/>
          <a:lstStyle/>
          <a:p>
            <a:pPr marL="0" indent="0" algn="just" eaLnBrk="1" hangingPunct="1">
              <a:lnSpc>
                <a:spcPct val="90000"/>
              </a:lnSpc>
              <a:buFont typeface="Wingdings" pitchFamily="2" charset="2"/>
              <a:buNone/>
            </a:pPr>
            <a:r>
              <a:rPr lang="ar-EG" altLang="en-US" b="1" smtClean="0">
                <a:cs typeface="Arial" charset="0"/>
              </a:rPr>
              <a:t>وجاء في قاموس أكسفورد أن لفظة (</a:t>
            </a:r>
            <a:r>
              <a:rPr lang="en-US" altLang="en-US" b="1" smtClean="0">
                <a:cs typeface="Arial" charset="0"/>
              </a:rPr>
              <a:t>Ethics) "</a:t>
            </a:r>
            <a:r>
              <a:rPr lang="ar-EG" altLang="en-US" b="1" smtClean="0">
                <a:cs typeface="Arial" charset="0"/>
              </a:rPr>
              <a:t>تعني المبادئ الأدبية وقواعد السلوك" , وكلمة (</a:t>
            </a:r>
            <a:r>
              <a:rPr lang="en-US" altLang="en-US" b="1" smtClean="0">
                <a:cs typeface="Arial" charset="0"/>
              </a:rPr>
              <a:t>Ethics) </a:t>
            </a:r>
            <a:r>
              <a:rPr lang="ar-EG" altLang="en-US" b="1" smtClean="0">
                <a:cs typeface="Arial" charset="0"/>
              </a:rPr>
              <a:t>تحمل معنيين , أولهما علم الأخلاق , أو الأدب (</a:t>
            </a:r>
            <a:r>
              <a:rPr lang="en-US" altLang="en-US" b="1" smtClean="0">
                <a:cs typeface="Arial" charset="0"/>
              </a:rPr>
              <a:t>Science of Morals) , </a:t>
            </a:r>
            <a:r>
              <a:rPr lang="ar-EG" altLang="en-US" b="1" smtClean="0">
                <a:cs typeface="Arial" charset="0"/>
              </a:rPr>
              <a:t>وثانيهما مضمون وعمق الأخلاق أو الأدب (</a:t>
            </a:r>
            <a:r>
              <a:rPr lang="en-US" altLang="en-US" b="1" smtClean="0">
                <a:cs typeface="Arial" charset="0"/>
              </a:rPr>
              <a:t>Moral Soundness) , </a:t>
            </a:r>
            <a:r>
              <a:rPr lang="ar-EG" altLang="en-US" b="1" smtClean="0">
                <a:cs typeface="Arial" charset="0"/>
              </a:rPr>
              <a:t>ومن هذا المنطلق فإنهم يستخدمون (</a:t>
            </a:r>
            <a:r>
              <a:rPr lang="en-US" altLang="en-US" b="1" smtClean="0">
                <a:cs typeface="Arial" charset="0"/>
              </a:rPr>
              <a:t>Moralities) </a:t>
            </a:r>
            <a:r>
              <a:rPr lang="ar-EG" altLang="en-US" b="1" smtClean="0">
                <a:cs typeface="Arial" charset="0"/>
              </a:rPr>
              <a:t>في دراسة الـ (</a:t>
            </a:r>
            <a:r>
              <a:rPr lang="en-US" altLang="en-US" b="1" smtClean="0">
                <a:cs typeface="Arial" charset="0"/>
              </a:rPr>
              <a:t>Ethics) , </a:t>
            </a:r>
            <a:r>
              <a:rPr lang="ar-EG" altLang="en-US" b="1" smtClean="0">
                <a:cs typeface="Arial" charset="0"/>
              </a:rPr>
              <a:t>إلا أن اللفظين يتداخلان في الاستعمال, فهم عندما يقولون تصرف أدبي , فإنهم يقصدون أنه تصرف أخلاقي , ومع ذلك فإن هناك فروقًا بينهما ليست فلسفية وحسب , فالأخلاقيات (</a:t>
            </a:r>
            <a:r>
              <a:rPr lang="en-US" altLang="en-US" b="1" smtClean="0">
                <a:cs typeface="Arial" charset="0"/>
              </a:rPr>
              <a:t>Ethics) : </a:t>
            </a:r>
            <a:r>
              <a:rPr lang="ar-EG" altLang="en-US" b="1" smtClean="0">
                <a:cs typeface="Arial" charset="0"/>
              </a:rPr>
              <a:t>هي محاولة منظمة عبر استخدام السبب لإعطاء قيمة للخبر , فرديةً واجتماعيةً , بطريقة ما , لتحديد القواعد التي ينبغي أن تحكم السلوك البشري.</a:t>
            </a:r>
            <a:endParaRPr lang="en-US" altLang="en-US" b="1" smtClean="0">
              <a:cs typeface="Arial" charset="0"/>
            </a:endParaRPr>
          </a:p>
        </p:txBody>
      </p:sp>
      <p:pic>
        <p:nvPicPr>
          <p:cNvPr id="8197" name="Picture 1" descr="directionq.jpg">
            <a:hlinkClick r:id="rId2" action="ppaction://hlinkfile"/>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15888"/>
            <a:ext cx="1695450" cy="100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وان 1"/>
          <p:cNvSpPr>
            <a:spLocks noGrp="1"/>
          </p:cNvSpPr>
          <p:nvPr>
            <p:ph type="title"/>
          </p:nvPr>
        </p:nvSpPr>
        <p:spPr>
          <a:xfrm>
            <a:off x="323850" y="403225"/>
            <a:ext cx="7467600" cy="554038"/>
          </a:xfrm>
        </p:spPr>
        <p:txBody>
          <a:bodyPr/>
          <a:lstStyle/>
          <a:p>
            <a:pPr marL="342900" indent="-342900" algn="justLow">
              <a:lnSpc>
                <a:spcPts val="1800"/>
              </a:lnSpc>
              <a:buFont typeface="Symbol" pitchFamily="18" charset="2"/>
              <a:buChar char=""/>
              <a:tabLst>
                <a:tab pos="209550" algn="l"/>
              </a:tabLst>
            </a:pPr>
            <a:r>
              <a:rPr lang="ar-SA" sz="2000" b="1" u="sng" smtClean="0">
                <a:latin typeface="Times New Roman" pitchFamily="18" charset="0"/>
                <a:cs typeface="Times New Roman" pitchFamily="18" charset="0"/>
              </a:rPr>
              <a:t>المعنى الاصطلاحي للأخلاقيات بشكل عام</a:t>
            </a:r>
            <a:r>
              <a:rPr lang="ar-EG" sz="2000" b="1" u="sng" smtClean="0">
                <a:latin typeface="Times New Roman" pitchFamily="18" charset="0"/>
                <a:cs typeface="Times New Roman" pitchFamily="18" charset="0"/>
              </a:rPr>
              <a:t> </a:t>
            </a:r>
            <a:r>
              <a:rPr lang="ar-SA" sz="2000" b="1" u="sng" smtClean="0">
                <a:latin typeface="Times New Roman" pitchFamily="18" charset="0"/>
                <a:cs typeface="Times New Roman" pitchFamily="18" charset="0"/>
              </a:rPr>
              <a:t>:</a:t>
            </a:r>
            <a:r>
              <a:rPr lang="en-US" sz="2000" smtClean="0">
                <a:latin typeface="Times New Roman" pitchFamily="18" charset="0"/>
                <a:cs typeface="Times New Roman" pitchFamily="18" charset="0"/>
              </a:rPr>
              <a:t/>
            </a:r>
            <a:br>
              <a:rPr lang="en-US" sz="2000" smtClean="0">
                <a:latin typeface="Times New Roman" pitchFamily="18" charset="0"/>
                <a:cs typeface="Times New Roman" pitchFamily="18" charset="0"/>
              </a:rPr>
            </a:br>
            <a:endParaRPr lang="ar-SA" altLang="en-US" sz="2000" smtClean="0">
              <a:cs typeface="Arial" charset="0"/>
            </a:endParaRPr>
          </a:p>
        </p:txBody>
      </p:sp>
      <p:sp>
        <p:nvSpPr>
          <p:cNvPr id="9219" name="عنصر نائب للمحتوى 2"/>
          <p:cNvSpPr>
            <a:spLocks noGrp="1"/>
          </p:cNvSpPr>
          <p:nvPr>
            <p:ph idx="1"/>
          </p:nvPr>
        </p:nvSpPr>
        <p:spPr>
          <a:xfrm>
            <a:off x="228600" y="1196975"/>
            <a:ext cx="7543800" cy="4899025"/>
          </a:xfrm>
        </p:spPr>
        <p:txBody>
          <a:bodyPr/>
          <a:lstStyle/>
          <a:p>
            <a:pPr algn="ctr" eaLnBrk="1" hangingPunct="1">
              <a:buFontTx/>
              <a:buChar char="-"/>
              <a:defRPr/>
            </a:pPr>
            <a:r>
              <a:rPr lang="ar-SA" altLang="en-US" b="1" dirty="0" smtClean="0"/>
              <a:t>هي مجموعة القواعد والأسس التي يجب على المهني التمسك بها , والعمل بمقتضاها ليكون ناجحًا في تعامله مع الناس , ناجحًا في مهنته ما دام قادرًا على اكتساب ثقة زبائنه والمتعاملين معه من زملاء ورؤساء </a:t>
            </a:r>
            <a:r>
              <a:rPr lang="ar-SA" altLang="en-US" b="1" dirty="0" err="1" smtClean="0"/>
              <a:t>ومرءوسين</a:t>
            </a:r>
            <a:endParaRPr lang="ar-EG" altLang="en-US" b="1" dirty="0"/>
          </a:p>
          <a:p>
            <a:pPr marL="0" indent="0" eaLnBrk="1" hangingPunct="1">
              <a:buFont typeface="Wingdings" pitchFamily="2" charset="2"/>
              <a:buNone/>
              <a:defRPr/>
            </a:pPr>
            <a:r>
              <a:rPr lang="ar-EG" altLang="en-US" b="1" dirty="0" smtClean="0"/>
              <a:t>يعرف أندرسون </a:t>
            </a:r>
            <a:r>
              <a:rPr lang="en-US" altLang="en-US" b="1" dirty="0" smtClean="0"/>
              <a:t>Anderson </a:t>
            </a:r>
            <a:r>
              <a:rPr lang="ar-EG" altLang="en-US" b="1" dirty="0" smtClean="0"/>
              <a:t>أخلاقيات الاتصال بشكل عام بأنها : "المعايير التي توجه المشاركين في النشاط </a:t>
            </a:r>
            <a:r>
              <a:rPr lang="ar-EG" altLang="en-US" b="1" dirty="0" err="1" smtClean="0"/>
              <a:t>الاتصالي</a:t>
            </a:r>
            <a:r>
              <a:rPr lang="ar-EG" altLang="en-US" b="1" dirty="0" smtClean="0"/>
              <a:t> , أو التي يمكن أن يستخدمها الناقد في الحكم على النوعية الأخلاقية للاتصال" .</a:t>
            </a:r>
          </a:p>
        </p:txBody>
      </p:sp>
      <p:sp>
        <p:nvSpPr>
          <p:cNvPr id="9220"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cs typeface="Arial" charset="0"/>
              </a:defRPr>
            </a:lvl1pPr>
            <a:lvl2pPr>
              <a:defRPr sz="2800">
                <a:solidFill>
                  <a:schemeClr val="tx1"/>
                </a:solidFill>
                <a:latin typeface="Arial" charset="0"/>
                <a:ea typeface="Times New Roman (Arabic)" charset="0"/>
                <a:cs typeface="Arial" charset="0"/>
              </a:defRPr>
            </a:lvl2pPr>
            <a:lvl3pPr>
              <a:defRPr sz="2400">
                <a:solidFill>
                  <a:schemeClr val="tx1"/>
                </a:solidFill>
                <a:latin typeface="Arial" charset="0"/>
                <a:ea typeface="Times New Roman (Arabic)" charset="0"/>
                <a:cs typeface="Arial" charset="0"/>
              </a:defRPr>
            </a:lvl3pPr>
            <a:lvl4pPr>
              <a:defRPr sz="2000">
                <a:solidFill>
                  <a:schemeClr val="tx1"/>
                </a:solidFill>
                <a:latin typeface="Arial" charset="0"/>
                <a:ea typeface="Times New Roman (Arabic)" charset="0"/>
                <a:cs typeface="Arial" charset="0"/>
              </a:defRPr>
            </a:lvl4pPr>
            <a:lvl5pPr>
              <a:defRPr sz="2000">
                <a:solidFill>
                  <a:schemeClr val="tx1"/>
                </a:solidFill>
                <a:latin typeface="Arial" charset="0"/>
                <a:ea typeface="Times New Roman (Arabic)" charset="0"/>
                <a:cs typeface="Arial" charset="0"/>
              </a:defRPr>
            </a:lvl5pPr>
            <a:lvl6pPr eaLnBrk="0" hangingPunct="0">
              <a:defRPr sz="2000">
                <a:solidFill>
                  <a:schemeClr val="tx1"/>
                </a:solidFill>
                <a:latin typeface="Arial" charset="0"/>
                <a:ea typeface="Times New Roman (Arabic)" charset="0"/>
                <a:cs typeface="Arial" charset="0"/>
              </a:defRPr>
            </a:lvl6pPr>
            <a:lvl7pPr eaLnBrk="0" hangingPunct="0">
              <a:defRPr sz="2000">
                <a:solidFill>
                  <a:schemeClr val="tx1"/>
                </a:solidFill>
                <a:latin typeface="Arial" charset="0"/>
                <a:ea typeface="Times New Roman (Arabic)" charset="0"/>
                <a:cs typeface="Arial" charset="0"/>
              </a:defRPr>
            </a:lvl7pPr>
            <a:lvl8pPr eaLnBrk="0" hangingPunct="0">
              <a:defRPr sz="2000">
                <a:solidFill>
                  <a:schemeClr val="tx1"/>
                </a:solidFill>
                <a:latin typeface="Arial" charset="0"/>
                <a:ea typeface="Times New Roman (Arabic)" charset="0"/>
                <a:cs typeface="Arial" charset="0"/>
              </a:defRPr>
            </a:lvl8pPr>
            <a:lvl9pPr eaLnBrk="0" hangingPunct="0">
              <a:defRPr sz="2000">
                <a:solidFill>
                  <a:schemeClr val="tx1"/>
                </a:solidFill>
                <a:latin typeface="Arial" charset="0"/>
                <a:ea typeface="Times New Roman (Arabic)" charset="0"/>
                <a:cs typeface="Arial" charset="0"/>
              </a:defRPr>
            </a:lvl9pPr>
          </a:lstStyle>
          <a:p>
            <a:fld id="{894432F4-BFD2-4FEA-93BE-BE19768A659D}" type="slidenum">
              <a:rPr lang="ar-SA" altLang="en-US" sz="1400">
                <a:latin typeface="Times New Roman" pitchFamily="18" charset="0"/>
              </a:rPr>
              <a:pPr/>
              <a:t>7</a:t>
            </a:fld>
            <a:endParaRPr lang="en-US" altLang="en-US" sz="140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وان 1"/>
          <p:cNvSpPr>
            <a:spLocks noGrp="1"/>
          </p:cNvSpPr>
          <p:nvPr>
            <p:ph type="title"/>
          </p:nvPr>
        </p:nvSpPr>
        <p:spPr>
          <a:xfrm>
            <a:off x="395288" y="260350"/>
            <a:ext cx="7467600" cy="523875"/>
          </a:xfrm>
        </p:spPr>
        <p:txBody>
          <a:bodyPr/>
          <a:lstStyle/>
          <a:p>
            <a:r>
              <a:rPr lang="ar-EG" sz="2800" b="1" smtClean="0">
                <a:solidFill>
                  <a:srgbClr val="C00000"/>
                </a:solidFill>
                <a:cs typeface="Arial" charset="0"/>
              </a:rPr>
              <a:t>المعنى الاصطلاحي للأخلاقيات بشكل عام </a:t>
            </a:r>
          </a:p>
        </p:txBody>
      </p:sp>
      <p:sp>
        <p:nvSpPr>
          <p:cNvPr id="10243" name="عنصر نائب للمحتوى 2"/>
          <p:cNvSpPr>
            <a:spLocks noGrp="1"/>
          </p:cNvSpPr>
          <p:nvPr>
            <p:ph idx="1"/>
          </p:nvPr>
        </p:nvSpPr>
        <p:spPr>
          <a:xfrm>
            <a:off x="395288" y="1125538"/>
            <a:ext cx="7543800" cy="4114800"/>
          </a:xfrm>
        </p:spPr>
        <p:txBody>
          <a:bodyPr/>
          <a:lstStyle/>
          <a:p>
            <a:pPr marL="0" indent="0" algn="just">
              <a:buFont typeface="Wingdings" pitchFamily="2" charset="2"/>
              <a:buNone/>
            </a:pPr>
            <a:r>
              <a:rPr lang="ar-EG" b="1" smtClean="0">
                <a:cs typeface="Arial" charset="0"/>
              </a:rPr>
              <a:t>يعرف محمد منير حجاب , أخلاقيات الصحافة بقولة : "هي مجموعة المعايير والقيم المرتبطة بمهنة الصحافة ، والتي يلتزم بها الصحفيون في عملية استقاء الأنباء ونشرها والتعليق عليها ، وفي طرحهم لآرائهم ، وفي قياسهم بوظائف الصحافة المختلفة ،وهذه المعايير المهنية تقوي إحساس الصحفي بمسؤوليته الاجتماعية ، ويفرض تطور الأوضاع الصحفية في العالم المعاصر البحث عن وسيلة لتنمية والمسؤولية الاجتماعية للصحفيين والتزامهم بأخلاقيات مهنة الصحافة ومعايير الأداء المهني.</a:t>
            </a:r>
          </a:p>
        </p:txBody>
      </p:sp>
      <p:sp>
        <p:nvSpPr>
          <p:cNvPr id="10244"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Times New Roman (Arabic)" charset="0"/>
                <a:cs typeface="Times New Roman (Arabic)" charset="0"/>
              </a:defRPr>
            </a:lvl1pPr>
            <a:lvl2pPr marL="742950" indent="-285750" eaLnBrk="0" hangingPunct="0">
              <a:defRPr sz="2400">
                <a:solidFill>
                  <a:schemeClr val="tx1"/>
                </a:solidFill>
                <a:latin typeface="Times New Roman" pitchFamily="18" charset="0"/>
                <a:ea typeface="Times New Roman (Arabic)" charset="0"/>
                <a:cs typeface="Times New Roman (Arabic)" charset="0"/>
              </a:defRPr>
            </a:lvl2pPr>
            <a:lvl3pPr marL="1143000" indent="-228600" eaLnBrk="0" hangingPunct="0">
              <a:defRPr sz="2400">
                <a:solidFill>
                  <a:schemeClr val="tx1"/>
                </a:solidFill>
                <a:latin typeface="Times New Roman" pitchFamily="18" charset="0"/>
                <a:ea typeface="Times New Roman (Arabic)" charset="0"/>
                <a:cs typeface="Times New Roman (Arabic)" charset="0"/>
              </a:defRPr>
            </a:lvl3pPr>
            <a:lvl4pPr marL="1600200" indent="-228600" eaLnBrk="0" hangingPunct="0">
              <a:defRPr sz="2400">
                <a:solidFill>
                  <a:schemeClr val="tx1"/>
                </a:solidFill>
                <a:latin typeface="Times New Roman" pitchFamily="18" charset="0"/>
                <a:ea typeface="Times New Roman (Arabic)" charset="0"/>
                <a:cs typeface="Times New Roman (Arabic)" charset="0"/>
              </a:defRPr>
            </a:lvl4pPr>
            <a:lvl5pPr marL="2057400" indent="-228600" eaLnBrk="0" hangingPunct="0">
              <a:defRPr sz="2400">
                <a:solidFill>
                  <a:schemeClr val="tx1"/>
                </a:solidFill>
                <a:latin typeface="Times New Roman" pitchFamily="18" charset="0"/>
                <a:ea typeface="Times New Roman (Arabic)" charset="0"/>
                <a:cs typeface="Times New Roman (Arabic)" charset="0"/>
              </a:defRPr>
            </a:lvl5pPr>
            <a:lvl6pPr marL="25146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6pPr>
            <a:lvl7pPr marL="29718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7pPr>
            <a:lvl8pPr marL="34290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8pPr>
            <a:lvl9pPr marL="38862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9pPr>
          </a:lstStyle>
          <a:p>
            <a:pPr eaLnBrk="1" hangingPunct="1"/>
            <a:fld id="{CC0C678B-E57E-487C-8CCB-17B9DB682D48}" type="slidenum">
              <a:rPr lang="ar-SA" altLang="en-US" sz="1400"/>
              <a:pPr eaLnBrk="1" hangingPunct="1"/>
              <a:t>8</a:t>
            </a:fld>
            <a:endParaRPr lang="en-US" altLang="en-US"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وان 1"/>
          <p:cNvSpPr>
            <a:spLocks noGrp="1"/>
          </p:cNvSpPr>
          <p:nvPr>
            <p:ph type="title"/>
          </p:nvPr>
        </p:nvSpPr>
        <p:spPr>
          <a:xfrm>
            <a:off x="-4763" y="333375"/>
            <a:ext cx="7467601" cy="762000"/>
          </a:xfrm>
        </p:spPr>
        <p:txBody>
          <a:bodyPr/>
          <a:lstStyle/>
          <a:p>
            <a:r>
              <a:rPr lang="ar-EG" smtClean="0">
                <a:solidFill>
                  <a:srgbClr val="C00000"/>
                </a:solidFill>
                <a:cs typeface="Arial" charset="0"/>
              </a:rPr>
              <a:t>أهمية الاخلاقيات المهنية الإعلامية</a:t>
            </a:r>
          </a:p>
        </p:txBody>
      </p:sp>
      <p:sp>
        <p:nvSpPr>
          <p:cNvPr id="11267" name="عنصر نائب للمحتوى 2"/>
          <p:cNvSpPr>
            <a:spLocks noGrp="1"/>
          </p:cNvSpPr>
          <p:nvPr>
            <p:ph idx="1"/>
          </p:nvPr>
        </p:nvSpPr>
        <p:spPr>
          <a:xfrm>
            <a:off x="323850" y="1268413"/>
            <a:ext cx="7219950" cy="4114800"/>
          </a:xfrm>
        </p:spPr>
        <p:txBody>
          <a:bodyPr/>
          <a:lstStyle/>
          <a:p>
            <a:pPr algn="just"/>
            <a:r>
              <a:rPr lang="ar-EG" b="1" smtClean="0">
                <a:cs typeface="Arial" charset="0"/>
              </a:rPr>
              <a:t>الإعلامي الناجح والموضوعي لا يحتاج دائما للقوانين ورقابة الحكومة لتنظيم مهنته فهناك أيضا الدوافع والرقابة الذاتية وأخلاقيات المهنة كضوابط للعمل الإعلامي، فأهمية أخلاقيات المهنة ترجع لكونها تعد بمثابة وجيهات داخلية لقرارات المهني في مختلف المواقف والموضوعات التي يواجهها أثناء عمله المهني.</a:t>
            </a:r>
          </a:p>
          <a:p>
            <a:pPr algn="just"/>
            <a:r>
              <a:rPr lang="ar-EG" b="1" smtClean="0">
                <a:cs typeface="Arial" charset="0"/>
              </a:rPr>
              <a:t>الإعلامي يكون مسؤولا تجاه العديد من الجهات فهو مسؤول بالدرجة الأولى أمام نفسه ومن ثم الجمهور والمعلنين والملاك للوسيلة الإعلامية وزملائه وأخيرا أمام المجتمع</a:t>
            </a:r>
          </a:p>
          <a:p>
            <a:pPr algn="just"/>
            <a:endParaRPr lang="ar-EG" smtClean="0">
              <a:cs typeface="Arial" charset="0"/>
            </a:endParaRPr>
          </a:p>
          <a:p>
            <a:pPr algn="just"/>
            <a:endParaRPr lang="ar-EG" smtClean="0">
              <a:cs typeface="Arial" charset="0"/>
            </a:endParaRPr>
          </a:p>
          <a:p>
            <a:pPr algn="just"/>
            <a:endParaRPr lang="ar-EG" smtClean="0">
              <a:cs typeface="Arial" charset="0"/>
            </a:endParaRPr>
          </a:p>
          <a:p>
            <a:pPr algn="just"/>
            <a:endParaRPr lang="ar-EG" smtClean="0">
              <a:cs typeface="Arial" charset="0"/>
            </a:endParaRPr>
          </a:p>
          <a:p>
            <a:pPr algn="just"/>
            <a:endParaRPr lang="ar-EG" smtClean="0">
              <a:cs typeface="Arial" charset="0"/>
            </a:endParaRPr>
          </a:p>
          <a:p>
            <a:pPr algn="just"/>
            <a:endParaRPr lang="ar-EG" smtClean="0">
              <a:cs typeface="Arial" charset="0"/>
            </a:endParaRPr>
          </a:p>
        </p:txBody>
      </p:sp>
      <p:sp>
        <p:nvSpPr>
          <p:cNvPr id="11268" name="عنصر نائب لرقم الشريحة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Times New Roman (Arabic)" charset="0"/>
                <a:cs typeface="Times New Roman (Arabic)" charset="0"/>
              </a:defRPr>
            </a:lvl1pPr>
            <a:lvl2pPr marL="742950" indent="-285750" eaLnBrk="0" hangingPunct="0">
              <a:defRPr sz="2400">
                <a:solidFill>
                  <a:schemeClr val="tx1"/>
                </a:solidFill>
                <a:latin typeface="Times New Roman" pitchFamily="18" charset="0"/>
                <a:ea typeface="Times New Roman (Arabic)" charset="0"/>
                <a:cs typeface="Times New Roman (Arabic)" charset="0"/>
              </a:defRPr>
            </a:lvl2pPr>
            <a:lvl3pPr marL="1143000" indent="-228600" eaLnBrk="0" hangingPunct="0">
              <a:defRPr sz="2400">
                <a:solidFill>
                  <a:schemeClr val="tx1"/>
                </a:solidFill>
                <a:latin typeface="Times New Roman" pitchFamily="18" charset="0"/>
                <a:ea typeface="Times New Roman (Arabic)" charset="0"/>
                <a:cs typeface="Times New Roman (Arabic)" charset="0"/>
              </a:defRPr>
            </a:lvl3pPr>
            <a:lvl4pPr marL="1600200" indent="-228600" eaLnBrk="0" hangingPunct="0">
              <a:defRPr sz="2400">
                <a:solidFill>
                  <a:schemeClr val="tx1"/>
                </a:solidFill>
                <a:latin typeface="Times New Roman" pitchFamily="18" charset="0"/>
                <a:ea typeface="Times New Roman (Arabic)" charset="0"/>
                <a:cs typeface="Times New Roman (Arabic)" charset="0"/>
              </a:defRPr>
            </a:lvl4pPr>
            <a:lvl5pPr marL="2057400" indent="-228600" eaLnBrk="0" hangingPunct="0">
              <a:defRPr sz="2400">
                <a:solidFill>
                  <a:schemeClr val="tx1"/>
                </a:solidFill>
                <a:latin typeface="Times New Roman" pitchFamily="18" charset="0"/>
                <a:ea typeface="Times New Roman (Arabic)" charset="0"/>
                <a:cs typeface="Times New Roman (Arabic)" charset="0"/>
              </a:defRPr>
            </a:lvl5pPr>
            <a:lvl6pPr marL="25146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6pPr>
            <a:lvl7pPr marL="29718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7pPr>
            <a:lvl8pPr marL="34290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8pPr>
            <a:lvl9pPr marL="3886200" indent="-228600" algn="r" rtl="1" eaLnBrk="0" fontAlgn="base" hangingPunct="0">
              <a:spcBef>
                <a:spcPct val="0"/>
              </a:spcBef>
              <a:spcAft>
                <a:spcPct val="0"/>
              </a:spcAft>
              <a:defRPr sz="2400">
                <a:solidFill>
                  <a:schemeClr val="tx1"/>
                </a:solidFill>
                <a:latin typeface="Times New Roman" pitchFamily="18" charset="0"/>
                <a:ea typeface="Times New Roman (Arabic)" charset="0"/>
                <a:cs typeface="Times New Roman (Arabic)" charset="0"/>
              </a:defRPr>
            </a:lvl9pPr>
          </a:lstStyle>
          <a:p>
            <a:pPr eaLnBrk="1" hangingPunct="1"/>
            <a:fld id="{F7771D5D-BE58-43A1-BA45-F06D64826C37}" type="slidenum">
              <a:rPr lang="ar-SA" altLang="en-US" sz="1400"/>
              <a:pPr eaLnBrk="1" hangingPunct="1"/>
              <a:t>9</a:t>
            </a:fld>
            <a:endParaRPr lang="en-US" altLang="en-US" sz="1400"/>
          </a:p>
        </p:txBody>
      </p:sp>
    </p:spTree>
  </p:cSld>
  <p:clrMapOvr>
    <a:masterClrMapping/>
  </p:clrMapOvr>
</p:sld>
</file>

<file path=ppt/theme/theme1.xml><?xml version="1.0" encoding="utf-8"?>
<a:theme xmlns:a="http://schemas.openxmlformats.org/drawingml/2006/main" name="Bamboo">
  <a:themeElements>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fontScheme name="Bamboo">
      <a:majorFont>
        <a:latin typeface="Arial Black"/>
        <a:ea typeface=""/>
        <a:cs typeface="Times New Roman (Arabic)"/>
      </a:majorFont>
      <a:minorFont>
        <a:latin typeface="Arial"/>
        <a:ea typeface=""/>
        <a:cs typeface="Times New Roman (Arab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Arabic)"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Arabic)" charset="0"/>
          </a:defRPr>
        </a:defPPr>
      </a:lstStyle>
    </a:lnDef>
  </a:objectDefaults>
  <a:extraClrSchemeLst>
    <a:extraClrScheme>
      <a:clrScheme name="Bamboo 1">
        <a:dk1>
          <a:srgbClr val="000000"/>
        </a:dk1>
        <a:lt1>
          <a:srgbClr val="FFFFFF"/>
        </a:lt1>
        <a:dk2>
          <a:srgbClr val="396F39"/>
        </a:dk2>
        <a:lt2>
          <a:srgbClr val="FFCC00"/>
        </a:lt2>
        <a:accent1>
          <a:srgbClr val="009900"/>
        </a:accent1>
        <a:accent2>
          <a:srgbClr val="CC9900"/>
        </a:accent2>
        <a:accent3>
          <a:srgbClr val="AEBBAE"/>
        </a:accent3>
        <a:accent4>
          <a:srgbClr val="DADADA"/>
        </a:accent4>
        <a:accent5>
          <a:srgbClr val="AACAAA"/>
        </a:accent5>
        <a:accent6>
          <a:srgbClr val="B98A00"/>
        </a:accent6>
        <a:hlink>
          <a:srgbClr val="FF3300"/>
        </a:hlink>
        <a:folHlink>
          <a:srgbClr val="663300"/>
        </a:folHlink>
      </a:clrScheme>
      <a:clrMap bg1="dk2" tx1="lt1" bg2="dk1" tx2="lt2" accent1="accent1" accent2="accent2" accent3="accent3" accent4="accent4" accent5="accent5" accent6="accent6" hlink="hlink" folHlink="folHlink"/>
    </a:extraClrScheme>
    <a:extraClrScheme>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clrMap bg1="lt1" tx1="dk1" bg2="lt2" tx2="dk2" accent1="accent1" accent2="accent2" accent3="accent3" accent4="accent4" accent5="accent5" accent6="accent6" hlink="hlink" folHlink="folHlink"/>
    </a:extraClrScheme>
    <a:extraClrScheme>
      <a:clrScheme name="Bambo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Bamboo 4">
        <a:dk1>
          <a:srgbClr val="000000"/>
        </a:dk1>
        <a:lt1>
          <a:srgbClr val="FFFFFF"/>
        </a:lt1>
        <a:dk2>
          <a:srgbClr val="FF0000"/>
        </a:dk2>
        <a:lt2>
          <a:srgbClr val="800000"/>
        </a:lt2>
        <a:accent1>
          <a:srgbClr val="008000"/>
        </a:accent1>
        <a:accent2>
          <a:srgbClr val="FF9900"/>
        </a:accent2>
        <a:accent3>
          <a:srgbClr val="FFFFFF"/>
        </a:accent3>
        <a:accent4>
          <a:srgbClr val="000000"/>
        </a:accent4>
        <a:accent5>
          <a:srgbClr val="AAC0AA"/>
        </a:accent5>
        <a:accent6>
          <a:srgbClr val="E78A00"/>
        </a:accent6>
        <a:hlink>
          <a:srgbClr val="CC33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Designs\Bamboo.pot</Template>
  <TotalTime>107</TotalTime>
  <Words>1072</Words>
  <Application>Microsoft Office PowerPoint</Application>
  <PresentationFormat>On-screen Show (4:3)</PresentationFormat>
  <Paragraphs>65</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Times New Roman</vt:lpstr>
      <vt:lpstr>Times New Roman (Arabic)</vt:lpstr>
      <vt:lpstr>Arial</vt:lpstr>
      <vt:lpstr>Arial Black</vt:lpstr>
      <vt:lpstr>Wingdings</vt:lpstr>
      <vt:lpstr>Simplified Arabic</vt:lpstr>
      <vt:lpstr>Symbol</vt:lpstr>
      <vt:lpstr>Bamboo</vt:lpstr>
      <vt:lpstr>PowerPoint Presentation</vt:lpstr>
      <vt:lpstr> مقدمة</vt:lpstr>
      <vt:lpstr>مقدمة</vt:lpstr>
      <vt:lpstr>PowerPoint Presentation</vt:lpstr>
      <vt:lpstr>PowerPoint Presentation</vt:lpstr>
      <vt:lpstr>مفهوم الأخلاقيات الإعلامية</vt:lpstr>
      <vt:lpstr>المعنى الاصطلاحي للأخلاقيات بشكل عام : </vt:lpstr>
      <vt:lpstr>المعنى الاصطلاحي للأخلاقيات بشكل عام </vt:lpstr>
      <vt:lpstr>أهمية الاخلاقيات المهنية الإعلامية</vt:lpstr>
      <vt:lpstr>أخلاقيات مهنة الإعلام</vt:lpstr>
      <vt:lpstr>أخلاقيات مهنة الإعلام</vt:lpstr>
      <vt:lpstr>PowerPoint Presentation</vt:lpstr>
      <vt:lpstr>أخلاقيات مهنة الإعلام</vt:lpstr>
      <vt:lpstr>أخلاقيات مهنة الإعلام</vt:lpstr>
      <vt:lpstr>الأركان الرئيسية لأخلاقيات الممارسة الإخبارية: </vt:lpstr>
      <vt:lpstr>الأركان الرئيسية لأخلاقيات الممارسة الإخبارية: </vt:lpstr>
      <vt:lpstr>PowerPoint Presentation</vt:lpstr>
    </vt:vector>
  </TitlesOfParts>
  <Company>AMASSI-CO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krehan</dc:creator>
  <cp:lastModifiedBy>itmass1</cp:lastModifiedBy>
  <cp:revision>49</cp:revision>
  <cp:lastPrinted>1601-01-01T00:00:00Z</cp:lastPrinted>
  <dcterms:created xsi:type="dcterms:W3CDTF">2009-03-21T10:57:46Z</dcterms:created>
  <dcterms:modified xsi:type="dcterms:W3CDTF">2020-03-18T14:04:13Z</dcterms:modified>
</cp:coreProperties>
</file>