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diagrams/layout1.xml" ContentType="application/vnd.openxmlformats-officedocument.drawingml.diagram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diagrams/colors1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8" r:id="rId2"/>
    <p:sldMasterId id="2147483676" r:id="rId3"/>
    <p:sldMasterId id="2147483664" r:id="rId4"/>
  </p:sldMasterIdLst>
  <p:notesMasterIdLst>
    <p:notesMasterId r:id="rId30"/>
  </p:notesMasterIdLst>
  <p:handoutMasterIdLst>
    <p:handoutMasterId r:id="rId31"/>
  </p:handoutMasterIdLst>
  <p:sldIdLst>
    <p:sldId id="651" r:id="rId5"/>
    <p:sldId id="653" r:id="rId6"/>
    <p:sldId id="652" r:id="rId7"/>
    <p:sldId id="659" r:id="rId8"/>
    <p:sldId id="636" r:id="rId9"/>
    <p:sldId id="637" r:id="rId10"/>
    <p:sldId id="638" r:id="rId11"/>
    <p:sldId id="639" r:id="rId12"/>
    <p:sldId id="661" r:id="rId13"/>
    <p:sldId id="662" r:id="rId14"/>
    <p:sldId id="641" r:id="rId15"/>
    <p:sldId id="643" r:id="rId16"/>
    <p:sldId id="644" r:id="rId17"/>
    <p:sldId id="654" r:id="rId18"/>
    <p:sldId id="655" r:id="rId19"/>
    <p:sldId id="362" r:id="rId20"/>
    <p:sldId id="663" r:id="rId21"/>
    <p:sldId id="578" r:id="rId22"/>
    <p:sldId id="461" r:id="rId23"/>
    <p:sldId id="598" r:id="rId24"/>
    <p:sldId id="612" r:id="rId25"/>
    <p:sldId id="613" r:id="rId26"/>
    <p:sldId id="615" r:id="rId27"/>
    <p:sldId id="616" r:id="rId28"/>
    <p:sldId id="660" r:id="rId29"/>
  </p:sldIdLst>
  <p:sldSz cx="9144000" cy="6858000" type="screen4x3"/>
  <p:notesSz cx="6797675" cy="9874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AdvertisingMedium" pitchFamily="2" charset="-78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AdvertisingMedium" pitchFamily="2" charset="-78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AdvertisingMedium" pitchFamily="2" charset="-78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AdvertisingMedium" pitchFamily="2" charset="-78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AdvertisingMedium" pitchFamily="2" charset="-78"/>
      </a:defRPr>
    </a:lvl5pPr>
    <a:lvl6pPr marL="2286000" algn="r" defTabSz="914400" rtl="1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AdvertisingMedium" pitchFamily="2" charset="-78"/>
      </a:defRPr>
    </a:lvl6pPr>
    <a:lvl7pPr marL="2743200" algn="r" defTabSz="914400" rtl="1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AdvertisingMedium" pitchFamily="2" charset="-78"/>
      </a:defRPr>
    </a:lvl7pPr>
    <a:lvl8pPr marL="3200400" algn="r" defTabSz="914400" rtl="1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AdvertisingMedium" pitchFamily="2" charset="-78"/>
      </a:defRPr>
    </a:lvl8pPr>
    <a:lvl9pPr marL="3657600" algn="r" defTabSz="914400" rtl="1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AdvertisingMedium" pitchFamily="2" charset="-7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3333CC"/>
    <a:srgbClr val="FF2121"/>
    <a:srgbClr val="D8604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03" autoAdjust="0"/>
    <p:restoredTop sz="93838" autoAdjust="0"/>
  </p:normalViewPr>
  <p:slideViewPr>
    <p:cSldViewPr>
      <p:cViewPr varScale="1">
        <p:scale>
          <a:sx n="70" d="100"/>
          <a:sy n="70" d="100"/>
        </p:scale>
        <p:origin x="-13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982" y="-102"/>
      </p:cViewPr>
      <p:guideLst>
        <p:guide orient="horz" pos="3110"/>
        <p:guide pos="214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DFC822-19E3-4694-BA46-4D779CD587B4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2D670038-AA76-4B2C-BBA8-C2DBBD36D3F2}">
      <dgm:prSet/>
      <dgm:spPr>
        <a:solidFill>
          <a:srgbClr val="FFFF99">
            <a:alpha val="50000"/>
          </a:srgbClr>
        </a:solidFill>
      </dgm:spPr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dvertisingMedium" pitchFamily="2" charset="-78"/>
            </a:rPr>
            <a:t>قدرات الكلية</a:t>
          </a:r>
          <a:endParaRPr kumimoji="0" lang="en-US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dvertisingMedium" pitchFamily="2" charset="-78"/>
          </a:endParaRPr>
        </a:p>
      </dgm:t>
    </dgm:pt>
    <dgm:pt modelId="{2917D94A-15E2-4D74-A84D-6E1C56D9C5D1}" type="parTrans" cxnId="{56CA9732-D4E5-43D4-971F-905D6443EFC5}">
      <dgm:prSet/>
      <dgm:spPr/>
      <dgm:t>
        <a:bodyPr/>
        <a:lstStyle/>
        <a:p>
          <a:pPr rtl="1"/>
          <a:endParaRPr lang="ar-EG"/>
        </a:p>
      </dgm:t>
    </dgm:pt>
    <dgm:pt modelId="{F7BA127B-FD57-4E25-93C4-B7703A57B895}" type="sibTrans" cxnId="{56CA9732-D4E5-43D4-971F-905D6443EFC5}">
      <dgm:prSet/>
      <dgm:spPr/>
      <dgm:t>
        <a:bodyPr/>
        <a:lstStyle/>
        <a:p>
          <a:pPr rtl="1"/>
          <a:endParaRPr lang="ar-EG"/>
        </a:p>
      </dgm:t>
    </dgm:pt>
    <dgm:pt modelId="{C4BF54C3-5D36-49C5-902E-841F5D93B800}">
      <dgm:prSet/>
      <dgm:spPr>
        <a:solidFill>
          <a:srgbClr val="FF0000">
            <a:alpha val="50000"/>
          </a:srgbClr>
        </a:solidFill>
      </dgm:spPr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dvertisingMedium" pitchFamily="2" charset="-78"/>
            </a:rPr>
            <a:t>ظروف المجتمع المحيط</a:t>
          </a:r>
          <a:endParaRPr kumimoji="0" lang="en-US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dvertisingMedium" pitchFamily="2" charset="-78"/>
          </a:endParaRPr>
        </a:p>
      </dgm:t>
    </dgm:pt>
    <dgm:pt modelId="{F48F8DB2-CCDA-4703-9FA1-DF55358A063B}" type="parTrans" cxnId="{2DB40508-7263-49D2-A434-17672E2128BF}">
      <dgm:prSet/>
      <dgm:spPr/>
      <dgm:t>
        <a:bodyPr/>
        <a:lstStyle/>
        <a:p>
          <a:pPr rtl="1"/>
          <a:endParaRPr lang="ar-EG"/>
        </a:p>
      </dgm:t>
    </dgm:pt>
    <dgm:pt modelId="{78E34523-3FF0-4B43-995E-C310BB28098F}" type="sibTrans" cxnId="{2DB40508-7263-49D2-A434-17672E2128BF}">
      <dgm:prSet/>
      <dgm:spPr/>
      <dgm:t>
        <a:bodyPr/>
        <a:lstStyle/>
        <a:p>
          <a:pPr rtl="1"/>
          <a:endParaRPr lang="ar-EG"/>
        </a:p>
      </dgm:t>
    </dgm:pt>
    <dgm:pt modelId="{01FF87EE-FD30-4933-B684-B420D821FA79}">
      <dgm:prSet/>
      <dgm:spPr>
        <a:solidFill>
          <a:srgbClr val="00B0F0">
            <a:alpha val="50000"/>
          </a:srgbClr>
        </a:solidFill>
      </dgm:spPr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dvertisingMedium" pitchFamily="2" charset="-78"/>
            </a:rPr>
            <a:t>ما تسعى الكلية إليه</a:t>
          </a:r>
          <a:endParaRPr kumimoji="0" lang="en-US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dvertisingMedium" pitchFamily="2" charset="-78"/>
          </a:endParaRPr>
        </a:p>
      </dgm:t>
    </dgm:pt>
    <dgm:pt modelId="{8A1367BB-B11D-4726-93DF-63F0594E6835}" type="parTrans" cxnId="{16C6D4E5-FC18-4C60-8DDB-7A379E5B9BF4}">
      <dgm:prSet/>
      <dgm:spPr/>
      <dgm:t>
        <a:bodyPr/>
        <a:lstStyle/>
        <a:p>
          <a:pPr rtl="1"/>
          <a:endParaRPr lang="ar-EG"/>
        </a:p>
      </dgm:t>
    </dgm:pt>
    <dgm:pt modelId="{19613340-FD15-4EE2-B143-56B8411F880F}" type="sibTrans" cxnId="{16C6D4E5-FC18-4C60-8DDB-7A379E5B9BF4}">
      <dgm:prSet/>
      <dgm:spPr/>
      <dgm:t>
        <a:bodyPr/>
        <a:lstStyle/>
        <a:p>
          <a:pPr rtl="1"/>
          <a:endParaRPr lang="ar-EG"/>
        </a:p>
      </dgm:t>
    </dgm:pt>
    <dgm:pt modelId="{1BC4C2F1-C421-402B-998E-D2C0593A5FF0}" type="pres">
      <dgm:prSet presAssocID="{2CDFC822-19E3-4694-BA46-4D779CD587B4}" presName="compositeShape" presStyleCnt="0">
        <dgm:presLayoutVars>
          <dgm:chMax val="7"/>
          <dgm:dir/>
          <dgm:resizeHandles val="exact"/>
        </dgm:presLayoutVars>
      </dgm:prSet>
      <dgm:spPr/>
    </dgm:pt>
    <dgm:pt modelId="{F56C1E4F-4698-47EE-BC19-4451460F34F9}" type="pres">
      <dgm:prSet presAssocID="{2D670038-AA76-4B2C-BBA8-C2DBBD36D3F2}" presName="circ1" presStyleLbl="vennNode1" presStyleIdx="0" presStyleCnt="3"/>
      <dgm:spPr/>
      <dgm:t>
        <a:bodyPr/>
        <a:lstStyle/>
        <a:p>
          <a:pPr rtl="1"/>
          <a:endParaRPr lang="ar-EG"/>
        </a:p>
      </dgm:t>
    </dgm:pt>
    <dgm:pt modelId="{0DC70558-66FC-44E6-ABAE-EE87CF934865}" type="pres">
      <dgm:prSet presAssocID="{2D670038-AA76-4B2C-BBA8-C2DBBD36D3F2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EC6A3578-70E3-4961-A2EE-6E62DA074107}" type="pres">
      <dgm:prSet presAssocID="{C4BF54C3-5D36-49C5-902E-841F5D93B800}" presName="circ2" presStyleLbl="vennNode1" presStyleIdx="1" presStyleCnt="3"/>
      <dgm:spPr/>
      <dgm:t>
        <a:bodyPr/>
        <a:lstStyle/>
        <a:p>
          <a:pPr rtl="1"/>
          <a:endParaRPr lang="ar-EG"/>
        </a:p>
      </dgm:t>
    </dgm:pt>
    <dgm:pt modelId="{BA9A1513-734E-4FBC-B90B-D52DB0F67D7F}" type="pres">
      <dgm:prSet presAssocID="{C4BF54C3-5D36-49C5-902E-841F5D93B80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905F3131-C000-4CD6-970A-142376952D0B}" type="pres">
      <dgm:prSet presAssocID="{01FF87EE-FD30-4933-B684-B420D821FA79}" presName="circ3" presStyleLbl="vennNode1" presStyleIdx="2" presStyleCnt="3"/>
      <dgm:spPr/>
      <dgm:t>
        <a:bodyPr/>
        <a:lstStyle/>
        <a:p>
          <a:pPr rtl="1"/>
          <a:endParaRPr lang="ar-EG"/>
        </a:p>
      </dgm:t>
    </dgm:pt>
    <dgm:pt modelId="{ADFFF6A8-95EE-466B-978C-CE5B0C85911E}" type="pres">
      <dgm:prSet presAssocID="{01FF87EE-FD30-4933-B684-B420D821FA7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01BB7E61-3B15-4A60-8606-5096F0619069}" type="presOf" srcId="{01FF87EE-FD30-4933-B684-B420D821FA79}" destId="{ADFFF6A8-95EE-466B-978C-CE5B0C85911E}" srcOrd="1" destOrd="0" presId="urn:microsoft.com/office/officeart/2005/8/layout/venn1"/>
    <dgm:cxn modelId="{5E1450AC-3185-4DFD-99E8-EBC3D170F8E2}" type="presOf" srcId="{2D670038-AA76-4B2C-BBA8-C2DBBD36D3F2}" destId="{F56C1E4F-4698-47EE-BC19-4451460F34F9}" srcOrd="0" destOrd="0" presId="urn:microsoft.com/office/officeart/2005/8/layout/venn1"/>
    <dgm:cxn modelId="{2DB40508-7263-49D2-A434-17672E2128BF}" srcId="{2CDFC822-19E3-4694-BA46-4D779CD587B4}" destId="{C4BF54C3-5D36-49C5-902E-841F5D93B800}" srcOrd="1" destOrd="0" parTransId="{F48F8DB2-CCDA-4703-9FA1-DF55358A063B}" sibTransId="{78E34523-3FF0-4B43-995E-C310BB28098F}"/>
    <dgm:cxn modelId="{DDCFCCDC-E29C-43D1-A742-AEECD9DB36DC}" type="presOf" srcId="{2D670038-AA76-4B2C-BBA8-C2DBBD36D3F2}" destId="{0DC70558-66FC-44E6-ABAE-EE87CF934865}" srcOrd="1" destOrd="0" presId="urn:microsoft.com/office/officeart/2005/8/layout/venn1"/>
    <dgm:cxn modelId="{7E07B9CB-03C2-45BD-8E91-64411741403C}" type="presOf" srcId="{01FF87EE-FD30-4933-B684-B420D821FA79}" destId="{905F3131-C000-4CD6-970A-142376952D0B}" srcOrd="0" destOrd="0" presId="urn:microsoft.com/office/officeart/2005/8/layout/venn1"/>
    <dgm:cxn modelId="{1A8D41C3-1CCF-4DFF-BFFC-7EAE3426615E}" type="presOf" srcId="{C4BF54C3-5D36-49C5-902E-841F5D93B800}" destId="{EC6A3578-70E3-4961-A2EE-6E62DA074107}" srcOrd="0" destOrd="0" presId="urn:microsoft.com/office/officeart/2005/8/layout/venn1"/>
    <dgm:cxn modelId="{9D1289F0-1DDC-48B2-A1B1-6328CE5EE72E}" type="presOf" srcId="{C4BF54C3-5D36-49C5-902E-841F5D93B800}" destId="{BA9A1513-734E-4FBC-B90B-D52DB0F67D7F}" srcOrd="1" destOrd="0" presId="urn:microsoft.com/office/officeart/2005/8/layout/venn1"/>
    <dgm:cxn modelId="{56CA9732-D4E5-43D4-971F-905D6443EFC5}" srcId="{2CDFC822-19E3-4694-BA46-4D779CD587B4}" destId="{2D670038-AA76-4B2C-BBA8-C2DBBD36D3F2}" srcOrd="0" destOrd="0" parTransId="{2917D94A-15E2-4D74-A84D-6E1C56D9C5D1}" sibTransId="{F7BA127B-FD57-4E25-93C4-B7703A57B895}"/>
    <dgm:cxn modelId="{16C6D4E5-FC18-4C60-8DDB-7A379E5B9BF4}" srcId="{2CDFC822-19E3-4694-BA46-4D779CD587B4}" destId="{01FF87EE-FD30-4933-B684-B420D821FA79}" srcOrd="2" destOrd="0" parTransId="{8A1367BB-B11D-4726-93DF-63F0594E6835}" sibTransId="{19613340-FD15-4EE2-B143-56B8411F880F}"/>
    <dgm:cxn modelId="{73169263-FBC9-48DD-8081-D0EAB6107A48}" type="presOf" srcId="{2CDFC822-19E3-4694-BA46-4D779CD587B4}" destId="{1BC4C2F1-C421-402B-998E-D2C0593A5FF0}" srcOrd="0" destOrd="0" presId="urn:microsoft.com/office/officeart/2005/8/layout/venn1"/>
    <dgm:cxn modelId="{392CD10D-EDCC-4845-8343-60C6272F1047}" type="presParOf" srcId="{1BC4C2F1-C421-402B-998E-D2C0593A5FF0}" destId="{F56C1E4F-4698-47EE-BC19-4451460F34F9}" srcOrd="0" destOrd="0" presId="urn:microsoft.com/office/officeart/2005/8/layout/venn1"/>
    <dgm:cxn modelId="{089B5123-0653-43A8-9D4A-B1FCFCB27640}" type="presParOf" srcId="{1BC4C2F1-C421-402B-998E-D2C0593A5FF0}" destId="{0DC70558-66FC-44E6-ABAE-EE87CF934865}" srcOrd="1" destOrd="0" presId="urn:microsoft.com/office/officeart/2005/8/layout/venn1"/>
    <dgm:cxn modelId="{FF48129C-5868-4383-BA13-551CEF265220}" type="presParOf" srcId="{1BC4C2F1-C421-402B-998E-D2C0593A5FF0}" destId="{EC6A3578-70E3-4961-A2EE-6E62DA074107}" srcOrd="2" destOrd="0" presId="urn:microsoft.com/office/officeart/2005/8/layout/venn1"/>
    <dgm:cxn modelId="{FD07CD03-A213-40A9-B8F8-AC416E2FA199}" type="presParOf" srcId="{1BC4C2F1-C421-402B-998E-D2C0593A5FF0}" destId="{BA9A1513-734E-4FBC-B90B-D52DB0F67D7F}" srcOrd="3" destOrd="0" presId="urn:microsoft.com/office/officeart/2005/8/layout/venn1"/>
    <dgm:cxn modelId="{0EBB6405-365B-48D3-AD0B-9F74776DBB9C}" type="presParOf" srcId="{1BC4C2F1-C421-402B-998E-D2C0593A5FF0}" destId="{905F3131-C000-4CD6-970A-142376952D0B}" srcOrd="4" destOrd="0" presId="urn:microsoft.com/office/officeart/2005/8/layout/venn1"/>
    <dgm:cxn modelId="{1FD695B3-773E-4CE1-8BD7-4D1E41EEBAE8}" type="presParOf" srcId="{1BC4C2F1-C421-402B-998E-D2C0593A5FF0}" destId="{ADFFF6A8-95EE-466B-978C-CE5B0C85911E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56C1E4F-4698-47EE-BC19-4451460F34F9}">
      <dsp:nvSpPr>
        <dsp:cNvPr id="0" name=""/>
        <dsp:cNvSpPr/>
      </dsp:nvSpPr>
      <dsp:spPr>
        <a:xfrm>
          <a:off x="2758439" y="62864"/>
          <a:ext cx="3017520" cy="3017520"/>
        </a:xfrm>
        <a:prstGeom prst="ellipse">
          <a:avLst/>
        </a:prstGeom>
        <a:solidFill>
          <a:srgbClr val="FFFF99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sz="31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dvertisingMedium" pitchFamily="2" charset="-78"/>
            </a:rPr>
            <a:t>قدرات الكلية</a:t>
          </a:r>
          <a:endParaRPr kumimoji="0" lang="en-US" sz="31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dvertisingMedium" pitchFamily="2" charset="-78"/>
          </a:endParaRPr>
        </a:p>
      </dsp:txBody>
      <dsp:txXfrm>
        <a:off x="3160775" y="590930"/>
        <a:ext cx="2212848" cy="1357884"/>
      </dsp:txXfrm>
    </dsp:sp>
    <dsp:sp modelId="{EC6A3578-70E3-4961-A2EE-6E62DA074107}">
      <dsp:nvSpPr>
        <dsp:cNvPr id="0" name=""/>
        <dsp:cNvSpPr/>
      </dsp:nvSpPr>
      <dsp:spPr>
        <a:xfrm>
          <a:off x="3847261" y="1948814"/>
          <a:ext cx="3017520" cy="3017520"/>
        </a:xfrm>
        <a:prstGeom prst="ellipse">
          <a:avLst/>
        </a:prstGeom>
        <a:solidFill>
          <a:srgbClr val="FF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sz="31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dvertisingMedium" pitchFamily="2" charset="-78"/>
            </a:rPr>
            <a:t>ظروف المجتمع المحيط</a:t>
          </a:r>
          <a:endParaRPr kumimoji="0" lang="en-US" sz="31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dvertisingMedium" pitchFamily="2" charset="-78"/>
          </a:endParaRPr>
        </a:p>
      </dsp:txBody>
      <dsp:txXfrm>
        <a:off x="4770120" y="2728340"/>
        <a:ext cx="1810512" cy="1659636"/>
      </dsp:txXfrm>
    </dsp:sp>
    <dsp:sp modelId="{905F3131-C000-4CD6-970A-142376952D0B}">
      <dsp:nvSpPr>
        <dsp:cNvPr id="0" name=""/>
        <dsp:cNvSpPr/>
      </dsp:nvSpPr>
      <dsp:spPr>
        <a:xfrm>
          <a:off x="1669618" y="1948814"/>
          <a:ext cx="3017520" cy="3017520"/>
        </a:xfrm>
        <a:prstGeom prst="ellipse">
          <a:avLst/>
        </a:prstGeom>
        <a:solidFill>
          <a:srgbClr val="00B0F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sz="31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dvertisingMedium" pitchFamily="2" charset="-78"/>
            </a:rPr>
            <a:t>ما تسعى الكلية إليه</a:t>
          </a:r>
          <a:endParaRPr kumimoji="0" lang="en-US" sz="31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dvertisingMedium" pitchFamily="2" charset="-78"/>
          </a:endParaRPr>
        </a:p>
      </dsp:txBody>
      <dsp:txXfrm>
        <a:off x="1953768" y="2728340"/>
        <a:ext cx="1810512" cy="16596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976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976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976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095686FD-A40F-421F-9165-E6CEA133E4B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91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1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EDCDC649-98FC-4610-94A7-D9D9D00F0B2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EB97D0-6C9A-4489-8773-020616BB6508}" type="datetime1">
              <a:rPr lang="en-US"/>
              <a:pPr/>
              <a:t>3/21/2010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F2711D-62F7-4116-93DA-DDE6218F3E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83A7A2-652C-4B87-8F05-C6B4E0426484}" type="datetime1">
              <a:rPr lang="en-US"/>
              <a:pPr/>
              <a:t>3/21/2010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9832C5-A6D3-4FCF-B33A-0EA305E397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65C86A-102D-4395-9AD8-D2C40FB573C1}" type="datetime1">
              <a:rPr lang="en-US"/>
              <a:pPr/>
              <a:t>3/21/2010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024CCE-FCD1-421C-8F42-151F8F5EC8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D78F42E-69DD-4A40-A938-68E28B4B765C}" type="datetime1">
              <a:rPr lang="en-US"/>
              <a:pPr/>
              <a:t>3/21/2010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9A2902D-4B7A-4346-B339-B7D6462C11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C80C3C9-1126-49B0-926F-FDF14A103944}" type="datetime1">
              <a:rPr lang="en-US"/>
              <a:pPr/>
              <a:t>3/21/2010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BD6D117-795F-44D0-8778-72B151F167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7DA3586-C783-48C4-81DD-AE0BC96B0BE1}" type="datetime1">
              <a:rPr lang="en-US"/>
              <a:pPr/>
              <a:t>3/21/2010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C34F75F-E1C8-4D9C-BC3E-A6FDED9A66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0" y="274638"/>
            <a:ext cx="4876800" cy="1143000"/>
          </a:xfrm>
          <a:solidFill>
            <a:srgbClr val="FFC000"/>
          </a:solidFill>
          <a:scene3d>
            <a:camera prst="orthographicFront"/>
            <a:lightRig rig="threePt" dir="t"/>
          </a:scene3d>
          <a:sp3d>
            <a:bevelB prst="slope"/>
          </a:sp3d>
        </p:spPr>
        <p:txBody>
          <a:bodyPr/>
          <a:lstStyle>
            <a:lvl1pPr rtl="1">
              <a:defRPr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ar-E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" y="6245225"/>
            <a:ext cx="2743200" cy="476250"/>
          </a:xfrm>
          <a:solidFill>
            <a:srgbClr val="00B0F0">
              <a:alpha val="55000"/>
            </a:srgbClr>
          </a:solidFill>
          <a:scene3d>
            <a:camera prst="orthographicFront"/>
            <a:lightRig rig="threePt" dir="t">
              <a:rot lat="0" lon="0" rev="1800000"/>
            </a:lightRig>
          </a:scene3d>
          <a:sp3d contourW="12700">
            <a:bevelT w="114300" prst="artDeco"/>
            <a:bevelB w="114300" prst="artDeco"/>
            <a:contourClr>
              <a:srgbClr val="00B0F0"/>
            </a:contourClr>
          </a:sp3d>
        </p:spPr>
        <p:txBody>
          <a:bodyPr anchor="ctr" anchorCtr="0"/>
          <a:lstStyle>
            <a:lvl1pPr>
              <a:defRPr sz="1400" b="1">
                <a:latin typeface="Aparajita" pitchFamily="34" charset="0"/>
              </a:defRPr>
            </a:lvl1pPr>
          </a:lstStyle>
          <a:p>
            <a:r>
              <a:rPr lang="en-US" dirty="0" smtClean="0">
                <a:cs typeface="Aparajita" pitchFamily="34" charset="0"/>
              </a:rPr>
              <a:t>Mahsoub A. Hassan, PhD – QAAC SVU</a:t>
            </a:r>
            <a:endParaRPr lang="en-US" dirty="0">
              <a:cs typeface="Aparajita" pitchFamily="34" charset="0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3124200" y="1905000"/>
            <a:ext cx="5410200" cy="4572000"/>
          </a:xfrm>
          <a:prstGeom prst="rect">
            <a:avLst/>
          </a:prstGeom>
          <a:noFill/>
        </p:spPr>
        <p:txBody>
          <a:bodyPr wrap="square" rtlCol="1">
            <a:normAutofit/>
          </a:bodyPr>
          <a:lstStyle/>
          <a:p>
            <a:pPr algn="just" rtl="1">
              <a:buClr>
                <a:srgbClr val="C00000"/>
              </a:buClr>
              <a:buFont typeface="Wingdings" pitchFamily="2" charset="2"/>
              <a:buChar char="v"/>
            </a:pPr>
            <a:r>
              <a:rPr lang="ar-EG" dirty="0" smtClean="0"/>
              <a:t>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بسم</a:t>
            </a:r>
            <a:endParaRPr lang="ar-EG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8DA07-4C0D-46CD-A46F-D42D12D791A0}" type="datetimeFigureOut">
              <a:rPr lang="ar-EG" smtClean="0"/>
              <a:pPr/>
              <a:t>06/04/1431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85EAD-7E10-45BE-B229-0AFAC633CB62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8DA07-4C0D-46CD-A46F-D42D12D791A0}" type="datetimeFigureOut">
              <a:rPr lang="ar-EG" smtClean="0"/>
              <a:pPr/>
              <a:t>06/04/1431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85EAD-7E10-45BE-B229-0AFAC633CB62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8DA07-4C0D-46CD-A46F-D42D12D791A0}" type="datetimeFigureOut">
              <a:rPr lang="ar-EG" smtClean="0"/>
              <a:pPr/>
              <a:t>06/04/1431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85EAD-7E10-45BE-B229-0AFAC633CB62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8DA07-4C0D-46CD-A46F-D42D12D791A0}" type="datetimeFigureOut">
              <a:rPr lang="ar-EG" smtClean="0"/>
              <a:pPr/>
              <a:t>06/04/1431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85EAD-7E10-45BE-B229-0AFAC633CB62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A9EA15-3B56-47A2-A716-D08ACC88FF2D}" type="datetime1">
              <a:rPr lang="en-US"/>
              <a:pPr/>
              <a:t>3/21/2010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1E22F4-11C5-4C3F-8872-8576AF98D1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8DA07-4C0D-46CD-A46F-D42D12D791A0}" type="datetimeFigureOut">
              <a:rPr lang="ar-EG" smtClean="0"/>
              <a:pPr/>
              <a:t>06/04/1431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85EAD-7E10-45BE-B229-0AFAC633CB62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8DA07-4C0D-46CD-A46F-D42D12D791A0}" type="datetimeFigureOut">
              <a:rPr lang="ar-EG" smtClean="0"/>
              <a:pPr/>
              <a:t>06/04/1431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85EAD-7E10-45BE-B229-0AFAC633CB62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8DA07-4C0D-46CD-A46F-D42D12D791A0}" type="datetimeFigureOut">
              <a:rPr lang="ar-EG" smtClean="0"/>
              <a:pPr/>
              <a:t>06/04/1431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85EAD-7E10-45BE-B229-0AFAC633CB62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8DA07-4C0D-46CD-A46F-D42D12D791A0}" type="datetimeFigureOut">
              <a:rPr lang="ar-EG" smtClean="0"/>
              <a:pPr/>
              <a:t>06/04/1431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85EAD-7E10-45BE-B229-0AFAC633CB62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8DA07-4C0D-46CD-A46F-D42D12D791A0}" type="datetimeFigureOut">
              <a:rPr lang="ar-EG" smtClean="0"/>
              <a:pPr/>
              <a:t>06/04/1431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85EAD-7E10-45BE-B229-0AFAC633CB62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8DA07-4C0D-46CD-A46F-D42D12D791A0}" type="datetimeFigureOut">
              <a:rPr lang="ar-EG" smtClean="0"/>
              <a:pPr/>
              <a:t>06/04/1431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85EAD-7E10-45BE-B229-0AFAC633CB62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8DA07-4C0D-46CD-A46F-D42D12D791A0}" type="datetimeFigureOut">
              <a:rPr lang="ar-EG" smtClean="0"/>
              <a:pPr/>
              <a:t>06/04/1431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85EAD-7E10-45BE-B229-0AFAC633CB62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29238-E11B-4991-94EE-4CABDE367A43}" type="datetimeFigureOut">
              <a:rPr lang="ar-EG" smtClean="0"/>
              <a:pPr/>
              <a:t>06/04/1431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B138A-4523-4646-8866-9F21BDE936B3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29238-E11B-4991-94EE-4CABDE367A43}" type="datetimeFigureOut">
              <a:rPr lang="ar-EG" smtClean="0"/>
              <a:pPr/>
              <a:t>06/04/1431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B138A-4523-4646-8866-9F21BDE936B3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29238-E11B-4991-94EE-4CABDE367A43}" type="datetimeFigureOut">
              <a:rPr lang="ar-EG" smtClean="0"/>
              <a:pPr/>
              <a:t>06/04/1431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B138A-4523-4646-8866-9F21BDE936B3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F7DFD2-EAB7-49FE-8069-605B2BC7B057}" type="datetime1">
              <a:rPr lang="en-US"/>
              <a:pPr/>
              <a:t>3/21/2010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B97AEC-C0A3-4997-8799-DCBD65DEA3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29238-E11B-4991-94EE-4CABDE367A43}" type="datetimeFigureOut">
              <a:rPr lang="ar-EG" smtClean="0"/>
              <a:pPr/>
              <a:t>06/04/1431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B138A-4523-4646-8866-9F21BDE936B3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29238-E11B-4991-94EE-4CABDE367A43}" type="datetimeFigureOut">
              <a:rPr lang="ar-EG" smtClean="0"/>
              <a:pPr/>
              <a:t>06/04/1431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B138A-4523-4646-8866-9F21BDE936B3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29238-E11B-4991-94EE-4CABDE367A43}" type="datetimeFigureOut">
              <a:rPr lang="ar-EG" smtClean="0"/>
              <a:pPr/>
              <a:t>06/04/1431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B138A-4523-4646-8866-9F21BDE936B3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29238-E11B-4991-94EE-4CABDE367A43}" type="datetimeFigureOut">
              <a:rPr lang="ar-EG" smtClean="0"/>
              <a:pPr/>
              <a:t>06/04/1431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B138A-4523-4646-8866-9F21BDE936B3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29238-E11B-4991-94EE-4CABDE367A43}" type="datetimeFigureOut">
              <a:rPr lang="ar-EG" smtClean="0"/>
              <a:pPr/>
              <a:t>06/04/1431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B138A-4523-4646-8866-9F21BDE936B3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29238-E11B-4991-94EE-4CABDE367A43}" type="datetimeFigureOut">
              <a:rPr lang="ar-EG" smtClean="0"/>
              <a:pPr/>
              <a:t>06/04/1431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B138A-4523-4646-8866-9F21BDE936B3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29238-E11B-4991-94EE-4CABDE367A43}" type="datetimeFigureOut">
              <a:rPr lang="ar-EG" smtClean="0"/>
              <a:pPr/>
              <a:t>06/04/1431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B138A-4523-4646-8866-9F21BDE936B3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29238-E11B-4991-94EE-4CABDE367A43}" type="datetimeFigureOut">
              <a:rPr lang="ar-EG" smtClean="0"/>
              <a:pPr/>
              <a:t>06/04/1431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B138A-4523-4646-8866-9F21BDE936B3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1D02-27C3-476C-9BF6-75A1602AD421}" type="datetimeFigureOut">
              <a:rPr lang="ar-EG" smtClean="0"/>
              <a:pPr/>
              <a:t>06/04/1431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7B7D-F7DE-4030-BE03-C4EDDC57B9A8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1D02-27C3-476C-9BF6-75A1602AD421}" type="datetimeFigureOut">
              <a:rPr lang="ar-EG" smtClean="0"/>
              <a:pPr/>
              <a:t>06/04/1431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7B7D-F7DE-4030-BE03-C4EDDC57B9A8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520F7A-1B18-40FA-BF7A-369500F3776E}" type="datetime1">
              <a:rPr lang="en-US"/>
              <a:pPr/>
              <a:t>3/21/2010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AB15D-6648-4B4B-B52B-A070B1654E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1D02-27C3-476C-9BF6-75A1602AD421}" type="datetimeFigureOut">
              <a:rPr lang="ar-EG" smtClean="0"/>
              <a:pPr/>
              <a:t>06/04/1431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7B7D-F7DE-4030-BE03-C4EDDC57B9A8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1D02-27C3-476C-9BF6-75A1602AD421}" type="datetimeFigureOut">
              <a:rPr lang="ar-EG" smtClean="0"/>
              <a:pPr/>
              <a:t>06/04/1431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7B7D-F7DE-4030-BE03-C4EDDC57B9A8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1D02-27C3-476C-9BF6-75A1602AD421}" type="datetimeFigureOut">
              <a:rPr lang="ar-EG" smtClean="0"/>
              <a:pPr/>
              <a:t>06/04/1431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7B7D-F7DE-4030-BE03-C4EDDC57B9A8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1D02-27C3-476C-9BF6-75A1602AD421}" type="datetimeFigureOut">
              <a:rPr lang="ar-EG" smtClean="0"/>
              <a:pPr/>
              <a:t>06/04/1431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7B7D-F7DE-4030-BE03-C4EDDC57B9A8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1D02-27C3-476C-9BF6-75A1602AD421}" type="datetimeFigureOut">
              <a:rPr lang="ar-EG" smtClean="0"/>
              <a:pPr/>
              <a:t>06/04/1431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7B7D-F7DE-4030-BE03-C4EDDC57B9A8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1D02-27C3-476C-9BF6-75A1602AD421}" type="datetimeFigureOut">
              <a:rPr lang="ar-EG" smtClean="0"/>
              <a:pPr/>
              <a:t>06/04/1431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7B7D-F7DE-4030-BE03-C4EDDC57B9A8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1D02-27C3-476C-9BF6-75A1602AD421}" type="datetimeFigureOut">
              <a:rPr lang="ar-EG" smtClean="0"/>
              <a:pPr/>
              <a:t>06/04/1431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7B7D-F7DE-4030-BE03-C4EDDC57B9A8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1D02-27C3-476C-9BF6-75A1602AD421}" type="datetimeFigureOut">
              <a:rPr lang="ar-EG" smtClean="0"/>
              <a:pPr/>
              <a:t>06/04/1431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7B7D-F7DE-4030-BE03-C4EDDC57B9A8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1D02-27C3-476C-9BF6-75A1602AD421}" type="datetimeFigureOut">
              <a:rPr lang="ar-EG" smtClean="0"/>
              <a:pPr/>
              <a:t>06/04/1431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7B7D-F7DE-4030-BE03-C4EDDC57B9A8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5326C2-A64C-49A3-9796-08D40029DAE3}" type="datetime1">
              <a:rPr lang="en-US"/>
              <a:pPr/>
              <a:t>3/21/2010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ED45E4-B57A-4842-A9BD-3A5F6CE6BA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4A712A-C2F1-49A1-B94F-985466287436}" type="datetime1">
              <a:rPr lang="en-US"/>
              <a:pPr/>
              <a:t>3/21/2010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8B2AD2-6858-41C9-8396-CC872DCAC0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9682F5-2E8B-46E1-A9FA-07C0E4AE33F2}" type="datetime1">
              <a:rPr lang="en-US"/>
              <a:pPr/>
              <a:t>3/21/2010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EAD7EA-75F7-41CB-948C-5F46C087FA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E654E2-9238-4B13-A6E1-75DAD403E361}" type="datetime1">
              <a:rPr lang="en-US"/>
              <a:pPr/>
              <a:t>3/21/2010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60E9E1-901D-4B6E-B19D-A8F0CDE5F9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D2FDC8-C31B-439B-A5B9-BF50CEC04D44}" type="datetime1">
              <a:rPr lang="en-US"/>
              <a:pPr/>
              <a:t>3/21/2010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046ED8-5E35-47C7-BA6E-3D83580EF5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3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fld id="{51C03D17-A366-4344-A307-FC077D072EBF}" type="datetime1">
              <a:rPr lang="en-US"/>
              <a:pPr/>
              <a:t>3/21/2010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fld id="{D4AB8063-DCB5-4FC0-9B39-DA9D818A84B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8DA07-4C0D-46CD-A46F-D42D12D791A0}" type="datetimeFigureOut">
              <a:rPr lang="ar-EG" smtClean="0"/>
              <a:pPr/>
              <a:t>06/04/1431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85EAD-7E10-45BE-B229-0AFAC633CB62}" type="slidenum">
              <a:rPr lang="ar-EG" smtClean="0"/>
              <a:pPr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29238-E11B-4991-94EE-4CABDE367A43}" type="datetimeFigureOut">
              <a:rPr lang="ar-EG" smtClean="0"/>
              <a:pPr/>
              <a:t>06/04/1431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B138A-4523-4646-8866-9F21BDE936B3}" type="slidenum">
              <a:rPr lang="ar-EG" smtClean="0"/>
              <a:pPr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71D02-27C3-476C-9BF6-75A1602AD421}" type="datetimeFigureOut">
              <a:rPr lang="ar-EG" smtClean="0"/>
              <a:pPr/>
              <a:t>06/04/1431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77B7D-F7DE-4030-BE03-C4EDDC57B9A8}" type="slidenum">
              <a:rPr lang="ar-EG" smtClean="0"/>
              <a:pPr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hyperlink" Target="http://images.google.com.eg/imgres?imgurl=http://www.bgsu.edu/departments/greal/llc/germanwq/Germ670_AYASalzburg/images/Interview.jpg&amp;imgrefurl=http://www.bgsu.edu/departments/greal/llc/germanwq/Germ670_AYASalzburg/task2.html&amp;usg=__2hxBPPQOmX8nVhMpUQ25Q6EvQI4=&amp;h=700&amp;w=720&amp;sz=128&amp;hl=ar&amp;start=12&amp;itbs=1&amp;tbnid=embNblkbUPy_7M:&amp;tbnh=136&amp;tbnw=140&amp;prev=/images?q=interview&amp;hl=ar&amp;tbs=isch: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google.com.eg/imgres?imgurl=http://www.istockphoto.com/file_thumbview_approve/4332271/2/istockphoto_4332271-red-pencil-and-questionnaire.jpg&amp;imgrefurl=http://www.istockphoto.com/file_closeup.php?id=4332271&amp;refnum=little_bobek&amp;usg=___aRY2bb2tNoOgTQPWPhE_hvHBlU=&amp;h=253&amp;w=380&amp;sz=27&amp;hl=ar&amp;start=9&amp;itbs=1&amp;tbnid=K9ESik0nYB4VYM:&amp;tbnh=82&amp;tbnw=123&amp;prev=/images?q=%D8%A7%D9%84%D8%A7%D8%B3%D8%AA%D8%A8%D9%8A%D8%A7%D9%86&amp;hl=ar&amp;sa=X&amp;tbs=isch:1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://images.google.com.eg/imgres?imgurl=http://jmecelab.files.wordpress.com/2008/06/focus-group-on-students-mobility22.jpg&amp;imgrefurl=http://jmecelab.com/2008/06/13/eu-media-and-the-citizen/&amp;usg=__4c1UTG8i2POFIDlZ4RaqD7Ae11E=&amp;h=2048&amp;w=3072&amp;sz=2750&amp;hl=ar&amp;start=8&amp;itbs=1&amp;tbnid=ng74H86yL1qG-M:&amp;tbnh=100&amp;tbnw=150&amp;prev=/images?q=focus+group&amp;hl=ar&amp;tbs=isch:1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images.google.com.eg/imgres?imgurl=http://www.tutor2u.net/blog/files/stakeholder.jpg&amp;imgrefurl=http://tutor2u.net/blog/index.php/economics/tagged/tag/stakeholders/&amp;usg=__6dI_FazZIAJemUr3iVnPy30duBw=&amp;h=352&amp;w=499&amp;sz=29&amp;hl=ar&amp;start=6&amp;tbnid=dj59V0_DbW0oxM:&amp;tbnh=92&amp;tbnw=130&amp;prev=/images?q=stakeholders&amp;gbv=2&amp;hl=ar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images.google.com.eg/imgres?imgurl=http://www.authenticresourcing.com/wp-content/uploads/2008/08/staff-problems.gif&amp;imgrefurl=http://www.authenticresourcing.com/category/retention/&amp;usg=__3aTDC4U-EHOU_viJg5lpHBbSmLk=&amp;h=364&amp;w=434&amp;sz=41&amp;hl=ar&amp;start=34&amp;tbnid=e-psgVwoSogAyM:&amp;tbnh=106&amp;tbnw=126&amp;prev=/images?q=problems&amp;gbv=2&amp;ndsp=20&amp;hl=ar&amp;sa=N&amp;start=20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images.google.com.eg/imgres?imgurl=http://insys.lk/index%20files/photos/2.4_service_solutions_2col.jpg&amp;imgrefurl=http://insys.lk/index%20files/our%20services.html&amp;usg=__WcpwstCmqgHcyDPH03_81u_Hgow=&amp;h=395&amp;w=620&amp;sz=26&amp;hl=ar&amp;start=6&amp;tbnid=hMiwsypCFdEK6M:&amp;tbnh=87&amp;tbnw=136&amp;prev=/images?q=solutions&amp;gbv=2&amp;hl=ar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hyperlink" Target="http://images.google.com.eg/imgres?imgurl=http://www.climatechangeconnection.org/images/Solutions_cropped.jpg&amp;imgrefurl=http://www.climatechangeconnection.org/solutions_tags.htm&amp;usg=__7JuKn4SRn2Lk8m2evzVp-HdjjDY=&amp;h=581&amp;w=479&amp;sz=113&amp;hl=ar&amp;start=11&amp;tbnid=IZ2UQfIZ9AeywM:&amp;tbnh=134&amp;tbnw=110&amp;prev=/images?q=solutions&amp;gbv=2&amp;hl=ar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1295400" y="228600"/>
            <a:ext cx="6705600" cy="6324600"/>
          </a:xfrm>
          <a:prstGeom prst="verticalScroll">
            <a:avLst>
              <a:gd name="adj" fmla="val 12500"/>
            </a:avLst>
          </a:prstGeom>
          <a:gradFill rotWithShape="1">
            <a:gsLst>
              <a:gs pos="0">
                <a:srgbClr val="FF6600"/>
              </a:gs>
              <a:gs pos="100000">
                <a:schemeClr val="bg1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/>
            <a:r>
              <a:rPr lang="ar-EG" b="1" dirty="0">
                <a:cs typeface="AF_Unizah" pitchFamily="2" charset="-78"/>
              </a:rPr>
              <a:t>ورشة </a:t>
            </a:r>
            <a:r>
              <a:rPr lang="ar-EG" b="1" dirty="0" smtClean="0">
                <a:cs typeface="AF_Unizah" pitchFamily="2" charset="-78"/>
              </a:rPr>
              <a:t>عمل</a:t>
            </a:r>
          </a:p>
          <a:p>
            <a:pPr algn="ctr" rtl="1"/>
            <a:endParaRPr lang="ar-EG" b="1" dirty="0">
              <a:cs typeface="AF_Unizah" pitchFamily="2" charset="-78"/>
            </a:endParaRPr>
          </a:p>
          <a:p>
            <a:pPr algn="ctr" rtl="1"/>
            <a:r>
              <a:rPr lang="ar-EG" sz="4400" b="1" dirty="0" smtClean="0">
                <a:cs typeface="AF_Aseer" pitchFamily="2" charset="-78"/>
              </a:rPr>
              <a:t>تحليل </a:t>
            </a:r>
            <a:r>
              <a:rPr lang="en-US" sz="4400" b="1" dirty="0" smtClean="0">
                <a:cs typeface="AF_Aseer" pitchFamily="2" charset="-78"/>
              </a:rPr>
              <a:t>SWOT</a:t>
            </a:r>
            <a:endParaRPr lang="ar-EG" sz="4400" b="1" dirty="0">
              <a:cs typeface="AF_Aseer" pitchFamily="2" charset="-78"/>
            </a:endParaRPr>
          </a:p>
          <a:p>
            <a:pPr algn="ctr" rtl="1"/>
            <a:endParaRPr lang="ar-EG" b="1" dirty="0">
              <a:cs typeface="AF_Unizah" pitchFamily="2" charset="-78"/>
            </a:endParaRPr>
          </a:p>
          <a:p>
            <a:pPr algn="ctr" rtl="1"/>
            <a:r>
              <a:rPr lang="ar-EG" b="1" dirty="0">
                <a:cs typeface="AF_Unizah" pitchFamily="2" charset="-78"/>
              </a:rPr>
              <a:t>كلية </a:t>
            </a:r>
            <a:r>
              <a:rPr lang="ar-EG" b="1" dirty="0" smtClean="0">
                <a:cs typeface="AF_Unizah" pitchFamily="2" charset="-78"/>
              </a:rPr>
              <a:t>الهندسة </a:t>
            </a:r>
            <a:endParaRPr lang="ar-EG" b="1" dirty="0">
              <a:cs typeface="AF_Unizah" pitchFamily="2" charset="-78"/>
            </a:endParaRPr>
          </a:p>
          <a:p>
            <a:pPr algn="ctr" rtl="1"/>
            <a:r>
              <a:rPr lang="ar-EG" b="1" dirty="0" smtClean="0">
                <a:cs typeface="AF_Unizah" pitchFamily="2" charset="-78"/>
              </a:rPr>
              <a:t>11/ 4/ 2010م</a:t>
            </a:r>
            <a:endParaRPr lang="ar-EG" b="1" dirty="0">
              <a:cs typeface="AF_Unizah" pitchFamily="2" charset="-78"/>
            </a:endParaRPr>
          </a:p>
          <a:p>
            <a:pPr algn="ctr" rtl="1"/>
            <a:endParaRPr lang="ar-EG" b="1" dirty="0">
              <a:cs typeface="AF_Unizah" pitchFamily="2" charset="-78"/>
            </a:endParaRPr>
          </a:p>
          <a:p>
            <a:pPr algn="ctr" rtl="1"/>
            <a:r>
              <a:rPr lang="ar-EG" b="1" dirty="0">
                <a:cs typeface="AF_Unizah" pitchFamily="2" charset="-78"/>
              </a:rPr>
              <a:t>د. محسوب عبد القادر</a:t>
            </a:r>
          </a:p>
          <a:p>
            <a:pPr algn="ctr" rtl="1"/>
            <a:r>
              <a:rPr lang="ar-EG" b="1" dirty="0">
                <a:cs typeface="AF_Unizah" pitchFamily="2" charset="-78"/>
              </a:rPr>
              <a:t>نائب مدير مركز ضمان الجودة والاعتماد</a:t>
            </a:r>
          </a:p>
          <a:p>
            <a:pPr algn="ctr" rtl="1"/>
            <a:r>
              <a:rPr lang="ar-EG" b="1" dirty="0">
                <a:cs typeface="AF_Unizah" pitchFamily="2" charset="-78"/>
              </a:rPr>
              <a:t>جامعة جنوب الوادى</a:t>
            </a:r>
            <a:endParaRPr lang="th-TH" b="1" dirty="0">
              <a:cs typeface="AF_Unizah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Internal &amp; external, Positive/negative factors of SWOT analysis</a:t>
            </a:r>
          </a:p>
        </p:txBody>
      </p:sp>
      <p:pic>
        <p:nvPicPr>
          <p:cNvPr id="16390" name="Picture 6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 l="55145" t="46370" r="25211" b="27605"/>
          <a:stretch>
            <a:fillRect/>
          </a:stretch>
        </p:blipFill>
        <p:spPr>
          <a:xfrm>
            <a:off x="914400" y="1676400"/>
            <a:ext cx="7239000" cy="4876800"/>
          </a:xfrm>
        </p:spPr>
      </p:pic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2667000" y="41910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endParaRPr lang="ar-EG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71600" y="1143000"/>
            <a:ext cx="7467600" cy="47244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endParaRPr lang="ar-EG" sz="1200" b="1" dirty="0">
              <a:solidFill>
                <a:srgbClr val="3333FF"/>
              </a:solidFill>
              <a:cs typeface="PT Bold Heading" pitchFamily="2" charset="-78"/>
            </a:endParaRPr>
          </a:p>
          <a:p>
            <a:pPr algn="just" rtl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إطاراً لتحديد وتحليل نواحى القوة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وجوانب</a:t>
            </a: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 الضعف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والفرص والمخاطر</a:t>
            </a:r>
          </a:p>
          <a:p>
            <a:pPr algn="just" rtl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v"/>
            </a:pPr>
            <a:endParaRPr lang="ar-EG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endParaRPr>
          </a:p>
          <a:p>
            <a:pPr algn="just" rtl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الأساس </a:t>
            </a: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الذى تشتق فى ضوئه أهداف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الكلية</a:t>
            </a: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 للمرحلة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المستقبلية</a:t>
            </a:r>
          </a:p>
          <a:p>
            <a:pPr algn="just" rtl="1">
              <a:lnSpc>
                <a:spcPct val="90000"/>
              </a:lnSpc>
              <a:buClr>
                <a:srgbClr val="C00000"/>
              </a:buClr>
              <a:buNone/>
            </a:pP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 </a:t>
            </a:r>
          </a:p>
          <a:p>
            <a:pPr algn="just" rtl="1"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مفتاح للدفع نحو ثقافة التغيير وتقبله  </a:t>
            </a:r>
          </a:p>
          <a:p>
            <a:pPr algn="just" rtl="1">
              <a:buClr>
                <a:srgbClr val="C00000"/>
              </a:buClr>
              <a:buFont typeface="Wingdings" pitchFamily="2" charset="2"/>
              <a:buChar char="v"/>
            </a:pPr>
            <a:endParaRPr lang="ar-EG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endParaRPr>
          </a:p>
          <a:p>
            <a:pPr algn="just" rtl="1"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يساعد على تركيز الأنشطة فى جوانب بعينها (قوة أو فرص)</a:t>
            </a:r>
          </a:p>
          <a:p>
            <a:pPr algn="just" rtl="1">
              <a:buClr>
                <a:srgbClr val="C00000"/>
              </a:buClr>
              <a:buNone/>
            </a:pPr>
            <a:endParaRPr lang="ar-EG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endParaRPr>
          </a:p>
          <a:p>
            <a:pPr algn="just" rtl="1"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يمكن من التفكير الايجابى  ويدعم التفاعلات داخل نطاق العمل 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endParaRPr>
          </a:p>
          <a:p>
            <a:pPr algn="just" rtl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v"/>
            </a:pPr>
            <a:endParaRPr lang="ar-EG" sz="1400" b="1" dirty="0">
              <a:cs typeface="PT Bold Heading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86200" y="76200"/>
            <a:ext cx="41148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1" anchor="ctr" anchorCtr="0">
            <a:normAutofit lnSpcReduction="10000"/>
          </a:bodyPr>
          <a:lstStyle/>
          <a:p>
            <a:pPr algn="r" rtl="1"/>
            <a:endParaRPr lang="ar-EG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F_Najed" pitchFamily="2" charset="-78"/>
            </a:endParaRPr>
          </a:p>
          <a:p>
            <a:pPr algn="ctr" rtl="1"/>
            <a:r>
              <a:rPr lang="ar-E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F_Najed" pitchFamily="2" charset="-78"/>
              </a:rPr>
              <a:t>لماذا تحليل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F_Najed" pitchFamily="2" charset="-78"/>
              </a:rPr>
              <a:t>SWOT</a:t>
            </a:r>
            <a:r>
              <a:rPr lang="ar-E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F_Najed" pitchFamily="2" charset="-78"/>
              </a:rPr>
              <a:t>؟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F_Najed" pitchFamily="2" charset="-78"/>
            </a:endParaRPr>
          </a:p>
          <a:p>
            <a:pPr algn="r" rtl="1"/>
            <a:endParaRPr lang="ar-EG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F_Najed" pitchFamily="2" charset="-7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1143000"/>
            <a:ext cx="6767513" cy="3797963"/>
          </a:xfr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en-US" sz="800" b="1" dirty="0">
              <a:solidFill>
                <a:srgbClr val="3333FF"/>
              </a:solidFill>
              <a:cs typeface="PT Bold Heading" pitchFamily="2" charset="-78"/>
            </a:endParaRPr>
          </a:p>
          <a:p>
            <a:pPr>
              <a:lnSpc>
                <a:spcPct val="80000"/>
              </a:lnSpc>
            </a:pPr>
            <a:endParaRPr lang="ar-EG" sz="800" b="1" dirty="0">
              <a:solidFill>
                <a:srgbClr val="3333FF"/>
              </a:solidFill>
              <a:cs typeface="PT Bold Heading" pitchFamily="2" charset="-78"/>
            </a:endParaRPr>
          </a:p>
          <a:p>
            <a:pPr>
              <a:lnSpc>
                <a:spcPct val="80000"/>
              </a:lnSpc>
            </a:pPr>
            <a:r>
              <a:rPr lang="ar-EG" sz="800" b="1" dirty="0">
                <a:solidFill>
                  <a:srgbClr val="3333FF"/>
                </a:solidFill>
                <a:cs typeface="PT Bold Heading" pitchFamily="2" charset="-78"/>
              </a:rPr>
              <a:t> </a:t>
            </a:r>
          </a:p>
          <a:p>
            <a:pPr algn="just" rtl="1">
              <a:lnSpc>
                <a:spcPct val="80000"/>
              </a:lnSpc>
            </a:pP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يطلق عليها العوامل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PEST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 أو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TEST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، وتسمى العوامل الكلية ، وهى التى ينجم عنها تأثيرات وتفاعلات غير مباشرة على الكلية وثابتة نسبياً ، وتتمثل فى التغيرات السياسية ، والتغيرات التكنولوجية ، والتغيرات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الاجتماعية ، 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والتغيرات الاقتصادية</a:t>
            </a:r>
          </a:p>
          <a:p>
            <a:pPr algn="just" rtl="1">
              <a:lnSpc>
                <a:spcPct val="80000"/>
              </a:lnSpc>
            </a:pPr>
            <a:endParaRPr lang="ar-EG" sz="2800" b="1" dirty="0" smtClean="0">
              <a:cs typeface="PT Bold Heading" pitchFamily="2" charset="-78"/>
            </a:endParaRPr>
          </a:p>
          <a:p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S = Social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     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              P = Political     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 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endParaRPr>
          </a:p>
          <a:p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T = Technological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      E = Economic</a:t>
            </a:r>
          </a:p>
          <a:p>
            <a:pPr algn="just" rtl="1">
              <a:lnSpc>
                <a:spcPct val="80000"/>
              </a:lnSpc>
            </a:pPr>
            <a:endParaRPr lang="en-US" sz="2800" b="1" dirty="0">
              <a:cs typeface="PT Bold Heading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09800" y="304800"/>
            <a:ext cx="6705600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1" anchor="ctr" anchorCtr="0">
            <a:normAutofit/>
          </a:bodyPr>
          <a:lstStyle/>
          <a:p>
            <a:pPr algn="r" rtl="1"/>
            <a:endParaRPr lang="ar-EG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F_Najed" pitchFamily="2" charset="-78"/>
            </a:endParaRPr>
          </a:p>
          <a:p>
            <a:pPr algn="r" rtl="1"/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F_Najed" pitchFamily="2" charset="-78"/>
              </a:rPr>
              <a:t>العوامل الخارجية العامة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F_Najed" pitchFamily="2" charset="-78"/>
              </a:rPr>
              <a:t>Macro-environment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F_Najed" pitchFamily="2" charset="-78"/>
            </a:endParaRPr>
          </a:p>
          <a:p>
            <a:endParaRPr lang="ar-E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362200" y="1752601"/>
            <a:ext cx="6324600" cy="4373562"/>
          </a:xfrm>
        </p:spPr>
        <p:txBody>
          <a:bodyPr>
            <a:normAutofit/>
          </a:bodyPr>
          <a:lstStyle/>
          <a:p>
            <a:pPr algn="just" rtl="1"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هى العوامل</a:t>
            </a: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 التى لها تأثيرات وتفاعلات وارتباطات مباشرة على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الكلية بعينها </a:t>
            </a: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على وجه الخصوص وهى متغيرة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نسبياً ، </a:t>
            </a: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وتتمثل فى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الآتى :</a:t>
            </a:r>
            <a:endParaRPr lang="ar-EG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endParaRPr>
          </a:p>
          <a:p>
            <a:pPr algn="just" rtl="1"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المو</a:t>
            </a:r>
            <a:r>
              <a:rPr lang="ar-S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ر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دون : </a:t>
            </a: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وزارة التعليم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العالى ، </a:t>
            </a: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المجلس الأعلى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للجامعات ، </a:t>
            </a: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مجلس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الجامعة</a:t>
            </a:r>
          </a:p>
          <a:p>
            <a:pPr algn="just" rtl="1">
              <a:buClr>
                <a:srgbClr val="C00000"/>
              </a:buClr>
              <a:buFont typeface="Wingdings" pitchFamily="2" charset="2"/>
              <a:buChar char="v"/>
            </a:pPr>
            <a:endParaRPr lang="ar-EG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endParaRPr>
          </a:p>
          <a:p>
            <a:pPr algn="just" rtl="1"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أولياء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الأمور</a:t>
            </a:r>
          </a:p>
          <a:p>
            <a:pPr algn="just" rtl="1">
              <a:buClr>
                <a:srgbClr val="C00000"/>
              </a:buClr>
              <a:buFont typeface="Wingdings" pitchFamily="2" charset="2"/>
              <a:buChar char="v"/>
            </a:pPr>
            <a:endParaRPr lang="ar-EG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endParaRPr>
          </a:p>
          <a:p>
            <a:pPr algn="just" rtl="1"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 الكليات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المنافسة</a:t>
            </a: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 فى الجامعات الحكومية والجامعات الخاصة  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5400" y="457200"/>
            <a:ext cx="7162800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1" anchor="ctr" anchorCtr="0">
            <a:normAutofit/>
          </a:bodyPr>
          <a:lstStyle/>
          <a:p>
            <a:pPr algn="r" rtl="1"/>
            <a:endParaRPr lang="ar-EG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F_Najed" pitchFamily="2" charset="-78"/>
            </a:endParaRPr>
          </a:p>
          <a:p>
            <a:pPr algn="r" rtl="1"/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F_Najed" pitchFamily="2" charset="-78"/>
              </a:rPr>
              <a:t>العوامل الخارجية الخاصة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F_Najed" pitchFamily="2" charset="-78"/>
              </a:rPr>
              <a:t>Micro-environment</a:t>
            </a:r>
            <a:endParaRPr lang="ar-EG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F_Najed" pitchFamily="2" charset="-78"/>
            </a:endParaRPr>
          </a:p>
          <a:p>
            <a:endParaRPr lang="ar-EG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274638"/>
            <a:ext cx="5791200" cy="1143000"/>
          </a:xfrm>
          <a:solidFill>
            <a:srgbClr val="FFFF00"/>
          </a:solidFill>
        </p:spPr>
        <p:txBody>
          <a:bodyPr/>
          <a:lstStyle/>
          <a:p>
            <a:pPr rtl="1"/>
            <a:r>
              <a:rPr lang="ar-EG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F_Najed" pitchFamily="2" charset="-78"/>
              </a:rPr>
              <a:t>من أدوات جمع البيانات فى تحليل </a:t>
            </a:r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F_Najed" pitchFamily="2" charset="-78"/>
              </a:rPr>
              <a:t>SWOT</a:t>
            </a:r>
            <a:endParaRPr lang="ar-EG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AF_Naje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H="1">
            <a:off x="4114800" y="1600200"/>
            <a:ext cx="4800600" cy="4525963"/>
          </a:xfrm>
        </p:spPr>
        <p:txBody>
          <a:bodyPr/>
          <a:lstStyle/>
          <a:p>
            <a:pPr algn="r" rtl="1"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الملاحظة</a:t>
            </a:r>
          </a:p>
          <a:p>
            <a:pPr algn="r" rtl="1">
              <a:buClr>
                <a:srgbClr val="C00000"/>
              </a:buClr>
              <a:buFont typeface="Wingdings" pitchFamily="2" charset="2"/>
              <a:buChar char="v"/>
            </a:pPr>
            <a:endParaRPr lang="ar-EG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endParaRPr>
          </a:p>
          <a:p>
            <a:pPr algn="r" rtl="1"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المقابلة الفردية</a:t>
            </a:r>
          </a:p>
          <a:p>
            <a:pPr algn="r" rtl="1">
              <a:buClr>
                <a:srgbClr val="C00000"/>
              </a:buClr>
              <a:buFont typeface="Wingdings" pitchFamily="2" charset="2"/>
              <a:buChar char="v"/>
            </a:pPr>
            <a:endParaRPr lang="ar-EG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endParaRPr>
          </a:p>
          <a:p>
            <a:pPr algn="r" rtl="1"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المجموعة البؤرية (المقابلة الجماعية)</a:t>
            </a:r>
          </a:p>
          <a:p>
            <a:pPr algn="r" rtl="1">
              <a:buClr>
                <a:srgbClr val="C00000"/>
              </a:buClr>
              <a:buFont typeface="Wingdings" pitchFamily="2" charset="2"/>
              <a:buChar char="v"/>
            </a:pPr>
            <a:endParaRPr lang="ar-EG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endParaRPr>
          </a:p>
          <a:p>
            <a:pPr algn="r" rtl="1"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المسح الإحصائى</a:t>
            </a:r>
          </a:p>
          <a:p>
            <a:pPr algn="r" rtl="1">
              <a:buClr>
                <a:srgbClr val="C00000"/>
              </a:buClr>
              <a:buFont typeface="Wingdings" pitchFamily="2" charset="2"/>
              <a:buChar char="v"/>
            </a:pPr>
            <a:endParaRPr lang="ar-EG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endParaRPr>
          </a:p>
          <a:p>
            <a:pPr algn="r" rtl="1"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الاستبيان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22F4-11C5-4C3F-8872-8576AF98D157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Picture 4" descr="http://t1.gstatic.com/images?q=tbn:embNblkbUPy_7M:http://www.bgsu.edu/departments/greal/llc/germanwq/Germ670_AYASalzburg/images/Interview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800600"/>
            <a:ext cx="2786082" cy="1785950"/>
          </a:xfrm>
          <a:prstGeom prst="rect">
            <a:avLst/>
          </a:prstGeom>
          <a:noFill/>
        </p:spPr>
      </p:pic>
      <p:pic>
        <p:nvPicPr>
          <p:cNvPr id="6" name="Picture 2" descr="http://t0.gstatic.com/images?q=tbn:ng74H86yL1qG-M:http://jmecelab.files.wordpress.com/2008/06/focus-group-on-students-mobility22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6600" y="4800600"/>
            <a:ext cx="2357454" cy="1785943"/>
          </a:xfrm>
          <a:prstGeom prst="rect">
            <a:avLst/>
          </a:prstGeom>
          <a:noFill/>
        </p:spPr>
      </p:pic>
      <p:pic>
        <p:nvPicPr>
          <p:cNvPr id="7" name="Picture 2" descr="http://t2.gstatic.com/images?q=tbn:K9ESik0nYB4VYM:http://www.istockphoto.com/file_thumbview_approve/4332271/2/istockphoto_4332271-red-pencil-and-questionnaire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1000" y="1600200"/>
            <a:ext cx="2133600" cy="236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0" y="1676400"/>
            <a:ext cx="4648200" cy="1447800"/>
          </a:xfrm>
          <a:solidFill>
            <a:srgbClr val="FFFF00"/>
          </a:solidFill>
        </p:spPr>
        <p:txBody>
          <a:bodyPr anchor="ctr" anchorCtr="0"/>
          <a:lstStyle/>
          <a:p>
            <a:pPr algn="ctr" rtl="1">
              <a:buNone/>
            </a:pP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سؤال : ما هى مجالات تحليل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SWOT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 ؟</a:t>
            </a:r>
            <a:endParaRPr lang="ar-EG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22F4-11C5-4C3F-8872-8576AF98D15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1C3A4BBB-CC50-4C72-A9A0-C58006886635}" type="slidenum">
              <a:rPr lang="en-US"/>
              <a:pPr/>
              <a:t>16</a:t>
            </a:fld>
            <a:endParaRPr lang="en-US"/>
          </a:p>
        </p:txBody>
      </p:sp>
      <p:sp>
        <p:nvSpPr>
          <p:cNvPr id="179202" name="Rectangle 2" descr="Canvas"/>
          <p:cNvSpPr>
            <a:spLocks noGrp="1" noChangeArrowheads="1"/>
          </p:cNvSpPr>
          <p:nvPr>
            <p:ph type="title"/>
          </p:nvPr>
        </p:nvSpPr>
        <p:spPr>
          <a:xfrm>
            <a:off x="3124200" y="152400"/>
            <a:ext cx="5791200" cy="762000"/>
          </a:xfrm>
          <a:solidFill>
            <a:srgbClr val="FFFF00"/>
          </a:solidFill>
        </p:spPr>
        <p:txBody>
          <a:bodyPr/>
          <a:lstStyle/>
          <a:p>
            <a:pPr rtl="1"/>
            <a:r>
              <a:rPr lang="ar-EG" sz="2800" dirty="0">
                <a:solidFill>
                  <a:schemeClr val="tx1"/>
                </a:solidFill>
                <a:latin typeface="+mn-lt"/>
                <a:ea typeface="+mn-ea"/>
              </a:rPr>
              <a:t>على الكلية أن توائم </a:t>
            </a:r>
            <a:r>
              <a:rPr lang="ar-EG" sz="2800" dirty="0" smtClean="0">
                <a:solidFill>
                  <a:schemeClr val="tx1"/>
                </a:solidFill>
                <a:latin typeface="+mn-lt"/>
                <a:ea typeface="+mn-ea"/>
              </a:rPr>
              <a:t>بين</a:t>
            </a:r>
            <a:r>
              <a:rPr lang="ar-EG" sz="2800" dirty="0">
                <a:solidFill>
                  <a:schemeClr val="tx1"/>
                </a:solidFill>
                <a:latin typeface="+mn-lt"/>
                <a:ea typeface="+mn-ea"/>
              </a:rPr>
              <a:t> ثلاث قوى ..............</a:t>
            </a:r>
            <a:endParaRPr lang="en-US" sz="28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304800" y="1447800"/>
          <a:ext cx="85344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Dos and don’ts for SWOT analysis 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ctr" rtl="0">
              <a:lnSpc>
                <a:spcPct val="80000"/>
              </a:lnSpc>
              <a:buFontTx/>
              <a:buNone/>
            </a:pPr>
            <a:r>
              <a:rPr lang="en-US" sz="10600" dirty="0"/>
              <a:t>☺</a:t>
            </a:r>
            <a:r>
              <a:rPr lang="en-US" sz="2400" dirty="0"/>
              <a:t>Dos</a:t>
            </a:r>
          </a:p>
          <a:p>
            <a:pPr algn="l" rtl="0">
              <a:lnSpc>
                <a:spcPct val="80000"/>
              </a:lnSpc>
              <a:buClr>
                <a:srgbClr val="00CC00"/>
              </a:buClr>
              <a:buFont typeface="Wingdings" pitchFamily="2" charset="2"/>
              <a:buChar char="ü"/>
            </a:pPr>
            <a:r>
              <a:rPr lang="en-US" sz="2400" dirty="0"/>
              <a:t>Be analytic and specific.</a:t>
            </a:r>
          </a:p>
          <a:p>
            <a:pPr algn="l" rtl="0">
              <a:lnSpc>
                <a:spcPct val="80000"/>
              </a:lnSpc>
              <a:buClr>
                <a:srgbClr val="00CC00"/>
              </a:buClr>
              <a:buFont typeface="Wingdings" pitchFamily="2" charset="2"/>
              <a:buChar char="ü"/>
            </a:pPr>
            <a:r>
              <a:rPr lang="en-US" sz="2400" dirty="0"/>
              <a:t>Record all thoughts and ideas.</a:t>
            </a:r>
          </a:p>
          <a:p>
            <a:pPr algn="l" rtl="0">
              <a:lnSpc>
                <a:spcPct val="80000"/>
              </a:lnSpc>
              <a:buClr>
                <a:srgbClr val="00CC00"/>
              </a:buClr>
              <a:buFont typeface="Wingdings" pitchFamily="2" charset="2"/>
              <a:buChar char="ü"/>
            </a:pPr>
            <a:r>
              <a:rPr lang="en-US" sz="2400" dirty="0" smtClean="0"/>
              <a:t>Choose </a:t>
            </a:r>
            <a:r>
              <a:rPr lang="en-US" sz="2400" dirty="0"/>
              <a:t>the right people for the task.</a:t>
            </a:r>
          </a:p>
          <a:p>
            <a:pPr algn="ctr" rtl="0">
              <a:lnSpc>
                <a:spcPct val="80000"/>
              </a:lnSpc>
              <a:buFontTx/>
              <a:buNone/>
            </a:pPr>
            <a:endParaRPr lang="en-US" sz="2400" dirty="0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ctr" rtl="0">
              <a:lnSpc>
                <a:spcPct val="80000"/>
              </a:lnSpc>
              <a:buFontTx/>
              <a:buNone/>
            </a:pPr>
            <a:r>
              <a:rPr lang="en-US" sz="4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☹</a:t>
            </a:r>
            <a:r>
              <a:rPr lang="en-US" sz="3600"/>
              <a:t> </a:t>
            </a:r>
            <a:r>
              <a:rPr lang="en-US" sz="2400"/>
              <a:t>Don’ts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2400">
                <a:solidFill>
                  <a:srgbClr val="CC0000"/>
                </a:solidFill>
              </a:rPr>
              <a:t>X</a:t>
            </a:r>
            <a:r>
              <a:rPr lang="en-US" sz="2400"/>
              <a:t> Try to disguise weakness.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2400">
                <a:solidFill>
                  <a:srgbClr val="CC0000"/>
                </a:solidFill>
              </a:rPr>
              <a:t>X </a:t>
            </a:r>
            <a:r>
              <a:rPr lang="en-US" sz="2400"/>
              <a:t>Merely list errors and mistakes.</a:t>
            </a:r>
            <a:r>
              <a:rPr lang="en-US" sz="24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2400">
                <a:solidFill>
                  <a:srgbClr val="CC0000"/>
                </a:solidFill>
              </a:rPr>
              <a:t>X</a:t>
            </a:r>
            <a:r>
              <a:rPr lang="en-US" sz="2400"/>
              <a:t> Confuse internal with external factors.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2400">
                <a:solidFill>
                  <a:srgbClr val="CC0000"/>
                </a:solidFill>
              </a:rPr>
              <a:t>X</a:t>
            </a:r>
            <a:r>
              <a:rPr lang="en-US" sz="2400"/>
              <a:t> Lose sight of external influences and trends.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2400">
                <a:solidFill>
                  <a:srgbClr val="CC0000"/>
                </a:solidFill>
              </a:rPr>
              <a:t>X</a:t>
            </a:r>
            <a:r>
              <a:rPr lang="en-US" sz="2400"/>
              <a:t> Allow the SWOT to become a blame-laying exercise.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2400">
                <a:solidFill>
                  <a:srgbClr val="CC0000"/>
                </a:solidFill>
              </a:rPr>
              <a:t>X</a:t>
            </a:r>
            <a:r>
              <a:rPr lang="en-US" sz="2400"/>
              <a:t> Ignore the outcomes at later stages of the planning process.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14FCC-CE61-4210-86C6-25B887AF2169}" type="slidenum">
              <a:rPr lang="en-US"/>
              <a:pPr/>
              <a:t>18</a:t>
            </a:fld>
            <a:endParaRPr lang="en-US"/>
          </a:p>
        </p:txBody>
      </p:sp>
      <p:sp>
        <p:nvSpPr>
          <p:cNvPr id="531458" name="Rectangle 2" descr="Canvas"/>
          <p:cNvSpPr>
            <a:spLocks noGrp="1" noChangeArrowheads="1"/>
          </p:cNvSpPr>
          <p:nvPr>
            <p:ph type="title"/>
          </p:nvPr>
        </p:nvSpPr>
        <p:spPr>
          <a:xfrm>
            <a:off x="5334000" y="228600"/>
            <a:ext cx="3505200" cy="838200"/>
          </a:xfrm>
          <a:solidFill>
            <a:srgbClr val="FFFF00"/>
          </a:solidFill>
        </p:spPr>
        <p:txBody>
          <a:bodyPr/>
          <a:lstStyle/>
          <a:p>
            <a:pPr rtl="1"/>
            <a:r>
              <a:rPr lang="ar-EG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F_Najed" pitchFamily="2" charset="-78"/>
              </a:rPr>
              <a:t>ألأهداف الاستراتيجية للكلية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AF_Najed" pitchFamily="2" charset="-78"/>
            </a:endParaRPr>
          </a:p>
        </p:txBody>
      </p:sp>
      <p:sp>
        <p:nvSpPr>
          <p:cNvPr id="531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295400"/>
            <a:ext cx="8001000" cy="3733800"/>
          </a:xfrm>
        </p:spPr>
        <p:txBody>
          <a:bodyPr/>
          <a:lstStyle/>
          <a:p>
            <a:pPr algn="just" rtl="1"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مجموعة من الأهداف الخاصة بالكلية منبثقة عن رسالتها . وتكتب بصيغة عامة تركز على الرؤية العريضة والمدى الإستراتيجى الذى ترغب الكلية فى اتخاذه من أجل تحقيق أفضل أثر على مختلف الأنشطة التعليمية لطلابها والمجتمع المحلى الذى تخدمه والمجتمع بأسره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.</a:t>
            </a:r>
          </a:p>
          <a:p>
            <a:pPr algn="just" rtl="1">
              <a:buFontTx/>
              <a:buNone/>
            </a:pPr>
            <a:endParaRPr lang="ar-EG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endParaRPr>
          </a:p>
          <a:p>
            <a:pPr algn="just" rtl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تعكس مخرجات الكلية المختلفة ، وترتبط بأولويات القضايا الاستراتيجية .</a:t>
            </a:r>
          </a:p>
          <a:p>
            <a:pPr algn="just" rtl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v"/>
            </a:pPr>
            <a:endParaRPr lang="ar-EG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endParaRPr>
          </a:p>
          <a:p>
            <a:pPr algn="just" rtl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توضع بصورة مجردة  و يمكن تحليلها لأهداف قصيرة المدى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SMARTER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 </a:t>
            </a:r>
            <a:endParaRPr lang="ar-EG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endParaRPr>
          </a:p>
        </p:txBody>
      </p:sp>
      <p:pic>
        <p:nvPicPr>
          <p:cNvPr id="531460" name="Picture 4" descr="bullseye_goal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066800" y="5029200"/>
            <a:ext cx="2971800" cy="1600200"/>
          </a:xfrm>
          <a:noFill/>
          <a:ln/>
        </p:spPr>
      </p:pic>
      <p:pic>
        <p:nvPicPr>
          <p:cNvPr id="6" name="Picture 6" descr="BD05219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5181600"/>
            <a:ext cx="1447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16AB701E-E0D4-4E8D-83A7-F13BB52D0AB2}" type="slidenum">
              <a:rPr lang="en-US"/>
              <a:pPr/>
              <a:t>19</a:t>
            </a:fld>
            <a:endParaRPr lang="en-US"/>
          </a:p>
        </p:txBody>
      </p:sp>
      <p:sp>
        <p:nvSpPr>
          <p:cNvPr id="366612" name="Oval 20"/>
          <p:cNvSpPr>
            <a:spLocks noChangeArrowheads="1"/>
          </p:cNvSpPr>
          <p:nvPr/>
        </p:nvSpPr>
        <p:spPr bwMode="auto">
          <a:xfrm>
            <a:off x="2743200" y="457200"/>
            <a:ext cx="3200400" cy="2286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/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F_Najed" pitchFamily="2" charset="-78"/>
              </a:rPr>
              <a:t>رؤية</a:t>
            </a:r>
            <a:r>
              <a:rPr lang="ar-EG" sz="2400" b="1" dirty="0"/>
              <a:t> </a:t>
            </a: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F_Najed" pitchFamily="2" charset="-78"/>
              </a:rPr>
              <a:t>الكلية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F_Najed" pitchFamily="2" charset="-78"/>
            </a:endParaRPr>
          </a:p>
        </p:txBody>
      </p:sp>
      <p:sp>
        <p:nvSpPr>
          <p:cNvPr id="366613" name="Rectangle 21"/>
          <p:cNvSpPr>
            <a:spLocks noChangeArrowheads="1"/>
          </p:cNvSpPr>
          <p:nvPr/>
        </p:nvSpPr>
        <p:spPr bwMode="auto">
          <a:xfrm>
            <a:off x="2590800" y="1752600"/>
            <a:ext cx="3505200" cy="6096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/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F_Najed" pitchFamily="2" charset="-78"/>
              </a:rPr>
              <a:t>رسالة</a:t>
            </a:r>
            <a:r>
              <a:rPr lang="ar-EG" sz="2400" b="1" dirty="0"/>
              <a:t> </a:t>
            </a: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F_Najed" pitchFamily="2" charset="-78"/>
              </a:rPr>
              <a:t>الكلية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F_Najed" pitchFamily="2" charset="-78"/>
            </a:endParaRPr>
          </a:p>
        </p:txBody>
      </p:sp>
      <p:sp>
        <p:nvSpPr>
          <p:cNvPr id="366614" name="Rectangle 22" descr="White marble"/>
          <p:cNvSpPr>
            <a:spLocks noChangeArrowheads="1"/>
          </p:cNvSpPr>
          <p:nvPr/>
        </p:nvSpPr>
        <p:spPr bwMode="auto">
          <a:xfrm>
            <a:off x="6324600" y="3429000"/>
            <a:ext cx="2011363" cy="54768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/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F_Najed" pitchFamily="2" charset="-78"/>
              </a:rPr>
              <a:t>الهدف العام الأول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F_Najed" pitchFamily="2" charset="-78"/>
            </a:endParaRPr>
          </a:p>
        </p:txBody>
      </p:sp>
      <p:sp>
        <p:nvSpPr>
          <p:cNvPr id="366616" name="Rectangle 24" descr="Water droplets"/>
          <p:cNvSpPr>
            <a:spLocks noChangeArrowheads="1"/>
          </p:cNvSpPr>
          <p:nvPr/>
        </p:nvSpPr>
        <p:spPr bwMode="auto">
          <a:xfrm>
            <a:off x="838200" y="3352800"/>
            <a:ext cx="2011363" cy="547688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F_Najed" pitchFamily="2" charset="-78"/>
              </a:rPr>
              <a:t>الهدف العام الثانى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F_Najed" pitchFamily="2" charset="-78"/>
            </a:endParaRPr>
          </a:p>
        </p:txBody>
      </p:sp>
      <p:sp>
        <p:nvSpPr>
          <p:cNvPr id="366632" name="Line 40"/>
          <p:cNvSpPr>
            <a:spLocks noChangeShapeType="1"/>
          </p:cNvSpPr>
          <p:nvPr/>
        </p:nvSpPr>
        <p:spPr bwMode="auto">
          <a:xfrm flipH="1">
            <a:off x="1752600" y="2362200"/>
            <a:ext cx="2667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366634" name="Line 42"/>
          <p:cNvSpPr>
            <a:spLocks noChangeShapeType="1"/>
          </p:cNvSpPr>
          <p:nvPr/>
        </p:nvSpPr>
        <p:spPr bwMode="auto">
          <a:xfrm>
            <a:off x="4419600" y="2362200"/>
            <a:ext cx="2971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366635" name="AutoShape 43"/>
          <p:cNvSpPr>
            <a:spLocks noChangeArrowheads="1"/>
          </p:cNvSpPr>
          <p:nvPr/>
        </p:nvSpPr>
        <p:spPr bwMode="auto">
          <a:xfrm>
            <a:off x="5791200" y="4343400"/>
            <a:ext cx="1371600" cy="609600"/>
          </a:xfrm>
          <a:prstGeom prst="cloudCallout">
            <a:avLst>
              <a:gd name="adj1" fmla="val -7292"/>
              <a:gd name="adj2" fmla="val 70051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rtl="1"/>
            <a:r>
              <a:rPr lang="ar-EG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F_Najed" pitchFamily="2" charset="-78"/>
              </a:rPr>
              <a:t>هدف فرعى (2)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F_Najed" pitchFamily="2" charset="-78"/>
            </a:endParaRPr>
          </a:p>
        </p:txBody>
      </p:sp>
      <p:sp>
        <p:nvSpPr>
          <p:cNvPr id="366636" name="AutoShape 44"/>
          <p:cNvSpPr>
            <a:spLocks noChangeArrowheads="1"/>
          </p:cNvSpPr>
          <p:nvPr/>
        </p:nvSpPr>
        <p:spPr bwMode="auto">
          <a:xfrm>
            <a:off x="7543800" y="4343400"/>
            <a:ext cx="1371600" cy="609600"/>
          </a:xfrm>
          <a:prstGeom prst="cloudCallout">
            <a:avLst>
              <a:gd name="adj1" fmla="val -35856"/>
              <a:gd name="adj2" fmla="val 57551"/>
            </a:avLst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rtl="1"/>
            <a:r>
              <a:rPr lang="ar-EG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F_Najed" pitchFamily="2" charset="-78"/>
              </a:rPr>
              <a:t>هدف</a:t>
            </a:r>
          </a:p>
          <a:p>
            <a:pPr algn="ctr" rtl="1"/>
            <a:r>
              <a:rPr lang="ar-EG" sz="1200" b="1" dirty="0">
                <a:cs typeface="AdvertisingExtraBold" pitchFamily="2" charset="-78"/>
              </a:rPr>
              <a:t> فرعى (1)</a:t>
            </a:r>
            <a:endParaRPr lang="en-US" sz="1200" b="1" dirty="0">
              <a:cs typeface="AdvertisingExtraBold" pitchFamily="2" charset="-78"/>
            </a:endParaRPr>
          </a:p>
        </p:txBody>
      </p:sp>
      <p:sp>
        <p:nvSpPr>
          <p:cNvPr id="366637" name="AutoShape 45"/>
          <p:cNvSpPr>
            <a:spLocks noChangeArrowheads="1"/>
          </p:cNvSpPr>
          <p:nvPr/>
        </p:nvSpPr>
        <p:spPr bwMode="auto">
          <a:xfrm>
            <a:off x="7010400" y="5181600"/>
            <a:ext cx="1371600" cy="609600"/>
          </a:xfrm>
          <a:prstGeom prst="cloudCallout">
            <a:avLst>
              <a:gd name="adj1" fmla="val -43750"/>
              <a:gd name="adj2" fmla="val 70000"/>
            </a:avLst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rtl="1"/>
            <a:r>
              <a:rPr lang="ar-EG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F_Najed" pitchFamily="2" charset="-78"/>
              </a:rPr>
              <a:t>هدف فرعى (3)</a:t>
            </a:r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F_Najed" pitchFamily="2" charset="-78"/>
            </a:endParaRPr>
          </a:p>
        </p:txBody>
      </p:sp>
      <p:sp>
        <p:nvSpPr>
          <p:cNvPr id="366638" name="Line 46"/>
          <p:cNvSpPr>
            <a:spLocks noChangeShapeType="1"/>
          </p:cNvSpPr>
          <p:nvPr/>
        </p:nvSpPr>
        <p:spPr bwMode="auto">
          <a:xfrm>
            <a:off x="7391400" y="39624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366639" name="Line 47"/>
          <p:cNvSpPr>
            <a:spLocks noChangeShapeType="1"/>
          </p:cNvSpPr>
          <p:nvPr/>
        </p:nvSpPr>
        <p:spPr bwMode="auto">
          <a:xfrm>
            <a:off x="7391400" y="39624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366640" name="Line 48"/>
          <p:cNvSpPr>
            <a:spLocks noChangeShapeType="1"/>
          </p:cNvSpPr>
          <p:nvPr/>
        </p:nvSpPr>
        <p:spPr bwMode="auto">
          <a:xfrm flipH="1">
            <a:off x="6934200" y="3962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366641" name="AutoShape 49"/>
          <p:cNvSpPr>
            <a:spLocks noChangeArrowheads="1"/>
          </p:cNvSpPr>
          <p:nvPr/>
        </p:nvSpPr>
        <p:spPr bwMode="auto">
          <a:xfrm>
            <a:off x="0" y="4191000"/>
            <a:ext cx="1371600" cy="547688"/>
          </a:xfrm>
          <a:prstGeom prst="cloudCallout">
            <a:avLst>
              <a:gd name="adj1" fmla="val -7292"/>
              <a:gd name="adj2" fmla="val 70051"/>
            </a:avLst>
          </a:prstGeom>
          <a:solidFill>
            <a:srgbClr val="008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rtl="1"/>
            <a:r>
              <a:rPr lang="ar-EG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F_Najed" pitchFamily="2" charset="-78"/>
              </a:rPr>
              <a:t>هدف فرعى (2)</a:t>
            </a:r>
            <a:endPara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F_Najed" pitchFamily="2" charset="-78"/>
            </a:endParaRPr>
          </a:p>
        </p:txBody>
      </p:sp>
      <p:sp>
        <p:nvSpPr>
          <p:cNvPr id="366645" name="AutoShape 53"/>
          <p:cNvSpPr>
            <a:spLocks noChangeArrowheads="1"/>
          </p:cNvSpPr>
          <p:nvPr/>
        </p:nvSpPr>
        <p:spPr bwMode="auto">
          <a:xfrm>
            <a:off x="2590800" y="4267200"/>
            <a:ext cx="1371600" cy="547688"/>
          </a:xfrm>
          <a:prstGeom prst="cloudCallout">
            <a:avLst>
              <a:gd name="adj1" fmla="val -43750"/>
              <a:gd name="adj2" fmla="val 70000"/>
            </a:avLst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rtl="1"/>
            <a:r>
              <a:rPr lang="ar-EG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F_Najed" pitchFamily="2" charset="-78"/>
              </a:rPr>
              <a:t>هدف فرعى (1)</a:t>
            </a:r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F_Najed" pitchFamily="2" charset="-78"/>
            </a:endParaRPr>
          </a:p>
          <a:p>
            <a:pPr algn="ctr"/>
            <a:endParaRPr lang="en-US" sz="1400" dirty="0">
              <a:cs typeface="AdvertisingExtraBold" pitchFamily="2" charset="-78"/>
            </a:endParaRPr>
          </a:p>
        </p:txBody>
      </p:sp>
      <p:sp>
        <p:nvSpPr>
          <p:cNvPr id="366646" name="AutoShape 54"/>
          <p:cNvSpPr>
            <a:spLocks noChangeArrowheads="1"/>
          </p:cNvSpPr>
          <p:nvPr/>
        </p:nvSpPr>
        <p:spPr bwMode="auto">
          <a:xfrm>
            <a:off x="2209800" y="5257800"/>
            <a:ext cx="1554163" cy="639763"/>
          </a:xfrm>
          <a:prstGeom prst="cloudCallout">
            <a:avLst>
              <a:gd name="adj1" fmla="val -43750"/>
              <a:gd name="adj2" fmla="val 70000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rtl="1"/>
            <a:r>
              <a:rPr lang="ar-EG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F_Najed" pitchFamily="2" charset="-78"/>
              </a:rPr>
              <a:t>هدف فرعى (4)</a:t>
            </a:r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F_Najed" pitchFamily="2" charset="-78"/>
            </a:endParaRPr>
          </a:p>
          <a:p>
            <a:pPr algn="ctr"/>
            <a:endParaRPr lang="en-US" sz="1400" b="1" dirty="0">
              <a:cs typeface="AdvertisingExtraBold" pitchFamily="2" charset="-78"/>
            </a:endParaRPr>
          </a:p>
        </p:txBody>
      </p:sp>
      <p:sp>
        <p:nvSpPr>
          <p:cNvPr id="366647" name="AutoShape 55"/>
          <p:cNvSpPr>
            <a:spLocks noChangeArrowheads="1"/>
          </p:cNvSpPr>
          <p:nvPr/>
        </p:nvSpPr>
        <p:spPr bwMode="auto">
          <a:xfrm>
            <a:off x="533400" y="5105400"/>
            <a:ext cx="1371600" cy="547688"/>
          </a:xfrm>
          <a:prstGeom prst="cloudCallout">
            <a:avLst>
              <a:gd name="adj1" fmla="val -43750"/>
              <a:gd name="adj2" fmla="val 70000"/>
            </a:avLst>
          </a:prstGeom>
          <a:solidFill>
            <a:srgbClr val="6666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rtl="1"/>
            <a:r>
              <a:rPr lang="ar-EG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F_Najed" pitchFamily="2" charset="-78"/>
              </a:rPr>
              <a:t>هدف</a:t>
            </a:r>
            <a:r>
              <a:rPr lang="ar-EG" sz="1400" b="1" dirty="0">
                <a:cs typeface="AdvertisingExtraBold" pitchFamily="2" charset="-78"/>
              </a:rPr>
              <a:t> فرعى (3)</a:t>
            </a:r>
            <a:endParaRPr lang="en-US" sz="1400" b="1" dirty="0">
              <a:cs typeface="AdvertisingExtraBold" pitchFamily="2" charset="-78"/>
            </a:endParaRPr>
          </a:p>
          <a:p>
            <a:pPr algn="ctr"/>
            <a:endParaRPr lang="en-US" sz="1400" dirty="0">
              <a:cs typeface="AdvertisingExtraBold" pitchFamily="2" charset="-78"/>
            </a:endParaRPr>
          </a:p>
        </p:txBody>
      </p:sp>
      <p:sp>
        <p:nvSpPr>
          <p:cNvPr id="366648" name="Line 56"/>
          <p:cNvSpPr>
            <a:spLocks noChangeShapeType="1"/>
          </p:cNvSpPr>
          <p:nvPr/>
        </p:nvSpPr>
        <p:spPr bwMode="auto">
          <a:xfrm>
            <a:off x="1828800" y="3886200"/>
            <a:ext cx="990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366649" name="Line 57"/>
          <p:cNvSpPr>
            <a:spLocks noChangeShapeType="1"/>
          </p:cNvSpPr>
          <p:nvPr/>
        </p:nvSpPr>
        <p:spPr bwMode="auto">
          <a:xfrm flipH="1">
            <a:off x="1600200" y="3886200"/>
            <a:ext cx="304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366650" name="Line 58"/>
          <p:cNvSpPr>
            <a:spLocks noChangeShapeType="1"/>
          </p:cNvSpPr>
          <p:nvPr/>
        </p:nvSpPr>
        <p:spPr bwMode="auto">
          <a:xfrm>
            <a:off x="1905000" y="3886200"/>
            <a:ext cx="8382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366651" name="Line 59"/>
          <p:cNvSpPr>
            <a:spLocks noChangeShapeType="1"/>
          </p:cNvSpPr>
          <p:nvPr/>
        </p:nvSpPr>
        <p:spPr bwMode="auto">
          <a:xfrm flipH="1">
            <a:off x="1066800" y="3886200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EG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0" y="1600200"/>
            <a:ext cx="5638800" cy="4525963"/>
          </a:xfrm>
        </p:spPr>
        <p:txBody>
          <a:bodyPr/>
          <a:lstStyle/>
          <a:p>
            <a:pPr algn="just" rtl="1"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تحليل البيئة الداخلية والبيئة الخارجية للكلية</a:t>
            </a:r>
          </a:p>
          <a:p>
            <a:pPr algn="just" rtl="1">
              <a:buClr>
                <a:srgbClr val="C00000"/>
              </a:buClr>
              <a:buNone/>
            </a:pP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 </a:t>
            </a:r>
          </a:p>
          <a:p>
            <a:pPr algn="just" rtl="1">
              <a:buClr>
                <a:srgbClr val="C00000"/>
              </a:buClr>
              <a:buNone/>
            </a:pPr>
            <a:endParaRPr lang="ar-EG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22F4-11C5-4C3F-8872-8576AF98D15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0" y="317212"/>
            <a:ext cx="42672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1" anchor="ctr" anchorCtr="0">
            <a:spAutoFit/>
          </a:bodyPr>
          <a:lstStyle/>
          <a:p>
            <a:pPr algn="ctr" rtl="1"/>
            <a:r>
              <a:rPr lang="ar-E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أجندة ورشة العمل</a:t>
            </a:r>
            <a:endParaRPr lang="ar-E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208C8-D26E-4C75-8680-8EE6A16E4421}" type="slidenum">
              <a:rPr lang="en-US"/>
              <a:pPr/>
              <a:t>20</a:t>
            </a:fld>
            <a:endParaRPr lang="en-US"/>
          </a:p>
        </p:txBody>
      </p:sp>
      <p:sp>
        <p:nvSpPr>
          <p:cNvPr id="557058" name="Rectangle 2" descr="Canvas"/>
          <p:cNvSpPr>
            <a:spLocks noGrp="1" noChangeArrowheads="1"/>
          </p:cNvSpPr>
          <p:nvPr>
            <p:ph type="title"/>
          </p:nvPr>
        </p:nvSpPr>
        <p:spPr>
          <a:xfrm>
            <a:off x="4724400" y="228600"/>
            <a:ext cx="4267200" cy="838200"/>
          </a:xfrm>
          <a:solidFill>
            <a:srgbClr val="FFFF00"/>
          </a:solidFill>
        </p:spPr>
        <p:txBody>
          <a:bodyPr/>
          <a:lstStyle/>
          <a:p>
            <a:pPr rtl="1"/>
            <a:r>
              <a:rPr lang="ar-EG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F_Najed" pitchFamily="2" charset="-78"/>
              </a:rPr>
              <a:t>أمثلة للأهداف الإستراتيجية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AF_Najed" pitchFamily="2" charset="-78"/>
            </a:endParaRPr>
          </a:p>
        </p:txBody>
      </p:sp>
      <p:sp>
        <p:nvSpPr>
          <p:cNvPr id="557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295400"/>
            <a:ext cx="7391400" cy="4800600"/>
          </a:xfrm>
        </p:spPr>
        <p:txBody>
          <a:bodyPr/>
          <a:lstStyle/>
          <a:p>
            <a:pPr algn="justLow" rtl="1"/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رفع كفايات الهيئة الإدارية المعاونة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.</a:t>
            </a:r>
            <a:endParaRPr lang="ar-EG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endParaRPr>
          </a:p>
          <a:p>
            <a:pPr algn="justLow" rtl="1"/>
            <a:endParaRPr lang="ar-EG" sz="2400" b="1" dirty="0">
              <a:cs typeface="AdvertisingMedium" pitchFamily="2" charset="-78"/>
            </a:endParaRPr>
          </a:p>
          <a:p>
            <a:pPr algn="justLow" rtl="1"/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اعتماد البرامج المختلفة التى تقدمها الكلية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 </a:t>
            </a: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.</a:t>
            </a:r>
          </a:p>
          <a:p>
            <a:pPr algn="justLow" rtl="1"/>
            <a:endParaRPr lang="ar-EG" sz="2400" b="1" dirty="0">
              <a:cs typeface="AdvertisingMedium" pitchFamily="2" charset="-78"/>
            </a:endParaRPr>
          </a:p>
          <a:p>
            <a:pPr algn="justLow" rtl="1"/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تنويع مصادر التمويل وزيادة الدخل .</a:t>
            </a:r>
          </a:p>
          <a:p>
            <a:pPr algn="justLow" rtl="1"/>
            <a:endParaRPr lang="ar-EG" sz="2400" b="1" dirty="0">
              <a:cs typeface="AdvertisingMedium" pitchFamily="2" charset="-78"/>
            </a:endParaRPr>
          </a:p>
          <a:p>
            <a:pPr algn="justLow" rtl="1"/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بنية </a:t>
            </a: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تحتية فعالة وداعمة .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635375" y="333375"/>
            <a:ext cx="5051425" cy="935038"/>
          </a:xfrm>
          <a:solidFill>
            <a:srgbClr val="FFFF00"/>
          </a:solidFill>
        </p:spPr>
        <p:txBody>
          <a:bodyPr/>
          <a:lstStyle/>
          <a:p>
            <a:pPr rtl="1"/>
            <a:r>
              <a:rPr lang="ar-EG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F_Najed" pitchFamily="2" charset="-78"/>
              </a:rPr>
              <a:t>من يشترك فى </a:t>
            </a:r>
            <a:r>
              <a:rPr lang="ar-EG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F_Najed" pitchFamily="2" charset="-78"/>
              </a:rPr>
              <a:t>تحليل </a:t>
            </a:r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F_Najed" pitchFamily="2" charset="-78"/>
              </a:rPr>
              <a:t>SWOT</a:t>
            </a:r>
            <a:r>
              <a:rPr lang="ar-EG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F_Najed" pitchFamily="2" charset="-78"/>
              </a:rPr>
              <a:t> </a:t>
            </a:r>
            <a:r>
              <a:rPr lang="ar-EG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F_Najed" pitchFamily="2" charset="-78"/>
              </a:rPr>
              <a:t>؟</a:t>
            </a:r>
            <a:endParaRPr lang="th-TH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AF_Najed" pitchFamily="2" charset="-78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1" y="1600200"/>
            <a:ext cx="6248400" cy="495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>
              <a:buFontTx/>
              <a:buChar char="•"/>
            </a:pP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إدارة الكلية </a:t>
            </a:r>
            <a:endParaRPr lang="ar-EG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endParaRPr>
          </a:p>
          <a:p>
            <a:pPr algn="r" rtl="1">
              <a:buFontTx/>
              <a:buChar char="•"/>
            </a:pP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إدارة الجامعة</a:t>
            </a:r>
            <a:endParaRPr lang="ar-EG" sz="2800" dirty="0"/>
          </a:p>
          <a:p>
            <a:pPr algn="r" rtl="1">
              <a:buFontTx/>
              <a:buChar char="•"/>
            </a:pP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ممثلى البرامج الأكاديمية </a:t>
            </a:r>
          </a:p>
          <a:p>
            <a:pPr algn="r" rtl="1">
              <a:buFontTx/>
              <a:buChar char="•"/>
            </a:pP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ممثلى </a:t>
            </a: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الأقسام العلمية </a:t>
            </a:r>
          </a:p>
          <a:p>
            <a:pPr algn="r" rtl="1">
              <a:buFontTx/>
              <a:buChar char="•"/>
            </a:pP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ممثلى </a:t>
            </a: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الطلاب والطاقم الإدارى</a:t>
            </a:r>
          </a:p>
          <a:p>
            <a:pPr algn="r" rtl="1">
              <a:buFontTx/>
              <a:buChar char="•"/>
            </a:pP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الزملاء </a:t>
            </a: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من كليات أخرى </a:t>
            </a:r>
          </a:p>
          <a:p>
            <a:pPr algn="r" rtl="1">
              <a:buFontTx/>
              <a:buChar char="•"/>
            </a:pP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ممثلى </a:t>
            </a: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سوق العمل والمعنيين من المجتمع المحلى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والخريجين</a:t>
            </a:r>
            <a:endParaRPr lang="th-TH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endParaRPr>
          </a:p>
        </p:txBody>
      </p:sp>
      <p:pic>
        <p:nvPicPr>
          <p:cNvPr id="12294" name="Picture 6" descr="stakehold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600200"/>
            <a:ext cx="2808288" cy="26654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486400" y="76200"/>
            <a:ext cx="3352800" cy="838200"/>
          </a:xfrm>
          <a:solidFill>
            <a:srgbClr val="FFFF00"/>
          </a:solidFill>
        </p:spPr>
        <p:txBody>
          <a:bodyPr/>
          <a:lstStyle/>
          <a:p>
            <a:r>
              <a:rPr lang="ar-E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مهام للتنفيذ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71800" y="1066800"/>
            <a:ext cx="5668962" cy="5257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>
              <a:buFontTx/>
              <a:buChar char="•"/>
            </a:pP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وضع مسودة خطة لاجراء تحليل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SWOT</a:t>
            </a:r>
            <a:endParaRPr lang="ar-EG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endParaRPr>
          </a:p>
          <a:p>
            <a:pPr algn="r" rtl="1">
              <a:buFontTx/>
              <a:buChar char="•"/>
            </a:pPr>
            <a:r>
              <a:rPr lang="ar-EG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مراجعة ونشر </a:t>
            </a:r>
            <a:r>
              <a:rPr lang="ar-EG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وتوزيع الخطة</a:t>
            </a:r>
          </a:p>
          <a:p>
            <a:pPr algn="r" rtl="1">
              <a:buFontTx/>
              <a:buChar char="•"/>
            </a:pPr>
            <a:r>
              <a:rPr lang="ar-EG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التنفيذ </a:t>
            </a:r>
            <a:endParaRPr lang="ar-EG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endParaRPr>
          </a:p>
          <a:p>
            <a:pPr algn="r" rtl="1">
              <a:buFontTx/>
              <a:buChar char="•"/>
            </a:pPr>
            <a:r>
              <a:rPr lang="ar-EG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تقارير </a:t>
            </a:r>
            <a:r>
              <a:rPr lang="ar-EG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المتابعة </a:t>
            </a:r>
          </a:p>
          <a:p>
            <a:pPr algn="r" rtl="1">
              <a:buFontTx/>
              <a:buChar char="•"/>
            </a:pPr>
            <a:r>
              <a:rPr lang="ar-EG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الإفادة </a:t>
            </a:r>
            <a:r>
              <a:rPr lang="ar-EG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من التغذية الراجعة</a:t>
            </a:r>
          </a:p>
          <a:p>
            <a:pPr algn="r" rtl="1">
              <a:buFontTx/>
              <a:buChar char="•"/>
            </a:pPr>
            <a:r>
              <a:rPr lang="ar-EG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تحديد قائمة نهائية تتضمن </a:t>
            </a:r>
            <a:r>
              <a:rPr lang="ar-EG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التحديات </a:t>
            </a:r>
            <a:endParaRPr lang="ar-EG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endParaRPr>
          </a:p>
          <a:p>
            <a:pPr algn="r" rtl="1">
              <a:buFontTx/>
              <a:buChar char="•"/>
            </a:pPr>
            <a:r>
              <a:rPr lang="ar-EG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كتابة تقرير الوضع الراهن ومراجعته ونشره وتوزيعه</a:t>
            </a:r>
          </a:p>
          <a:p>
            <a:pPr algn="r" rtl="1">
              <a:buFontTx/>
              <a:buChar char="•"/>
            </a:pPr>
            <a:r>
              <a:rPr lang="ar-EG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تعديل رؤية ورسالة الكلية</a:t>
            </a:r>
          </a:p>
          <a:p>
            <a:pPr algn="r" rtl="1">
              <a:buFontTx/>
              <a:buChar char="•"/>
            </a:pPr>
            <a:r>
              <a:rPr lang="ar-EG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تحليل رسالة الكلية إلى أهداف إستراتيجية</a:t>
            </a:r>
            <a:endParaRPr lang="ar-EG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endParaRPr>
          </a:p>
          <a:p>
            <a:pPr algn="r" rtl="1">
              <a:buFontTx/>
              <a:buChar char="•"/>
            </a:pPr>
            <a:endParaRPr lang="th-TH" sz="26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638800" y="274638"/>
            <a:ext cx="3048000" cy="1143000"/>
          </a:xfrm>
          <a:solidFill>
            <a:srgbClr val="FFFF00"/>
          </a:solidFill>
        </p:spPr>
        <p:txBody>
          <a:bodyPr/>
          <a:lstStyle/>
          <a:p>
            <a:r>
              <a:rPr lang="ar-EG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F_Najed" pitchFamily="2" charset="-78"/>
              </a:rPr>
              <a:t>مشكلات متوقعة ؟</a:t>
            </a:r>
            <a:endParaRPr lang="th-TH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AF_Najed" pitchFamily="2" charset="-78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132138" y="1600201"/>
            <a:ext cx="5554662" cy="3276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>
              <a:buFontTx/>
              <a:buChar char="•"/>
            </a:pP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عزوف البعض عن المشاركة فى الإعداد والتنفيذ  </a:t>
            </a:r>
          </a:p>
          <a:p>
            <a:pPr algn="r" rtl="1">
              <a:buFontTx/>
              <a:buChar char="•"/>
            </a:pPr>
            <a:endParaRPr lang="ar-EG" dirty="0"/>
          </a:p>
          <a:p>
            <a:pPr algn="r" rtl="1">
              <a:buFontTx/>
              <a:buChar char="•"/>
            </a:pP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مقاومة التغيير </a:t>
            </a:r>
          </a:p>
          <a:p>
            <a:pPr algn="r" rtl="1">
              <a:buFontTx/>
              <a:buChar char="•"/>
            </a:pPr>
            <a:endParaRPr lang="ar-EG" dirty="0"/>
          </a:p>
          <a:p>
            <a:pPr algn="r" rtl="1">
              <a:buFontTx/>
              <a:buChar char="•"/>
            </a:pP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ضعف الموازنات </a:t>
            </a:r>
            <a:endParaRPr lang="th-TH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endParaRPr>
          </a:p>
        </p:txBody>
      </p:sp>
      <p:pic>
        <p:nvPicPr>
          <p:cNvPr id="9221" name="Picture 5" descr="staff-problem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286000"/>
            <a:ext cx="3887787" cy="3311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867400" y="76200"/>
            <a:ext cx="2819400" cy="715962"/>
          </a:xfrm>
          <a:solidFill>
            <a:srgbClr val="FFFF00"/>
          </a:solidFill>
        </p:spPr>
        <p:txBody>
          <a:bodyPr/>
          <a:lstStyle/>
          <a:p>
            <a:r>
              <a:rPr lang="ar-EG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F_Najed" pitchFamily="2" charset="-78"/>
              </a:rPr>
              <a:t>حلول مقترحة</a:t>
            </a:r>
            <a:endParaRPr lang="th-TH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AF_Najed" pitchFamily="2" charset="-78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95600" y="914400"/>
            <a:ext cx="5770562" cy="5410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>
              <a:buFontTx/>
              <a:buChar char="•"/>
            </a:pP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بناء فرق عمل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.</a:t>
            </a:r>
            <a:r>
              <a:rPr lang="ar-EG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Aseer" pitchFamily="2" charset="-78"/>
              </a:rPr>
              <a:t> </a:t>
            </a:r>
            <a:endParaRPr lang="ar-EG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Aseer" pitchFamily="2" charset="-78"/>
            </a:endParaRPr>
          </a:p>
          <a:p>
            <a:pPr algn="r" rtl="1">
              <a:buFontTx/>
              <a:buChar char="•"/>
            </a:pPr>
            <a:endParaRPr lang="ar-EG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>
              <a:buFontTx/>
              <a:buChar char="•"/>
            </a:pPr>
            <a:r>
              <a:rPr lang="ar-EG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متابعة مستمرة من الإدارة العليا</a:t>
            </a:r>
          </a:p>
          <a:p>
            <a:pPr algn="r" rtl="1">
              <a:buFontTx/>
              <a:buChar char="•"/>
            </a:pPr>
            <a:endParaRPr lang="ar-EG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>
              <a:buFontTx/>
              <a:buChar char="•"/>
            </a:pPr>
            <a:r>
              <a:rPr lang="ar-EG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تجذير ثقافة الجودة </a:t>
            </a:r>
          </a:p>
          <a:p>
            <a:pPr algn="r" rtl="1">
              <a:buFontTx/>
              <a:buChar char="•"/>
            </a:pPr>
            <a:endParaRPr lang="ar-EG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>
              <a:buFontTx/>
              <a:buChar char="•"/>
            </a:pPr>
            <a:r>
              <a:rPr lang="ar-EG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المرونة فى تنفيذ الخطة</a:t>
            </a:r>
          </a:p>
          <a:p>
            <a:pPr algn="r" rtl="1">
              <a:buFontTx/>
              <a:buChar char="•"/>
            </a:pPr>
            <a:endParaRPr lang="ar-EG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>
              <a:buFontTx/>
              <a:buChar char="•"/>
            </a:pPr>
            <a:r>
              <a:rPr lang="ar-EG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تقدير وتشجيع المتميزين .</a:t>
            </a:r>
          </a:p>
          <a:p>
            <a:pPr algn="r" rtl="1">
              <a:buFontTx/>
              <a:buChar char="•"/>
            </a:pPr>
            <a:endParaRPr lang="ar-EG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>
              <a:buFontTx/>
              <a:buChar char="•"/>
            </a:pPr>
            <a:r>
              <a:rPr lang="ar-EG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الدعاية والنشر </a:t>
            </a:r>
            <a:endParaRPr lang="th-TH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endParaRPr>
          </a:p>
        </p:txBody>
      </p:sp>
      <p:pic>
        <p:nvPicPr>
          <p:cNvPr id="10245" name="Picture 5" descr="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143000"/>
            <a:ext cx="2305050" cy="3240087"/>
          </a:xfrm>
          <a:prstGeom prst="rect">
            <a:avLst/>
          </a:prstGeom>
          <a:noFill/>
        </p:spPr>
      </p:pic>
      <p:pic>
        <p:nvPicPr>
          <p:cNvPr id="10247" name="Picture 7" descr="Solutions_croppe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43200" y="3505200"/>
            <a:ext cx="2016125" cy="3168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AD7EA-75F7-41CB-948C-5F46C087FA93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3" name="Picture 2" descr="http://www.arabsys.net/pic/thanx/3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1" y="857232"/>
            <a:ext cx="8143932" cy="4572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274638"/>
            <a:ext cx="5791200" cy="1143000"/>
          </a:xfrm>
          <a:solidFill>
            <a:srgbClr val="FFFF00"/>
          </a:solidFill>
        </p:spPr>
        <p:txBody>
          <a:bodyPr/>
          <a:lstStyle/>
          <a:p>
            <a:pPr rtl="1"/>
            <a:r>
              <a:rPr lang="ar-EG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F_Najed" pitchFamily="2" charset="-78"/>
              </a:rPr>
              <a:t>ما المقصود بتحليل </a:t>
            </a:r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F_Najed" pitchFamily="2" charset="-78"/>
              </a:rPr>
              <a:t>SWOT</a:t>
            </a:r>
            <a:r>
              <a:rPr lang="ar-EG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F_Najed" pitchFamily="2" charset="-78"/>
              </a:rPr>
              <a:t> ؟</a:t>
            </a:r>
            <a:endParaRPr lang="ar-EG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AF_Naje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1600200"/>
            <a:ext cx="5257800" cy="4525963"/>
          </a:xfrm>
        </p:spPr>
        <p:txBody>
          <a:bodyPr/>
          <a:lstStyle/>
          <a:p>
            <a:pPr algn="just" rtl="1"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تقييم موضوعى مرتب منطقياً يساعد على فهم الوضع الراهن واتخاذ القرارات</a:t>
            </a:r>
          </a:p>
          <a:p>
            <a:pPr algn="just" rtl="1">
              <a:buClr>
                <a:srgbClr val="C00000"/>
              </a:buClr>
              <a:buFont typeface="Wingdings" pitchFamily="2" charset="2"/>
              <a:buChar char="v"/>
            </a:pPr>
            <a:endParaRPr lang="ar-EG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endParaRPr>
          </a:p>
          <a:p>
            <a:pPr algn="just" rtl="1"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طريقة تستخدم فى المراحل الأولية للتخطيط الاستراتيجى </a:t>
            </a:r>
          </a:p>
          <a:p>
            <a:pPr algn="just" rtl="1">
              <a:buClr>
                <a:srgbClr val="C00000"/>
              </a:buClr>
              <a:buFont typeface="Wingdings" pitchFamily="2" charset="2"/>
              <a:buChar char="v"/>
            </a:pPr>
            <a:endParaRPr lang="ar-EG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endParaRPr>
          </a:p>
          <a:p>
            <a:pPr algn="just" rtl="1"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يتضمن تحديد نواحى القوة ، وجوانب الضعف ، والفرص الممكنة ،  والمخاطر المتصلة بالكلية</a:t>
            </a:r>
          </a:p>
          <a:p>
            <a:pPr algn="just" rtl="1">
              <a:buClr>
                <a:srgbClr val="C00000"/>
              </a:buClr>
              <a:buFont typeface="Wingdings" pitchFamily="2" charset="2"/>
              <a:buChar char="v"/>
            </a:pPr>
            <a:endParaRPr lang="ar-EG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endParaRPr>
          </a:p>
          <a:p>
            <a:pPr algn="just" rtl="1">
              <a:buClr>
                <a:srgbClr val="C00000"/>
              </a:buClr>
              <a:buFont typeface="Wingdings" pitchFamily="2" charset="2"/>
              <a:buChar char="v"/>
            </a:pPr>
            <a:endParaRPr lang="ar-EG" b="1" dirty="0" smtClean="0">
              <a:cs typeface="PT Bold Heading" pitchFamily="2" charset="-78"/>
            </a:endParaRPr>
          </a:p>
          <a:p>
            <a:pPr algn="r" rtl="1">
              <a:buClr>
                <a:srgbClr val="C00000"/>
              </a:buClr>
              <a:buFont typeface="Wingdings" pitchFamily="2" charset="2"/>
              <a:buChar char="v"/>
            </a:pPr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22F4-11C5-4C3F-8872-8576AF98D15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274638"/>
            <a:ext cx="5791200" cy="1143000"/>
          </a:xfrm>
          <a:solidFill>
            <a:srgbClr val="FFFF00"/>
          </a:solidFill>
        </p:spPr>
        <p:txBody>
          <a:bodyPr/>
          <a:lstStyle/>
          <a:p>
            <a:pPr rtl="1"/>
            <a:r>
              <a:rPr lang="ar-EG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F_Najed" pitchFamily="2" charset="-78"/>
              </a:rPr>
              <a:t>ما المقصود بتحليل </a:t>
            </a:r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F_Najed" pitchFamily="2" charset="-78"/>
              </a:rPr>
              <a:t>SWOT</a:t>
            </a:r>
            <a:r>
              <a:rPr lang="ar-EG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F_Najed" pitchFamily="2" charset="-78"/>
              </a:rPr>
              <a:t> ؟</a:t>
            </a:r>
            <a:endParaRPr lang="ar-EG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AF_Naje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400" y="1600200"/>
            <a:ext cx="5867400" cy="4525963"/>
          </a:xfrm>
        </p:spPr>
        <p:txBody>
          <a:bodyPr/>
          <a:lstStyle/>
          <a:p>
            <a:pPr algn="just" rtl="1"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يأخذ فى الاعتبار الإمكانات والمصادر الداخلية (نواحى القوة وجوانب الضعف)</a:t>
            </a:r>
          </a:p>
          <a:p>
            <a:pPr algn="just" rtl="1">
              <a:buClr>
                <a:srgbClr val="C00000"/>
              </a:buClr>
              <a:buFont typeface="Wingdings" pitchFamily="2" charset="2"/>
              <a:buChar char="v"/>
            </a:pP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endParaRPr lang="ar-EG" sz="1100" b="1" dirty="0" smtClean="0">
              <a:cs typeface="PT Bold Heading" pitchFamily="2" charset="-78"/>
            </a:endParaRPr>
          </a:p>
          <a:p>
            <a:pPr algn="just" rtl="1"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ويأخذ فى الاعتبار أيضاً العوامل الخارجية المؤثرة على الكلية (الفرص والمخاطر)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endParaRPr>
          </a:p>
          <a:p>
            <a:pPr algn="just" rtl="1"/>
            <a:endParaRPr lang="ar-EG" b="1" dirty="0" smtClean="0">
              <a:cs typeface="PT Bold Heading" pitchFamily="2" charset="-78"/>
            </a:endParaRPr>
          </a:p>
          <a:p>
            <a:pPr algn="r" rtl="1"/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22F4-11C5-4C3F-8872-8576AF98D15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743200" y="1219200"/>
            <a:ext cx="5867400" cy="4572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endParaRPr lang="ar-EG" sz="1200" b="1" dirty="0">
              <a:solidFill>
                <a:srgbClr val="0000FF"/>
              </a:solidFill>
              <a:cs typeface="PT Bold Heading" pitchFamily="2" charset="-78"/>
            </a:endParaRPr>
          </a:p>
          <a:p>
            <a:pPr algn="r" rtl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عوامل داخلية موجبة يمكن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للكلية</a:t>
            </a: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 أن تتحكم فيها وتسيطر عليها</a:t>
            </a:r>
          </a:p>
          <a:p>
            <a:pPr algn="just" rtl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v"/>
            </a:pPr>
            <a:endParaRPr lang="ar-EG" sz="1200" b="1" dirty="0">
              <a:cs typeface="PT Bold Heading" pitchFamily="2" charset="-78"/>
            </a:endParaRPr>
          </a:p>
          <a:p>
            <a:pPr algn="just" rtl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دعائم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للأداء</a:t>
            </a: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 الجيد</a:t>
            </a:r>
          </a:p>
          <a:p>
            <a:pPr algn="just" rtl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v"/>
            </a:pPr>
            <a:endParaRPr lang="ar-EG" sz="1200" b="1" dirty="0">
              <a:cs typeface="PT Bold Heading" pitchFamily="2" charset="-78"/>
            </a:endParaRPr>
          </a:p>
          <a:p>
            <a:pPr algn="just" rtl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يمكن الإفادة منها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وتعظيمها</a:t>
            </a: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 بالتخطيط</a:t>
            </a:r>
          </a:p>
          <a:p>
            <a:pPr algn="just" rtl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v"/>
            </a:pPr>
            <a:endParaRPr lang="ar-EG" sz="1200" b="1" dirty="0">
              <a:cs typeface="PT Bold Heading" pitchFamily="2" charset="-78"/>
            </a:endParaRPr>
          </a:p>
          <a:p>
            <a:pPr algn="just" rtl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تحتاج الكلية إلى </a:t>
            </a: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البناء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عليها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endParaRPr>
          </a:p>
          <a:p>
            <a:pPr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v"/>
            </a:pP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4876800" y="200181"/>
            <a:ext cx="3657600" cy="1095219"/>
          </a:xfrm>
          <a:prstGeom prst="rect">
            <a:avLst/>
          </a:prstGeom>
          <a:solidFill>
            <a:srgbClr val="FFFF00"/>
          </a:solidFill>
        </p:spPr>
        <p:txBody>
          <a:bodyPr wrap="square" rtlCol="1" anchor="ctr" anchorCtr="0">
            <a:normAutofit/>
          </a:bodyPr>
          <a:lstStyle/>
          <a:p>
            <a:pPr algn="r" rtl="1"/>
            <a:endParaRPr lang="ar-EG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F_Najed" pitchFamily="2" charset="-78"/>
            </a:endParaRPr>
          </a:p>
          <a:p>
            <a:pPr algn="r" rtl="1"/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F_Najed" pitchFamily="2" charset="-78"/>
              </a:rPr>
              <a:t>نقاط القوة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F_Najed" pitchFamily="2" charset="-78"/>
              </a:rPr>
              <a:t>Strengths </a:t>
            </a:r>
            <a:endParaRPr lang="ar-EG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F_Najed" pitchFamily="2" charset="-78"/>
            </a:endParaRPr>
          </a:p>
          <a:p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71800" y="1371600"/>
            <a:ext cx="5486400" cy="44958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endParaRPr lang="ar-EG" sz="1200" b="1" dirty="0">
              <a:solidFill>
                <a:srgbClr val="0000FF"/>
              </a:solidFill>
              <a:cs typeface="PT Bold Heading" pitchFamily="2" charset="-78"/>
            </a:endParaRPr>
          </a:p>
          <a:p>
            <a:pPr algn="just" rtl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عوامل داخلية سالبة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يمكن</a:t>
            </a: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 للكلية أن تتحكم فيها وتسيطر عليها </a:t>
            </a:r>
          </a:p>
          <a:p>
            <a:pPr algn="just" rtl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v"/>
            </a:pPr>
            <a:endParaRPr lang="ar-EG" sz="1200" b="1" dirty="0">
              <a:cs typeface="PT Bold Heading" pitchFamily="2" charset="-78"/>
            </a:endParaRPr>
          </a:p>
          <a:p>
            <a:pPr algn="just" rtl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معوقات تحول دون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الأداء</a:t>
            </a: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 الجيد </a:t>
            </a:r>
          </a:p>
          <a:p>
            <a:pPr algn="just" rtl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v"/>
            </a:pPr>
            <a:endParaRPr lang="ar-EG" sz="1200" b="1" dirty="0">
              <a:cs typeface="PT Bold Heading" pitchFamily="2" charset="-78"/>
            </a:endParaRPr>
          </a:p>
          <a:p>
            <a:pPr algn="just" rtl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يمكن مواجهتها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بالتخطيط</a:t>
            </a:r>
          </a:p>
          <a:p>
            <a:pPr algn="just" rtl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v"/>
            </a:pPr>
            <a:endParaRPr lang="ar-EG" sz="1200" b="1" dirty="0">
              <a:cs typeface="PT Bold Heading" pitchFamily="2" charset="-78"/>
            </a:endParaRPr>
          </a:p>
          <a:p>
            <a:pPr algn="just" rtl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تحتاج الكلية إلى </a:t>
            </a: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التغلب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عليها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3962400" y="381000"/>
            <a:ext cx="4724400" cy="838199"/>
          </a:xfrm>
          <a:prstGeom prst="rect">
            <a:avLst/>
          </a:prstGeom>
          <a:solidFill>
            <a:srgbClr val="FFFF00"/>
          </a:solidFill>
        </p:spPr>
        <p:txBody>
          <a:bodyPr wrap="square" rtlCol="1" anchor="ctr" anchorCtr="0">
            <a:normAutofit fontScale="92500" lnSpcReduction="20000"/>
          </a:bodyPr>
          <a:lstStyle/>
          <a:p>
            <a:pPr algn="r" rtl="1"/>
            <a:endParaRPr lang="ar-EG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F_Najed" pitchFamily="2" charset="-78"/>
            </a:endParaRPr>
          </a:p>
          <a:p>
            <a:pPr algn="r" rtl="1"/>
            <a:r>
              <a:rPr lang="ar-EG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F_Najed" pitchFamily="2" charset="-78"/>
              </a:rPr>
              <a:t>جوانب الضعف</a:t>
            </a:r>
            <a:r>
              <a:rPr lang="ar-EG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F_Najed" pitchFamily="2" charset="-78"/>
              </a:rPr>
              <a:t> 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F_Najed" pitchFamily="2" charset="-78"/>
              </a:rPr>
              <a:t>Weaknesses</a:t>
            </a:r>
            <a:endParaRPr lang="ar-EG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F_Najed" pitchFamily="2" charset="-78"/>
            </a:endParaRPr>
          </a:p>
          <a:p>
            <a:pPr algn="r" rtl="1"/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0" y="1447800"/>
            <a:ext cx="5410200" cy="3763963"/>
          </a:xfrm>
        </p:spPr>
        <p:txBody>
          <a:bodyPr/>
          <a:lstStyle/>
          <a:p>
            <a:pPr algn="ctr">
              <a:buFontTx/>
              <a:buNone/>
            </a:pPr>
            <a:r>
              <a:rPr lang="ar-EG" sz="1200" b="1" u="sng" dirty="0" smtClean="0">
                <a:solidFill>
                  <a:srgbClr val="0000FF"/>
                </a:solidFill>
                <a:cs typeface="PT Bold Heading" pitchFamily="2" charset="-78"/>
              </a:rPr>
              <a:t> </a:t>
            </a:r>
            <a:endParaRPr lang="ar-EG" sz="1200" b="1" u="sng" dirty="0">
              <a:solidFill>
                <a:srgbClr val="0000FF"/>
              </a:solidFill>
              <a:cs typeface="PT Bold Heading" pitchFamily="2" charset="-78"/>
            </a:endParaRPr>
          </a:p>
          <a:p>
            <a:pPr algn="just" rtl="1"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تغيرات خارجية موجبة لا يمكن للكلية أن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تتحكم</a:t>
            </a: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 فيها أو تسيطر عليها </a:t>
            </a:r>
          </a:p>
          <a:p>
            <a:pPr algn="just" rtl="1">
              <a:buClr>
                <a:srgbClr val="C00000"/>
              </a:buClr>
              <a:buFont typeface="Wingdings" pitchFamily="2" charset="2"/>
              <a:buChar char="v"/>
            </a:pPr>
            <a:endParaRPr lang="ar-EG" sz="1200" b="1" dirty="0">
              <a:cs typeface="PT Bold Heading" pitchFamily="2" charset="-78"/>
            </a:endParaRPr>
          </a:p>
          <a:p>
            <a:pPr algn="just" rtl="1"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يمكن اغتنامها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بالتخطيط</a:t>
            </a:r>
          </a:p>
          <a:p>
            <a:pPr algn="just" rtl="1">
              <a:buClr>
                <a:srgbClr val="C00000"/>
              </a:buClr>
              <a:buFont typeface="Wingdings" pitchFamily="2" charset="2"/>
              <a:buChar char="v"/>
            </a:pPr>
            <a:endParaRPr lang="ar-EG" sz="1200" b="1" dirty="0">
              <a:cs typeface="PT Bold Heading" pitchFamily="2" charset="-78"/>
            </a:endParaRPr>
          </a:p>
          <a:p>
            <a:pPr algn="just" rtl="1"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تحتاج الكلية إلى استكشافها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endParaRPr>
          </a:p>
          <a:p>
            <a:pPr>
              <a:buFontTx/>
              <a:buNone/>
            </a:pP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4114800" y="152400"/>
            <a:ext cx="4267200" cy="1066800"/>
          </a:xfrm>
          <a:prstGeom prst="rect">
            <a:avLst/>
          </a:prstGeom>
          <a:solidFill>
            <a:srgbClr val="FFFF00"/>
          </a:solidFill>
        </p:spPr>
        <p:txBody>
          <a:bodyPr wrap="square" rtlCol="1" anchor="ctr" anchorCtr="0">
            <a:normAutofit/>
          </a:bodyPr>
          <a:lstStyle/>
          <a:p>
            <a:pPr algn="r" rtl="1"/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F_Najed" pitchFamily="2" charset="-78"/>
              </a:rPr>
              <a:t>الفرص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F_Najed" pitchFamily="2" charset="-78"/>
              </a:rPr>
              <a:t>Opportunities</a:t>
            </a:r>
            <a:endParaRPr lang="ar-EG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F_Naje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71800" y="1600200"/>
            <a:ext cx="5867400" cy="3763963"/>
          </a:xfrm>
        </p:spPr>
        <p:txBody>
          <a:bodyPr/>
          <a:lstStyle/>
          <a:p>
            <a:pPr algn="ctr">
              <a:buFontTx/>
              <a:buNone/>
            </a:pPr>
            <a:endParaRPr lang="ar-EG" sz="1200" b="1" dirty="0">
              <a:solidFill>
                <a:srgbClr val="0000FF"/>
              </a:solidFill>
              <a:cs typeface="PT Bold Heading" pitchFamily="2" charset="-78"/>
            </a:endParaRPr>
          </a:p>
          <a:p>
            <a:pPr algn="just" rtl="1"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تغيرات خارجية سالبة لا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يمكن</a:t>
            </a: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للكلية</a:t>
            </a: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 أن تتحكم فيها أو تسيطر عليها </a:t>
            </a:r>
          </a:p>
          <a:p>
            <a:pPr algn="r" rtl="1">
              <a:buClr>
                <a:srgbClr val="C00000"/>
              </a:buClr>
              <a:buFont typeface="Wingdings" pitchFamily="2" charset="2"/>
              <a:buChar char="v"/>
            </a:pPr>
            <a:endParaRPr lang="ar-EG" sz="1200" b="1" dirty="0">
              <a:cs typeface="PT Bold Heading" pitchFamily="2" charset="-78"/>
            </a:endParaRPr>
          </a:p>
          <a:p>
            <a:pPr algn="r" rtl="1"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يمكن تداركها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بالتخطيط </a:t>
            </a:r>
          </a:p>
          <a:p>
            <a:pPr algn="r" rtl="1">
              <a:buClr>
                <a:srgbClr val="C00000"/>
              </a:buClr>
              <a:buFont typeface="Wingdings" pitchFamily="2" charset="2"/>
              <a:buChar char="v"/>
            </a:pPr>
            <a:endParaRPr lang="ar-EG" sz="1200" b="1" dirty="0">
              <a:cs typeface="PT Bold Heading" pitchFamily="2" charset="-78"/>
            </a:endParaRPr>
          </a:p>
          <a:p>
            <a:pPr algn="r" rtl="1"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تحتاج الكلية إلى </a:t>
            </a: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rPr>
              <a:t>تقليلها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v"/>
            </a:pP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4267200" y="381000"/>
            <a:ext cx="4495800" cy="990600"/>
          </a:xfrm>
          <a:prstGeom prst="rect">
            <a:avLst/>
          </a:prstGeom>
          <a:solidFill>
            <a:srgbClr val="FFFF00"/>
          </a:solidFill>
        </p:spPr>
        <p:txBody>
          <a:bodyPr wrap="square" rtlCol="1" anchor="ctr" anchorCtr="0">
            <a:normAutofit/>
          </a:bodyPr>
          <a:lstStyle/>
          <a:p>
            <a:pPr algn="ctr" rtl="1"/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F_Najed" pitchFamily="2" charset="-78"/>
              </a:rPr>
              <a:t>المخاطر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F_Najed" pitchFamily="2" charset="-78"/>
              </a:rPr>
              <a:t>Threats </a:t>
            </a:r>
            <a:endParaRPr lang="ar-EG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F_Naje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SWOT analysis matrix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1676400" y="2438400"/>
            <a:ext cx="213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ar-EG"/>
          </a:p>
        </p:txBody>
      </p:sp>
      <p:pic>
        <p:nvPicPr>
          <p:cNvPr id="14349" name="Picture 13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 l="8138" t="43373" r="54611" b="21928"/>
          <a:stretch>
            <a:fillRect/>
          </a:stretch>
        </p:blipFill>
        <p:spPr>
          <a:xfrm>
            <a:off x="457200" y="1524000"/>
            <a:ext cx="7772400" cy="4800600"/>
          </a:xfrm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dvertisingMedium" pitchFamily="2" charset="-7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dvertisingMedium" pitchFamily="2" charset="-7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Proposal</Template>
  <TotalTime>6600</TotalTime>
  <Words>745</Words>
  <Application>Microsoft Office PowerPoint</Application>
  <PresentationFormat>On-screen Show (4:3)</PresentationFormat>
  <Paragraphs>189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Default Design</vt:lpstr>
      <vt:lpstr>2_Custom Design</vt:lpstr>
      <vt:lpstr>1_Custom Design</vt:lpstr>
      <vt:lpstr>Custom Design</vt:lpstr>
      <vt:lpstr>Slide 1</vt:lpstr>
      <vt:lpstr>Slide 2</vt:lpstr>
      <vt:lpstr>ما المقصود بتحليل SWOT ؟</vt:lpstr>
      <vt:lpstr>ما المقصود بتحليل SWOT ؟</vt:lpstr>
      <vt:lpstr>Slide 5</vt:lpstr>
      <vt:lpstr>Slide 6</vt:lpstr>
      <vt:lpstr>Slide 7</vt:lpstr>
      <vt:lpstr>Slide 8</vt:lpstr>
      <vt:lpstr>The SWOT analysis matrix</vt:lpstr>
      <vt:lpstr>Internal &amp; external, Positive/negative factors of SWOT analysis</vt:lpstr>
      <vt:lpstr>Slide 11</vt:lpstr>
      <vt:lpstr>Slide 12</vt:lpstr>
      <vt:lpstr>Slide 13</vt:lpstr>
      <vt:lpstr>من أدوات جمع البيانات فى تحليل SWOT</vt:lpstr>
      <vt:lpstr>Slide 15</vt:lpstr>
      <vt:lpstr>على الكلية أن توائم بين ثلاث قوى ..............</vt:lpstr>
      <vt:lpstr>Dos and don’ts for SWOT analysis </vt:lpstr>
      <vt:lpstr>ألأهداف الاستراتيجية للكلية</vt:lpstr>
      <vt:lpstr>Slide 19</vt:lpstr>
      <vt:lpstr>أمثلة للأهداف الإستراتيجية</vt:lpstr>
      <vt:lpstr>من يشترك فى تحليل SWOT ؟</vt:lpstr>
      <vt:lpstr>مهام للتنفيذ</vt:lpstr>
      <vt:lpstr>مشكلات متوقعة ؟</vt:lpstr>
      <vt:lpstr>حلول مقترحة</vt:lpstr>
      <vt:lpstr>Slide 25</vt:lpstr>
    </vt:vector>
  </TitlesOfParts>
  <Company>EQUIP 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mshaheen</dc:creator>
  <cp:lastModifiedBy>DR.mahsoub</cp:lastModifiedBy>
  <cp:revision>177</cp:revision>
  <dcterms:created xsi:type="dcterms:W3CDTF">2005-02-23T12:26:49Z</dcterms:created>
  <dcterms:modified xsi:type="dcterms:W3CDTF">2010-03-21T07:22:34Z</dcterms:modified>
</cp:coreProperties>
</file>