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5" r:id="rId3"/>
    <p:sldId id="270" r:id="rId4"/>
    <p:sldId id="271" r:id="rId5"/>
    <p:sldId id="281" r:id="rId6"/>
    <p:sldId id="288" r:id="rId7"/>
    <p:sldId id="282" r:id="rId8"/>
    <p:sldId id="283" r:id="rId9"/>
    <p:sldId id="289" r:id="rId10"/>
    <p:sldId id="272" r:id="rId11"/>
    <p:sldId id="273" r:id="rId12"/>
    <p:sldId id="274" r:id="rId13"/>
    <p:sldId id="275" r:id="rId14"/>
    <p:sldId id="277" r:id="rId15"/>
    <p:sldId id="284" r:id="rId16"/>
    <p:sldId id="285" r:id="rId17"/>
    <p:sldId id="286" r:id="rId18"/>
    <p:sldId id="287" r:id="rId19"/>
    <p:sldId id="257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just" rtl="1">
              <a:defRPr sz="2800" b="1">
                <a:cs typeface="AF_Najed" pitchFamily="2" charset="-78"/>
              </a:defRPr>
            </a:lvl1pPr>
          </a:lstStyle>
          <a:p>
            <a:pPr lvl="0"/>
            <a:endParaRPr lang="ar-EG" dirty="0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245C-C971-46D6-983C-EBEE81B63ED0}" type="datetimeFigureOut">
              <a:rPr lang="ar-EG" smtClean="0"/>
              <a:pPr/>
              <a:t>02/04/1431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F3EB9-6DAB-4403-809E-6BBC7023F664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.eg/imgres?imgurl=http://www.istockphoto.com/file_thumbview_approve/4332271/2/istockphoto_4332271-red-pencil-and-questionnaire.jpg&amp;imgrefurl=http://www.istockphoto.com/file_closeup.php?id=4332271&amp;refnum=little_bobek&amp;usg=___aRY2bb2tNoOgTQPWPhE_hvHBlU=&amp;h=253&amp;w=380&amp;sz=27&amp;hl=ar&amp;start=9&amp;itbs=1&amp;tbnid=K9ESik0nYB4VYM:&amp;tbnh=82&amp;tbnw=123&amp;prev=/images?q=%D8%A7%D9%84%D8%A7%D8%B3%D8%AA%D8%A8%D9%8A%D8%A7%D9%86&amp;hl=ar&amp;sa=X&amp;tbs=isch:1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eg/imgres?imgurl=http://www2.warwick.ac.uk/fac/arts/history/chm/events/shaw2009/research/alumnihistories/questionnaire.jpg&amp;imgrefurl=http://www2.warwick.ac.uk/fac/arts/history/chm/events/shaw2009/research/alumnihistories/&amp;usg=__ybrrDMVxdeaUoZdtrXbY0_Z-K3w=&amp;h=473&amp;w=600&amp;sz=15&amp;hl=ar&amp;start=24&amp;itbs=1&amp;tbnid=y_uEzZtBYmO3FM:&amp;tbnh=106&amp;tbnw=135&amp;prev=/images?q=%D8%A7%D9%84%D8%A7%D8%B3%D8%AA%D8%A8%D9%8A%D8%A7%D9%86&amp;start=21&amp;hl=ar&amp;sa=N&amp;ndsp=21&amp;tbs=isch:1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.eg/imgres?imgurl=http://static-p3.fotolia.com/jpg/00/07/82/96/400_F_7829651_CywjcsBRzx2e6GnNObyCAzaCkP3L40R7.jpg&amp;imgrefurl=http://en.fotolia.com/id/7829651&amp;usg=__vfKLKZxiovKmdouDVyWDx8b8BIw=&amp;h=300&amp;w=400&amp;sz=29&amp;hl=ar&amp;start=41&amp;itbs=1&amp;tbnid=py12kTt6vOVXIM:&amp;tbnh=93&amp;tbnw=124&amp;prev=/images?q=%D8%A7%D9%84%D8%A7%D8%B3%D8%AA%D8%A8%D9%8A%D8%A7%D9%86&amp;start=21&amp;hl=ar&amp;sa=N&amp;ndsp=21&amp;tbs=isch:1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.eg/imgres?imgurl=http://www.e4ll.com/up/images/inlbznlvg24g1lwzxu70.jpg&amp;imgrefurl=http://www.uaeec.com/vb/t162776.html&amp;usg=__zwvXNR7SGQwmUJAApVACPjZjiWk=&amp;h=599&amp;w=796&amp;sz=48&amp;hl=ar&amp;start=57&amp;itbs=1&amp;tbnid=W_FqZAfMbp1ZxM:&amp;tbnh=108&amp;tbnw=143&amp;prev=/images?q=%D8%A7%D9%84%D8%A7%D8%B3%D8%AA%D8%A8%D9%8A%D8%A7%D9%86&amp;start=42&amp;hl=ar&amp;sa=N&amp;ndsp=21&amp;tbs=isch:1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eg/imgres?imgurl=http://jmecelab.files.wordpress.com/2008/06/focus-group-on-students-mobility22.jpg&amp;imgrefurl=http://jmecelab.com/2008/06/13/eu-media-and-the-citizen/&amp;usg=__4c1UTG8i2POFIDlZ4RaqD7Ae11E=&amp;h=2048&amp;w=3072&amp;sz=2750&amp;hl=ar&amp;start=8&amp;itbs=1&amp;tbnid=ng74H86yL1qG-M:&amp;tbnh=100&amp;tbnw=150&amp;prev=/images?q=focus+group&amp;hl=ar&amp;tbs=isch: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.eg/imgres?imgurl=http://www.bgsu.edu/departments/greal/llc/germanwq/Germ670_AYASalzburg/images/Interview.jpg&amp;imgrefurl=http://www.bgsu.edu/departments/greal/llc/germanwq/Germ670_AYASalzburg/task2.html&amp;usg=__2hxBPPQOmX8nVhMpUQ25Q6EvQI4=&amp;h=700&amp;w=720&amp;sz=128&amp;hl=ar&amp;start=12&amp;itbs=1&amp;tbnid=embNblkbUPy_7M:&amp;tbnh=136&amp;tbnw=140&amp;prev=/images?q=interview&amp;hl=ar&amp;tbs=isch: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eg/imgres?imgurl=http://moodle.warr.ac.uk/moodle/file.php/1/employment_questionnaire_1_.jpg&amp;imgrefurl=http://moodle.warr.ac.uk/moodle/&amp;usg=__hHfGl0Kaq33lPi3NIVWoggrBvLw=&amp;h=282&amp;w=426&amp;sz=26&amp;hl=ar&amp;start=53&amp;itbs=1&amp;tbnid=_jYOlDA_9FE1zM:&amp;tbnh=83&amp;tbnw=126&amp;prev=/images?q=questionnaire&amp;start=42&amp;hl=ar&amp;sa=N&amp;ndsp=21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eg/imgres?imgurl=http://moodle.warr.ac.uk/moodle/file.php/1/employment_questionnaire_1_.jpg&amp;imgrefurl=http://moodle.warr.ac.uk/moodle/&amp;usg=__hHfGl0Kaq33lPi3NIVWoggrBvLw=&amp;h=282&amp;w=426&amp;sz=26&amp;hl=ar&amp;start=53&amp;itbs=1&amp;tbnid=_jYOlDA_9FE1zM:&amp;tbnh=83&amp;tbnw=126&amp;prev=/images?q=questionnaire&amp;start=42&amp;hl=ar&amp;sa=N&amp;ndsp=21&amp;tbs=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gular Pentagon 2"/>
          <p:cNvSpPr/>
          <p:nvPr/>
        </p:nvSpPr>
        <p:spPr>
          <a:xfrm>
            <a:off x="428596" y="1071546"/>
            <a:ext cx="8215370" cy="4643470"/>
          </a:xfrm>
          <a:prstGeom prst="pentagon">
            <a:avLst/>
          </a:prstGeom>
          <a:scene3d>
            <a:camera prst="perspectiveRelaxedModerately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 smtClean="0">
                <a:solidFill>
                  <a:schemeClr val="tx1"/>
                </a:solidFill>
                <a:cs typeface="AF_Aseer" pitchFamily="2" charset="-78"/>
              </a:rPr>
              <a:t>ورشة عمل</a:t>
            </a:r>
          </a:p>
          <a:p>
            <a:pPr algn="ctr"/>
            <a:endParaRPr lang="ar-EG" sz="3200" b="1" dirty="0">
              <a:solidFill>
                <a:schemeClr val="tx1"/>
              </a:solidFill>
            </a:endParaRPr>
          </a:p>
          <a:p>
            <a:pPr algn="ctr"/>
            <a:r>
              <a:rPr lang="ar-EG" sz="4000" b="1" dirty="0" smtClean="0">
                <a:solidFill>
                  <a:schemeClr val="tx1"/>
                </a:solidFill>
                <a:latin typeface="Aharoni" pitchFamily="2" charset="-79"/>
                <a:cs typeface="AdvertisingExtraBold" pitchFamily="2" charset="-78"/>
              </a:rPr>
              <a:t>بناء وتحليل الاستبيان</a:t>
            </a:r>
          </a:p>
          <a:p>
            <a:pPr algn="ctr"/>
            <a:endParaRPr lang="ar-EG" sz="3200" b="1" dirty="0">
              <a:solidFill>
                <a:schemeClr val="tx1"/>
              </a:solidFill>
            </a:endParaRPr>
          </a:p>
          <a:p>
            <a:pPr algn="ctr"/>
            <a:r>
              <a:rPr lang="ar-EG" sz="3200" b="1" dirty="0" smtClean="0">
                <a:solidFill>
                  <a:schemeClr val="tx1"/>
                </a:solidFill>
                <a:cs typeface="AF_Riyadh" pitchFamily="2" charset="-78"/>
              </a:rPr>
              <a:t>د/ محسوب عبد القادر</a:t>
            </a:r>
          </a:p>
          <a:p>
            <a:pPr algn="ctr"/>
            <a:r>
              <a:rPr lang="ar-EG" sz="3200" b="1" dirty="0" smtClean="0">
                <a:solidFill>
                  <a:schemeClr val="tx1"/>
                </a:solidFill>
                <a:cs typeface="AF_Riyadh" pitchFamily="2" charset="-78"/>
              </a:rPr>
              <a:t>مدرس بكلية التربية</a:t>
            </a:r>
          </a:p>
          <a:p>
            <a:pPr algn="ctr"/>
            <a:r>
              <a:rPr lang="ar-EG" sz="3200" b="1" dirty="0" smtClean="0">
                <a:solidFill>
                  <a:schemeClr val="tx1"/>
                </a:solidFill>
                <a:cs typeface="AF_Riyadh" pitchFamily="2" charset="-78"/>
              </a:rPr>
              <a:t>نائب مدير مركز ضمان الجودة</a:t>
            </a:r>
            <a:endParaRPr lang="ar-EG" sz="3200" b="1" dirty="0">
              <a:solidFill>
                <a:schemeClr val="tx1"/>
              </a:solidFill>
              <a:cs typeface="AF_Riyadh" pitchFamily="2" charset="-78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أمثلة للاستبيان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715304" cy="457203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استبيان الرضا الوظيفى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Job Satisfaction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استبيان اتجاهات الطلاب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Students Attitudes 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استبيان اتجاهات أعضاء هيئة التدريس .</a:t>
            </a: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  <p:pic>
        <p:nvPicPr>
          <p:cNvPr id="19458" name="Picture 2" descr="http://t2.gstatic.com/images?q=tbn:K9ESik0nYB4VYM:http://www.istockphoto.com/file_thumbview_approve/4332271/2/istockphoto_4332271-red-pencil-and-questionnair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786322"/>
            <a:ext cx="3071834" cy="164307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استخدام الاستبيان</a:t>
            </a:r>
            <a:endParaRPr lang="ar-EG" sz="3200" b="1" dirty="0">
              <a:latin typeface="Simplified Arabic" pitchFamily="18" charset="-78"/>
              <a:ea typeface="+mn-ea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715304" cy="457203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ar-EG" dirty="0" smtClean="0">
                <a:solidFill>
                  <a:srgbClr val="C00000"/>
                </a:solidFill>
              </a:rPr>
              <a:t> </a:t>
            </a:r>
            <a:r>
              <a:rPr lang="ar-EG" sz="3500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قياس اتجاهات أعضاء هيئة التدريس .</a:t>
            </a:r>
          </a:p>
          <a:p>
            <a:pPr algn="just">
              <a:buFont typeface="Wingdings" pitchFamily="2" charset="2"/>
              <a:buChar char="v"/>
            </a:pPr>
            <a:endParaRPr lang="ar-EG" sz="3500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500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  <a:r>
              <a:rPr lang="ar-EG" sz="3500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قياس رضا الطلاب عن الخدمات المختلفة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500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500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  <a:r>
              <a:rPr lang="ar-EG" sz="3500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إعداد دراسة تحديد الاحتياجات التدريبية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500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500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  <a:r>
              <a:rPr lang="ar-EG" sz="3500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قياس احتياجات سوق العمل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500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  <a:r>
              <a:rPr lang="ar-EG" sz="3500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قياس رضا المعنيين عن أداء الكلية وخريجيها . </a:t>
            </a:r>
            <a:endParaRPr lang="ar-EG" sz="3500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  <p:pic>
        <p:nvPicPr>
          <p:cNvPr id="18434" name="Picture 2" descr="http://t0.gstatic.com/images?q=tbn:y_uEzZtBYmO3FM:http://www2.warwick.ac.uk/fac/arts/history/chm/events/shaw2009/research/alumnihistories/questionnair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857364"/>
            <a:ext cx="2214578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شروط الاستبيان الجيد (1 / 2)</a:t>
            </a:r>
            <a:endParaRPr lang="ar-EG" sz="3200" b="1" dirty="0">
              <a:latin typeface="Simplified Arabic" pitchFamily="18" charset="-78"/>
              <a:ea typeface="+mn-ea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715304" cy="4572032"/>
          </a:xfrm>
        </p:spPr>
        <p:txBody>
          <a:bodyPr>
            <a:normAutofit/>
          </a:bodyPr>
          <a:lstStyle/>
          <a:p>
            <a:pPr algn="just"/>
            <a:r>
              <a:rPr lang="ar-EG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أولاً : الشروط البديهية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الشمول .</a:t>
            </a:r>
          </a:p>
          <a:p>
            <a:pPr algn="just"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التقنين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الموضوعية .</a:t>
            </a: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  <p:pic>
        <p:nvPicPr>
          <p:cNvPr id="17410" name="Picture 2" descr="http://t2.gstatic.com/images?q=tbn:py12kTt6vOVXIM:http://static-p3.fotolia.com/jpg/00/07/82/96/400_F_7829651_CywjcsBRzx2e6GnNObyCAzaCkP3L40R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571744"/>
            <a:ext cx="2928958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شروط الاستبيان الجيد (2/2)</a:t>
            </a:r>
            <a:endParaRPr lang="ar-EG" sz="3200" b="1" dirty="0">
              <a:latin typeface="Simplified Arabic" pitchFamily="18" charset="-78"/>
              <a:ea typeface="+mn-ea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715304" cy="4572032"/>
          </a:xfrm>
        </p:spPr>
        <p:txBody>
          <a:bodyPr>
            <a:normAutofit/>
          </a:bodyPr>
          <a:lstStyle/>
          <a:p>
            <a:pPr algn="just"/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ثانياً : الشروط السيكومترية </a:t>
            </a: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صدق بنود الاستبيان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Validity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.</a:t>
            </a: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ثبات درجات الاستبيان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Reliability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.</a:t>
            </a:r>
            <a:endParaRPr lang="ar-EG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16386" name="Picture 2" descr="http://montclairoak.files.wordpress.com/2008/07/survey-guy.jpg?w=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000504"/>
            <a:ext cx="3214710" cy="261460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طرق إجراء الاستبيان</a:t>
            </a:r>
            <a:endParaRPr lang="ar-EG" sz="3200" b="1" dirty="0">
              <a:latin typeface="Simplified Arabic" pitchFamily="18" charset="-78"/>
              <a:ea typeface="+mn-ea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7686" y="1571612"/>
            <a:ext cx="4214842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فردى .</a:t>
            </a:r>
          </a:p>
          <a:p>
            <a:pPr algn="just"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جماعى .</a:t>
            </a:r>
          </a:p>
          <a:p>
            <a:pPr algn="just"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إليكترونى .</a:t>
            </a: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  <p:pic>
        <p:nvPicPr>
          <p:cNvPr id="24578" name="Picture 2" descr="http://t2.gstatic.com/images?q=tbn:W_FqZAfMbp1ZxM:http://www.e4ll.com/up/images/inlbznlvg24g1lwzxu7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786190"/>
            <a:ext cx="3429024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614734" cy="1143000"/>
          </a:xfrm>
          <a:solidFill>
            <a:srgbClr val="00B050"/>
          </a:solidFill>
        </p:spPr>
        <p:txBody>
          <a:bodyPr/>
          <a:lstStyle/>
          <a:p>
            <a:r>
              <a:rPr lang="ar-EG" dirty="0" smtClean="0">
                <a:cs typeface="AF_Najed" pitchFamily="2" charset="-78"/>
              </a:rPr>
              <a:t>ثبات الاستبيان</a:t>
            </a:r>
            <a:endParaRPr lang="ar-EG" dirty="0"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60" y="1600201"/>
            <a:ext cx="6257940" cy="45259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الحصول على نفس النتائج عند إعادة القياس مرة أخرى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الخلو من أخطاء القياس .</a:t>
            </a:r>
            <a:endParaRPr lang="ar-EG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1934" y="274638"/>
            <a:ext cx="4614866" cy="1143000"/>
          </a:xfrm>
          <a:solidFill>
            <a:srgbClr val="00B050"/>
          </a:solidFill>
        </p:spPr>
        <p:txBody>
          <a:bodyPr/>
          <a:lstStyle/>
          <a:p>
            <a:r>
              <a:rPr lang="ar-EG" dirty="0" smtClean="0">
                <a:cs typeface="AF_Najed" pitchFamily="2" charset="-78"/>
              </a:rPr>
              <a:t>طرق تقدير معامل الثبات</a:t>
            </a:r>
            <a:endParaRPr lang="ar-EG" dirty="0"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36" y="1600201"/>
            <a:ext cx="6115064" cy="4525963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تتراوح قيم معامل الثبات بين الصفر والواحد الصحيح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القيم التى تتجاوز (0,7) تكون مقبولة وموثوق فيها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تتأثر قيم معامل الثبات بطول الاستبيان وزمن الاستجابة وحالة المفحوص </a:t>
            </a:r>
            <a:r>
              <a:rPr lang="ar-EG" dirty="0" smtClean="0"/>
              <a:t> والصعوبة  </a:t>
            </a:r>
            <a:r>
              <a:rPr lang="ar-EG" dirty="0" smtClean="0"/>
              <a:t>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من طرق التقدير : إعادة القياس ، والتجزئة النصفية ، وكيودر-ريتشاردسون ، ومعامل ألفا ، ومعامل </a:t>
            </a:r>
            <a:r>
              <a:rPr lang="ar-EG" dirty="0" smtClean="0"/>
              <a:t>أوميجا </a:t>
            </a:r>
            <a:r>
              <a:rPr lang="ar-EG" dirty="0" smtClean="0"/>
              <a:t>، ومعامل ثيتا .</a:t>
            </a:r>
            <a:endParaRPr lang="ar-EG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614734" cy="1143000"/>
          </a:xfrm>
          <a:solidFill>
            <a:srgbClr val="00B050"/>
          </a:solidFill>
        </p:spPr>
        <p:txBody>
          <a:bodyPr/>
          <a:lstStyle/>
          <a:p>
            <a:r>
              <a:rPr lang="ar-EG" dirty="0" smtClean="0">
                <a:cs typeface="AF_Najed" pitchFamily="2" charset="-78"/>
              </a:rPr>
              <a:t>صدق الاستبيان </a:t>
            </a:r>
            <a:endParaRPr lang="ar-EG" dirty="0"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60" y="1600201"/>
            <a:ext cx="6257940" cy="4525963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أن يقيس الاستبيان ما وضع لقياسه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أن تتدرج بنود الاستبيان بحيث تعرف متغيراً وحيداً .</a:t>
            </a:r>
            <a:endParaRPr lang="ar-EG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1934" y="274638"/>
            <a:ext cx="4614866" cy="1143000"/>
          </a:xfrm>
          <a:solidFill>
            <a:srgbClr val="00B050"/>
          </a:solidFill>
        </p:spPr>
        <p:txBody>
          <a:bodyPr/>
          <a:lstStyle/>
          <a:p>
            <a:r>
              <a:rPr lang="ar-EG" dirty="0" smtClean="0">
                <a:cs typeface="AF_Najed" pitchFamily="2" charset="-78"/>
              </a:rPr>
              <a:t>من طرق تقدير معامل الصدق</a:t>
            </a:r>
            <a:endParaRPr lang="ar-EG" dirty="0"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36" y="1600201"/>
            <a:ext cx="6115064" cy="4525963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الصدق الذاتى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صدق المقارنة الطرفية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الصدق المرتبط بالمحك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صدق المحتوى أو المضمون .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ar-EG" dirty="0" smtClean="0"/>
              <a:t>الصدق العاملى  (الاستكشافى ، التوكيدى / التحققى) .</a:t>
            </a:r>
            <a:endParaRPr lang="ar-EG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rabsys.net/pic/thanx/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857232"/>
            <a:ext cx="8143932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أنواع البيانات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1571612"/>
            <a:ext cx="6429420" cy="457203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بيانات كمية</a:t>
            </a:r>
          </a:p>
          <a:p>
            <a:pPr algn="just"/>
            <a:endParaRPr lang="ar-EG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بيانات كيفية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أدوات جمع البيانات الكمية</a:t>
            </a:r>
            <a:endParaRPr lang="ar-EG" sz="3200" b="1" dirty="0">
              <a:latin typeface="Simplified Arabic" pitchFamily="18" charset="-78"/>
              <a:ea typeface="+mn-ea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1571612"/>
            <a:ext cx="6429420" cy="457203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ar-EG" b="1" dirty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المسح الإحصائى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Statistical Survey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الاستبيان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Questionnaire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الملاحظة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Observation</a:t>
            </a:r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cs typeface="AF_Najed" pitchFamily="2" charset="-78"/>
              </a:rPr>
              <a:t>أدوات جمع البيانات الكيفية</a:t>
            </a:r>
            <a:endParaRPr lang="ar-EG" sz="3200" b="1" dirty="0">
              <a:latin typeface="Simplified Arabic" pitchFamily="18" charset="-78"/>
              <a:cs typeface="AF_Naje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1571612"/>
            <a:ext cx="6429420" cy="457203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ar-EG" dirty="0">
                <a:solidFill>
                  <a:srgbClr val="C00000"/>
                </a:solidFill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المقابلة الفردية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Interview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endParaRPr lang="ar-EG" b="1" dirty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المقابلة الجماعية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Focus Group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الملاحظة </a:t>
            </a:r>
            <a:r>
              <a:rPr lang="en-US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Observation</a:t>
            </a: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</p:txBody>
      </p:sp>
      <p:pic>
        <p:nvPicPr>
          <p:cNvPr id="20482" name="Picture 2" descr="http://t0.gstatic.com/images?q=tbn:ng74H86yL1qG-M:http://jmecelab.files.wordpress.com/2008/06/focus-group-on-students-mobility2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500570"/>
            <a:ext cx="2357454" cy="1785943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embNblkbUPy_7M:http://www.bgsu.edu/departments/greal/llc/germanwq/Germ670_AYASalzburg/images/Interview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4572008"/>
            <a:ext cx="2786082" cy="17859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357167"/>
            <a:ext cx="4629128" cy="92869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sz="3200" b="1" dirty="0" smtClean="0">
                <a:latin typeface="Simplified Arabic" pitchFamily="18" charset="-78"/>
                <a:ea typeface="+mn-ea"/>
                <a:cs typeface="AF_Najed" pitchFamily="2" charset="-78"/>
              </a:rPr>
              <a:t>الاستبيان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1571612"/>
            <a:ext cx="6429420" cy="471490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r-EG" dirty="0">
                <a:solidFill>
                  <a:srgbClr val="C00000"/>
                </a:solidFill>
              </a:rPr>
              <a:t> </a:t>
            </a: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مجموعة من البنود تغطى مجالاً واحداً أو عدة مجالات ، وتقيس متغيراً وحيدا ، وتتبع البنود بفئات استجابة .</a:t>
            </a: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فئات تدرج الاستجابة قد تكون ثنائية أو ثلاثية أو رباعية أو خماسية أو أكثر .</a:t>
            </a: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endParaRPr lang="ar-EG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/>
            <a:r>
              <a:rPr lang="ar-EG" b="1" dirty="0" smtClean="0">
                <a:solidFill>
                  <a:schemeClr val="tx1"/>
                </a:solidFill>
                <a:latin typeface="Simplified Arabic" pitchFamily="18" charset="-78"/>
                <a:cs typeface="AF_Najed" pitchFamily="2" charset="-78"/>
              </a:rPr>
              <a:t>    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AF_Najed" pitchFamily="2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0" y="274638"/>
            <a:ext cx="3757610" cy="1143000"/>
          </a:xfrm>
          <a:solidFill>
            <a:srgbClr val="00B050"/>
          </a:solidFill>
        </p:spPr>
        <p:txBody>
          <a:bodyPr/>
          <a:lstStyle/>
          <a:p>
            <a:r>
              <a:rPr lang="ar-EG" dirty="0" smtClean="0">
                <a:cs typeface="AF_Najed" pitchFamily="2" charset="-78"/>
              </a:rPr>
              <a:t>أمثلة لفئات تدرج الاستجابة</a:t>
            </a:r>
            <a:endParaRPr lang="ar-EG" dirty="0">
              <a:cs typeface="AF_Naje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1 ، 2 ، 3 ، 4 ، .........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نعم ، لا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نعم ، لا ، إلى حد ما         ، نعم / أبداً ، أحياناً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موافق ، متردد ، أرفض     / موافق ، متردد ، أعارض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dirty="0" smtClean="0"/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ar-EG" dirty="0" smtClean="0"/>
              <a:t> أوافق بشدة ، أوافق ، متردد ، أعارض ، أعارض بشدة</a:t>
            </a:r>
            <a:endParaRPr lang="ar-EG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274638"/>
            <a:ext cx="4329114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b="1" dirty="0" smtClean="0">
                <a:latin typeface="Simplified Arabic" pitchFamily="18" charset="-78"/>
                <a:ea typeface="+mn-ea"/>
                <a:cs typeface="AF_Najed" pitchFamily="2" charset="-78"/>
              </a:rPr>
              <a:t>إرشادات لصياغة بنود الإستبيان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وجود مقدمة وافية عن موضوع ومحتوى الإستبيان</a:t>
            </a:r>
            <a:r>
              <a:rPr lang="ar-SA" sz="3200" dirty="0" smtClean="0">
                <a:latin typeface="Simplified Arabic" pitchFamily="18" charset="-78"/>
              </a:rPr>
              <a:t> وطريقة الاجابة</a:t>
            </a:r>
            <a:endParaRPr lang="ar-EG" sz="3200" dirty="0" smtClean="0">
              <a:latin typeface="Simplified Arabic" pitchFamily="18" charset="-78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أن تتدرج بنود المقياس بحيث تعرف متغيراً وحيداً مستهدف قياسه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يمكن أن يكون مقفل أو مفتوح أو مقفل – مفتوح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مقياس تدرج الاستجابات قد يكون عددى أو كيفى</a:t>
            </a:r>
            <a:endParaRPr lang="en-US" sz="3200" dirty="0" smtClean="0">
              <a:latin typeface="Simplified Arabic" pitchFamily="18" charset="-78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274638"/>
            <a:ext cx="4329114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b="1" dirty="0" smtClean="0">
                <a:latin typeface="Simplified Arabic" pitchFamily="18" charset="-78"/>
                <a:ea typeface="+mn-ea"/>
                <a:cs typeface="AF_Najed" pitchFamily="2" charset="-78"/>
              </a:rPr>
              <a:t>إرشادات لصياغة بنود الإستبيان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12" y="1600201"/>
            <a:ext cx="5972188" cy="4972071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SA" sz="3200" dirty="0" smtClean="0">
                <a:latin typeface="Simplified Arabic" pitchFamily="18" charset="-78"/>
              </a:rPr>
              <a:t>حجمه قصيراً كلما أمكن </a:t>
            </a: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SA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SA" sz="3200" dirty="0" smtClean="0">
                <a:latin typeface="Simplified Arabic" pitchFamily="18" charset="-78"/>
              </a:rPr>
              <a:t>بنود واضحة ومختصرة وغير منفرة </a:t>
            </a: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SA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SA" sz="3200" dirty="0" smtClean="0">
                <a:latin typeface="Simplified Arabic" pitchFamily="18" charset="-78"/>
              </a:rPr>
              <a:t>بنود بعيدة عن عنصر التحذير أو الاستنتاج </a:t>
            </a: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SA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SA" sz="3200" dirty="0" smtClean="0">
                <a:latin typeface="Simplified Arabic" pitchFamily="18" charset="-78"/>
              </a:rPr>
              <a:t>تجنب البنود التى تحمل فى طياتها أكثر من معنى أو فكرة</a:t>
            </a: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SA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SA" sz="3200" dirty="0" smtClean="0">
                <a:latin typeface="Simplified Arabic" pitchFamily="18" charset="-78"/>
              </a:rPr>
              <a:t>تجنب البنود ذات الصبغة التفسيرية</a:t>
            </a:r>
          </a:p>
        </p:txBody>
      </p:sp>
      <p:pic>
        <p:nvPicPr>
          <p:cNvPr id="4" name="Picture 2" descr="http://t2.gstatic.com/images?q=tbn:_jYOlDA_9FE1zM:http://moodle.warr.ac.uk/moodle/file.php/1/employment_questionnaire_1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643050"/>
            <a:ext cx="2297087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274638"/>
            <a:ext cx="4329114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ar-EG" b="1" dirty="0" smtClean="0">
                <a:latin typeface="Simplified Arabic" pitchFamily="18" charset="-78"/>
                <a:ea typeface="+mn-ea"/>
                <a:cs typeface="AF_Najed" pitchFamily="2" charset="-78"/>
              </a:rPr>
              <a:t>إرشادات لصياغة بنود الإستبيان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12" y="1600201"/>
            <a:ext cx="5972188" cy="4972071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يلاحظ نوع البنود (سالبة / موجبة) فى حالة قياس الاتجاه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 الاتفاق على معنى الدرجة 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ar-EG" sz="3200" dirty="0" smtClean="0">
              <a:latin typeface="Simplified Arabic" pitchFamily="18" charset="-78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ar-EG" sz="3200" dirty="0" smtClean="0">
                <a:latin typeface="Simplified Arabic" pitchFamily="18" charset="-78"/>
              </a:rPr>
              <a:t> المراجعة العلمية للمتغير المستهدف قياسه  </a:t>
            </a:r>
            <a:endParaRPr lang="ar-SA" sz="3200" dirty="0" smtClean="0">
              <a:latin typeface="Simplified Arabic" pitchFamily="18" charset="-78"/>
            </a:endParaRPr>
          </a:p>
        </p:txBody>
      </p:sp>
      <p:pic>
        <p:nvPicPr>
          <p:cNvPr id="4" name="Picture 2" descr="http://t2.gstatic.com/images?q=tbn:_jYOlDA_9FE1zM:http://moodle.warr.ac.uk/moodle/file.php/1/employment_questionnaire_1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643050"/>
            <a:ext cx="2297087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495</Words>
  <Application>Microsoft Office PowerPoint</Application>
  <PresentationFormat>On-screen Show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أنواع البيانات</vt:lpstr>
      <vt:lpstr>أدوات جمع البيانات الكمية</vt:lpstr>
      <vt:lpstr>أدوات جمع البيانات الكيفية</vt:lpstr>
      <vt:lpstr>الاستبيان</vt:lpstr>
      <vt:lpstr>أمثلة لفئات تدرج الاستجابة</vt:lpstr>
      <vt:lpstr>إرشادات لصياغة بنود الإستبيان</vt:lpstr>
      <vt:lpstr>إرشادات لصياغة بنود الإستبيان</vt:lpstr>
      <vt:lpstr>إرشادات لصياغة بنود الإستبيان</vt:lpstr>
      <vt:lpstr>أمثلة للاستبيان</vt:lpstr>
      <vt:lpstr>استخدام الاستبيان</vt:lpstr>
      <vt:lpstr>شروط الاستبيان الجيد (1 / 2)</vt:lpstr>
      <vt:lpstr>شروط الاستبيان الجيد (2/2)</vt:lpstr>
      <vt:lpstr>طرق إجراء الاستبيان</vt:lpstr>
      <vt:lpstr>ثبات الاستبيان</vt:lpstr>
      <vt:lpstr>طرق تقدير معامل الثبات</vt:lpstr>
      <vt:lpstr>صدق الاستبيان </vt:lpstr>
      <vt:lpstr>من طرق تقدير معامل الصدق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DR.mahsoub</dc:creator>
  <cp:lastModifiedBy>DR.mahsoub</cp:lastModifiedBy>
  <cp:revision>20</cp:revision>
  <dcterms:created xsi:type="dcterms:W3CDTF">2010-02-19T13:38:14Z</dcterms:created>
  <dcterms:modified xsi:type="dcterms:W3CDTF">2010-03-17T15:19:56Z</dcterms:modified>
</cp:coreProperties>
</file>