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307" r:id="rId3"/>
    <p:sldId id="258" r:id="rId4"/>
    <p:sldId id="260" r:id="rId5"/>
    <p:sldId id="309" r:id="rId6"/>
    <p:sldId id="262" r:id="rId7"/>
    <p:sldId id="310" r:id="rId8"/>
    <p:sldId id="299" r:id="rId9"/>
    <p:sldId id="300" r:id="rId10"/>
    <p:sldId id="301" r:id="rId11"/>
    <p:sldId id="303" r:id="rId12"/>
    <p:sldId id="302" r:id="rId13"/>
    <p:sldId id="311" r:id="rId14"/>
    <p:sldId id="313" r:id="rId15"/>
    <p:sldId id="316" r:id="rId16"/>
    <p:sldId id="314" r:id="rId17"/>
    <p:sldId id="263" r:id="rId18"/>
    <p:sldId id="264" r:id="rId19"/>
    <p:sldId id="31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317" r:id="rId32"/>
    <p:sldId id="318" r:id="rId33"/>
    <p:sldId id="278" r:id="rId34"/>
    <p:sldId id="295" r:id="rId35"/>
    <p:sldId id="296" r:id="rId36"/>
    <p:sldId id="304" r:id="rId37"/>
    <p:sldId id="297" r:id="rId38"/>
    <p:sldId id="306" r:id="rId39"/>
    <p:sldId id="308" r:id="rId40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151A82-FE54-440D-8169-D2FD872FA45C}" type="doc">
      <dgm:prSet loTypeId="urn:microsoft.com/office/officeart/2005/8/layout/pyramid2" loCatId="pyramid" qsTypeId="urn:microsoft.com/office/officeart/2005/8/quickstyle/3d4" qsCatId="3D" csTypeId="urn:microsoft.com/office/officeart/2005/8/colors/colorful1" csCatId="colorful" phldr="1"/>
      <dgm:spPr/>
    </dgm:pt>
    <dgm:pt modelId="{67054C51-3A77-49D9-860C-D398209A3463}">
      <dgm:prSet phldrT="[Text]" custT="1"/>
      <dgm:spPr/>
      <dgm:t>
        <a:bodyPr/>
        <a:lstStyle/>
        <a:p>
          <a:pPr rtl="1"/>
          <a:r>
            <a:rPr lang="ar-EG" sz="1600" b="1" kern="1200" dirty="0" smtClean="0">
              <a:solidFill>
                <a:srgbClr val="7030A0"/>
              </a:solidFill>
              <a:latin typeface="+mn-lt"/>
              <a:ea typeface="+mn-ea"/>
              <a:cs typeface="AdvertisingBold" pitchFamily="2" charset="-78"/>
            </a:rPr>
            <a:t>المحور : القدرة المؤسسية</a:t>
          </a:r>
          <a:endParaRPr lang="ar-EG" sz="1600" b="1" kern="1200" dirty="0">
            <a:solidFill>
              <a:srgbClr val="7030A0"/>
            </a:solidFill>
            <a:latin typeface="+mn-lt"/>
            <a:ea typeface="+mn-ea"/>
            <a:cs typeface="AdvertisingBold" pitchFamily="2" charset="-78"/>
          </a:endParaRPr>
        </a:p>
      </dgm:t>
    </dgm:pt>
    <dgm:pt modelId="{35B76C16-33CF-48E9-B2CF-E702291DCBCA}" type="parTrans" cxnId="{A021E828-85C0-48B8-8919-0A87A634B166}">
      <dgm:prSet/>
      <dgm:spPr/>
      <dgm:t>
        <a:bodyPr/>
        <a:lstStyle/>
        <a:p>
          <a:pPr rtl="1"/>
          <a:endParaRPr lang="ar-EG"/>
        </a:p>
      </dgm:t>
    </dgm:pt>
    <dgm:pt modelId="{FB40ADBE-24C4-46CB-B2D8-584FC8744E3E}" type="sibTrans" cxnId="{A021E828-85C0-48B8-8919-0A87A634B166}">
      <dgm:prSet/>
      <dgm:spPr/>
      <dgm:t>
        <a:bodyPr/>
        <a:lstStyle/>
        <a:p>
          <a:pPr rtl="1"/>
          <a:endParaRPr lang="ar-EG"/>
        </a:p>
      </dgm:t>
    </dgm:pt>
    <dgm:pt modelId="{FA584733-8BE2-44ED-80BC-8A3ECB296823}">
      <dgm:prSet phldrT="[Text]" custT="1"/>
      <dgm:spPr/>
      <dgm:t>
        <a:bodyPr/>
        <a:lstStyle/>
        <a:p>
          <a:pPr rtl="1"/>
          <a:r>
            <a:rPr lang="ar-EG" sz="1600" b="1" kern="1200" dirty="0" smtClean="0">
              <a:solidFill>
                <a:srgbClr val="7030A0"/>
              </a:solidFill>
              <a:latin typeface="+mn-lt"/>
              <a:ea typeface="+mn-ea"/>
              <a:cs typeface="AdvertisingBold" pitchFamily="2" charset="-78"/>
            </a:rPr>
            <a:t>المعيار : الهيكل التنظيمى</a:t>
          </a:r>
          <a:endParaRPr lang="ar-EG" sz="1600" b="1" kern="1200" dirty="0">
            <a:solidFill>
              <a:srgbClr val="7030A0"/>
            </a:solidFill>
            <a:latin typeface="+mn-lt"/>
            <a:ea typeface="+mn-ea"/>
            <a:cs typeface="AdvertisingBold" pitchFamily="2" charset="-78"/>
          </a:endParaRPr>
        </a:p>
      </dgm:t>
    </dgm:pt>
    <dgm:pt modelId="{9D4F7D92-22FC-43B2-8525-B8FF5D998149}" type="parTrans" cxnId="{3ADA0B68-CC5E-46FD-B797-E056D307DCF2}">
      <dgm:prSet/>
      <dgm:spPr/>
      <dgm:t>
        <a:bodyPr/>
        <a:lstStyle/>
        <a:p>
          <a:pPr rtl="1"/>
          <a:endParaRPr lang="ar-EG"/>
        </a:p>
      </dgm:t>
    </dgm:pt>
    <dgm:pt modelId="{B0230560-2C60-4F36-B84C-103381C072C4}" type="sibTrans" cxnId="{3ADA0B68-CC5E-46FD-B797-E056D307DCF2}">
      <dgm:prSet/>
      <dgm:spPr/>
      <dgm:t>
        <a:bodyPr/>
        <a:lstStyle/>
        <a:p>
          <a:pPr rtl="1"/>
          <a:endParaRPr lang="ar-EG"/>
        </a:p>
      </dgm:t>
    </dgm:pt>
    <dgm:pt modelId="{CA76C4D5-EBE4-4E7A-89B9-7C8BCC9AC4DF}">
      <dgm:prSet phldrT="[Text]" custT="1"/>
      <dgm:spPr/>
      <dgm:t>
        <a:bodyPr/>
        <a:lstStyle/>
        <a:p>
          <a:pPr rtl="1"/>
          <a:r>
            <a:rPr lang="ar-EG" sz="1500" b="1" kern="1200" dirty="0" smtClean="0">
              <a:solidFill>
                <a:srgbClr val="7030A0"/>
              </a:solidFill>
              <a:latin typeface="+mn-lt"/>
              <a:ea typeface="+mn-ea"/>
              <a:cs typeface="AdvertisingBold" pitchFamily="2" charset="-78"/>
            </a:rPr>
            <a:t>المؤشر : الهيكل التنظيمى ملائم ومعتمد</a:t>
          </a:r>
          <a:endParaRPr lang="ar-EG" sz="1500" b="1" kern="1200" dirty="0">
            <a:solidFill>
              <a:srgbClr val="7030A0"/>
            </a:solidFill>
            <a:latin typeface="+mn-lt"/>
            <a:ea typeface="+mn-ea"/>
            <a:cs typeface="AdvertisingBold" pitchFamily="2" charset="-78"/>
          </a:endParaRPr>
        </a:p>
      </dgm:t>
    </dgm:pt>
    <dgm:pt modelId="{46A8F9BA-61BA-4B4E-9F93-F73715156BE4}" type="parTrans" cxnId="{13DB6387-31F4-49D5-8018-7D2F075D67DD}">
      <dgm:prSet/>
      <dgm:spPr/>
      <dgm:t>
        <a:bodyPr/>
        <a:lstStyle/>
        <a:p>
          <a:pPr rtl="1"/>
          <a:endParaRPr lang="ar-EG"/>
        </a:p>
      </dgm:t>
    </dgm:pt>
    <dgm:pt modelId="{E8A3A162-0817-4790-976B-8C8254B65202}" type="sibTrans" cxnId="{13DB6387-31F4-49D5-8018-7D2F075D67DD}">
      <dgm:prSet/>
      <dgm:spPr/>
      <dgm:t>
        <a:bodyPr/>
        <a:lstStyle/>
        <a:p>
          <a:pPr rtl="1"/>
          <a:endParaRPr lang="ar-EG"/>
        </a:p>
      </dgm:t>
    </dgm:pt>
    <dgm:pt modelId="{E42FDA70-7A9F-4EE3-83DD-6311745D48A9}">
      <dgm:prSet custT="1"/>
      <dgm:spPr/>
      <dgm:t>
        <a:bodyPr/>
        <a:lstStyle/>
        <a:p>
          <a:pPr rtl="1"/>
          <a:r>
            <a:rPr lang="ar-EG" sz="1600" b="1" kern="1200" dirty="0" smtClean="0">
              <a:solidFill>
                <a:srgbClr val="7030A0"/>
              </a:solidFill>
              <a:latin typeface="+mn-lt"/>
              <a:ea typeface="+mn-ea"/>
              <a:cs typeface="AdvertisingBold" pitchFamily="2" charset="-78"/>
            </a:rPr>
            <a:t>الخاصية : هل الهيكل التنظيمى ملائم لطبيعة نشاط المؤسسة ؟</a:t>
          </a:r>
          <a:endParaRPr lang="ar-EG" sz="1600" b="1" kern="1200" dirty="0">
            <a:solidFill>
              <a:srgbClr val="7030A0"/>
            </a:solidFill>
            <a:latin typeface="+mn-lt"/>
            <a:ea typeface="+mn-ea"/>
            <a:cs typeface="AdvertisingBold" pitchFamily="2" charset="-78"/>
          </a:endParaRPr>
        </a:p>
      </dgm:t>
    </dgm:pt>
    <dgm:pt modelId="{C0067CAA-FF87-46F6-A01C-702723C71825}" type="parTrans" cxnId="{D6C484DE-FA54-4A36-A403-A05E0A5F86C0}">
      <dgm:prSet/>
      <dgm:spPr/>
      <dgm:t>
        <a:bodyPr/>
        <a:lstStyle/>
        <a:p>
          <a:pPr rtl="1"/>
          <a:endParaRPr lang="ar-EG"/>
        </a:p>
      </dgm:t>
    </dgm:pt>
    <dgm:pt modelId="{47F4261C-B83B-41F3-95DC-C9B612DACEEB}" type="sibTrans" cxnId="{D6C484DE-FA54-4A36-A403-A05E0A5F86C0}">
      <dgm:prSet/>
      <dgm:spPr/>
      <dgm:t>
        <a:bodyPr/>
        <a:lstStyle/>
        <a:p>
          <a:pPr rtl="1"/>
          <a:endParaRPr lang="ar-EG"/>
        </a:p>
      </dgm:t>
    </dgm:pt>
    <dgm:pt modelId="{AF45BA0B-1A6B-43F2-86B4-DADF272729CC}">
      <dgm:prSet custT="1"/>
      <dgm:spPr/>
      <dgm:t>
        <a:bodyPr/>
        <a:lstStyle/>
        <a:p>
          <a:pPr rtl="1"/>
          <a:r>
            <a:rPr lang="ar-EG" sz="1500" b="1" kern="1200" dirty="0" smtClean="0">
              <a:solidFill>
                <a:srgbClr val="7030A0"/>
              </a:solidFill>
              <a:latin typeface="+mn-lt"/>
              <a:ea typeface="+mn-ea"/>
              <a:cs typeface="AdvertisingBold" pitchFamily="2" charset="-78"/>
            </a:rPr>
            <a:t>الدليل : وثيقة الهيكل التنظيمى المحدث والمعتمد</a:t>
          </a:r>
          <a:endParaRPr lang="ar-EG" sz="1500" b="1" kern="1200" dirty="0">
            <a:solidFill>
              <a:srgbClr val="7030A0"/>
            </a:solidFill>
            <a:latin typeface="+mn-lt"/>
            <a:ea typeface="+mn-ea"/>
            <a:cs typeface="AdvertisingBold" pitchFamily="2" charset="-78"/>
          </a:endParaRPr>
        </a:p>
      </dgm:t>
    </dgm:pt>
    <dgm:pt modelId="{FA14D468-8A0A-406D-BE22-C9BCA4572B4B}" type="parTrans" cxnId="{01AB0A15-069E-45D5-A719-ECA3D9B6FD31}">
      <dgm:prSet/>
      <dgm:spPr/>
      <dgm:t>
        <a:bodyPr/>
        <a:lstStyle/>
        <a:p>
          <a:pPr rtl="1"/>
          <a:endParaRPr lang="ar-EG"/>
        </a:p>
      </dgm:t>
    </dgm:pt>
    <dgm:pt modelId="{31A18E79-EF86-4109-9504-D85CAB4DFBF9}" type="sibTrans" cxnId="{01AB0A15-069E-45D5-A719-ECA3D9B6FD31}">
      <dgm:prSet/>
      <dgm:spPr/>
      <dgm:t>
        <a:bodyPr/>
        <a:lstStyle/>
        <a:p>
          <a:pPr rtl="1"/>
          <a:endParaRPr lang="ar-EG"/>
        </a:p>
      </dgm:t>
    </dgm:pt>
    <dgm:pt modelId="{7A7E4628-D9CA-4A19-B409-4A3134FE2440}">
      <dgm:prSet custT="1"/>
      <dgm:spPr/>
      <dgm:t>
        <a:bodyPr/>
        <a:lstStyle/>
        <a:p>
          <a:r>
            <a:rPr lang="ar-EG" sz="1600" b="1" kern="1200" dirty="0" smtClean="0">
              <a:solidFill>
                <a:srgbClr val="7030A0"/>
              </a:solidFill>
              <a:latin typeface="+mn-lt"/>
              <a:ea typeface="+mn-ea"/>
              <a:cs typeface="AdvertisingBold" pitchFamily="2" charset="-78"/>
            </a:rPr>
            <a:t>العنصر : ملاءمة الهيكل التنظيمى لطبيعة نشاط المؤسسة</a:t>
          </a:r>
          <a:endParaRPr lang="en-US" sz="1600" b="1" kern="1200" dirty="0" smtClean="0">
            <a:solidFill>
              <a:srgbClr val="7030A0"/>
            </a:solidFill>
            <a:latin typeface="+mn-lt"/>
            <a:ea typeface="+mn-ea"/>
            <a:cs typeface="AdvertisingBold" pitchFamily="2" charset="-78"/>
          </a:endParaRPr>
        </a:p>
      </dgm:t>
    </dgm:pt>
    <dgm:pt modelId="{98F4F886-4C92-47E1-89C9-D91B2F51C5DF}" type="parTrans" cxnId="{627FB576-1E74-46EC-BE13-4F301F394739}">
      <dgm:prSet/>
      <dgm:spPr/>
      <dgm:t>
        <a:bodyPr/>
        <a:lstStyle/>
        <a:p>
          <a:endParaRPr lang="en-US"/>
        </a:p>
      </dgm:t>
    </dgm:pt>
    <dgm:pt modelId="{0706AF35-E0AF-43AF-8980-0BE65634075D}" type="sibTrans" cxnId="{627FB576-1E74-46EC-BE13-4F301F394739}">
      <dgm:prSet/>
      <dgm:spPr/>
      <dgm:t>
        <a:bodyPr/>
        <a:lstStyle/>
        <a:p>
          <a:endParaRPr lang="en-US"/>
        </a:p>
      </dgm:t>
    </dgm:pt>
    <dgm:pt modelId="{685B3061-039A-4DC6-968F-D76AA417FB35}" type="pres">
      <dgm:prSet presAssocID="{FE151A82-FE54-440D-8169-D2FD872FA45C}" presName="compositeShape" presStyleCnt="0">
        <dgm:presLayoutVars>
          <dgm:dir/>
          <dgm:resizeHandles/>
        </dgm:presLayoutVars>
      </dgm:prSet>
      <dgm:spPr/>
    </dgm:pt>
    <dgm:pt modelId="{07A305D0-71F8-40A7-B0A9-102D08EF8AD3}" type="pres">
      <dgm:prSet presAssocID="{FE151A82-FE54-440D-8169-D2FD872FA45C}" presName="pyramid" presStyleLbl="node1" presStyleIdx="0" presStyleCnt="1"/>
      <dgm:spPr/>
    </dgm:pt>
    <dgm:pt modelId="{F39D2A5F-8561-4BB8-8E2A-7C11790C7374}" type="pres">
      <dgm:prSet presAssocID="{FE151A82-FE54-440D-8169-D2FD872FA45C}" presName="theList" presStyleCnt="0"/>
      <dgm:spPr/>
    </dgm:pt>
    <dgm:pt modelId="{532D99C4-234B-424E-8A78-2341EF94C6EA}" type="pres">
      <dgm:prSet presAssocID="{67054C51-3A77-49D9-860C-D398209A3463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ACFCC-BD93-4155-AFBC-3CF19A3B77C3}" type="pres">
      <dgm:prSet presAssocID="{67054C51-3A77-49D9-860C-D398209A3463}" presName="aSpace" presStyleCnt="0"/>
      <dgm:spPr/>
    </dgm:pt>
    <dgm:pt modelId="{F7072DEA-A905-4C19-B102-433F668E9AB5}" type="pres">
      <dgm:prSet presAssocID="{FA584733-8BE2-44ED-80BC-8A3ECB296823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1809D5-AF3B-4082-89A6-3404F14A1DCD}" type="pres">
      <dgm:prSet presAssocID="{FA584733-8BE2-44ED-80BC-8A3ECB296823}" presName="aSpace" presStyleCnt="0"/>
      <dgm:spPr/>
    </dgm:pt>
    <dgm:pt modelId="{49239D63-DCA3-492A-9C90-F787CD671B1D}" type="pres">
      <dgm:prSet presAssocID="{CA76C4D5-EBE4-4E7A-89B9-7C8BCC9AC4DF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7D9AC9-31A9-42B7-924C-BD69F6C420BF}" type="pres">
      <dgm:prSet presAssocID="{CA76C4D5-EBE4-4E7A-89B9-7C8BCC9AC4DF}" presName="aSpace" presStyleCnt="0"/>
      <dgm:spPr/>
    </dgm:pt>
    <dgm:pt modelId="{6BE3775D-B4B3-42FE-8575-5B96C90EB4C0}" type="pres">
      <dgm:prSet presAssocID="{7A7E4628-D9CA-4A19-B409-4A3134FE2440}" presName="aNode" presStyleLbl="fgAcc1" presStyleIdx="3" presStyleCnt="6">
        <dgm:presLayoutVars>
          <dgm:bulletEnabled val="1"/>
        </dgm:presLayoutVars>
      </dgm:prSet>
      <dgm:spPr/>
    </dgm:pt>
    <dgm:pt modelId="{B1E7364D-A8C4-4580-BA65-66A7900BD101}" type="pres">
      <dgm:prSet presAssocID="{7A7E4628-D9CA-4A19-B409-4A3134FE2440}" presName="aSpace" presStyleCnt="0"/>
      <dgm:spPr/>
    </dgm:pt>
    <dgm:pt modelId="{2B136F29-4476-4C8A-A384-42C4DDC5CEBB}" type="pres">
      <dgm:prSet presAssocID="{E42FDA70-7A9F-4EE3-83DD-6311745D48A9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DEE02F-8A95-41AB-A2DF-6A564F471C3A}" type="pres">
      <dgm:prSet presAssocID="{E42FDA70-7A9F-4EE3-83DD-6311745D48A9}" presName="aSpace" presStyleCnt="0"/>
      <dgm:spPr/>
    </dgm:pt>
    <dgm:pt modelId="{82950484-1B12-42B3-A0FC-F7FE6614D8CD}" type="pres">
      <dgm:prSet presAssocID="{AF45BA0B-1A6B-43F2-86B4-DADF272729CC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360CCC-FBBF-46D4-B342-D8524FC553DC}" type="pres">
      <dgm:prSet presAssocID="{AF45BA0B-1A6B-43F2-86B4-DADF272729CC}" presName="aSpace" presStyleCnt="0"/>
      <dgm:spPr/>
    </dgm:pt>
  </dgm:ptLst>
  <dgm:cxnLst>
    <dgm:cxn modelId="{A6BEF021-8C3C-44BC-B1B1-D1F06A44E01D}" type="presOf" srcId="{FA584733-8BE2-44ED-80BC-8A3ECB296823}" destId="{F7072DEA-A905-4C19-B102-433F668E9AB5}" srcOrd="0" destOrd="0" presId="urn:microsoft.com/office/officeart/2005/8/layout/pyramid2"/>
    <dgm:cxn modelId="{A38E7BBA-0D60-4786-AE66-78F4763A1E6A}" type="presOf" srcId="{CA76C4D5-EBE4-4E7A-89B9-7C8BCC9AC4DF}" destId="{49239D63-DCA3-492A-9C90-F787CD671B1D}" srcOrd="0" destOrd="0" presId="urn:microsoft.com/office/officeart/2005/8/layout/pyramid2"/>
    <dgm:cxn modelId="{01AB0A15-069E-45D5-A719-ECA3D9B6FD31}" srcId="{FE151A82-FE54-440D-8169-D2FD872FA45C}" destId="{AF45BA0B-1A6B-43F2-86B4-DADF272729CC}" srcOrd="5" destOrd="0" parTransId="{FA14D468-8A0A-406D-BE22-C9BCA4572B4B}" sibTransId="{31A18E79-EF86-4109-9504-D85CAB4DFBF9}"/>
    <dgm:cxn modelId="{A021E828-85C0-48B8-8919-0A87A634B166}" srcId="{FE151A82-FE54-440D-8169-D2FD872FA45C}" destId="{67054C51-3A77-49D9-860C-D398209A3463}" srcOrd="0" destOrd="0" parTransId="{35B76C16-33CF-48E9-B2CF-E702291DCBCA}" sibTransId="{FB40ADBE-24C4-46CB-B2D8-584FC8744E3E}"/>
    <dgm:cxn modelId="{534A4E68-B097-4322-98F5-3CB6FD41BB98}" type="presOf" srcId="{E42FDA70-7A9F-4EE3-83DD-6311745D48A9}" destId="{2B136F29-4476-4C8A-A384-42C4DDC5CEBB}" srcOrd="0" destOrd="0" presId="urn:microsoft.com/office/officeart/2005/8/layout/pyramid2"/>
    <dgm:cxn modelId="{D6C484DE-FA54-4A36-A403-A05E0A5F86C0}" srcId="{FE151A82-FE54-440D-8169-D2FD872FA45C}" destId="{E42FDA70-7A9F-4EE3-83DD-6311745D48A9}" srcOrd="4" destOrd="0" parTransId="{C0067CAA-FF87-46F6-A01C-702723C71825}" sibTransId="{47F4261C-B83B-41F3-95DC-C9B612DACEEB}"/>
    <dgm:cxn modelId="{13DB6387-31F4-49D5-8018-7D2F075D67DD}" srcId="{FE151A82-FE54-440D-8169-D2FD872FA45C}" destId="{CA76C4D5-EBE4-4E7A-89B9-7C8BCC9AC4DF}" srcOrd="2" destOrd="0" parTransId="{46A8F9BA-61BA-4B4E-9F93-F73715156BE4}" sibTransId="{E8A3A162-0817-4790-976B-8C8254B65202}"/>
    <dgm:cxn modelId="{3ADA0B68-CC5E-46FD-B797-E056D307DCF2}" srcId="{FE151A82-FE54-440D-8169-D2FD872FA45C}" destId="{FA584733-8BE2-44ED-80BC-8A3ECB296823}" srcOrd="1" destOrd="0" parTransId="{9D4F7D92-22FC-43B2-8525-B8FF5D998149}" sibTransId="{B0230560-2C60-4F36-B84C-103381C072C4}"/>
    <dgm:cxn modelId="{EF917B91-EE22-487F-A710-3297780B8864}" type="presOf" srcId="{AF45BA0B-1A6B-43F2-86B4-DADF272729CC}" destId="{82950484-1B12-42B3-A0FC-F7FE6614D8CD}" srcOrd="0" destOrd="0" presId="urn:microsoft.com/office/officeart/2005/8/layout/pyramid2"/>
    <dgm:cxn modelId="{E45B925D-8503-4B10-8940-35176C71EAF5}" type="presOf" srcId="{7A7E4628-D9CA-4A19-B409-4A3134FE2440}" destId="{6BE3775D-B4B3-42FE-8575-5B96C90EB4C0}" srcOrd="0" destOrd="0" presId="urn:microsoft.com/office/officeart/2005/8/layout/pyramid2"/>
    <dgm:cxn modelId="{75E43FD8-A040-4661-B4CC-E7646233D26D}" type="presOf" srcId="{67054C51-3A77-49D9-860C-D398209A3463}" destId="{532D99C4-234B-424E-8A78-2341EF94C6EA}" srcOrd="0" destOrd="0" presId="urn:microsoft.com/office/officeart/2005/8/layout/pyramid2"/>
    <dgm:cxn modelId="{627FB576-1E74-46EC-BE13-4F301F394739}" srcId="{FE151A82-FE54-440D-8169-D2FD872FA45C}" destId="{7A7E4628-D9CA-4A19-B409-4A3134FE2440}" srcOrd="3" destOrd="0" parTransId="{98F4F886-4C92-47E1-89C9-D91B2F51C5DF}" sibTransId="{0706AF35-E0AF-43AF-8980-0BE65634075D}"/>
    <dgm:cxn modelId="{64D8BAE3-5039-4795-8042-CDCC87F9D2ED}" type="presOf" srcId="{FE151A82-FE54-440D-8169-D2FD872FA45C}" destId="{685B3061-039A-4DC6-968F-D76AA417FB35}" srcOrd="0" destOrd="0" presId="urn:microsoft.com/office/officeart/2005/8/layout/pyramid2"/>
    <dgm:cxn modelId="{2E523415-947C-4ADF-811E-77EDFC54550C}" type="presParOf" srcId="{685B3061-039A-4DC6-968F-D76AA417FB35}" destId="{07A305D0-71F8-40A7-B0A9-102D08EF8AD3}" srcOrd="0" destOrd="0" presId="urn:microsoft.com/office/officeart/2005/8/layout/pyramid2"/>
    <dgm:cxn modelId="{FF53FEC1-50E5-4AC8-BAA6-EBB9E6FB2078}" type="presParOf" srcId="{685B3061-039A-4DC6-968F-D76AA417FB35}" destId="{F39D2A5F-8561-4BB8-8E2A-7C11790C7374}" srcOrd="1" destOrd="0" presId="urn:microsoft.com/office/officeart/2005/8/layout/pyramid2"/>
    <dgm:cxn modelId="{5C431443-C265-4526-9FF7-CB3075472035}" type="presParOf" srcId="{F39D2A5F-8561-4BB8-8E2A-7C11790C7374}" destId="{532D99C4-234B-424E-8A78-2341EF94C6EA}" srcOrd="0" destOrd="0" presId="urn:microsoft.com/office/officeart/2005/8/layout/pyramid2"/>
    <dgm:cxn modelId="{1F85D64B-188A-49D9-8465-3F49C55DC20E}" type="presParOf" srcId="{F39D2A5F-8561-4BB8-8E2A-7C11790C7374}" destId="{12DACFCC-BD93-4155-AFBC-3CF19A3B77C3}" srcOrd="1" destOrd="0" presId="urn:microsoft.com/office/officeart/2005/8/layout/pyramid2"/>
    <dgm:cxn modelId="{2AD13853-A4D4-4E76-AC44-21826C2EB080}" type="presParOf" srcId="{F39D2A5F-8561-4BB8-8E2A-7C11790C7374}" destId="{F7072DEA-A905-4C19-B102-433F668E9AB5}" srcOrd="2" destOrd="0" presId="urn:microsoft.com/office/officeart/2005/8/layout/pyramid2"/>
    <dgm:cxn modelId="{1975406E-9747-4984-9EB8-90BDC66EED78}" type="presParOf" srcId="{F39D2A5F-8561-4BB8-8E2A-7C11790C7374}" destId="{E31809D5-AF3B-4082-89A6-3404F14A1DCD}" srcOrd="3" destOrd="0" presId="urn:microsoft.com/office/officeart/2005/8/layout/pyramid2"/>
    <dgm:cxn modelId="{D8CB1525-BFC5-4B28-9A77-621EEB375B78}" type="presParOf" srcId="{F39D2A5F-8561-4BB8-8E2A-7C11790C7374}" destId="{49239D63-DCA3-492A-9C90-F787CD671B1D}" srcOrd="4" destOrd="0" presId="urn:microsoft.com/office/officeart/2005/8/layout/pyramid2"/>
    <dgm:cxn modelId="{66D7AAA9-4C58-461D-A5D3-147AC7A13D39}" type="presParOf" srcId="{F39D2A5F-8561-4BB8-8E2A-7C11790C7374}" destId="{307D9AC9-31A9-42B7-924C-BD69F6C420BF}" srcOrd="5" destOrd="0" presId="urn:microsoft.com/office/officeart/2005/8/layout/pyramid2"/>
    <dgm:cxn modelId="{DD234F7A-A264-4354-8808-788B47CF225A}" type="presParOf" srcId="{F39D2A5F-8561-4BB8-8E2A-7C11790C7374}" destId="{6BE3775D-B4B3-42FE-8575-5B96C90EB4C0}" srcOrd="6" destOrd="0" presId="urn:microsoft.com/office/officeart/2005/8/layout/pyramid2"/>
    <dgm:cxn modelId="{2AE4C1F3-8B39-4375-8F41-1E6E5495D85F}" type="presParOf" srcId="{F39D2A5F-8561-4BB8-8E2A-7C11790C7374}" destId="{B1E7364D-A8C4-4580-BA65-66A7900BD101}" srcOrd="7" destOrd="0" presId="urn:microsoft.com/office/officeart/2005/8/layout/pyramid2"/>
    <dgm:cxn modelId="{E4CC533E-4945-498B-987C-FEDA98F64171}" type="presParOf" srcId="{F39D2A5F-8561-4BB8-8E2A-7C11790C7374}" destId="{2B136F29-4476-4C8A-A384-42C4DDC5CEBB}" srcOrd="8" destOrd="0" presId="urn:microsoft.com/office/officeart/2005/8/layout/pyramid2"/>
    <dgm:cxn modelId="{40AB8175-67DA-4AB3-B06B-3F6435B47654}" type="presParOf" srcId="{F39D2A5F-8561-4BB8-8E2A-7C11790C7374}" destId="{74DEE02F-8A95-41AB-A2DF-6A564F471C3A}" srcOrd="9" destOrd="0" presId="urn:microsoft.com/office/officeart/2005/8/layout/pyramid2"/>
    <dgm:cxn modelId="{161302C5-0785-43F3-9DC3-8F7FE1307862}" type="presParOf" srcId="{F39D2A5F-8561-4BB8-8E2A-7C11790C7374}" destId="{82950484-1B12-42B3-A0FC-F7FE6614D8CD}" srcOrd="10" destOrd="0" presId="urn:microsoft.com/office/officeart/2005/8/layout/pyramid2"/>
    <dgm:cxn modelId="{F6E10A60-A32D-43A5-B483-683BAC5A673D}" type="presParOf" srcId="{F39D2A5F-8561-4BB8-8E2A-7C11790C7374}" destId="{4D360CCC-FBBF-46D4-B342-D8524FC553DC}" srcOrd="11" destOrd="0" presId="urn:microsoft.com/office/officeart/2005/8/layout/pyramid2"/>
  </dgm:cxnLst>
  <dgm:bg>
    <a:noFill/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151A82-FE54-440D-8169-D2FD872FA45C}" type="doc">
      <dgm:prSet loTypeId="urn:microsoft.com/office/officeart/2005/8/layout/pyramid2" loCatId="pyramid" qsTypeId="urn:microsoft.com/office/officeart/2005/8/quickstyle/3d4" qsCatId="3D" csTypeId="urn:microsoft.com/office/officeart/2005/8/colors/colorful1" csCatId="colorful" phldr="1"/>
      <dgm:spPr/>
    </dgm:pt>
    <dgm:pt modelId="{67054C51-3A77-49D9-860C-D398209A3463}">
      <dgm:prSet phldrT="[Text]" custT="1"/>
      <dgm:spPr/>
      <dgm:t>
        <a:bodyPr/>
        <a:lstStyle/>
        <a:p>
          <a:pPr rtl="1"/>
          <a:r>
            <a:rPr lang="ar-EG" sz="1600" b="1" kern="1200" dirty="0" smtClean="0">
              <a:solidFill>
                <a:srgbClr val="7030A0"/>
              </a:solidFill>
              <a:latin typeface="+mn-lt"/>
              <a:ea typeface="+mn-ea"/>
              <a:cs typeface="AdvertisingBold" pitchFamily="2" charset="-78"/>
            </a:rPr>
            <a:t>المحور : إدارة البرنامج</a:t>
          </a:r>
          <a:endParaRPr lang="ar-EG" sz="1600" b="1" kern="1200" dirty="0">
            <a:solidFill>
              <a:srgbClr val="7030A0"/>
            </a:solidFill>
            <a:latin typeface="+mn-lt"/>
            <a:ea typeface="+mn-ea"/>
            <a:cs typeface="AdvertisingBold" pitchFamily="2" charset="-78"/>
          </a:endParaRPr>
        </a:p>
      </dgm:t>
    </dgm:pt>
    <dgm:pt modelId="{35B76C16-33CF-48E9-B2CF-E702291DCBCA}" type="parTrans" cxnId="{A021E828-85C0-48B8-8919-0A87A634B166}">
      <dgm:prSet/>
      <dgm:spPr/>
      <dgm:t>
        <a:bodyPr/>
        <a:lstStyle/>
        <a:p>
          <a:pPr rtl="1"/>
          <a:endParaRPr lang="ar-EG"/>
        </a:p>
      </dgm:t>
    </dgm:pt>
    <dgm:pt modelId="{FB40ADBE-24C4-46CB-B2D8-584FC8744E3E}" type="sibTrans" cxnId="{A021E828-85C0-48B8-8919-0A87A634B166}">
      <dgm:prSet/>
      <dgm:spPr/>
      <dgm:t>
        <a:bodyPr/>
        <a:lstStyle/>
        <a:p>
          <a:pPr rtl="1"/>
          <a:endParaRPr lang="ar-EG"/>
        </a:p>
      </dgm:t>
    </dgm:pt>
    <dgm:pt modelId="{FA584733-8BE2-44ED-80BC-8A3ECB296823}">
      <dgm:prSet phldrT="[Text]" custT="1"/>
      <dgm:spPr/>
      <dgm:t>
        <a:bodyPr/>
        <a:lstStyle/>
        <a:p>
          <a:pPr rtl="1"/>
          <a:r>
            <a:rPr lang="ar-EG" sz="1600" b="1" kern="1200" dirty="0" smtClean="0">
              <a:solidFill>
                <a:srgbClr val="7030A0"/>
              </a:solidFill>
              <a:latin typeface="+mn-lt"/>
              <a:ea typeface="+mn-ea"/>
              <a:cs typeface="AdvertisingBold" pitchFamily="2" charset="-78"/>
            </a:rPr>
            <a:t>المعيار : رسالة وأهداف البرنامج</a:t>
          </a:r>
          <a:endParaRPr lang="ar-EG" sz="1600" b="1" kern="1200" dirty="0">
            <a:solidFill>
              <a:srgbClr val="7030A0"/>
            </a:solidFill>
            <a:latin typeface="+mn-lt"/>
            <a:ea typeface="+mn-ea"/>
            <a:cs typeface="AdvertisingBold" pitchFamily="2" charset="-78"/>
          </a:endParaRPr>
        </a:p>
      </dgm:t>
    </dgm:pt>
    <dgm:pt modelId="{9D4F7D92-22FC-43B2-8525-B8FF5D998149}" type="parTrans" cxnId="{3ADA0B68-CC5E-46FD-B797-E056D307DCF2}">
      <dgm:prSet/>
      <dgm:spPr/>
      <dgm:t>
        <a:bodyPr/>
        <a:lstStyle/>
        <a:p>
          <a:pPr rtl="1"/>
          <a:endParaRPr lang="ar-EG"/>
        </a:p>
      </dgm:t>
    </dgm:pt>
    <dgm:pt modelId="{B0230560-2C60-4F36-B84C-103381C072C4}" type="sibTrans" cxnId="{3ADA0B68-CC5E-46FD-B797-E056D307DCF2}">
      <dgm:prSet/>
      <dgm:spPr/>
      <dgm:t>
        <a:bodyPr/>
        <a:lstStyle/>
        <a:p>
          <a:pPr rtl="1"/>
          <a:endParaRPr lang="ar-EG"/>
        </a:p>
      </dgm:t>
    </dgm:pt>
    <dgm:pt modelId="{CA76C4D5-EBE4-4E7A-89B9-7C8BCC9AC4DF}">
      <dgm:prSet phldrT="[Text]" custT="1"/>
      <dgm:spPr/>
      <dgm:t>
        <a:bodyPr/>
        <a:lstStyle/>
        <a:p>
          <a:pPr rtl="1"/>
          <a:r>
            <a:rPr lang="ar-EG" sz="1600" b="1" kern="1200" dirty="0" smtClean="0">
              <a:solidFill>
                <a:srgbClr val="7030A0"/>
              </a:solidFill>
              <a:latin typeface="+mn-lt"/>
              <a:ea typeface="+mn-ea"/>
              <a:cs typeface="AdvertisingBold" pitchFamily="2" charset="-78"/>
            </a:rPr>
            <a:t>المؤشر : الرسالة</a:t>
          </a:r>
          <a:endParaRPr lang="ar-EG" sz="1600" b="1" kern="1200" dirty="0">
            <a:solidFill>
              <a:srgbClr val="7030A0"/>
            </a:solidFill>
            <a:latin typeface="+mn-lt"/>
            <a:ea typeface="+mn-ea"/>
            <a:cs typeface="AdvertisingBold" pitchFamily="2" charset="-78"/>
          </a:endParaRPr>
        </a:p>
      </dgm:t>
    </dgm:pt>
    <dgm:pt modelId="{46A8F9BA-61BA-4B4E-9F93-F73715156BE4}" type="parTrans" cxnId="{13DB6387-31F4-49D5-8018-7D2F075D67DD}">
      <dgm:prSet/>
      <dgm:spPr/>
      <dgm:t>
        <a:bodyPr/>
        <a:lstStyle/>
        <a:p>
          <a:pPr rtl="1"/>
          <a:endParaRPr lang="ar-EG"/>
        </a:p>
      </dgm:t>
    </dgm:pt>
    <dgm:pt modelId="{E8A3A162-0817-4790-976B-8C8254B65202}" type="sibTrans" cxnId="{13DB6387-31F4-49D5-8018-7D2F075D67DD}">
      <dgm:prSet/>
      <dgm:spPr/>
      <dgm:t>
        <a:bodyPr/>
        <a:lstStyle/>
        <a:p>
          <a:pPr rtl="1"/>
          <a:endParaRPr lang="ar-EG"/>
        </a:p>
      </dgm:t>
    </dgm:pt>
    <dgm:pt modelId="{E42FDA70-7A9F-4EE3-83DD-6311745D48A9}">
      <dgm:prSet custT="1"/>
      <dgm:spPr/>
      <dgm:t>
        <a:bodyPr/>
        <a:lstStyle/>
        <a:p>
          <a:pPr rtl="1"/>
          <a:r>
            <a:rPr lang="ar-EG" sz="1600" b="1" kern="1200" dirty="0" smtClean="0">
              <a:solidFill>
                <a:srgbClr val="7030A0"/>
              </a:solidFill>
              <a:latin typeface="+mn-lt"/>
              <a:ea typeface="+mn-ea"/>
              <a:cs typeface="AdvertisingBold" pitchFamily="2" charset="-78"/>
            </a:rPr>
            <a:t>العنصر : صياغة الرسالة</a:t>
          </a:r>
          <a:endParaRPr lang="ar-EG" sz="1600" b="1" kern="1200" dirty="0">
            <a:solidFill>
              <a:srgbClr val="7030A0"/>
            </a:solidFill>
            <a:latin typeface="+mn-lt"/>
            <a:ea typeface="+mn-ea"/>
            <a:cs typeface="AdvertisingBold" pitchFamily="2" charset="-78"/>
          </a:endParaRPr>
        </a:p>
      </dgm:t>
    </dgm:pt>
    <dgm:pt modelId="{C0067CAA-FF87-46F6-A01C-702723C71825}" type="parTrans" cxnId="{D6C484DE-FA54-4A36-A403-A05E0A5F86C0}">
      <dgm:prSet/>
      <dgm:spPr/>
      <dgm:t>
        <a:bodyPr/>
        <a:lstStyle/>
        <a:p>
          <a:pPr rtl="1"/>
          <a:endParaRPr lang="ar-EG"/>
        </a:p>
      </dgm:t>
    </dgm:pt>
    <dgm:pt modelId="{47F4261C-B83B-41F3-95DC-C9B612DACEEB}" type="sibTrans" cxnId="{D6C484DE-FA54-4A36-A403-A05E0A5F86C0}">
      <dgm:prSet/>
      <dgm:spPr/>
      <dgm:t>
        <a:bodyPr/>
        <a:lstStyle/>
        <a:p>
          <a:pPr rtl="1"/>
          <a:endParaRPr lang="ar-EG"/>
        </a:p>
      </dgm:t>
    </dgm:pt>
    <dgm:pt modelId="{AF45BA0B-1A6B-43F2-86B4-DADF272729CC}">
      <dgm:prSet custT="1"/>
      <dgm:spPr/>
      <dgm:t>
        <a:bodyPr/>
        <a:lstStyle/>
        <a:p>
          <a:pPr rtl="1"/>
          <a:r>
            <a:rPr lang="ar-EG" sz="1600" b="1" kern="1200" dirty="0" smtClean="0">
              <a:solidFill>
                <a:srgbClr val="7030A0"/>
              </a:solidFill>
              <a:latin typeface="+mn-lt"/>
              <a:ea typeface="+mn-ea"/>
              <a:cs typeface="AdvertisingBold" pitchFamily="2" charset="-78"/>
            </a:rPr>
            <a:t>الدليل : وثيقة رسالة البرنامج</a:t>
          </a:r>
          <a:endParaRPr lang="ar-EG" sz="1600" b="1" kern="1200" dirty="0">
            <a:solidFill>
              <a:srgbClr val="7030A0"/>
            </a:solidFill>
            <a:latin typeface="+mn-lt"/>
            <a:ea typeface="+mn-ea"/>
            <a:cs typeface="AdvertisingBold" pitchFamily="2" charset="-78"/>
          </a:endParaRPr>
        </a:p>
      </dgm:t>
    </dgm:pt>
    <dgm:pt modelId="{FA14D468-8A0A-406D-BE22-C9BCA4572B4B}" type="parTrans" cxnId="{01AB0A15-069E-45D5-A719-ECA3D9B6FD31}">
      <dgm:prSet/>
      <dgm:spPr/>
      <dgm:t>
        <a:bodyPr/>
        <a:lstStyle/>
        <a:p>
          <a:pPr rtl="1"/>
          <a:endParaRPr lang="ar-EG"/>
        </a:p>
      </dgm:t>
    </dgm:pt>
    <dgm:pt modelId="{31A18E79-EF86-4109-9504-D85CAB4DFBF9}" type="sibTrans" cxnId="{01AB0A15-069E-45D5-A719-ECA3D9B6FD31}">
      <dgm:prSet/>
      <dgm:spPr/>
      <dgm:t>
        <a:bodyPr/>
        <a:lstStyle/>
        <a:p>
          <a:pPr rtl="1"/>
          <a:endParaRPr lang="ar-EG"/>
        </a:p>
      </dgm:t>
    </dgm:pt>
    <dgm:pt modelId="{E7BA0541-B95E-4A8B-8895-75297106E355}">
      <dgm:prSet custT="1"/>
      <dgm:spPr/>
      <dgm:t>
        <a:bodyPr/>
        <a:lstStyle/>
        <a:p>
          <a:pPr rtl="1"/>
          <a:r>
            <a:rPr lang="ar-EG" sz="1600" b="1" kern="1200" dirty="0" smtClean="0">
              <a:solidFill>
                <a:srgbClr val="7030A0"/>
              </a:solidFill>
              <a:latin typeface="+mn-lt"/>
              <a:ea typeface="+mn-ea"/>
              <a:cs typeface="AdvertisingBold" pitchFamily="2" charset="-78"/>
            </a:rPr>
            <a:t>الخاصية : ما رسالة البرنامج ؟</a:t>
          </a:r>
          <a:endParaRPr lang="en-US" sz="1600" b="1" kern="1200" dirty="0" smtClean="0">
            <a:solidFill>
              <a:srgbClr val="7030A0"/>
            </a:solidFill>
            <a:latin typeface="+mn-lt"/>
            <a:ea typeface="+mn-ea"/>
            <a:cs typeface="AdvertisingBold" pitchFamily="2" charset="-78"/>
          </a:endParaRPr>
        </a:p>
      </dgm:t>
    </dgm:pt>
    <dgm:pt modelId="{AD508B2A-B595-4F7F-A6EE-1EE9E468C7E3}" type="parTrans" cxnId="{D72EDE00-5335-4C00-A1BF-8E9146F50958}">
      <dgm:prSet/>
      <dgm:spPr/>
      <dgm:t>
        <a:bodyPr/>
        <a:lstStyle/>
        <a:p>
          <a:endParaRPr lang="en-US"/>
        </a:p>
      </dgm:t>
    </dgm:pt>
    <dgm:pt modelId="{434F3261-2809-456C-8F8D-FCB237A26331}" type="sibTrans" cxnId="{D72EDE00-5335-4C00-A1BF-8E9146F50958}">
      <dgm:prSet/>
      <dgm:spPr/>
      <dgm:t>
        <a:bodyPr/>
        <a:lstStyle/>
        <a:p>
          <a:endParaRPr lang="en-US"/>
        </a:p>
      </dgm:t>
    </dgm:pt>
    <dgm:pt modelId="{1CDE50A4-E78D-407A-8135-FB9D0C2683A9}" type="pres">
      <dgm:prSet presAssocID="{FE151A82-FE54-440D-8169-D2FD872FA45C}" presName="compositeShape" presStyleCnt="0">
        <dgm:presLayoutVars>
          <dgm:dir/>
          <dgm:resizeHandles/>
        </dgm:presLayoutVars>
      </dgm:prSet>
      <dgm:spPr/>
    </dgm:pt>
    <dgm:pt modelId="{BF7D6A40-D15C-4CD7-AAB4-C6DCA44E269C}" type="pres">
      <dgm:prSet presAssocID="{FE151A82-FE54-440D-8169-D2FD872FA45C}" presName="pyramid" presStyleLbl="node1" presStyleIdx="0" presStyleCnt="1"/>
      <dgm:spPr/>
    </dgm:pt>
    <dgm:pt modelId="{1E2038C5-E91D-40A6-9F19-64A3F1348637}" type="pres">
      <dgm:prSet presAssocID="{FE151A82-FE54-440D-8169-D2FD872FA45C}" presName="theList" presStyleCnt="0"/>
      <dgm:spPr/>
    </dgm:pt>
    <dgm:pt modelId="{A93609D2-EB7C-451F-BD0F-9AE2E15676AF}" type="pres">
      <dgm:prSet presAssocID="{67054C51-3A77-49D9-860C-D398209A3463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853F95-AFC6-46BA-8EE7-CFFD3884ECD8}" type="pres">
      <dgm:prSet presAssocID="{67054C51-3A77-49D9-860C-D398209A3463}" presName="aSpace" presStyleCnt="0"/>
      <dgm:spPr/>
    </dgm:pt>
    <dgm:pt modelId="{FB98FC03-D6F3-4A17-80FD-23FA690C76E4}" type="pres">
      <dgm:prSet presAssocID="{FA584733-8BE2-44ED-80BC-8A3ECB296823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613D63-E0E3-4645-A909-104EF19999CE}" type="pres">
      <dgm:prSet presAssocID="{FA584733-8BE2-44ED-80BC-8A3ECB296823}" presName="aSpace" presStyleCnt="0"/>
      <dgm:spPr/>
    </dgm:pt>
    <dgm:pt modelId="{8B761B3C-2BA0-422A-95A3-C697734DF7CE}" type="pres">
      <dgm:prSet presAssocID="{CA76C4D5-EBE4-4E7A-89B9-7C8BCC9AC4DF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B05F25-617A-49FA-A626-EE39B6F4DBEF}" type="pres">
      <dgm:prSet presAssocID="{CA76C4D5-EBE4-4E7A-89B9-7C8BCC9AC4DF}" presName="aSpace" presStyleCnt="0"/>
      <dgm:spPr/>
    </dgm:pt>
    <dgm:pt modelId="{F4D4AAF2-238F-40E6-AF6F-5F3E23CD9CD0}" type="pres">
      <dgm:prSet presAssocID="{E42FDA70-7A9F-4EE3-83DD-6311745D48A9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C71245-8174-4000-9387-319930781285}" type="pres">
      <dgm:prSet presAssocID="{E42FDA70-7A9F-4EE3-83DD-6311745D48A9}" presName="aSpace" presStyleCnt="0"/>
      <dgm:spPr/>
    </dgm:pt>
    <dgm:pt modelId="{FC8D943F-09BA-4D7D-94CB-6BE62E6A8EC6}" type="pres">
      <dgm:prSet presAssocID="{E7BA0541-B95E-4A8B-8895-75297106E355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F5DF2-CEA7-46C1-8F97-991135ED7834}" type="pres">
      <dgm:prSet presAssocID="{E7BA0541-B95E-4A8B-8895-75297106E355}" presName="aSpace" presStyleCnt="0"/>
      <dgm:spPr/>
    </dgm:pt>
    <dgm:pt modelId="{8A40C8CD-6ED7-4221-AAD1-B35289D8B2CA}" type="pres">
      <dgm:prSet presAssocID="{AF45BA0B-1A6B-43F2-86B4-DADF272729CC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CB778C-18F2-493D-9B38-1CACAF0DF585}" type="pres">
      <dgm:prSet presAssocID="{AF45BA0B-1A6B-43F2-86B4-DADF272729CC}" presName="aSpace" presStyleCnt="0"/>
      <dgm:spPr/>
    </dgm:pt>
  </dgm:ptLst>
  <dgm:cxnLst>
    <dgm:cxn modelId="{2C1A6B6C-C422-4E5E-87F6-81A115FC0918}" type="presOf" srcId="{67054C51-3A77-49D9-860C-D398209A3463}" destId="{A93609D2-EB7C-451F-BD0F-9AE2E15676AF}" srcOrd="0" destOrd="0" presId="urn:microsoft.com/office/officeart/2005/8/layout/pyramid2"/>
    <dgm:cxn modelId="{01AB0A15-069E-45D5-A719-ECA3D9B6FD31}" srcId="{FE151A82-FE54-440D-8169-D2FD872FA45C}" destId="{AF45BA0B-1A6B-43F2-86B4-DADF272729CC}" srcOrd="5" destOrd="0" parTransId="{FA14D468-8A0A-406D-BE22-C9BCA4572B4B}" sibTransId="{31A18E79-EF86-4109-9504-D85CAB4DFBF9}"/>
    <dgm:cxn modelId="{A021E828-85C0-48B8-8919-0A87A634B166}" srcId="{FE151A82-FE54-440D-8169-D2FD872FA45C}" destId="{67054C51-3A77-49D9-860C-D398209A3463}" srcOrd="0" destOrd="0" parTransId="{35B76C16-33CF-48E9-B2CF-E702291DCBCA}" sibTransId="{FB40ADBE-24C4-46CB-B2D8-584FC8744E3E}"/>
    <dgm:cxn modelId="{3944E4FB-5981-4C6B-9769-25E289935EA0}" type="presOf" srcId="{E42FDA70-7A9F-4EE3-83DD-6311745D48A9}" destId="{F4D4AAF2-238F-40E6-AF6F-5F3E23CD9CD0}" srcOrd="0" destOrd="0" presId="urn:microsoft.com/office/officeart/2005/8/layout/pyramid2"/>
    <dgm:cxn modelId="{D6C484DE-FA54-4A36-A403-A05E0A5F86C0}" srcId="{FE151A82-FE54-440D-8169-D2FD872FA45C}" destId="{E42FDA70-7A9F-4EE3-83DD-6311745D48A9}" srcOrd="3" destOrd="0" parTransId="{C0067CAA-FF87-46F6-A01C-702723C71825}" sibTransId="{47F4261C-B83B-41F3-95DC-C9B612DACEEB}"/>
    <dgm:cxn modelId="{13DB6387-31F4-49D5-8018-7D2F075D67DD}" srcId="{FE151A82-FE54-440D-8169-D2FD872FA45C}" destId="{CA76C4D5-EBE4-4E7A-89B9-7C8BCC9AC4DF}" srcOrd="2" destOrd="0" parTransId="{46A8F9BA-61BA-4B4E-9F93-F73715156BE4}" sibTransId="{E8A3A162-0817-4790-976B-8C8254B65202}"/>
    <dgm:cxn modelId="{4D915CF0-D424-4400-B159-3B3851DD50D2}" type="presOf" srcId="{AF45BA0B-1A6B-43F2-86B4-DADF272729CC}" destId="{8A40C8CD-6ED7-4221-AAD1-B35289D8B2CA}" srcOrd="0" destOrd="0" presId="urn:microsoft.com/office/officeart/2005/8/layout/pyramid2"/>
    <dgm:cxn modelId="{339E02DA-90C7-4D56-BD24-88E409D78814}" type="presOf" srcId="{CA76C4D5-EBE4-4E7A-89B9-7C8BCC9AC4DF}" destId="{8B761B3C-2BA0-422A-95A3-C697734DF7CE}" srcOrd="0" destOrd="0" presId="urn:microsoft.com/office/officeart/2005/8/layout/pyramid2"/>
    <dgm:cxn modelId="{3ADA0B68-CC5E-46FD-B797-E056D307DCF2}" srcId="{FE151A82-FE54-440D-8169-D2FD872FA45C}" destId="{FA584733-8BE2-44ED-80BC-8A3ECB296823}" srcOrd="1" destOrd="0" parTransId="{9D4F7D92-22FC-43B2-8525-B8FF5D998149}" sibTransId="{B0230560-2C60-4F36-B84C-103381C072C4}"/>
    <dgm:cxn modelId="{57D9ECD2-699F-4029-9659-633CBD1FA908}" type="presOf" srcId="{FE151A82-FE54-440D-8169-D2FD872FA45C}" destId="{1CDE50A4-E78D-407A-8135-FB9D0C2683A9}" srcOrd="0" destOrd="0" presId="urn:microsoft.com/office/officeart/2005/8/layout/pyramid2"/>
    <dgm:cxn modelId="{D72EDE00-5335-4C00-A1BF-8E9146F50958}" srcId="{FE151A82-FE54-440D-8169-D2FD872FA45C}" destId="{E7BA0541-B95E-4A8B-8895-75297106E355}" srcOrd="4" destOrd="0" parTransId="{AD508B2A-B595-4F7F-A6EE-1EE9E468C7E3}" sibTransId="{434F3261-2809-456C-8F8D-FCB237A26331}"/>
    <dgm:cxn modelId="{EE2DE09C-6AAE-4D6D-8852-6E9F600F3910}" type="presOf" srcId="{FA584733-8BE2-44ED-80BC-8A3ECB296823}" destId="{FB98FC03-D6F3-4A17-80FD-23FA690C76E4}" srcOrd="0" destOrd="0" presId="urn:microsoft.com/office/officeart/2005/8/layout/pyramid2"/>
    <dgm:cxn modelId="{DFF59925-3B66-43A8-8C31-46D9C9922D09}" type="presOf" srcId="{E7BA0541-B95E-4A8B-8895-75297106E355}" destId="{FC8D943F-09BA-4D7D-94CB-6BE62E6A8EC6}" srcOrd="0" destOrd="0" presId="urn:microsoft.com/office/officeart/2005/8/layout/pyramid2"/>
    <dgm:cxn modelId="{A0D325E8-BBB0-42C4-82BB-7C5E7BA87DF3}" type="presParOf" srcId="{1CDE50A4-E78D-407A-8135-FB9D0C2683A9}" destId="{BF7D6A40-D15C-4CD7-AAB4-C6DCA44E269C}" srcOrd="0" destOrd="0" presId="urn:microsoft.com/office/officeart/2005/8/layout/pyramid2"/>
    <dgm:cxn modelId="{6CE276AA-A94B-4175-8C01-79C10296EFA5}" type="presParOf" srcId="{1CDE50A4-E78D-407A-8135-FB9D0C2683A9}" destId="{1E2038C5-E91D-40A6-9F19-64A3F1348637}" srcOrd="1" destOrd="0" presId="urn:microsoft.com/office/officeart/2005/8/layout/pyramid2"/>
    <dgm:cxn modelId="{B30DE84E-CD9F-4D04-970C-69D135B8EB9E}" type="presParOf" srcId="{1E2038C5-E91D-40A6-9F19-64A3F1348637}" destId="{A93609D2-EB7C-451F-BD0F-9AE2E15676AF}" srcOrd="0" destOrd="0" presId="urn:microsoft.com/office/officeart/2005/8/layout/pyramid2"/>
    <dgm:cxn modelId="{9C0F9623-C49C-4398-A44A-7C0E8E275CFD}" type="presParOf" srcId="{1E2038C5-E91D-40A6-9F19-64A3F1348637}" destId="{64853F95-AFC6-46BA-8EE7-CFFD3884ECD8}" srcOrd="1" destOrd="0" presId="urn:microsoft.com/office/officeart/2005/8/layout/pyramid2"/>
    <dgm:cxn modelId="{DC873E12-4ED1-4FA3-BF09-F4EC9A15EF0B}" type="presParOf" srcId="{1E2038C5-E91D-40A6-9F19-64A3F1348637}" destId="{FB98FC03-D6F3-4A17-80FD-23FA690C76E4}" srcOrd="2" destOrd="0" presId="urn:microsoft.com/office/officeart/2005/8/layout/pyramid2"/>
    <dgm:cxn modelId="{44E83C95-266E-43CC-A4D5-6DD97F1F6602}" type="presParOf" srcId="{1E2038C5-E91D-40A6-9F19-64A3F1348637}" destId="{DA613D63-E0E3-4645-A909-104EF19999CE}" srcOrd="3" destOrd="0" presId="urn:microsoft.com/office/officeart/2005/8/layout/pyramid2"/>
    <dgm:cxn modelId="{E5EE6272-413D-4AE9-91F9-551D1CD66CE5}" type="presParOf" srcId="{1E2038C5-E91D-40A6-9F19-64A3F1348637}" destId="{8B761B3C-2BA0-422A-95A3-C697734DF7CE}" srcOrd="4" destOrd="0" presId="urn:microsoft.com/office/officeart/2005/8/layout/pyramid2"/>
    <dgm:cxn modelId="{AF102BC3-11E9-46BD-BE13-76D102363B86}" type="presParOf" srcId="{1E2038C5-E91D-40A6-9F19-64A3F1348637}" destId="{4FB05F25-617A-49FA-A626-EE39B6F4DBEF}" srcOrd="5" destOrd="0" presId="urn:microsoft.com/office/officeart/2005/8/layout/pyramid2"/>
    <dgm:cxn modelId="{0744F18F-4F24-4E38-B2D6-1091FBAEBE2C}" type="presParOf" srcId="{1E2038C5-E91D-40A6-9F19-64A3F1348637}" destId="{F4D4AAF2-238F-40E6-AF6F-5F3E23CD9CD0}" srcOrd="6" destOrd="0" presId="urn:microsoft.com/office/officeart/2005/8/layout/pyramid2"/>
    <dgm:cxn modelId="{A0C38D25-EBFE-4A78-855D-4B79986E263B}" type="presParOf" srcId="{1E2038C5-E91D-40A6-9F19-64A3F1348637}" destId="{F1C71245-8174-4000-9387-319930781285}" srcOrd="7" destOrd="0" presId="urn:microsoft.com/office/officeart/2005/8/layout/pyramid2"/>
    <dgm:cxn modelId="{29625527-D00D-4118-BB0D-EC20340A8FC5}" type="presParOf" srcId="{1E2038C5-E91D-40A6-9F19-64A3F1348637}" destId="{FC8D943F-09BA-4D7D-94CB-6BE62E6A8EC6}" srcOrd="8" destOrd="0" presId="urn:microsoft.com/office/officeart/2005/8/layout/pyramid2"/>
    <dgm:cxn modelId="{30500CE1-EC8B-4AA8-9C98-BDF790238160}" type="presParOf" srcId="{1E2038C5-E91D-40A6-9F19-64A3F1348637}" destId="{C4BF5DF2-CEA7-46C1-8F97-991135ED7834}" srcOrd="9" destOrd="0" presId="urn:microsoft.com/office/officeart/2005/8/layout/pyramid2"/>
    <dgm:cxn modelId="{A005F049-1E77-4FFB-8720-2C236611BE17}" type="presParOf" srcId="{1E2038C5-E91D-40A6-9F19-64A3F1348637}" destId="{8A40C8CD-6ED7-4221-AAD1-B35289D8B2CA}" srcOrd="10" destOrd="0" presId="urn:microsoft.com/office/officeart/2005/8/layout/pyramid2"/>
    <dgm:cxn modelId="{5D38F43E-D96D-4FA7-B06E-021F871F0316}" type="presParOf" srcId="{1E2038C5-E91D-40A6-9F19-64A3F1348637}" destId="{CACB778C-18F2-493D-9B38-1CACAF0DF585}" srcOrd="11" destOrd="0" presId="urn:microsoft.com/office/officeart/2005/8/layout/pyramid2"/>
  </dgm:cxnLst>
  <dgm:bg>
    <a:noFill/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D6E-F4E5-473F-BB97-F27E57F072D1}" type="datetimeFigureOut">
              <a:rPr lang="ar-EG" smtClean="0"/>
              <a:pPr/>
              <a:t>17/11/1431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FE58-4D5D-43E8-AE20-D1040BA819F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D6E-F4E5-473F-BB97-F27E57F072D1}" type="datetimeFigureOut">
              <a:rPr lang="ar-EG" smtClean="0"/>
              <a:pPr/>
              <a:t>17/11/1431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FE58-4D5D-43E8-AE20-D1040BA819F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D6E-F4E5-473F-BB97-F27E57F072D1}" type="datetimeFigureOut">
              <a:rPr lang="ar-EG" smtClean="0"/>
              <a:pPr/>
              <a:t>17/11/1431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FE58-4D5D-43E8-AE20-D1040BA819F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D6E-F4E5-473F-BB97-F27E57F072D1}" type="datetimeFigureOut">
              <a:rPr lang="ar-EG" smtClean="0"/>
              <a:pPr/>
              <a:t>17/11/1431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FE58-4D5D-43E8-AE20-D1040BA819F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D6E-F4E5-473F-BB97-F27E57F072D1}" type="datetimeFigureOut">
              <a:rPr lang="ar-EG" smtClean="0"/>
              <a:pPr/>
              <a:t>17/11/1431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FE58-4D5D-43E8-AE20-D1040BA819F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D6E-F4E5-473F-BB97-F27E57F072D1}" type="datetimeFigureOut">
              <a:rPr lang="ar-EG" smtClean="0"/>
              <a:pPr/>
              <a:t>17/11/1431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FE58-4D5D-43E8-AE20-D1040BA819F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D6E-F4E5-473F-BB97-F27E57F072D1}" type="datetimeFigureOut">
              <a:rPr lang="ar-EG" smtClean="0"/>
              <a:pPr/>
              <a:t>17/11/1431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FE58-4D5D-43E8-AE20-D1040BA819F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D6E-F4E5-473F-BB97-F27E57F072D1}" type="datetimeFigureOut">
              <a:rPr lang="ar-EG" smtClean="0"/>
              <a:pPr/>
              <a:t>17/11/1431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FE58-4D5D-43E8-AE20-D1040BA819F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D6E-F4E5-473F-BB97-F27E57F072D1}" type="datetimeFigureOut">
              <a:rPr lang="ar-EG" smtClean="0"/>
              <a:pPr/>
              <a:t>17/11/1431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FE58-4D5D-43E8-AE20-D1040BA819F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D6E-F4E5-473F-BB97-F27E57F072D1}" type="datetimeFigureOut">
              <a:rPr lang="ar-EG" smtClean="0"/>
              <a:pPr/>
              <a:t>17/11/1431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FE58-4D5D-43E8-AE20-D1040BA819F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5D6E-F4E5-473F-BB97-F27E57F072D1}" type="datetimeFigureOut">
              <a:rPr lang="ar-EG" smtClean="0"/>
              <a:pPr/>
              <a:t>17/11/1431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FE58-4D5D-43E8-AE20-D1040BA819F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C5D6E-F4E5-473F-BB97-F27E57F072D1}" type="datetimeFigureOut">
              <a:rPr lang="ar-EG" smtClean="0"/>
              <a:pPr/>
              <a:t>17/11/1431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4FE58-4D5D-43E8-AE20-D1040BA819F1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1214414" y="214290"/>
            <a:ext cx="6705600" cy="6324600"/>
          </a:xfrm>
          <a:prstGeom prst="verticalScroll">
            <a:avLst>
              <a:gd name="adj" fmla="val 12500"/>
            </a:avLst>
          </a:prstGeom>
          <a:gradFill rotWithShape="1">
            <a:gsLst>
              <a:gs pos="0">
                <a:srgbClr val="FF6600"/>
              </a:gs>
              <a:gs pos="100000">
                <a:schemeClr val="bg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pPr algn="ctr" rtl="1">
              <a:lnSpc>
                <a:spcPct val="150000"/>
              </a:lnSpc>
            </a:pPr>
            <a:r>
              <a:rPr lang="ar-EG" sz="3000" b="1" dirty="0">
                <a:cs typeface="Al-Kharashi 3" pitchFamily="2" charset="-78"/>
              </a:rPr>
              <a:t>ورشة </a:t>
            </a:r>
            <a:r>
              <a:rPr lang="ar-EG" sz="3000" b="1" dirty="0" smtClean="0">
                <a:cs typeface="Al-Kharashi 3" pitchFamily="2" charset="-78"/>
              </a:rPr>
              <a:t>عمل</a:t>
            </a:r>
          </a:p>
          <a:p>
            <a:pPr algn="ctr" rtl="1">
              <a:lnSpc>
                <a:spcPct val="150000"/>
              </a:lnSpc>
            </a:pPr>
            <a:endParaRPr lang="ar-EG" b="1" dirty="0">
              <a:cs typeface="Al-Kharashi 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ar-EG" sz="4000" b="1" dirty="0" smtClean="0">
                <a:cs typeface="Al-Kharashi 3" pitchFamily="2" charset="-78"/>
              </a:rPr>
              <a:t>التقييم الذاتى</a:t>
            </a:r>
          </a:p>
          <a:p>
            <a:pPr algn="ctr" rtl="1"/>
            <a:endParaRPr lang="ar-EG" b="1" dirty="0" smtClean="0">
              <a:cs typeface="AF_Unizah" pitchFamily="2" charset="-78"/>
            </a:endParaRPr>
          </a:p>
          <a:p>
            <a:pPr algn="ctr" rtl="1"/>
            <a:endParaRPr lang="ar-EG" sz="2800" b="1" dirty="0" smtClean="0">
              <a:cs typeface="AGA Aladdin Regular" pitchFamily="2" charset="-78"/>
            </a:endParaRPr>
          </a:p>
          <a:p>
            <a:pPr algn="ctr" rtl="1"/>
            <a:endParaRPr lang="ar-EG" sz="2800" b="1" dirty="0">
              <a:cs typeface="AGA Aladdin Regular" pitchFamily="2" charset="-78"/>
            </a:endParaRPr>
          </a:p>
          <a:p>
            <a:pPr algn="ctr" rtl="1"/>
            <a:r>
              <a:rPr lang="ar-EG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FS_Diwany" pitchFamily="2" charset="-78"/>
              </a:rPr>
              <a:t>د / محسوب </a:t>
            </a:r>
            <a:r>
              <a:rPr lang="ar-EG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FS_Diwany" pitchFamily="2" charset="-78"/>
              </a:rPr>
              <a:t>عبد القادر</a:t>
            </a:r>
          </a:p>
          <a:p>
            <a:pPr algn="ctr" rtl="1"/>
            <a:r>
              <a:rPr lang="ar-EG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FS_Bold" pitchFamily="2" charset="-78"/>
              </a:rPr>
              <a:t>نائب مدير مركز ضمان الجودة </a:t>
            </a:r>
            <a:endParaRPr lang="ar-EG" sz="2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FS_Bold" pitchFamily="2" charset="-78"/>
            </a:endParaRPr>
          </a:p>
          <a:p>
            <a:pPr algn="ctr" rtl="1"/>
            <a:r>
              <a:rPr lang="ar-EG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FS_Bold" pitchFamily="2" charset="-78"/>
              </a:rPr>
              <a:t>جامعة </a:t>
            </a:r>
            <a:r>
              <a:rPr lang="ar-EG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FS_Bold" pitchFamily="2" charset="-78"/>
              </a:rPr>
              <a:t>جنوب الوادى</a:t>
            </a:r>
            <a:endParaRPr lang="th-TH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outros Ads Condense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2" y="142876"/>
            <a:ext cx="5257808" cy="1071546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EG" sz="2800" b="1" dirty="0" smtClean="0">
                <a:latin typeface="+mn-lt"/>
                <a:ea typeface="+mn-ea"/>
                <a:cs typeface="AdvertisingBold" pitchFamily="2" charset="-78"/>
              </a:rPr>
              <a:t>الدراسة الذاتية للكلية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0201"/>
            <a:ext cx="8401080" cy="32575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q"/>
            </a:pPr>
            <a:r>
              <a:rPr lang="ar-EG" b="1" dirty="0" smtClean="0">
                <a:cs typeface="Boutros Ads Condensed" pitchFamily="2" charset="-78"/>
              </a:rPr>
              <a:t> </a:t>
            </a:r>
            <a:r>
              <a:rPr lang="ar-EG" sz="2200" b="1" dirty="0" smtClean="0">
                <a:solidFill>
                  <a:srgbClr val="7030A0"/>
                </a:solidFill>
                <a:cs typeface="AdvertisingBold" pitchFamily="2" charset="-78"/>
              </a:rPr>
              <a:t>إحدى الوسائل الأساسية للتقويم الذاتى ، وتعتمد أساساً على توصيف وتشخيص الوضع الراهن فى المؤسسة ، وتحديد مجالات القوة والضعف ، وتحديد مجالات التحسين والتطوير الممكنة .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q"/>
            </a:pPr>
            <a:endParaRPr lang="ar-EG" sz="2200" b="1" dirty="0" smtClean="0">
              <a:solidFill>
                <a:srgbClr val="7030A0"/>
              </a:solidFill>
              <a:cs typeface="AdvertisingBold" pitchFamily="2" charset="-78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q"/>
            </a:pPr>
            <a:r>
              <a:rPr lang="ar-EG" sz="2200" b="1" dirty="0" smtClean="0">
                <a:solidFill>
                  <a:srgbClr val="7030A0"/>
                </a:solidFill>
                <a:cs typeface="AdvertisingBold" pitchFamily="2" charset="-78"/>
              </a:rPr>
              <a:t> تعد من متطلبات المراجعة الخارجية وتقودها وحدة الجودة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28586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ChangeArrowheads="1"/>
          </p:cNvSpPr>
          <p:nvPr/>
        </p:nvSpPr>
        <p:spPr bwMode="auto">
          <a:xfrm>
            <a:off x="395288" y="1428736"/>
            <a:ext cx="8388350" cy="376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t" anchorCtr="0"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</a:t>
            </a: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مؤهل للتقدم بطلب الاعتماد.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 مكون رئيس من مكونات ملف الاعتماد.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 مادة تخضع للفحص من قبل فريق المراجعة الخارجية.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 موجه لأنشطة الزيارة الميدانية للمؤسسة.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 معين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فى استيفاء تقرير للاعتماد المؤسسى .</a:t>
            </a:r>
            <a:endParaRPr lang="ar-EG" sz="2000" b="1" dirty="0">
              <a:solidFill>
                <a:srgbClr val="7030A0"/>
              </a:solidFill>
              <a:cs typeface="AdvertisingBold" pitchFamily="2" charset="-78"/>
            </a:endParaRPr>
          </a:p>
        </p:txBody>
      </p:sp>
      <p:sp>
        <p:nvSpPr>
          <p:cNvPr id="362504" name="Rectangle 8"/>
          <p:cNvSpPr>
            <a:spLocks noChangeArrowheads="1"/>
          </p:cNvSpPr>
          <p:nvPr/>
        </p:nvSpPr>
        <p:spPr bwMode="auto">
          <a:xfrm>
            <a:off x="1258888" y="414338"/>
            <a:ext cx="6484937" cy="6381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/>
            <a:r>
              <a:rPr lang="ar-EG" sz="2800" b="1" dirty="0">
                <a:cs typeface="AdvertisingBold" pitchFamily="2" charset="-78"/>
              </a:rPr>
              <a:t>دراسة </a:t>
            </a:r>
            <a:r>
              <a:rPr lang="ar-EG" sz="2800" b="1" dirty="0" smtClean="0">
                <a:cs typeface="AdvertisingBold" pitchFamily="2" charset="-78"/>
              </a:rPr>
              <a:t>التقويم الذاتى للكلية</a:t>
            </a:r>
            <a:endParaRPr lang="en-US" sz="2800" b="1" dirty="0">
              <a:cs typeface="AdvertisingBold" pitchFamily="2" charset="-78"/>
            </a:endParaRPr>
          </a:p>
        </p:txBody>
      </p:sp>
      <p:sp>
        <p:nvSpPr>
          <p:cNvPr id="362505" name="Rectangle 9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sp>
        <p:nvSpPr>
          <p:cNvPr id="362511" name="WordArt 15"/>
          <p:cNvSpPr>
            <a:spLocks noChangeArrowheads="1" noChangeShapeType="1" noTextEdit="1"/>
          </p:cNvSpPr>
          <p:nvPr/>
        </p:nvSpPr>
        <p:spPr bwMode="auto">
          <a:xfrm>
            <a:off x="4500563" y="6562725"/>
            <a:ext cx="303212" cy="244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ar-EG" sz="3600" kern="10">
                <a:ln w="9525">
                  <a:noFill/>
                  <a:miter lim="800000"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2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2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2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2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2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2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2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2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2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62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2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2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62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2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62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62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2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2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362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362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362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362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362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3625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2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3625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2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498" grpId="0" build="p" autoUpdateAnimBg="0"/>
      <p:bldP spid="362498" grpId="1" build="allAtOnce"/>
      <p:bldP spid="362504" grpId="0" animBg="1" autoUpdateAnimBg="0"/>
      <p:bldP spid="362504" grpId="1" animBg="1"/>
      <p:bldP spid="3625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2" y="142876"/>
            <a:ext cx="5257808" cy="1071546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EG" sz="2800" b="1" dirty="0" smtClean="0">
                <a:latin typeface="+mn-lt"/>
                <a:ea typeface="+mn-ea"/>
                <a:cs typeface="AdvertisingBold" pitchFamily="2" charset="-78"/>
              </a:rPr>
              <a:t>التقرير السنوى للكلية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0201"/>
            <a:ext cx="8401080" cy="225742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يقدم سنوياً للهيئة بالنسبة للكلية الخاضعة للتقويم والاعتماد يوضح نتائج التقويم الذاتى لأداء الكلية فى السنة الماضية ، وكذلك أوجه التحسين لنقاط الضعف وأوجه التعزيز لنقاط القوة فى ضوء تقارير المراجعين المعتمدين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28586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ChangeArrowheads="1"/>
          </p:cNvSpPr>
          <p:nvPr/>
        </p:nvSpPr>
        <p:spPr bwMode="auto">
          <a:xfrm>
            <a:off x="857224" y="285728"/>
            <a:ext cx="6929486" cy="8286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 anchorCtr="0"/>
          <a:lstStyle/>
          <a:p>
            <a:pPr algn="ctr"/>
            <a:endParaRPr lang="ar-EG" sz="3000" b="1" dirty="0" smtClean="0">
              <a:cs typeface="Boutros Ads Condensed" pitchFamily="2" charset="-78"/>
            </a:endParaRPr>
          </a:p>
          <a:p>
            <a:pPr algn="ctr"/>
            <a:r>
              <a:rPr lang="ar-EG" sz="2800" b="1" dirty="0" smtClean="0">
                <a:cs typeface="AdvertisingBold" pitchFamily="2" charset="-78"/>
              </a:rPr>
              <a:t>معايير الاعتماد البرنامجى</a:t>
            </a:r>
          </a:p>
          <a:p>
            <a:pPr algn="ctr"/>
            <a:endParaRPr lang="en-US" sz="3000" b="1" dirty="0">
              <a:cs typeface="Boutros Ads Condensed" pitchFamily="2" charset="-78"/>
            </a:endParaRPr>
          </a:p>
        </p:txBody>
      </p:sp>
      <p:sp>
        <p:nvSpPr>
          <p:cNvPr id="418819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 anchor="ctr" anchorCtr="0">
            <a:normAutofit/>
          </a:bodyPr>
          <a:lstStyle/>
          <a:p>
            <a:pPr algn="ctr"/>
            <a:r>
              <a:rPr lang="ar-EG" dirty="0" smtClean="0">
                <a:cs typeface="AdvertisingBold" pitchFamily="2" charset="-78"/>
              </a:rPr>
              <a:t>الفاعلية التعليمية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ar-EG" sz="1800" b="1" dirty="0" smtClean="0">
                <a:solidFill>
                  <a:srgbClr val="7030A0"/>
                </a:solidFill>
                <a:cs typeface="AdvertisingBold" pitchFamily="2" charset="-78"/>
              </a:rPr>
              <a:t>المعايير الأكاديمية للبرنامج</a:t>
            </a:r>
          </a:p>
          <a:p>
            <a:r>
              <a:rPr lang="ar-EG" sz="1800" b="1" dirty="0" smtClean="0">
                <a:solidFill>
                  <a:srgbClr val="7030A0"/>
                </a:solidFill>
                <a:cs typeface="AdvertisingBold" pitchFamily="2" charset="-78"/>
              </a:rPr>
              <a:t>تصميم البرنامج</a:t>
            </a:r>
          </a:p>
          <a:p>
            <a:r>
              <a:rPr lang="ar-EG" sz="1800" b="1" dirty="0" smtClean="0">
                <a:solidFill>
                  <a:srgbClr val="7030A0"/>
                </a:solidFill>
                <a:cs typeface="AdvertisingBold" pitchFamily="2" charset="-78"/>
              </a:rPr>
              <a:t>التعليم والتعلم </a:t>
            </a:r>
          </a:p>
          <a:p>
            <a:r>
              <a:rPr lang="ar-EG" sz="1800" b="1" dirty="0" smtClean="0">
                <a:solidFill>
                  <a:srgbClr val="7030A0"/>
                </a:solidFill>
                <a:cs typeface="AdvertisingBold" pitchFamily="2" charset="-78"/>
              </a:rPr>
              <a:t>الطلاب</a:t>
            </a:r>
          </a:p>
          <a:p>
            <a:r>
              <a:rPr lang="ar-EG" sz="1800" b="1" dirty="0" smtClean="0">
                <a:solidFill>
                  <a:srgbClr val="7030A0"/>
                </a:solidFill>
                <a:cs typeface="AdvertisingBold" pitchFamily="2" charset="-78"/>
              </a:rPr>
              <a:t>أعضاء هيئة التدريس</a:t>
            </a:r>
          </a:p>
          <a:p>
            <a:r>
              <a:rPr lang="ar-EG" sz="1800" b="1" dirty="0" smtClean="0">
                <a:solidFill>
                  <a:srgbClr val="7030A0"/>
                </a:solidFill>
                <a:cs typeface="AdvertisingBold" pitchFamily="2" charset="-78"/>
              </a:rPr>
              <a:t>تقويم مخرجات التعلم</a:t>
            </a:r>
          </a:p>
          <a:p>
            <a:r>
              <a:rPr lang="ar-EG" sz="1800" b="1" dirty="0" smtClean="0">
                <a:solidFill>
                  <a:srgbClr val="7030A0"/>
                </a:solidFill>
                <a:cs typeface="AdvertisingBold" pitchFamily="2" charset="-78"/>
              </a:rPr>
              <a:t>التعزيز والتطوير</a:t>
            </a:r>
          </a:p>
          <a:p>
            <a:r>
              <a:rPr lang="ar-EG" sz="1800" b="1" dirty="0" smtClean="0">
                <a:solidFill>
                  <a:srgbClr val="7030A0"/>
                </a:solidFill>
                <a:cs typeface="AdvertisingBold" pitchFamily="2" charset="-78"/>
              </a:rPr>
              <a:t>مؤشرات نجاح البرنامج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 anchor="ctr" anchorCtr="0">
            <a:normAutofit/>
          </a:bodyPr>
          <a:lstStyle/>
          <a:p>
            <a:pPr algn="ctr"/>
            <a:r>
              <a:rPr lang="ar-EG" dirty="0" smtClean="0">
                <a:cs typeface="AdvertisingBold" pitchFamily="2" charset="-78"/>
              </a:rPr>
              <a:t>إدارة البرنامج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3968769"/>
          </a:xfrm>
        </p:spPr>
        <p:txBody>
          <a:bodyPr>
            <a:normAutofit/>
          </a:bodyPr>
          <a:lstStyle/>
          <a:p>
            <a:r>
              <a:rPr lang="ar-EG" sz="1800" b="1" dirty="0" smtClean="0">
                <a:solidFill>
                  <a:srgbClr val="7030A0"/>
                </a:solidFill>
                <a:cs typeface="AdvertisingBold" pitchFamily="2" charset="-78"/>
              </a:rPr>
              <a:t>رسالة وأهداف البرنامج</a:t>
            </a:r>
          </a:p>
          <a:p>
            <a:endParaRPr lang="ar-EG" sz="2000" dirty="0" smtClean="0">
              <a:cs typeface="Boutros Ads Condensed" pitchFamily="2" charset="-78"/>
            </a:endParaRPr>
          </a:p>
          <a:p>
            <a:r>
              <a:rPr lang="ar-EG" sz="1800" b="1" dirty="0" smtClean="0">
                <a:solidFill>
                  <a:srgbClr val="7030A0"/>
                </a:solidFill>
                <a:cs typeface="AdvertisingBold" pitchFamily="2" charset="-78"/>
              </a:rPr>
              <a:t>قيادة وتنظيم البرنامج</a:t>
            </a:r>
          </a:p>
          <a:p>
            <a:endParaRPr lang="ar-EG" sz="2000" dirty="0" smtClean="0">
              <a:cs typeface="Boutros Ads Condensed" pitchFamily="2" charset="-78"/>
            </a:endParaRPr>
          </a:p>
          <a:p>
            <a:r>
              <a:rPr lang="ar-EG" sz="1800" b="1" dirty="0" smtClean="0">
                <a:solidFill>
                  <a:srgbClr val="7030A0"/>
                </a:solidFill>
                <a:cs typeface="AdvertisingBold" pitchFamily="2" charset="-78"/>
              </a:rPr>
              <a:t>الموارد المالية والتسهيلات الداعمة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8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4188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18" grpId="0" animBg="1" autoUpdateAnimBg="0"/>
      <p:bldP spid="41881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2" y="142876"/>
            <a:ext cx="5257808" cy="1071546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EG" sz="2800" b="1" dirty="0" smtClean="0">
                <a:latin typeface="+mn-lt"/>
                <a:ea typeface="+mn-ea"/>
                <a:cs typeface="AdvertisingBold" pitchFamily="2" charset="-78"/>
              </a:rPr>
              <a:t>الدراسة الذاتية للبرنامج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0201"/>
            <a:ext cx="8401080" cy="3900501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60000"/>
              </a:lnSpc>
              <a:buClr>
                <a:srgbClr val="C00000"/>
              </a:buClr>
              <a:buFont typeface="Wingdings" pitchFamily="2" charset="2"/>
              <a:buChar char="q"/>
            </a:pPr>
            <a:r>
              <a:rPr lang="ar-EG" b="1" dirty="0" smtClean="0">
                <a:cs typeface="Boutros Ads Condensed" pitchFamily="2" charset="-78"/>
              </a:rPr>
              <a:t> </a:t>
            </a:r>
            <a:r>
              <a:rPr lang="ar-EG" b="1" dirty="0" smtClean="0">
                <a:solidFill>
                  <a:srgbClr val="7030A0"/>
                </a:solidFill>
                <a:cs typeface="AdvertisingBold" pitchFamily="2" charset="-78"/>
              </a:rPr>
              <a:t>إحدى الوسائل الأساسية للتقويم الذاتى للبرنامج ، وتعتمد أساساً على توصيف وتشخيص الوضع الراهن فى البرنامج ، وتحديد مجالات القوة والضعف فى إمكانياته وإدارته وتصميمه وعملياته التعليمية ، ومصادر التعلم التى يستخدمها وغيرها . إضافة إلى ذلك فإن هذه الدراسة لابد وأن تتضمن تحديد دقيق لمجالات التحسين والتطوير الممكنة ، ومقترحات ووسائل ومسئوليات التعزيز والتطوير  .</a:t>
            </a:r>
          </a:p>
          <a:p>
            <a:pPr algn="just">
              <a:lnSpc>
                <a:spcPct val="160000"/>
              </a:lnSpc>
              <a:buClr>
                <a:srgbClr val="C00000"/>
              </a:buClr>
              <a:buFont typeface="Wingdings" pitchFamily="2" charset="2"/>
              <a:buChar char="q"/>
            </a:pPr>
            <a:endParaRPr lang="ar-EG" b="1" dirty="0" smtClean="0">
              <a:solidFill>
                <a:srgbClr val="7030A0"/>
              </a:solidFill>
              <a:cs typeface="AdvertisingBold" pitchFamily="2" charset="-78"/>
            </a:endParaRPr>
          </a:p>
          <a:p>
            <a:pPr algn="just">
              <a:lnSpc>
                <a:spcPct val="160000"/>
              </a:lnSpc>
              <a:buClr>
                <a:srgbClr val="C00000"/>
              </a:buClr>
              <a:buFont typeface="Wingdings" pitchFamily="2" charset="2"/>
              <a:buChar char="q"/>
            </a:pPr>
            <a:r>
              <a:rPr lang="ar-EG" b="1" dirty="0" smtClean="0">
                <a:solidFill>
                  <a:srgbClr val="7030A0"/>
                </a:solidFill>
                <a:cs typeface="AdvertisingBold" pitchFamily="2" charset="-78"/>
              </a:rPr>
              <a:t> تعد من متطلبات المراجعة الخارجية .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28586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2" y="142876"/>
            <a:ext cx="5257808" cy="1071546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EG" sz="2800" b="1" dirty="0" smtClean="0">
                <a:latin typeface="+mn-lt"/>
                <a:ea typeface="+mn-ea"/>
                <a:cs typeface="AdvertisingBold" pitchFamily="2" charset="-78"/>
              </a:rPr>
              <a:t>التقرير السنوى للبرنامج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0201"/>
            <a:ext cx="8401080" cy="318612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يقدم سنوياً للهيئة بالنسبة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للبرنامج الخاضع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للتقويم والاعتماد يوضح نتائج التقويم الذاتى لأداء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البرنامج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فى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العام الدراسى السابق مباشرة ، ومجالات تحسين ومعالجة أوجه الضعف فى البرنامج ، ومجالات تعزيز نقاط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القوة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، وأى ممارسات أخرى لتطوير أداء البرنامج فى ضوء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تقارير المراجعين المعتمدين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.</a:t>
            </a:r>
            <a:endParaRPr lang="ar-EG" sz="2000" b="1" dirty="0" smtClean="0">
              <a:solidFill>
                <a:srgbClr val="7030A0"/>
              </a:solidFill>
              <a:cs typeface="AdvertisingBold" pitchFamily="2" charset="-78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28586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ChangeArrowheads="1"/>
          </p:cNvSpPr>
          <p:nvPr/>
        </p:nvSpPr>
        <p:spPr bwMode="auto">
          <a:xfrm>
            <a:off x="395288" y="1428736"/>
            <a:ext cx="8388350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t" anchorCtr="0"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</a:t>
            </a: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مؤهل للتقدم بطلب الاعتماد.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 مكون رئيس من مكونات ملف الاعتماد.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 مادة تخضع للفحص من قبل فريق المراجعة الخارجية.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 موجه لأنشطة الزيارة الميدانية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للبرنامج .</a:t>
            </a:r>
            <a:endParaRPr lang="ar-EG" sz="2000" b="1" dirty="0">
              <a:solidFill>
                <a:srgbClr val="7030A0"/>
              </a:solidFill>
              <a:cs typeface="AdvertisingBold" pitchFamily="2" charset="-78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 معين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فى استيفاء تقرير للاعتماد البرنامجى .</a:t>
            </a:r>
            <a:endParaRPr lang="ar-EG" sz="2000" b="1" dirty="0">
              <a:solidFill>
                <a:srgbClr val="7030A0"/>
              </a:solidFill>
              <a:cs typeface="AdvertisingBold" pitchFamily="2" charset="-78"/>
            </a:endParaRPr>
          </a:p>
        </p:txBody>
      </p:sp>
      <p:sp>
        <p:nvSpPr>
          <p:cNvPr id="362504" name="Rectangle 8"/>
          <p:cNvSpPr>
            <a:spLocks noChangeArrowheads="1"/>
          </p:cNvSpPr>
          <p:nvPr/>
        </p:nvSpPr>
        <p:spPr bwMode="auto">
          <a:xfrm>
            <a:off x="1258888" y="414338"/>
            <a:ext cx="6484937" cy="6381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/>
            <a:r>
              <a:rPr lang="ar-EG" sz="2800" b="1" dirty="0">
                <a:cs typeface="AdvertisingBold" pitchFamily="2" charset="-78"/>
              </a:rPr>
              <a:t>دراسة </a:t>
            </a:r>
            <a:r>
              <a:rPr lang="ar-EG" sz="2800" b="1" dirty="0" smtClean="0">
                <a:cs typeface="AdvertisingBold" pitchFamily="2" charset="-78"/>
              </a:rPr>
              <a:t>التقويم الذاتى للبرنامج</a:t>
            </a:r>
            <a:endParaRPr lang="en-US" sz="2800" b="1" dirty="0">
              <a:cs typeface="AdvertisingBold" pitchFamily="2" charset="-78"/>
            </a:endParaRPr>
          </a:p>
        </p:txBody>
      </p:sp>
      <p:sp>
        <p:nvSpPr>
          <p:cNvPr id="362505" name="Rectangle 9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2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2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2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2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2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2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2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2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2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62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2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2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62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2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62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62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2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2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362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362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362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362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362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3625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2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498" grpId="0" build="p" autoUpdateAnimBg="0"/>
      <p:bldP spid="362498" grpId="1" build="allAtOnce"/>
      <p:bldP spid="362504" grpId="0" animBg="1" autoUpdateAnimBg="0"/>
      <p:bldP spid="362504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5" name="Rectangle 3"/>
          <p:cNvSpPr>
            <a:spLocks noChangeArrowheads="1"/>
          </p:cNvSpPr>
          <p:nvPr/>
        </p:nvSpPr>
        <p:spPr bwMode="auto">
          <a:xfrm>
            <a:off x="1500166" y="1357299"/>
            <a:ext cx="7183465" cy="4857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t" anchorCtr="0"/>
          <a:lstStyle/>
          <a:p>
            <a:pPr marL="342900" indent="-342900">
              <a:lnSpc>
                <a:spcPct val="20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 smtClean="0">
                <a:cs typeface="Boutros Ads Condensed" pitchFamily="2" charset="-78"/>
              </a:rPr>
              <a:t> </a:t>
            </a: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يتبع منهجية محددة.</a:t>
            </a:r>
          </a:p>
          <a:p>
            <a:pPr marL="342900" indent="-342900">
              <a:lnSpc>
                <a:spcPct val="20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 يستدعي العمل الفريقى.</a:t>
            </a:r>
          </a:p>
          <a:p>
            <a:pPr marL="342900" indent="-342900">
              <a:lnSpc>
                <a:spcPct val="20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 يشرك أصحاب المصلحة.</a:t>
            </a:r>
          </a:p>
          <a:p>
            <a:pPr marL="342900" indent="-342900">
              <a:lnSpc>
                <a:spcPct val="20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 له نفس نقطة البداية و نقطة الرجوع.</a:t>
            </a:r>
          </a:p>
          <a:p>
            <a:pPr marL="342900" indent="-342900">
              <a:lnSpc>
                <a:spcPct val="20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 وسيلة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وليس </a:t>
            </a: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غاية.</a:t>
            </a:r>
          </a:p>
          <a:p>
            <a:pPr marL="342900" indent="-342900">
              <a:lnSpc>
                <a:spcPct val="20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يمثل سلوكاً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استباقياً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وليس رداً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للفعل</a:t>
            </a:r>
            <a:endParaRPr lang="en-US" sz="2000" b="1" dirty="0">
              <a:solidFill>
                <a:srgbClr val="7030A0"/>
              </a:solidFill>
              <a:cs typeface="AdvertisingBold" pitchFamily="2" charset="-78"/>
            </a:endParaRPr>
          </a:p>
        </p:txBody>
      </p:sp>
      <p:sp>
        <p:nvSpPr>
          <p:cNvPr id="300045" name="Rectangle 13"/>
          <p:cNvSpPr>
            <a:spLocks noChangeArrowheads="1"/>
          </p:cNvSpPr>
          <p:nvPr/>
        </p:nvSpPr>
        <p:spPr bwMode="auto">
          <a:xfrm>
            <a:off x="3000364" y="285729"/>
            <a:ext cx="5857916" cy="87156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 anchorCtr="0"/>
          <a:lstStyle/>
          <a:p>
            <a:pPr algn="ctr"/>
            <a:r>
              <a:rPr lang="ar-EG" sz="2800" b="1" dirty="0" smtClean="0">
                <a:cs typeface="AdvertisingBold" pitchFamily="2" charset="-78"/>
              </a:rPr>
              <a:t>التقويم الذاتى للكلية / البرنامج</a:t>
            </a:r>
            <a:endParaRPr lang="en-US" sz="2800" b="1" dirty="0">
              <a:cs typeface="AdvertisingBold" pitchFamily="2" charset="-78"/>
            </a:endParaRPr>
          </a:p>
        </p:txBody>
      </p:sp>
      <p:sp>
        <p:nvSpPr>
          <p:cNvPr id="300046" name="Rectangle 14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0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0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0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0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0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0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0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0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0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0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0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0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00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0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0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30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300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300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300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300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3000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0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5" grpId="0" build="p" autoUpdateAnimBg="0"/>
      <p:bldP spid="300035" grpId="1" build="allAtOnce"/>
      <p:bldP spid="300045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82" name="Rectangle 10"/>
          <p:cNvSpPr>
            <a:spLocks noChangeArrowheads="1"/>
          </p:cNvSpPr>
          <p:nvPr/>
        </p:nvSpPr>
        <p:spPr bwMode="auto">
          <a:xfrm>
            <a:off x="1258888" y="342900"/>
            <a:ext cx="6484937" cy="6381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/>
            <a:r>
              <a:rPr lang="ar-EG" sz="2800" b="1" dirty="0" smtClean="0">
                <a:cs typeface="AdvertisingBold" pitchFamily="2" charset="-78"/>
              </a:rPr>
              <a:t>التقويم </a:t>
            </a:r>
            <a:r>
              <a:rPr lang="ar-EG" sz="2800" b="1" dirty="0">
                <a:cs typeface="AdvertisingBold" pitchFamily="2" charset="-78"/>
              </a:rPr>
              <a:t>المؤسسي</a:t>
            </a:r>
            <a:endParaRPr lang="en-US" sz="2800" b="1" dirty="0">
              <a:cs typeface="AdvertisingBold" pitchFamily="2" charset="-78"/>
            </a:endParaRPr>
          </a:p>
        </p:txBody>
      </p:sp>
      <p:sp>
        <p:nvSpPr>
          <p:cNvPr id="361483" name="WordArt 11"/>
          <p:cNvSpPr>
            <a:spLocks noChangeArrowheads="1" noChangeShapeType="1" noTextEdit="1"/>
          </p:cNvSpPr>
          <p:nvPr/>
        </p:nvSpPr>
        <p:spPr bwMode="auto">
          <a:xfrm>
            <a:off x="3924300" y="1628775"/>
            <a:ext cx="13970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000" b="1" dirty="0" smtClean="0">
                <a:cs typeface="Boutros Ads Condensed" pitchFamily="2" charset="-78"/>
              </a:rPr>
              <a:t>الكلية</a:t>
            </a:r>
            <a:endParaRPr lang="ar-EG" sz="3000" b="1" dirty="0">
              <a:cs typeface="Boutros Ads Condensed" pitchFamily="2" charset="-78"/>
            </a:endParaRP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2555875" y="2205038"/>
            <a:ext cx="4032250" cy="1079500"/>
            <a:chOff x="1610" y="1389"/>
            <a:chExt cx="2540" cy="680"/>
          </a:xfrm>
        </p:grpSpPr>
        <p:sp>
          <p:nvSpPr>
            <p:cNvPr id="361492" name="Line 20"/>
            <p:cNvSpPr>
              <a:spLocks noChangeShapeType="1"/>
            </p:cNvSpPr>
            <p:nvPr/>
          </p:nvSpPr>
          <p:spPr bwMode="auto">
            <a:xfrm>
              <a:off x="2925" y="1389"/>
              <a:ext cx="1225" cy="68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 type="stealth" w="lg" len="lg"/>
            </a:ln>
            <a:effectLst/>
          </p:spPr>
          <p:txBody>
            <a:bodyPr wrap="none"/>
            <a:lstStyle/>
            <a:p>
              <a:endParaRPr lang="ar-EG"/>
            </a:p>
          </p:txBody>
        </p:sp>
        <p:sp>
          <p:nvSpPr>
            <p:cNvPr id="361493" name="Line 21"/>
            <p:cNvSpPr>
              <a:spLocks noChangeShapeType="1"/>
            </p:cNvSpPr>
            <p:nvPr/>
          </p:nvSpPr>
          <p:spPr bwMode="auto">
            <a:xfrm flipH="1">
              <a:off x="1610" y="1389"/>
              <a:ext cx="1314" cy="68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 type="stealth" w="lg" len="lg"/>
            </a:ln>
            <a:effectLst/>
          </p:spPr>
          <p:txBody>
            <a:bodyPr wrap="none"/>
            <a:lstStyle/>
            <a:p>
              <a:endParaRPr lang="ar-EG"/>
            </a:p>
          </p:txBody>
        </p:sp>
      </p:grpSp>
      <p:sp>
        <p:nvSpPr>
          <p:cNvPr id="361494" name="WordArt 22"/>
          <p:cNvSpPr>
            <a:spLocks noChangeArrowheads="1" noChangeShapeType="1" noTextEdit="1"/>
          </p:cNvSpPr>
          <p:nvPr/>
        </p:nvSpPr>
        <p:spPr bwMode="auto">
          <a:xfrm>
            <a:off x="6084888" y="3409950"/>
            <a:ext cx="11811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000" b="1" dirty="0" smtClean="0">
                <a:cs typeface="Boutros Ads Condensed" pitchFamily="2" charset="-78"/>
              </a:rPr>
              <a:t>تقويم </a:t>
            </a:r>
            <a:r>
              <a:rPr lang="ar-EG" sz="3000" b="1" dirty="0">
                <a:cs typeface="Boutros Ads Condensed" pitchFamily="2" charset="-78"/>
              </a:rPr>
              <a:t>ذاتى</a:t>
            </a:r>
          </a:p>
        </p:txBody>
      </p:sp>
      <p:sp>
        <p:nvSpPr>
          <p:cNvPr id="361495" name="WordArt 23"/>
          <p:cNvSpPr>
            <a:spLocks noChangeArrowheads="1" noChangeShapeType="1" noTextEdit="1"/>
          </p:cNvSpPr>
          <p:nvPr/>
        </p:nvSpPr>
        <p:spPr bwMode="auto">
          <a:xfrm>
            <a:off x="1357290" y="3392488"/>
            <a:ext cx="2786082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000" b="1" dirty="0">
                <a:cs typeface="Boutros Ads Condensed" pitchFamily="2" charset="-78"/>
              </a:rPr>
              <a:t>مراجعة </a:t>
            </a:r>
            <a:r>
              <a:rPr lang="ar-EG" sz="3000" b="1" dirty="0" smtClean="0">
                <a:cs typeface="Boutros Ads Condensed" pitchFamily="2" charset="-78"/>
              </a:rPr>
              <a:t>خارجية (تقويم خارجى)</a:t>
            </a:r>
            <a:endParaRPr lang="ar-EG" sz="3000" b="1" dirty="0">
              <a:cs typeface="Boutros Ads Condensed" pitchFamily="2" charset="-78"/>
            </a:endParaRPr>
          </a:p>
        </p:txBody>
      </p:sp>
      <p:sp>
        <p:nvSpPr>
          <p:cNvPr id="361502" name="WordArt 30"/>
          <p:cNvSpPr>
            <a:spLocks noChangeArrowheads="1" noChangeShapeType="1" noTextEdit="1"/>
          </p:cNvSpPr>
          <p:nvPr/>
        </p:nvSpPr>
        <p:spPr bwMode="auto">
          <a:xfrm>
            <a:off x="4067175" y="5359400"/>
            <a:ext cx="1081088" cy="446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000" b="1" dirty="0">
                <a:cs typeface="Boutros Ads Condensed" pitchFamily="2" charset="-78"/>
              </a:rPr>
              <a:t>الاعتماد</a:t>
            </a:r>
          </a:p>
        </p:txBody>
      </p:sp>
      <p:sp>
        <p:nvSpPr>
          <p:cNvPr id="361504" name="Rectangle 32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5295900" y="4076700"/>
            <a:ext cx="1512888" cy="1563688"/>
            <a:chOff x="3336" y="2296"/>
            <a:chExt cx="953" cy="998"/>
          </a:xfrm>
        </p:grpSpPr>
        <p:sp>
          <p:nvSpPr>
            <p:cNvPr id="361511" name="Line 39"/>
            <p:cNvSpPr>
              <a:spLocks noChangeShapeType="1"/>
            </p:cNvSpPr>
            <p:nvPr/>
          </p:nvSpPr>
          <p:spPr bwMode="auto">
            <a:xfrm>
              <a:off x="4289" y="2296"/>
              <a:ext cx="0" cy="998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ar-EG"/>
            </a:p>
          </p:txBody>
        </p:sp>
        <p:sp>
          <p:nvSpPr>
            <p:cNvPr id="361512" name="Line 40"/>
            <p:cNvSpPr>
              <a:spLocks noChangeShapeType="1"/>
            </p:cNvSpPr>
            <p:nvPr/>
          </p:nvSpPr>
          <p:spPr bwMode="auto">
            <a:xfrm flipH="1">
              <a:off x="3336" y="3294"/>
              <a:ext cx="953" cy="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 type="stealth" w="lg" len="lg"/>
            </a:ln>
            <a:effectLst/>
          </p:spPr>
          <p:txBody>
            <a:bodyPr wrap="none"/>
            <a:lstStyle/>
            <a:p>
              <a:endParaRPr lang="ar-EG"/>
            </a:p>
          </p:txBody>
        </p:sp>
      </p:grpSp>
      <p:grpSp>
        <p:nvGrpSpPr>
          <p:cNvPr id="5" name="Group 42"/>
          <p:cNvGrpSpPr>
            <a:grpSpLocks/>
          </p:cNvGrpSpPr>
          <p:nvPr/>
        </p:nvGrpSpPr>
        <p:grpSpPr bwMode="auto">
          <a:xfrm flipH="1">
            <a:off x="2484438" y="4076700"/>
            <a:ext cx="1511300" cy="1563688"/>
            <a:chOff x="3336" y="2296"/>
            <a:chExt cx="953" cy="998"/>
          </a:xfrm>
        </p:grpSpPr>
        <p:sp>
          <p:nvSpPr>
            <p:cNvPr id="361515" name="Line 43"/>
            <p:cNvSpPr>
              <a:spLocks noChangeShapeType="1"/>
            </p:cNvSpPr>
            <p:nvPr/>
          </p:nvSpPr>
          <p:spPr bwMode="auto">
            <a:xfrm>
              <a:off x="4289" y="2296"/>
              <a:ext cx="0" cy="998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ar-EG"/>
            </a:p>
          </p:txBody>
        </p:sp>
        <p:sp>
          <p:nvSpPr>
            <p:cNvPr id="361516" name="Line 44"/>
            <p:cNvSpPr>
              <a:spLocks noChangeShapeType="1"/>
            </p:cNvSpPr>
            <p:nvPr/>
          </p:nvSpPr>
          <p:spPr bwMode="auto">
            <a:xfrm flipH="1">
              <a:off x="3336" y="3294"/>
              <a:ext cx="953" cy="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 type="stealth" w="lg" len="lg"/>
            </a:ln>
            <a:effectLst/>
          </p:spPr>
          <p:txBody>
            <a:bodyPr wrap="none"/>
            <a:lstStyle/>
            <a:p>
              <a:endParaRPr lang="ar-EG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1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1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1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361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61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61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61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61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61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361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3614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361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361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3615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1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82" grpId="0" animBg="1" autoUpdateAnimBg="0"/>
      <p:bldP spid="361482" grpId="1" animBg="1"/>
      <p:bldP spid="361483" grpId="0" animBg="1"/>
      <p:bldP spid="361483" grpId="1" animBg="1"/>
      <p:bldP spid="361494" grpId="0" animBg="1"/>
      <p:bldP spid="361494" grpId="1" animBg="1"/>
      <p:bldP spid="361495" grpId="0" animBg="1"/>
      <p:bldP spid="361495" grpId="1" animBg="1"/>
      <p:bldP spid="361502" grpId="0" animBg="1"/>
      <p:bldP spid="361502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82" name="Rectangle 10"/>
          <p:cNvSpPr>
            <a:spLocks noChangeArrowheads="1"/>
          </p:cNvSpPr>
          <p:nvPr/>
        </p:nvSpPr>
        <p:spPr bwMode="auto">
          <a:xfrm>
            <a:off x="1258888" y="342900"/>
            <a:ext cx="6484937" cy="6381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/>
            <a:r>
              <a:rPr lang="ar-EG" sz="2800" b="1" dirty="0" smtClean="0">
                <a:cs typeface="AdvertisingBold" pitchFamily="2" charset="-78"/>
              </a:rPr>
              <a:t>تقويم البرنامج</a:t>
            </a:r>
            <a:endParaRPr lang="en-US" sz="2800" b="1" dirty="0">
              <a:cs typeface="AdvertisingBold" pitchFamily="2" charset="-78"/>
            </a:endParaRPr>
          </a:p>
        </p:txBody>
      </p:sp>
      <p:sp>
        <p:nvSpPr>
          <p:cNvPr id="361483" name="WordArt 11"/>
          <p:cNvSpPr>
            <a:spLocks noChangeArrowheads="1" noChangeShapeType="1" noTextEdit="1"/>
          </p:cNvSpPr>
          <p:nvPr/>
        </p:nvSpPr>
        <p:spPr bwMode="auto">
          <a:xfrm>
            <a:off x="3924300" y="1628775"/>
            <a:ext cx="13970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000" b="1" dirty="0" smtClean="0">
                <a:cs typeface="Boutros Ads Condensed" pitchFamily="2" charset="-78"/>
              </a:rPr>
              <a:t>البرنامج</a:t>
            </a:r>
            <a:endParaRPr lang="ar-EG" sz="3000" b="1" dirty="0">
              <a:cs typeface="Boutros Ads Condensed" pitchFamily="2" charset="-78"/>
            </a:endParaRP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2555875" y="2205038"/>
            <a:ext cx="4032250" cy="1079500"/>
            <a:chOff x="1610" y="1389"/>
            <a:chExt cx="2540" cy="680"/>
          </a:xfrm>
        </p:grpSpPr>
        <p:sp>
          <p:nvSpPr>
            <p:cNvPr id="361492" name="Line 20"/>
            <p:cNvSpPr>
              <a:spLocks noChangeShapeType="1"/>
            </p:cNvSpPr>
            <p:nvPr/>
          </p:nvSpPr>
          <p:spPr bwMode="auto">
            <a:xfrm>
              <a:off x="2925" y="1389"/>
              <a:ext cx="1225" cy="68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 type="stealth" w="lg" len="lg"/>
            </a:ln>
            <a:effectLst/>
          </p:spPr>
          <p:txBody>
            <a:bodyPr wrap="none"/>
            <a:lstStyle/>
            <a:p>
              <a:endParaRPr lang="ar-EG"/>
            </a:p>
          </p:txBody>
        </p:sp>
        <p:sp>
          <p:nvSpPr>
            <p:cNvPr id="361493" name="Line 21"/>
            <p:cNvSpPr>
              <a:spLocks noChangeShapeType="1"/>
            </p:cNvSpPr>
            <p:nvPr/>
          </p:nvSpPr>
          <p:spPr bwMode="auto">
            <a:xfrm flipH="1">
              <a:off x="1610" y="1389"/>
              <a:ext cx="1314" cy="68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 type="stealth" w="lg" len="lg"/>
            </a:ln>
            <a:effectLst/>
          </p:spPr>
          <p:txBody>
            <a:bodyPr wrap="none"/>
            <a:lstStyle/>
            <a:p>
              <a:endParaRPr lang="ar-EG"/>
            </a:p>
          </p:txBody>
        </p:sp>
      </p:grpSp>
      <p:sp>
        <p:nvSpPr>
          <p:cNvPr id="361494" name="WordArt 22"/>
          <p:cNvSpPr>
            <a:spLocks noChangeArrowheads="1" noChangeShapeType="1" noTextEdit="1"/>
          </p:cNvSpPr>
          <p:nvPr/>
        </p:nvSpPr>
        <p:spPr bwMode="auto">
          <a:xfrm>
            <a:off x="6084888" y="3409950"/>
            <a:ext cx="11811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000" b="1" dirty="0" smtClean="0">
                <a:cs typeface="Boutros Ads Condensed" pitchFamily="2" charset="-78"/>
              </a:rPr>
              <a:t>تقويم </a:t>
            </a:r>
            <a:r>
              <a:rPr lang="ar-EG" sz="3000" b="1" dirty="0">
                <a:cs typeface="Boutros Ads Condensed" pitchFamily="2" charset="-78"/>
              </a:rPr>
              <a:t>ذاتى</a:t>
            </a:r>
          </a:p>
        </p:txBody>
      </p:sp>
      <p:sp>
        <p:nvSpPr>
          <p:cNvPr id="361495" name="WordArt 23"/>
          <p:cNvSpPr>
            <a:spLocks noChangeArrowheads="1" noChangeShapeType="1" noTextEdit="1"/>
          </p:cNvSpPr>
          <p:nvPr/>
        </p:nvSpPr>
        <p:spPr bwMode="auto">
          <a:xfrm>
            <a:off x="1357290" y="3392488"/>
            <a:ext cx="2786082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000" b="1" dirty="0">
                <a:cs typeface="Boutros Ads Condensed" pitchFamily="2" charset="-78"/>
              </a:rPr>
              <a:t>مراجعة </a:t>
            </a:r>
            <a:r>
              <a:rPr lang="ar-EG" sz="3000" b="1" dirty="0" smtClean="0">
                <a:cs typeface="Boutros Ads Condensed" pitchFamily="2" charset="-78"/>
              </a:rPr>
              <a:t>خارجية (تقويم خارجى)</a:t>
            </a:r>
            <a:endParaRPr lang="ar-EG" sz="3000" b="1" dirty="0">
              <a:cs typeface="Boutros Ads Condensed" pitchFamily="2" charset="-78"/>
            </a:endParaRPr>
          </a:p>
        </p:txBody>
      </p:sp>
      <p:sp>
        <p:nvSpPr>
          <p:cNvPr id="361502" name="WordArt 30"/>
          <p:cNvSpPr>
            <a:spLocks noChangeArrowheads="1" noChangeShapeType="1" noTextEdit="1"/>
          </p:cNvSpPr>
          <p:nvPr/>
        </p:nvSpPr>
        <p:spPr bwMode="auto">
          <a:xfrm>
            <a:off x="4067175" y="5359400"/>
            <a:ext cx="1081088" cy="446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000" b="1" dirty="0">
                <a:cs typeface="Boutros Ads Condensed" pitchFamily="2" charset="-78"/>
              </a:rPr>
              <a:t>الاعتماد</a:t>
            </a:r>
          </a:p>
        </p:txBody>
      </p:sp>
      <p:sp>
        <p:nvSpPr>
          <p:cNvPr id="361504" name="Rectangle 32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5295900" y="4076700"/>
            <a:ext cx="1512888" cy="1563688"/>
            <a:chOff x="3336" y="2296"/>
            <a:chExt cx="953" cy="998"/>
          </a:xfrm>
        </p:grpSpPr>
        <p:sp>
          <p:nvSpPr>
            <p:cNvPr id="361511" name="Line 39"/>
            <p:cNvSpPr>
              <a:spLocks noChangeShapeType="1"/>
            </p:cNvSpPr>
            <p:nvPr/>
          </p:nvSpPr>
          <p:spPr bwMode="auto">
            <a:xfrm>
              <a:off x="4289" y="2296"/>
              <a:ext cx="0" cy="998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ar-EG"/>
            </a:p>
          </p:txBody>
        </p:sp>
        <p:sp>
          <p:nvSpPr>
            <p:cNvPr id="361512" name="Line 40"/>
            <p:cNvSpPr>
              <a:spLocks noChangeShapeType="1"/>
            </p:cNvSpPr>
            <p:nvPr/>
          </p:nvSpPr>
          <p:spPr bwMode="auto">
            <a:xfrm flipH="1">
              <a:off x="3336" y="3294"/>
              <a:ext cx="953" cy="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 type="stealth" w="lg" len="lg"/>
            </a:ln>
            <a:effectLst/>
          </p:spPr>
          <p:txBody>
            <a:bodyPr wrap="none"/>
            <a:lstStyle/>
            <a:p>
              <a:endParaRPr lang="ar-EG"/>
            </a:p>
          </p:txBody>
        </p:sp>
      </p:grpSp>
      <p:grpSp>
        <p:nvGrpSpPr>
          <p:cNvPr id="4" name="Group 42"/>
          <p:cNvGrpSpPr>
            <a:grpSpLocks/>
          </p:cNvGrpSpPr>
          <p:nvPr/>
        </p:nvGrpSpPr>
        <p:grpSpPr bwMode="auto">
          <a:xfrm flipH="1">
            <a:off x="2484438" y="4076700"/>
            <a:ext cx="1511300" cy="1563688"/>
            <a:chOff x="3336" y="2296"/>
            <a:chExt cx="953" cy="998"/>
          </a:xfrm>
        </p:grpSpPr>
        <p:sp>
          <p:nvSpPr>
            <p:cNvPr id="361515" name="Line 43"/>
            <p:cNvSpPr>
              <a:spLocks noChangeShapeType="1"/>
            </p:cNvSpPr>
            <p:nvPr/>
          </p:nvSpPr>
          <p:spPr bwMode="auto">
            <a:xfrm>
              <a:off x="4289" y="2296"/>
              <a:ext cx="0" cy="998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ar-EG"/>
            </a:p>
          </p:txBody>
        </p:sp>
        <p:sp>
          <p:nvSpPr>
            <p:cNvPr id="361516" name="Line 44"/>
            <p:cNvSpPr>
              <a:spLocks noChangeShapeType="1"/>
            </p:cNvSpPr>
            <p:nvPr/>
          </p:nvSpPr>
          <p:spPr bwMode="auto">
            <a:xfrm flipH="1">
              <a:off x="3336" y="3294"/>
              <a:ext cx="953" cy="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 type="stealth" w="lg" len="lg"/>
            </a:ln>
            <a:effectLst/>
          </p:spPr>
          <p:txBody>
            <a:bodyPr wrap="none"/>
            <a:lstStyle/>
            <a:p>
              <a:endParaRPr lang="ar-EG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1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1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1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361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61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61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61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61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61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361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3614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361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361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3615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1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82" grpId="0" animBg="1" autoUpdateAnimBg="0"/>
      <p:bldP spid="361482" grpId="1" animBg="1"/>
      <p:bldP spid="361483" grpId="0" animBg="1"/>
      <p:bldP spid="361483" grpId="1" animBg="1"/>
      <p:bldP spid="361494" grpId="0" animBg="1"/>
      <p:bldP spid="361494" grpId="1" animBg="1"/>
      <p:bldP spid="361495" grpId="0" animBg="1"/>
      <p:bldP spid="361495" grpId="1" animBg="1"/>
      <p:bldP spid="361502" grpId="0" animBg="1"/>
      <p:bldP spid="36150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بسم الله الرحمان الرحي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928670"/>
            <a:ext cx="7715304" cy="1609732"/>
          </a:xfrm>
          <a:prstGeom prst="rect">
            <a:avLst/>
          </a:prstGeom>
          <a:noFill/>
        </p:spPr>
      </p:pic>
      <p:pic>
        <p:nvPicPr>
          <p:cNvPr id="17412" name="Picture 4" descr="السلام عليكم ورحمة الله وبركاته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2928934"/>
            <a:ext cx="6286544" cy="1000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ChangeArrowheads="1"/>
          </p:cNvSpPr>
          <p:nvPr/>
        </p:nvSpPr>
        <p:spPr bwMode="auto">
          <a:xfrm>
            <a:off x="-1908175" y="1628775"/>
            <a:ext cx="9144000" cy="284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>
              <a:lnSpc>
                <a:spcPct val="17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أين ممارساتنا من المعايير القياسية / المعتمدة ؟</a:t>
            </a:r>
          </a:p>
          <a:p>
            <a:pPr marL="342900" indent="-342900">
              <a:lnSpc>
                <a:spcPct val="17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ما جوانب القوة و جوانب الضعف في ممارساتنا ؟</a:t>
            </a:r>
          </a:p>
          <a:p>
            <a:pPr marL="342900" indent="-342900">
              <a:lnSpc>
                <a:spcPct val="17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من أين نبدأ التحسين ؟</a:t>
            </a:r>
          </a:p>
        </p:txBody>
      </p:sp>
      <p:sp>
        <p:nvSpPr>
          <p:cNvPr id="363528" name="Rectangle 8"/>
          <p:cNvSpPr>
            <a:spLocks noChangeArrowheads="1"/>
          </p:cNvSpPr>
          <p:nvPr/>
        </p:nvSpPr>
        <p:spPr bwMode="auto">
          <a:xfrm>
            <a:off x="3143240" y="285728"/>
            <a:ext cx="5715040" cy="76678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 anchorCtr="0"/>
          <a:lstStyle/>
          <a:p>
            <a:pPr algn="ctr"/>
            <a:r>
              <a:rPr lang="ar-EG" sz="2800" b="1" dirty="0" smtClean="0">
                <a:cs typeface="AdvertisingBold" pitchFamily="2" charset="-78"/>
              </a:rPr>
              <a:t>التقويم </a:t>
            </a:r>
            <a:r>
              <a:rPr lang="ar-EG" sz="2800" b="1" dirty="0">
                <a:cs typeface="AdvertisingBold" pitchFamily="2" charset="-78"/>
              </a:rPr>
              <a:t>الذاتى ضرورى... و مهم</a:t>
            </a:r>
            <a:endParaRPr lang="en-US" sz="2800" b="1" dirty="0">
              <a:cs typeface="AdvertisingBold" pitchFamily="2" charset="-78"/>
            </a:endParaRPr>
          </a:p>
        </p:txBody>
      </p:sp>
      <p:sp>
        <p:nvSpPr>
          <p:cNvPr id="363529" name="WordArt 9"/>
          <p:cNvSpPr>
            <a:spLocks noChangeArrowheads="1" noChangeShapeType="1" noTextEdit="1"/>
          </p:cNvSpPr>
          <p:nvPr/>
        </p:nvSpPr>
        <p:spPr bwMode="auto">
          <a:xfrm>
            <a:off x="6143636" y="1500174"/>
            <a:ext cx="2028814" cy="50960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000" b="1" dirty="0" smtClean="0">
                <a:cs typeface="Boutros Ads Condensed" pitchFamily="2" charset="-78"/>
              </a:rPr>
              <a:t>للكلية/ للبرنامج:</a:t>
            </a:r>
            <a:endParaRPr lang="ar-EG" sz="3000" b="1" dirty="0">
              <a:cs typeface="Boutros Ads Condensed" pitchFamily="2" charset="-78"/>
            </a:endParaRPr>
          </a:p>
        </p:txBody>
      </p:sp>
      <p:sp>
        <p:nvSpPr>
          <p:cNvPr id="363530" name="Rectangle 10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sp>
        <p:nvSpPr>
          <p:cNvPr id="363536" name="WordArt 16"/>
          <p:cNvSpPr>
            <a:spLocks noChangeArrowheads="1" noChangeShapeType="1" noTextEdit="1"/>
          </p:cNvSpPr>
          <p:nvPr/>
        </p:nvSpPr>
        <p:spPr bwMode="auto">
          <a:xfrm>
            <a:off x="6659563" y="4365625"/>
            <a:ext cx="15414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000" b="1" dirty="0">
                <a:cs typeface="Boutros Ads Condensed" pitchFamily="2" charset="-78"/>
              </a:rPr>
              <a:t>لهيئة الاعتماد:</a:t>
            </a:r>
          </a:p>
        </p:txBody>
      </p:sp>
      <p:sp>
        <p:nvSpPr>
          <p:cNvPr id="363537" name="Rectangle 17"/>
          <p:cNvSpPr>
            <a:spLocks noChangeArrowheads="1"/>
          </p:cNvSpPr>
          <p:nvPr/>
        </p:nvSpPr>
        <p:spPr bwMode="auto">
          <a:xfrm>
            <a:off x="-1835150" y="4652963"/>
            <a:ext cx="91440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>
              <a:lnSpc>
                <a:spcPct val="17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نقطة انطلاق و رجوع في المراجعة الخارجية.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3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3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3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3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3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63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3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3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635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35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35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635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35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35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3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3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63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63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3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3635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363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3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3635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35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3635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35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363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3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3635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3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3635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2" grpId="0" build="p" autoUpdateAnimBg="0"/>
      <p:bldP spid="363522" grpId="1" build="allAtOnce"/>
      <p:bldP spid="363528" grpId="0" animBg="1" autoUpdateAnimBg="0"/>
      <p:bldP spid="363528" grpId="1" animBg="1"/>
      <p:bldP spid="363529" grpId="0" animBg="1"/>
      <p:bldP spid="363529" grpId="1" animBg="1"/>
      <p:bldP spid="363536" grpId="0" animBg="1"/>
      <p:bldP spid="363536" grpId="1" animBg="1"/>
      <p:bldP spid="363537" grpId="0" build="p" autoUpdateAnimBg="0"/>
      <p:bldP spid="363537" grpId="1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ChangeArrowheads="1"/>
          </p:cNvSpPr>
          <p:nvPr/>
        </p:nvSpPr>
        <p:spPr bwMode="auto">
          <a:xfrm>
            <a:off x="250825" y="1989138"/>
            <a:ext cx="8316913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>
              <a:lnSpc>
                <a:spcPct val="17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تشكيل فريق إدارة التقييم الذاتى.</a:t>
            </a:r>
          </a:p>
          <a:p>
            <a:pPr marL="342900" indent="-342900">
              <a:lnSpc>
                <a:spcPct val="17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إعداد خطة التقييم الذاتى.</a:t>
            </a:r>
          </a:p>
          <a:p>
            <a:pPr marL="342900" indent="-342900">
              <a:lnSpc>
                <a:spcPct val="17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التهيئة و الإعلان عن عملية التقييم الذاتى.</a:t>
            </a:r>
          </a:p>
          <a:p>
            <a:pPr marL="342900" indent="-342900">
              <a:lnSpc>
                <a:spcPct val="17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تشكيل فرق العمل.</a:t>
            </a:r>
          </a:p>
          <a:p>
            <a:pPr marL="342900" indent="-342900">
              <a:lnSpc>
                <a:spcPct val="17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تدريب فرق العمل.</a:t>
            </a:r>
          </a:p>
          <a:p>
            <a:pPr marL="342900" indent="-342900">
              <a:lnSpc>
                <a:spcPct val="17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تحديد طبيعة المعلومات المستهدفة.</a:t>
            </a:r>
            <a:endParaRPr lang="en-US" sz="3000" b="1" dirty="0">
              <a:cs typeface="Boutros Ads Condensed" pitchFamily="2" charset="-78"/>
            </a:endParaRPr>
          </a:p>
        </p:txBody>
      </p:sp>
      <p:sp>
        <p:nvSpPr>
          <p:cNvPr id="422915" name="Rectangle 3"/>
          <p:cNvSpPr>
            <a:spLocks noChangeArrowheads="1"/>
          </p:cNvSpPr>
          <p:nvPr/>
        </p:nvSpPr>
        <p:spPr bwMode="auto">
          <a:xfrm>
            <a:off x="1258888" y="414338"/>
            <a:ext cx="6484937" cy="6381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/>
            <a:r>
              <a:rPr lang="ar-EG" sz="2800" b="1" dirty="0">
                <a:cs typeface="AdvertisingBold" pitchFamily="2" charset="-78"/>
              </a:rPr>
              <a:t>مراحل التقييم الذاتى</a:t>
            </a:r>
            <a:endParaRPr lang="en-US" sz="2800" b="1" dirty="0">
              <a:cs typeface="AdvertisingBold" pitchFamily="2" charset="-78"/>
            </a:endParaRPr>
          </a:p>
        </p:txBody>
      </p:sp>
      <p:sp>
        <p:nvSpPr>
          <p:cNvPr id="422916" name="Rectangle 4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22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2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22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22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22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22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22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22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22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22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22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22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22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22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22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22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2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22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4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422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422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422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422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422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4229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14" grpId="0" build="p" autoUpdateAnimBg="0"/>
      <p:bldP spid="422914" grpId="1" build="allAtOnce"/>
      <p:bldP spid="422915" grpId="0" animBg="1" autoUpdateAnimBg="0"/>
      <p:bldP spid="422915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ChangeArrowheads="1"/>
          </p:cNvSpPr>
          <p:nvPr/>
        </p:nvSpPr>
        <p:spPr bwMode="auto">
          <a:xfrm>
            <a:off x="1116013" y="1428736"/>
            <a:ext cx="7308850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t" anchorCtr="0">
            <a:normAutofit/>
          </a:bodyPr>
          <a:lstStyle/>
          <a:p>
            <a:pPr marL="342900" indent="-342900">
              <a:lnSpc>
                <a:spcPct val="17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تحديد / إعداد الأدوات المناسبة لجمع المعلومات.</a:t>
            </a:r>
          </a:p>
          <a:p>
            <a:pPr marL="342900" indent="-342900">
              <a:lnSpc>
                <a:spcPct val="17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إستخدام الأدوات و جمع المعلومات.</a:t>
            </a:r>
          </a:p>
          <a:p>
            <a:pPr marL="342900" indent="-342900">
              <a:lnSpc>
                <a:spcPct val="17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تحليل المعلومات و التوصل إلى إستنتاجات.</a:t>
            </a:r>
          </a:p>
          <a:p>
            <a:pPr marL="342900" indent="-342900">
              <a:lnSpc>
                <a:spcPct val="17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كتابة تقرير </a:t>
            </a:r>
            <a:r>
              <a:rPr lang="ar-EG" sz="3000" b="1" dirty="0" smtClean="0">
                <a:cs typeface="Boutros Ads Condensed" pitchFamily="2" charset="-78"/>
              </a:rPr>
              <a:t>التقويم </a:t>
            </a:r>
            <a:r>
              <a:rPr lang="ar-EG" sz="3000" b="1" dirty="0">
                <a:cs typeface="Boutros Ads Condensed" pitchFamily="2" charset="-78"/>
              </a:rPr>
              <a:t>الذاتى.</a:t>
            </a:r>
          </a:p>
          <a:p>
            <a:pPr marL="342900" indent="-342900">
              <a:lnSpc>
                <a:spcPct val="17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مناقشة تقرير </a:t>
            </a:r>
            <a:r>
              <a:rPr lang="ar-EG" sz="3000" b="1" dirty="0" smtClean="0">
                <a:cs typeface="Boutros Ads Condensed" pitchFamily="2" charset="-78"/>
              </a:rPr>
              <a:t>التقويم </a:t>
            </a:r>
            <a:r>
              <a:rPr lang="ar-EG" sz="3000" b="1" dirty="0">
                <a:cs typeface="Boutros Ads Condensed" pitchFamily="2" charset="-78"/>
              </a:rPr>
              <a:t>الذاتى من قبل المعنيين. </a:t>
            </a:r>
            <a:endParaRPr lang="en-US" sz="3000" b="1" dirty="0">
              <a:cs typeface="Boutros Ads Condensed" pitchFamily="2" charset="-78"/>
            </a:endParaRPr>
          </a:p>
        </p:txBody>
      </p:sp>
      <p:sp>
        <p:nvSpPr>
          <p:cNvPr id="366600" name="Rectangle 8"/>
          <p:cNvSpPr>
            <a:spLocks noChangeArrowheads="1"/>
          </p:cNvSpPr>
          <p:nvPr/>
        </p:nvSpPr>
        <p:spPr bwMode="auto">
          <a:xfrm>
            <a:off x="4614885" y="214290"/>
            <a:ext cx="4100519" cy="83822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/>
            <a:r>
              <a:rPr lang="ar-EG" sz="2800" b="1" dirty="0">
                <a:cs typeface="AdvertisingBold" pitchFamily="2" charset="-78"/>
              </a:rPr>
              <a:t>مراحل </a:t>
            </a:r>
            <a:r>
              <a:rPr lang="ar-EG" sz="2800" b="1" dirty="0" smtClean="0">
                <a:cs typeface="AdvertisingBold" pitchFamily="2" charset="-78"/>
              </a:rPr>
              <a:t>التقويم </a:t>
            </a:r>
            <a:r>
              <a:rPr lang="ar-EG" sz="2800" b="1" dirty="0">
                <a:cs typeface="AdvertisingBold" pitchFamily="2" charset="-78"/>
              </a:rPr>
              <a:t>الذاتى</a:t>
            </a:r>
            <a:endParaRPr lang="en-US" sz="2800" b="1" dirty="0">
              <a:cs typeface="AdvertisingBold" pitchFamily="2" charset="-78"/>
            </a:endParaRPr>
          </a:p>
        </p:txBody>
      </p:sp>
      <p:sp>
        <p:nvSpPr>
          <p:cNvPr id="366601" name="Rectangle 9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66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66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6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6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6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6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66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6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66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66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6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6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66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6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6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66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6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6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366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6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366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6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366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6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366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6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366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6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3666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6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594" grpId="0" build="p" autoUpdateAnimBg="0"/>
      <p:bldP spid="366594" grpId="1" build="allAtOnce"/>
      <p:bldP spid="366600" grpId="0" animBg="1" autoUpdateAnimBg="0"/>
      <p:bldP spid="366600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ChangeArrowheads="1"/>
          </p:cNvSpPr>
          <p:nvPr/>
        </p:nvSpPr>
        <p:spPr bwMode="auto">
          <a:xfrm>
            <a:off x="4500562" y="2071678"/>
            <a:ext cx="4000528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514350" indent="-514350">
              <a:lnSpc>
                <a:spcPct val="13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+mj-lt"/>
              <a:buAutoNum type="arabicPeriod"/>
            </a:pPr>
            <a:r>
              <a:rPr lang="ar-EG" sz="3000" b="1" dirty="0">
                <a:cs typeface="Boutros Ads Condensed" pitchFamily="2" charset="-78"/>
              </a:rPr>
              <a:t> إعداد الخطة.</a:t>
            </a:r>
          </a:p>
          <a:p>
            <a:pPr marL="514350" indent="-514350">
              <a:lnSpc>
                <a:spcPct val="13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+mj-lt"/>
              <a:buAutoNum type="arabicPeriod"/>
            </a:pPr>
            <a:r>
              <a:rPr lang="ar-EG" sz="3000" b="1" dirty="0">
                <a:cs typeface="Boutros Ads Condensed" pitchFamily="2" charset="-78"/>
              </a:rPr>
              <a:t> التهيئة و الإعلان.</a:t>
            </a:r>
          </a:p>
          <a:p>
            <a:pPr marL="514350" indent="-514350">
              <a:lnSpc>
                <a:spcPct val="13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+mj-lt"/>
              <a:buAutoNum type="arabicPeriod"/>
            </a:pPr>
            <a:r>
              <a:rPr lang="ar-EG" sz="3000" b="1" dirty="0">
                <a:cs typeface="Boutros Ads Condensed" pitchFamily="2" charset="-78"/>
              </a:rPr>
              <a:t> تشكيل فرق العمل.</a:t>
            </a:r>
          </a:p>
          <a:p>
            <a:pPr marL="514350" indent="-514350">
              <a:lnSpc>
                <a:spcPct val="13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+mj-lt"/>
              <a:buAutoNum type="arabicPeriod"/>
            </a:pPr>
            <a:r>
              <a:rPr lang="ar-EG" sz="3000" b="1" dirty="0">
                <a:cs typeface="Boutros Ads Condensed" pitchFamily="2" charset="-78"/>
              </a:rPr>
              <a:t> بناء </a:t>
            </a:r>
            <a:r>
              <a:rPr lang="ar-EG" sz="3000" b="1" dirty="0" smtClean="0">
                <a:cs typeface="Boutros Ads Condensed" pitchFamily="2" charset="-78"/>
              </a:rPr>
              <a:t>قدرات أعضاء فريق العمل .</a:t>
            </a:r>
            <a:endParaRPr lang="en-US" sz="3000" b="1" dirty="0">
              <a:cs typeface="Boutros Ads Condensed" pitchFamily="2" charset="-78"/>
            </a:endParaRPr>
          </a:p>
        </p:txBody>
      </p:sp>
      <p:sp>
        <p:nvSpPr>
          <p:cNvPr id="370691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sp>
        <p:nvSpPr>
          <p:cNvPr id="370696" name="Rectangle 8"/>
          <p:cNvSpPr>
            <a:spLocks noChangeArrowheads="1"/>
          </p:cNvSpPr>
          <p:nvPr/>
        </p:nvSpPr>
        <p:spPr bwMode="auto">
          <a:xfrm>
            <a:off x="971550" y="414338"/>
            <a:ext cx="6484938" cy="6381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/>
            <a:r>
              <a:rPr lang="ar-EG" sz="2800" b="1" dirty="0">
                <a:cs typeface="AdvertisingBold" pitchFamily="2" charset="-78"/>
              </a:rPr>
              <a:t>مراحل التقييم الذاتى</a:t>
            </a:r>
            <a:endParaRPr lang="en-US" sz="2800" b="1" dirty="0">
              <a:cs typeface="AdvertisingBold" pitchFamily="2" charset="-78"/>
            </a:endParaRPr>
          </a:p>
        </p:txBody>
      </p:sp>
      <p:sp>
        <p:nvSpPr>
          <p:cNvPr id="370697" name="WordArt 9"/>
          <p:cNvSpPr>
            <a:spLocks noChangeArrowheads="1" noChangeShapeType="1" noTextEdit="1"/>
          </p:cNvSpPr>
          <p:nvPr/>
        </p:nvSpPr>
        <p:spPr bwMode="auto">
          <a:xfrm>
            <a:off x="3757632" y="1465263"/>
            <a:ext cx="3529012" cy="450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685"/>
              </a:avLst>
            </a:prstTxWarp>
          </a:bodyPr>
          <a:lstStyle/>
          <a:p>
            <a:pPr algn="ctr"/>
            <a:r>
              <a:rPr lang="ar-EG" sz="3000" b="1" dirty="0">
                <a:cs typeface="Boutros Ads Condensed" pitchFamily="2" charset="-78"/>
              </a:rPr>
              <a:t>أولاً : تشكيل فريق إدارة التقييم الذاتى</a:t>
            </a:r>
          </a:p>
        </p:txBody>
      </p:sp>
      <p:sp>
        <p:nvSpPr>
          <p:cNvPr id="370698" name="Rectangle 10"/>
          <p:cNvSpPr>
            <a:spLocks noChangeArrowheads="1"/>
          </p:cNvSpPr>
          <p:nvPr/>
        </p:nvSpPr>
        <p:spPr bwMode="auto">
          <a:xfrm>
            <a:off x="357158" y="2133600"/>
            <a:ext cx="4143404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514350" indent="-514350">
              <a:lnSpc>
                <a:spcPct val="13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+mj-lt"/>
              <a:buAutoNum type="arabicPeriod" startAt="5"/>
            </a:pPr>
            <a:r>
              <a:rPr lang="en-US" sz="3000" b="1" dirty="0">
                <a:cs typeface="Boutros Ads Condensed" pitchFamily="2" charset="-78"/>
              </a:rPr>
              <a:t> </a:t>
            </a:r>
            <a:r>
              <a:rPr lang="ar-EG" sz="3000" b="1" dirty="0">
                <a:cs typeface="Boutros Ads Condensed" pitchFamily="2" charset="-78"/>
              </a:rPr>
              <a:t>تجهيز الأدوات.</a:t>
            </a:r>
            <a:endParaRPr lang="en-US" sz="3000" b="1" dirty="0">
              <a:cs typeface="Boutros Ads Condensed" pitchFamily="2" charset="-78"/>
            </a:endParaRPr>
          </a:p>
          <a:p>
            <a:pPr marL="514350" indent="-514350">
              <a:lnSpc>
                <a:spcPct val="13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+mj-lt"/>
              <a:buAutoNum type="arabicPeriod" startAt="5"/>
            </a:pPr>
            <a:r>
              <a:rPr lang="ar-EG" sz="3000" b="1" dirty="0">
                <a:cs typeface="Boutros Ads Condensed" pitchFamily="2" charset="-78"/>
              </a:rPr>
              <a:t> إعداد التقرير.</a:t>
            </a:r>
          </a:p>
          <a:p>
            <a:pPr marL="514350" indent="-514350">
              <a:lnSpc>
                <a:spcPct val="13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+mj-lt"/>
              <a:buAutoNum type="arabicPeriod" startAt="5"/>
            </a:pPr>
            <a:r>
              <a:rPr lang="ar-EG" sz="3000" b="1" dirty="0">
                <a:cs typeface="Boutros Ads Condensed" pitchFamily="2" charset="-78"/>
              </a:rPr>
              <a:t> المتابعة.</a:t>
            </a:r>
          </a:p>
          <a:p>
            <a:pPr marL="514350" indent="-514350">
              <a:lnSpc>
                <a:spcPct val="13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+mj-lt"/>
              <a:buAutoNum type="arabicPeriod" startAt="5"/>
            </a:pPr>
            <a:r>
              <a:rPr lang="ar-EG" sz="3000" b="1" dirty="0">
                <a:cs typeface="Boutros Ads Condensed" pitchFamily="2" charset="-78"/>
              </a:rPr>
              <a:t> إقتراح أولويات التطوير.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06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06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0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0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0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70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0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0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0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70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0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70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70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0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0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70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0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0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70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0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70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70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70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70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70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70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70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70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70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70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3706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0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3706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0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370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0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/>
                                        <p:tgtEl>
                                          <p:spTgt spid="370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0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370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0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370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0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000"/>
                                        <p:tgtEl>
                                          <p:spTgt spid="370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0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2000"/>
                                        <p:tgtEl>
                                          <p:spTgt spid="370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0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2000"/>
                                        <p:tgtEl>
                                          <p:spTgt spid="370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0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2000"/>
                                        <p:tgtEl>
                                          <p:spTgt spid="370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0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690" grpId="0" build="allAtOnce"/>
      <p:bldP spid="370696" grpId="0" animBg="1"/>
      <p:bldP spid="370696" grpId="1" animBg="1"/>
      <p:bldP spid="370697" grpId="0" animBg="1"/>
      <p:bldP spid="370697" grpId="1" animBg="1"/>
      <p:bldP spid="370698" grpId="0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ChangeArrowheads="1"/>
          </p:cNvSpPr>
          <p:nvPr/>
        </p:nvSpPr>
        <p:spPr bwMode="auto">
          <a:xfrm>
            <a:off x="1116013" y="2163763"/>
            <a:ext cx="615632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</a:t>
            </a:r>
            <a:r>
              <a:rPr lang="ar-EG" sz="3000" b="1" dirty="0" smtClean="0">
                <a:cs typeface="Boutros Ads Condensed" pitchFamily="2" charset="-78"/>
              </a:rPr>
              <a:t>وضع الأهداف الإجرائية للخطة</a:t>
            </a:r>
            <a:r>
              <a:rPr lang="ar-EG" sz="3000" b="1" dirty="0">
                <a:cs typeface="Boutros Ads Condensed" pitchFamily="2" charset="-78"/>
              </a:rPr>
              <a:t>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عناصر الخطة.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توزيع المهام و المتابعة.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مناقشة الخطة و إقرارها.</a:t>
            </a:r>
            <a:endParaRPr lang="en-US" sz="3000" b="1" dirty="0">
              <a:cs typeface="Boutros Ads Condensed" pitchFamily="2" charset="-78"/>
            </a:endParaRPr>
          </a:p>
        </p:txBody>
      </p:sp>
      <p:sp>
        <p:nvSpPr>
          <p:cNvPr id="371715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sp>
        <p:nvSpPr>
          <p:cNvPr id="371719" name="Rectangle 7"/>
          <p:cNvSpPr>
            <a:spLocks noChangeArrowheads="1"/>
          </p:cNvSpPr>
          <p:nvPr/>
        </p:nvSpPr>
        <p:spPr bwMode="auto">
          <a:xfrm>
            <a:off x="971550" y="414338"/>
            <a:ext cx="6484938" cy="6381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/>
            <a:r>
              <a:rPr lang="ar-EG" sz="2800" b="1" dirty="0">
                <a:cs typeface="AdvertisingBold" pitchFamily="2" charset="-78"/>
              </a:rPr>
              <a:t>مراحل التقييم الذاتى</a:t>
            </a:r>
            <a:endParaRPr lang="en-US" sz="2800" b="1" dirty="0">
              <a:cs typeface="AdvertisingBold" pitchFamily="2" charset="-78"/>
            </a:endParaRPr>
          </a:p>
        </p:txBody>
      </p:sp>
      <p:sp>
        <p:nvSpPr>
          <p:cNvPr id="371720" name="WordArt 8"/>
          <p:cNvSpPr>
            <a:spLocks noChangeArrowheads="1" noChangeShapeType="1" noTextEdit="1"/>
          </p:cNvSpPr>
          <p:nvPr/>
        </p:nvSpPr>
        <p:spPr bwMode="auto">
          <a:xfrm>
            <a:off x="2513013" y="1465263"/>
            <a:ext cx="3529012" cy="450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685"/>
              </a:avLst>
            </a:prstTxWarp>
          </a:bodyPr>
          <a:lstStyle/>
          <a:p>
            <a:pPr algn="ctr"/>
            <a:r>
              <a:rPr lang="ar-EG" sz="3000" b="1" dirty="0">
                <a:cs typeface="Boutros Ads Condensed" pitchFamily="2" charset="-78"/>
              </a:rPr>
              <a:t>ثانياً : إعداد خطة التقييم الذاتى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17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17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1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1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1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71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1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1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1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71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1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71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71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1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1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71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1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1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3717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1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3717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1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371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1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371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1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371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1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371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1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14" grpId="0" build="allAtOnce"/>
      <p:bldP spid="371719" grpId="0" animBg="1"/>
      <p:bldP spid="371719" grpId="1" animBg="1"/>
      <p:bldP spid="371720" grpId="0" animBg="1"/>
      <p:bldP spid="371720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ChangeArrowheads="1"/>
          </p:cNvSpPr>
          <p:nvPr/>
        </p:nvSpPr>
        <p:spPr bwMode="auto">
          <a:xfrm>
            <a:off x="611188" y="2163763"/>
            <a:ext cx="80645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إعداد خطة التوعية.</a:t>
            </a: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إستخدام آليات مناسبة.</a:t>
            </a: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إستخدام آليات متعددة : ندوات-نشرات-ملصقات-</a:t>
            </a:r>
            <a:r>
              <a:rPr lang="en-US" sz="3000" b="1" dirty="0">
                <a:cs typeface="Boutros Ads Condensed" pitchFamily="2" charset="-78"/>
              </a:rPr>
              <a:t>E-Mail</a:t>
            </a:r>
            <a:r>
              <a:rPr lang="ar-EG" sz="3000" b="1" dirty="0">
                <a:cs typeface="Boutros Ads Condensed" pitchFamily="2" charset="-78"/>
              </a:rPr>
              <a:t>.</a:t>
            </a: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التأكيد على المردود الشخصى – المشاركة.</a:t>
            </a:r>
            <a:endParaRPr lang="en-US" sz="3000" b="1" dirty="0">
              <a:cs typeface="Boutros Ads Condensed" pitchFamily="2" charset="-78"/>
            </a:endParaRPr>
          </a:p>
        </p:txBody>
      </p:sp>
      <p:sp>
        <p:nvSpPr>
          <p:cNvPr id="372739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sp>
        <p:nvSpPr>
          <p:cNvPr id="372743" name="Rectangle 7"/>
          <p:cNvSpPr>
            <a:spLocks noChangeArrowheads="1"/>
          </p:cNvSpPr>
          <p:nvPr/>
        </p:nvSpPr>
        <p:spPr bwMode="auto">
          <a:xfrm>
            <a:off x="971550" y="414338"/>
            <a:ext cx="6484938" cy="6381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/>
            <a:r>
              <a:rPr lang="ar-EG" sz="2800" b="1" dirty="0">
                <a:cs typeface="AdvertisingBold" pitchFamily="2" charset="-78"/>
              </a:rPr>
              <a:t>مراحل التقييم الذاتى</a:t>
            </a:r>
            <a:endParaRPr lang="en-US" sz="2800" b="1" dirty="0">
              <a:cs typeface="AdvertisingBold" pitchFamily="2" charset="-78"/>
            </a:endParaRPr>
          </a:p>
        </p:txBody>
      </p:sp>
      <p:sp>
        <p:nvSpPr>
          <p:cNvPr id="372744" name="WordArt 8"/>
          <p:cNvSpPr>
            <a:spLocks noChangeArrowheads="1" noChangeShapeType="1" noTextEdit="1"/>
          </p:cNvSpPr>
          <p:nvPr/>
        </p:nvSpPr>
        <p:spPr bwMode="auto">
          <a:xfrm>
            <a:off x="2814638" y="1465263"/>
            <a:ext cx="2765425" cy="450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685"/>
              </a:avLst>
            </a:prstTxWarp>
          </a:bodyPr>
          <a:lstStyle/>
          <a:p>
            <a:pPr algn="ctr"/>
            <a:r>
              <a:rPr lang="ar-EG" sz="3000" b="1" dirty="0">
                <a:cs typeface="Boutros Ads Condensed" pitchFamily="2" charset="-78"/>
              </a:rPr>
              <a:t>ثالثاً : الإعلان و التهيئة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2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2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2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2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2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72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2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2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2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72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2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72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72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2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2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72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2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2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372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372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372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2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372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2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372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2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372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2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38" grpId="0" build="allAtOnce"/>
      <p:bldP spid="372743" grpId="0" animBg="1"/>
      <p:bldP spid="372743" grpId="1" animBg="1"/>
      <p:bldP spid="372744" grpId="0" animBg="1"/>
      <p:bldP spid="372744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ChangeArrowheads="1"/>
          </p:cNvSpPr>
          <p:nvPr/>
        </p:nvSpPr>
        <p:spPr bwMode="auto">
          <a:xfrm>
            <a:off x="395288" y="2381250"/>
            <a:ext cx="80645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مشاركة أفراد </a:t>
            </a:r>
            <a:r>
              <a:rPr lang="ar-EG" sz="3000" b="1" dirty="0" smtClean="0">
                <a:cs typeface="Boutros Ads Condensed" pitchFamily="2" charset="-78"/>
              </a:rPr>
              <a:t>المؤسسة / البرنامج  </a:t>
            </a:r>
            <a:r>
              <a:rPr lang="ar-EG" sz="3000" b="1" dirty="0">
                <a:cs typeface="Boutros Ads Condensed" pitchFamily="2" charset="-78"/>
              </a:rPr>
              <a:t>و المعنين </a:t>
            </a:r>
            <a:r>
              <a:rPr lang="en-US" sz="3000" b="1" dirty="0">
                <a:cs typeface="Boutros Ads Condensed" pitchFamily="2" charset="-78"/>
              </a:rPr>
              <a:t>Stakeholders</a:t>
            </a:r>
            <a:r>
              <a:rPr lang="ar-EG" sz="3000" b="1" dirty="0">
                <a:cs typeface="Boutros Ads Condensed" pitchFamily="2" charset="-78"/>
              </a:rPr>
              <a:t>.</a:t>
            </a: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حسن إختيار قادة الفرق.</a:t>
            </a: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فرق متعددة بحسب متطلبات الاعتماد و معاييره.</a:t>
            </a: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مراعاة الخبرات و الرغبات في تشكيل الفرق.</a:t>
            </a: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</a:t>
            </a:r>
            <a:r>
              <a:rPr lang="ar-EG" sz="3000" b="1" dirty="0" smtClean="0">
                <a:cs typeface="Boutros Ads Condensed" pitchFamily="2" charset="-78"/>
              </a:rPr>
              <a:t>تحديد عدد </a:t>
            </a:r>
            <a:r>
              <a:rPr lang="ar-EG" sz="3000" b="1" dirty="0">
                <a:cs typeface="Boutros Ads Condensed" pitchFamily="2" charset="-78"/>
              </a:rPr>
              <a:t>أفراد الفريق وفق المهام المتعلقة به.</a:t>
            </a:r>
            <a:endParaRPr lang="en-US" sz="3000" b="1" dirty="0">
              <a:cs typeface="Boutros Ads Condensed" pitchFamily="2" charset="-78"/>
            </a:endParaRPr>
          </a:p>
        </p:txBody>
      </p:sp>
      <p:sp>
        <p:nvSpPr>
          <p:cNvPr id="373763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sp>
        <p:nvSpPr>
          <p:cNvPr id="373767" name="Rectangle 7"/>
          <p:cNvSpPr>
            <a:spLocks noChangeArrowheads="1"/>
          </p:cNvSpPr>
          <p:nvPr/>
        </p:nvSpPr>
        <p:spPr bwMode="auto">
          <a:xfrm>
            <a:off x="971550" y="414338"/>
            <a:ext cx="6484938" cy="6381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/>
            <a:r>
              <a:rPr lang="ar-EG" sz="2800" b="1" dirty="0">
                <a:cs typeface="AdvertisingBold" pitchFamily="2" charset="-78"/>
              </a:rPr>
              <a:t>مراحل التقييم الذاتى</a:t>
            </a:r>
            <a:endParaRPr lang="en-US" sz="2800" b="1" dirty="0">
              <a:cs typeface="AdvertisingBold" pitchFamily="2" charset="-78"/>
            </a:endParaRPr>
          </a:p>
        </p:txBody>
      </p:sp>
      <p:sp>
        <p:nvSpPr>
          <p:cNvPr id="373768" name="WordArt 8"/>
          <p:cNvSpPr>
            <a:spLocks noChangeArrowheads="1" noChangeShapeType="1" noTextEdit="1"/>
          </p:cNvSpPr>
          <p:nvPr/>
        </p:nvSpPr>
        <p:spPr bwMode="auto">
          <a:xfrm>
            <a:off x="3059113" y="1412875"/>
            <a:ext cx="2376487" cy="450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685"/>
              </a:avLst>
            </a:prstTxWarp>
          </a:bodyPr>
          <a:lstStyle/>
          <a:p>
            <a:pPr algn="ctr"/>
            <a:r>
              <a:rPr lang="ar-EG" sz="3000" b="1" dirty="0">
                <a:cs typeface="Boutros Ads Condensed" pitchFamily="2" charset="-78"/>
              </a:rPr>
              <a:t>رابعاً : تشكيل فرق العمل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3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3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3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3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3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73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3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3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3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73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3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73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73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3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3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73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3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3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73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3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73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3737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3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3737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3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373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373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373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373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373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2" grpId="0" build="allAtOnce"/>
      <p:bldP spid="373767" grpId="0" animBg="1"/>
      <p:bldP spid="373767" grpId="1" animBg="1"/>
      <p:bldP spid="373768" grpId="0" animBg="1"/>
      <p:bldP spid="373768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ChangeArrowheads="1"/>
          </p:cNvSpPr>
          <p:nvPr/>
        </p:nvSpPr>
        <p:spPr bwMode="auto">
          <a:xfrm>
            <a:off x="395288" y="2276475"/>
            <a:ext cx="80645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>
              <a:lnSpc>
                <a:spcPct val="16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الهدف بناء القدرات.</a:t>
            </a:r>
          </a:p>
          <a:p>
            <a:pPr marL="342900" indent="-342900">
              <a:lnSpc>
                <a:spcPct val="16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يرتبط محتوي البرامج التدريبية بمهام الفريق.</a:t>
            </a:r>
          </a:p>
          <a:p>
            <a:pPr marL="342900" indent="-342900">
              <a:lnSpc>
                <a:spcPct val="16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يستخدم آليات متنوعة للتدريب.</a:t>
            </a:r>
          </a:p>
          <a:p>
            <a:pPr marL="342900" indent="-342900">
              <a:lnSpc>
                <a:spcPct val="16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توظف القدرات الذاتية في تنفيذ التدريب و إدارته.</a:t>
            </a:r>
          </a:p>
          <a:p>
            <a:pPr marL="342900" indent="-342900">
              <a:lnSpc>
                <a:spcPct val="160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التدريب على : العمل الفريقي – إستخدام أدوات جمع البيانات - تحليل البيانات – كتابة التقارير.</a:t>
            </a:r>
            <a:endParaRPr lang="en-US" sz="3000" b="1" dirty="0">
              <a:cs typeface="Boutros Ads Condensed" pitchFamily="2" charset="-78"/>
            </a:endParaRPr>
          </a:p>
        </p:txBody>
      </p:sp>
      <p:sp>
        <p:nvSpPr>
          <p:cNvPr id="374787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sp>
        <p:nvSpPr>
          <p:cNvPr id="374791" name="Rectangle 7"/>
          <p:cNvSpPr>
            <a:spLocks noChangeArrowheads="1"/>
          </p:cNvSpPr>
          <p:nvPr/>
        </p:nvSpPr>
        <p:spPr bwMode="auto">
          <a:xfrm>
            <a:off x="971550" y="414338"/>
            <a:ext cx="6484938" cy="6381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/>
            <a:r>
              <a:rPr lang="ar-EG" sz="2800" b="1" dirty="0">
                <a:cs typeface="AdvertisingBold" pitchFamily="2" charset="-78"/>
              </a:rPr>
              <a:t>مراحل التقييم الذاتى</a:t>
            </a:r>
            <a:endParaRPr lang="en-US" sz="2800" b="1" dirty="0">
              <a:cs typeface="AdvertisingBold" pitchFamily="2" charset="-78"/>
            </a:endParaRPr>
          </a:p>
        </p:txBody>
      </p:sp>
      <p:sp>
        <p:nvSpPr>
          <p:cNvPr id="374792" name="WordArt 8"/>
          <p:cNvSpPr>
            <a:spLocks noChangeArrowheads="1" noChangeShapeType="1" noTextEdit="1"/>
          </p:cNvSpPr>
          <p:nvPr/>
        </p:nvSpPr>
        <p:spPr bwMode="auto">
          <a:xfrm>
            <a:off x="2916238" y="1412875"/>
            <a:ext cx="2635250" cy="450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685"/>
              </a:avLst>
            </a:prstTxWarp>
          </a:bodyPr>
          <a:lstStyle/>
          <a:p>
            <a:pPr algn="ctr"/>
            <a:r>
              <a:rPr lang="ar-EG" sz="3000" b="1" dirty="0">
                <a:cs typeface="Boutros Ads Condensed" pitchFamily="2" charset="-78"/>
              </a:rPr>
              <a:t>خامساً : تدريب فرق العمل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47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47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4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4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4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74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4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4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4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74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4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74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74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4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4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74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4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4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74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4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74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3747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4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3747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4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374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374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374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374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374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86" grpId="0" build="allAtOnce"/>
      <p:bldP spid="374791" grpId="0" animBg="1"/>
      <p:bldP spid="374791" grpId="1" animBg="1"/>
      <p:bldP spid="374792" grpId="0" animBg="1"/>
      <p:bldP spid="374792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ChangeArrowheads="1"/>
          </p:cNvSpPr>
          <p:nvPr/>
        </p:nvSpPr>
        <p:spPr bwMode="auto">
          <a:xfrm>
            <a:off x="-101600" y="2133600"/>
            <a:ext cx="9144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معلومات كمية و كيفية.</a:t>
            </a: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ترتبط مباشرة بمعايير الاعتماد.</a:t>
            </a: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يمكن الحصول على المعلومات الكيفية من المعلومات الكمية.</a:t>
            </a: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تكامل بين النوعين من المعلومات.</a:t>
            </a: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تشمل حقائق – وجهات نظر – إتجاهات أعضاء هيئة التدريس و الطلاب  و المعنيين.</a:t>
            </a:r>
            <a:endParaRPr lang="en-US" sz="3000" b="1" dirty="0">
              <a:cs typeface="Boutros Ads Condensed" pitchFamily="2" charset="-78"/>
            </a:endParaRPr>
          </a:p>
        </p:txBody>
      </p:sp>
      <p:sp>
        <p:nvSpPr>
          <p:cNvPr id="375811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sp>
        <p:nvSpPr>
          <p:cNvPr id="375815" name="Rectangle 7"/>
          <p:cNvSpPr>
            <a:spLocks noChangeArrowheads="1"/>
          </p:cNvSpPr>
          <p:nvPr/>
        </p:nvSpPr>
        <p:spPr bwMode="auto">
          <a:xfrm>
            <a:off x="971550" y="404813"/>
            <a:ext cx="6484938" cy="6381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/>
            <a:r>
              <a:rPr lang="ar-EG" sz="2800" b="1" dirty="0">
                <a:cs typeface="AdvertisingBold" pitchFamily="2" charset="-78"/>
              </a:rPr>
              <a:t>مراحل التقييم الذاتى</a:t>
            </a:r>
            <a:endParaRPr lang="en-US" sz="2800" b="1" dirty="0">
              <a:cs typeface="AdvertisingBold" pitchFamily="2" charset="-78"/>
            </a:endParaRPr>
          </a:p>
        </p:txBody>
      </p:sp>
      <p:sp>
        <p:nvSpPr>
          <p:cNvPr id="375816" name="WordArt 8"/>
          <p:cNvSpPr>
            <a:spLocks noChangeArrowheads="1" noChangeShapeType="1" noTextEdit="1"/>
          </p:cNvSpPr>
          <p:nvPr/>
        </p:nvSpPr>
        <p:spPr bwMode="auto">
          <a:xfrm>
            <a:off x="2586038" y="1412875"/>
            <a:ext cx="3354387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685"/>
              </a:avLst>
            </a:prstTxWarp>
          </a:bodyPr>
          <a:lstStyle/>
          <a:p>
            <a:pPr algn="ctr"/>
            <a:r>
              <a:rPr lang="ar-EG" sz="3000" b="1" dirty="0">
                <a:cs typeface="Boutros Ads Condensed" pitchFamily="2" charset="-78"/>
              </a:rPr>
              <a:t>سادساً : تحديد طبيعة المعلومات المستهدفة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58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58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5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58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58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75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5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5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5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75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5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75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75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5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5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75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5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5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758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58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758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3758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5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3758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5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375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5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375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5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375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5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375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5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3758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58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0" grpId="0" build="allAtOnce"/>
      <p:bldP spid="375815" grpId="0" animBg="1"/>
      <p:bldP spid="375815" grpId="1" animBg="1"/>
      <p:bldP spid="375816" grpId="0" animBg="1"/>
      <p:bldP spid="375816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ChangeArrowheads="1"/>
          </p:cNvSpPr>
          <p:nvPr/>
        </p:nvSpPr>
        <p:spPr bwMode="auto">
          <a:xfrm>
            <a:off x="-101600" y="2133600"/>
            <a:ext cx="9144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تحديد الأدوات في حالة توافرها.</a:t>
            </a: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إعداد الأدوات في حالة عدم توافرها.</a:t>
            </a: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أدوات و أساليب عديدة : الملاحظة – الإستبيان – المجموعات – تحليل </a:t>
            </a:r>
            <a:r>
              <a:rPr lang="ar-EG" sz="3000" b="1" dirty="0" smtClean="0">
                <a:cs typeface="Boutros Ads Condensed" pitchFamily="2" charset="-78"/>
              </a:rPr>
              <a:t>الوثائق أو السجلات .</a:t>
            </a:r>
            <a:endParaRPr lang="ar-EG" sz="3000" b="1" dirty="0">
              <a:cs typeface="Boutros Ads Condensed" pitchFamily="2" charset="-78"/>
            </a:endParaRP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تستهدف أفراد المؤسسة :الإدارة – أعضاء هيئة التدريس – الطلاب –  المعنيون – الوثائق المختلفة.</a:t>
            </a:r>
            <a:endParaRPr lang="en-US" sz="3000" b="1" dirty="0">
              <a:cs typeface="Boutros Ads Condensed" pitchFamily="2" charset="-78"/>
            </a:endParaRPr>
          </a:p>
        </p:txBody>
      </p:sp>
      <p:sp>
        <p:nvSpPr>
          <p:cNvPr id="376835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sp>
        <p:nvSpPr>
          <p:cNvPr id="376839" name="Rectangle 7"/>
          <p:cNvSpPr>
            <a:spLocks noChangeArrowheads="1"/>
          </p:cNvSpPr>
          <p:nvPr/>
        </p:nvSpPr>
        <p:spPr bwMode="auto">
          <a:xfrm>
            <a:off x="3214678" y="414338"/>
            <a:ext cx="4241810" cy="6381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/>
            <a:r>
              <a:rPr lang="ar-EG" sz="2800" b="1" dirty="0">
                <a:cs typeface="AdvertisingBold" pitchFamily="2" charset="-78"/>
              </a:rPr>
              <a:t>مراحل التقييم الذاتى</a:t>
            </a:r>
            <a:endParaRPr lang="en-US" sz="2800" b="1" dirty="0">
              <a:cs typeface="AdvertisingBold" pitchFamily="2" charset="-78"/>
            </a:endParaRPr>
          </a:p>
        </p:txBody>
      </p:sp>
      <p:sp>
        <p:nvSpPr>
          <p:cNvPr id="376840" name="WordArt 8"/>
          <p:cNvSpPr>
            <a:spLocks noChangeArrowheads="1" noChangeShapeType="1" noTextEdit="1"/>
          </p:cNvSpPr>
          <p:nvPr/>
        </p:nvSpPr>
        <p:spPr bwMode="auto">
          <a:xfrm>
            <a:off x="2513013" y="1412875"/>
            <a:ext cx="3427412" cy="3794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685"/>
              </a:avLst>
            </a:prstTxWarp>
          </a:bodyPr>
          <a:lstStyle/>
          <a:p>
            <a:pPr algn="ctr"/>
            <a:r>
              <a:rPr lang="ar-EG" sz="3000" b="1" dirty="0">
                <a:cs typeface="Boutros Ads Condensed" pitchFamily="2" charset="-78"/>
              </a:rPr>
              <a:t>سابعاً : تحديد / إعداد أدوات جمع المعلومات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6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68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68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76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6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6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6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768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68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768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76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6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6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768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68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68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3768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3768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376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6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3768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68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376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6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3768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68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4" grpId="0" build="allAtOnce"/>
      <p:bldP spid="376839" grpId="0" animBg="1"/>
      <p:bldP spid="376839" grpId="1" animBg="1"/>
      <p:bldP spid="376840" grpId="0" animBg="1"/>
      <p:bldP spid="37684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ChangeArrowheads="1"/>
          </p:cNvSpPr>
          <p:nvPr/>
        </p:nvSpPr>
        <p:spPr bwMode="auto">
          <a:xfrm>
            <a:off x="714348" y="1371600"/>
            <a:ext cx="8001056" cy="4772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t" anchorCtr="0"/>
          <a:lstStyle/>
          <a:p>
            <a:pPr marL="342900" indent="-342900" algn="just">
              <a:lnSpc>
                <a:spcPct val="130000"/>
              </a:lnSpc>
              <a:spcBef>
                <a:spcPct val="20000"/>
              </a:spcBef>
              <a:buClr>
                <a:srgbClr val="A80000"/>
              </a:buClr>
              <a:buSzPct val="100000"/>
              <a:buFont typeface="Wingdings" pitchFamily="2" charset="2"/>
              <a:buChar char="q"/>
            </a:pPr>
            <a:r>
              <a:rPr lang="ar-EG" sz="3000" b="1" dirty="0" smtClean="0">
                <a:cs typeface="Boutros Ads Condensed" pitchFamily="2" charset="-78"/>
              </a:rPr>
              <a:t> </a:t>
            </a: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مفاهيم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أساسية</a:t>
            </a:r>
          </a:p>
          <a:p>
            <a:pPr marL="342900" indent="-342900" algn="just">
              <a:lnSpc>
                <a:spcPct val="130000"/>
              </a:lnSpc>
              <a:spcBef>
                <a:spcPct val="20000"/>
              </a:spcBef>
              <a:buClr>
                <a:srgbClr val="A80000"/>
              </a:buClr>
              <a:buSzPct val="100000"/>
            </a:pPr>
            <a:endParaRPr lang="ar-EG" sz="2000" b="1" dirty="0">
              <a:solidFill>
                <a:srgbClr val="7030A0"/>
              </a:solidFill>
              <a:cs typeface="AdvertisingBold" pitchFamily="2" charset="-78"/>
            </a:endParaRPr>
          </a:p>
          <a:p>
            <a:pPr marL="342900" indent="-342900" algn="just">
              <a:lnSpc>
                <a:spcPct val="130000"/>
              </a:lnSpc>
              <a:spcBef>
                <a:spcPct val="20000"/>
              </a:spcBef>
              <a:buClr>
                <a:srgbClr val="A80000"/>
              </a:buClr>
              <a:buSzPct val="100000"/>
              <a:buFont typeface="Wingdings" pitchFamily="2" charset="2"/>
              <a:buChar char="q"/>
            </a:pP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 معايير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التقويم </a:t>
            </a: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الذاتى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والاعتماد المؤسسى / البرنامجى</a:t>
            </a:r>
          </a:p>
          <a:p>
            <a:pPr marL="342900" indent="-342900" algn="just">
              <a:lnSpc>
                <a:spcPct val="130000"/>
              </a:lnSpc>
              <a:spcBef>
                <a:spcPct val="20000"/>
              </a:spcBef>
              <a:buClr>
                <a:srgbClr val="A80000"/>
              </a:buClr>
              <a:buSzPct val="100000"/>
              <a:buFont typeface="Wingdings" pitchFamily="2" charset="2"/>
              <a:buChar char="q"/>
            </a:pPr>
            <a:endParaRPr lang="ar-EG" sz="2000" b="1" dirty="0" smtClean="0">
              <a:solidFill>
                <a:srgbClr val="7030A0"/>
              </a:solidFill>
              <a:cs typeface="AdvertisingBold" pitchFamily="2" charset="-78"/>
            </a:endParaRPr>
          </a:p>
          <a:p>
            <a:pPr marL="342900" indent="-342900" algn="just">
              <a:lnSpc>
                <a:spcPct val="130000"/>
              </a:lnSpc>
              <a:spcBef>
                <a:spcPct val="20000"/>
              </a:spcBef>
              <a:buClr>
                <a:srgbClr val="A80000"/>
              </a:buClr>
              <a:buSzPct val="100000"/>
              <a:buFont typeface="Wingdings" pitchFamily="2" charset="2"/>
              <a:buChar char="q"/>
            </a:pP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تقرير التقويم الذاتى المؤسسى / البرنامجى</a:t>
            </a:r>
            <a:endParaRPr lang="en-US" sz="2000" b="1" dirty="0">
              <a:solidFill>
                <a:srgbClr val="7030A0"/>
              </a:solidFill>
              <a:cs typeface="AdvertisingBold" pitchFamily="2" charset="-78"/>
            </a:endParaRPr>
          </a:p>
        </p:txBody>
      </p:sp>
      <p:sp>
        <p:nvSpPr>
          <p:cNvPr id="425987" name="Rectangle 3"/>
          <p:cNvSpPr>
            <a:spLocks noChangeArrowheads="1"/>
          </p:cNvSpPr>
          <p:nvPr/>
        </p:nvSpPr>
        <p:spPr bwMode="auto">
          <a:xfrm>
            <a:off x="4572000" y="214290"/>
            <a:ext cx="4286280" cy="83822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 anchorCtr="0"/>
          <a:lstStyle/>
          <a:p>
            <a:pPr algn="ctr"/>
            <a:r>
              <a:rPr lang="ar-EG" sz="2800" b="1" dirty="0">
                <a:cs typeface="AdvertisingBold" pitchFamily="2" charset="-78"/>
              </a:rPr>
              <a:t>محتوى </a:t>
            </a:r>
            <a:r>
              <a:rPr lang="ar-EG" sz="2800" b="1" dirty="0" smtClean="0">
                <a:cs typeface="AdvertisingBold" pitchFamily="2" charset="-78"/>
              </a:rPr>
              <a:t>الورشة</a:t>
            </a:r>
            <a:endParaRPr lang="en-US" sz="2800" b="1" dirty="0">
              <a:cs typeface="AdvertisingBold" pitchFamily="2" charset="-78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259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59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25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4259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86" grpId="0" build="p" autoUpdateAnimBg="0"/>
      <p:bldP spid="425986" grpId="1" build="allAtOnce"/>
      <p:bldP spid="425987" grpId="0" animBg="1" autoUpdateAnimBg="0"/>
      <p:bldP spid="425987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3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sp>
        <p:nvSpPr>
          <p:cNvPr id="424967" name="Rectangle 7"/>
          <p:cNvSpPr>
            <a:spLocks noChangeArrowheads="1"/>
          </p:cNvSpPr>
          <p:nvPr/>
        </p:nvSpPr>
        <p:spPr bwMode="auto">
          <a:xfrm>
            <a:off x="1116013" y="487363"/>
            <a:ext cx="7416800" cy="6381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/>
            <a:r>
              <a:rPr lang="ar-EG" sz="2800" b="1" dirty="0">
                <a:cs typeface="AdvertisingBold" pitchFamily="2" charset="-78"/>
              </a:rPr>
              <a:t>الممارسة و الشاهد   </a:t>
            </a:r>
            <a:r>
              <a:rPr lang="en-US" sz="2800" b="1" dirty="0">
                <a:cs typeface="AdvertisingBold" pitchFamily="2" charset="-78"/>
              </a:rPr>
              <a:t>Practice &amp; Evidence</a:t>
            </a:r>
          </a:p>
        </p:txBody>
      </p:sp>
      <p:sp>
        <p:nvSpPr>
          <p:cNvPr id="424972" name="Rectangle 12"/>
          <p:cNvSpPr>
            <a:spLocks noChangeArrowheads="1"/>
          </p:cNvSpPr>
          <p:nvPr/>
        </p:nvSpPr>
        <p:spPr bwMode="auto">
          <a:xfrm>
            <a:off x="4427538" y="1773238"/>
            <a:ext cx="424815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ctr">
              <a:lnSpc>
                <a:spcPct val="135000"/>
              </a:lnSpc>
              <a:spcBef>
                <a:spcPct val="20000"/>
              </a:spcBef>
              <a:buClr>
                <a:srgbClr val="170486"/>
              </a:buClr>
              <a:buSzPct val="80000"/>
              <a:buFont typeface="Wingdings" pitchFamily="2" charset="2"/>
              <a:buNone/>
            </a:pPr>
            <a:r>
              <a:rPr lang="ar-EG" sz="3000" b="1" u="sng" dirty="0">
                <a:cs typeface="Boutros Ads Condensed" pitchFamily="2" charset="-78"/>
              </a:rPr>
              <a:t>  </a:t>
            </a:r>
            <a:r>
              <a:rPr lang="ar-EG" sz="3000" b="1" u="sng" dirty="0" smtClean="0">
                <a:cs typeface="Boutros Ads Condensed" pitchFamily="2" charset="-78"/>
              </a:rPr>
              <a:t>الممارسة</a:t>
            </a:r>
            <a:endParaRPr lang="ar-EG" sz="3000" b="1" u="sng" dirty="0">
              <a:cs typeface="Boutros Ads Condensed" pitchFamily="2" charset="-78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170486"/>
              </a:buClr>
              <a:buSzPct val="80000"/>
              <a:buFont typeface="Wingdings" pitchFamily="2" charset="2"/>
              <a:buNone/>
            </a:pPr>
            <a:endParaRPr lang="ar-EG" sz="2400" b="1" i="1" dirty="0">
              <a:solidFill>
                <a:srgbClr val="9D1001"/>
              </a:solidFill>
              <a:latin typeface="Times New Roman" pitchFamily="18" charset="0"/>
              <a:cs typeface="Simplified Arabic" pitchFamily="18" charset="-78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170486"/>
              </a:buClr>
              <a:buSzPct val="80000"/>
              <a:buFont typeface="Wingdings" pitchFamily="2" charset="2"/>
              <a:buNone/>
            </a:pPr>
            <a:r>
              <a:rPr lang="ar-EG" sz="3000" b="1" dirty="0">
                <a:cs typeface="Boutros Ads Condensed" pitchFamily="2" charset="-78"/>
              </a:rPr>
              <a:t> تطور المؤسسة رسالة و أهداف محددة واضحة.</a:t>
            </a: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170486"/>
              </a:buClr>
              <a:buSzPct val="80000"/>
              <a:buFont typeface="Wingdings" pitchFamily="2" charset="2"/>
              <a:buNone/>
            </a:pPr>
            <a:r>
              <a:rPr lang="ar-EG" sz="3000" b="1" dirty="0">
                <a:cs typeface="Boutros Ads Condensed" pitchFamily="2" charset="-78"/>
              </a:rPr>
              <a:t> تعلن المؤسسة رسالتها و أهدافها.</a:t>
            </a:r>
          </a:p>
        </p:txBody>
      </p:sp>
      <p:sp>
        <p:nvSpPr>
          <p:cNvPr id="424973" name="Rectangle 13"/>
          <p:cNvSpPr>
            <a:spLocks noChangeArrowheads="1"/>
          </p:cNvSpPr>
          <p:nvPr/>
        </p:nvSpPr>
        <p:spPr bwMode="auto">
          <a:xfrm>
            <a:off x="428596" y="1928802"/>
            <a:ext cx="3673505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170486"/>
              </a:buClr>
              <a:buSzPct val="80000"/>
              <a:buFont typeface="Wingdings" pitchFamily="2" charset="2"/>
              <a:buNone/>
            </a:pPr>
            <a:r>
              <a:rPr lang="ar-EG" sz="3000" b="1" u="sng" dirty="0">
                <a:cs typeface="Boutros Ads Condensed" pitchFamily="2" charset="-78"/>
              </a:rPr>
              <a:t>     </a:t>
            </a:r>
            <a:r>
              <a:rPr lang="ar-EG" sz="3000" b="1" u="sng" dirty="0" smtClean="0">
                <a:cs typeface="Boutros Ads Condensed" pitchFamily="2" charset="-78"/>
              </a:rPr>
              <a:t>الشاهد </a:t>
            </a:r>
            <a:r>
              <a:rPr lang="ar-EG" sz="3000" b="1" u="sng" dirty="0">
                <a:cs typeface="Boutros Ads Condensed" pitchFamily="2" charset="-78"/>
              </a:rPr>
              <a:t>/ الدليل</a:t>
            </a:r>
            <a:endParaRPr lang="en-US" sz="3000" b="1" u="sng" dirty="0">
              <a:cs typeface="Boutros Ads Condensed" pitchFamily="2" charset="-78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170486"/>
              </a:buClr>
              <a:buSzPct val="80000"/>
              <a:buFont typeface="Wingdings" pitchFamily="2" charset="2"/>
              <a:buNone/>
            </a:pPr>
            <a:endParaRPr lang="ar-EG" sz="2400" b="1" i="1" dirty="0">
              <a:solidFill>
                <a:srgbClr val="9D1001"/>
              </a:solidFill>
              <a:latin typeface="Times New Roman" pitchFamily="18" charset="0"/>
              <a:cs typeface="Simplified Arabic" pitchFamily="18" charset="-78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170486"/>
              </a:buClr>
              <a:buSzPct val="80000"/>
              <a:buFont typeface="Wingdings" pitchFamily="2" charset="2"/>
              <a:buNone/>
            </a:pPr>
            <a:r>
              <a:rPr lang="ar-EG" sz="3000" b="1" dirty="0">
                <a:cs typeface="Boutros Ads Condensed" pitchFamily="2" charset="-78"/>
              </a:rPr>
              <a:t> وثيقة الرؤية و الأهداف</a:t>
            </a: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170486"/>
              </a:buClr>
              <a:buSzPct val="80000"/>
              <a:buFont typeface="Wingdings" pitchFamily="2" charset="2"/>
              <a:buNone/>
            </a:pPr>
            <a:r>
              <a:rPr lang="ar-EG" sz="3000" b="1" dirty="0">
                <a:cs typeface="Boutros Ads Condensed" pitchFamily="2" charset="-78"/>
              </a:rPr>
              <a:t> </a:t>
            </a:r>
            <a:endParaRPr lang="ar-EG" sz="3000" b="1" dirty="0" smtClean="0">
              <a:cs typeface="Boutros Ads Condensed" pitchFamily="2" charset="-78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170486"/>
              </a:buClr>
              <a:buSzPct val="80000"/>
              <a:buFont typeface="Wingdings" pitchFamily="2" charset="2"/>
              <a:buNone/>
            </a:pPr>
            <a:r>
              <a:rPr lang="ar-EG" sz="3000" b="1" dirty="0" smtClean="0">
                <a:cs typeface="Boutros Ads Condensed" pitchFamily="2" charset="-78"/>
              </a:rPr>
              <a:t> </a:t>
            </a:r>
            <a:r>
              <a:rPr lang="ar-EG" sz="3000" b="1" dirty="0">
                <a:cs typeface="Boutros Ads Condensed" pitchFamily="2" charset="-78"/>
              </a:rPr>
              <a:t>لوحات – ملصقات – مطبوعات – الموقع الاكترونى للمؤسسة.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24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4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24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24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24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4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4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24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24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24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24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24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24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24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24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24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24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24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24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249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249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249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424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4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424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4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424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4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424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4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424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4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424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4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4249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49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4249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4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7" grpId="0" animBg="1"/>
      <p:bldP spid="424967" grpId="1" animBg="1"/>
      <p:bldP spid="424972" grpId="0" build="allAtOnce"/>
      <p:bldP spid="424973" grpId="0" build="allAtOnce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6" name="Line 26"/>
          <p:cNvSpPr>
            <a:spLocks noChangeShapeType="1"/>
          </p:cNvSpPr>
          <p:nvPr/>
        </p:nvSpPr>
        <p:spPr bwMode="auto">
          <a:xfrm>
            <a:off x="5183188" y="1557338"/>
            <a:ext cx="2557462" cy="3959225"/>
          </a:xfrm>
          <a:prstGeom prst="line">
            <a:avLst/>
          </a:prstGeom>
          <a:noFill/>
          <a:ln w="28575">
            <a:solidFill>
              <a:srgbClr val="A80000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ar-EG"/>
          </a:p>
        </p:txBody>
      </p:sp>
      <p:sp>
        <p:nvSpPr>
          <p:cNvPr id="368667" name="Rectangle 27"/>
          <p:cNvSpPr>
            <a:spLocks noChangeArrowheads="1"/>
          </p:cNvSpPr>
          <p:nvPr/>
        </p:nvSpPr>
        <p:spPr bwMode="auto">
          <a:xfrm rot="3302961">
            <a:off x="5907881" y="3148807"/>
            <a:ext cx="15843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EG" b="1">
                <a:solidFill>
                  <a:srgbClr val="170486"/>
                </a:solidFill>
              </a:rPr>
              <a:t>خـاص</a:t>
            </a:r>
            <a:endParaRPr lang="en-US" b="1">
              <a:solidFill>
                <a:srgbClr val="170486"/>
              </a:solidFill>
            </a:endParaRPr>
          </a:p>
        </p:txBody>
      </p:sp>
      <p:sp>
        <p:nvSpPr>
          <p:cNvPr id="368669" name="Line 29"/>
          <p:cNvSpPr>
            <a:spLocks noChangeShapeType="1"/>
          </p:cNvSpPr>
          <p:nvPr/>
        </p:nvSpPr>
        <p:spPr bwMode="auto">
          <a:xfrm flipV="1">
            <a:off x="1258888" y="1557338"/>
            <a:ext cx="2613025" cy="4103687"/>
          </a:xfrm>
          <a:prstGeom prst="line">
            <a:avLst/>
          </a:prstGeom>
          <a:noFill/>
          <a:ln w="28575">
            <a:solidFill>
              <a:srgbClr val="A80000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ar-EG"/>
          </a:p>
        </p:txBody>
      </p:sp>
      <p:sp>
        <p:nvSpPr>
          <p:cNvPr id="368670" name="Rectangle 30"/>
          <p:cNvSpPr>
            <a:spLocks noChangeArrowheads="1"/>
          </p:cNvSpPr>
          <p:nvPr/>
        </p:nvSpPr>
        <p:spPr bwMode="auto">
          <a:xfrm rot="-46544850">
            <a:off x="1561306" y="3248820"/>
            <a:ext cx="15843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EG" b="1">
                <a:solidFill>
                  <a:srgbClr val="170486"/>
                </a:solidFill>
              </a:rPr>
              <a:t>عام</a:t>
            </a:r>
            <a:endParaRPr lang="en-US" b="1">
              <a:solidFill>
                <a:srgbClr val="170486"/>
              </a:solidFill>
            </a:endParaRPr>
          </a:p>
        </p:txBody>
      </p:sp>
      <p:sp>
        <p:nvSpPr>
          <p:cNvPr id="368680" name="Rectangle 40"/>
          <p:cNvSpPr>
            <a:spLocks noChangeArrowheads="1"/>
          </p:cNvSpPr>
          <p:nvPr/>
        </p:nvSpPr>
        <p:spPr bwMode="auto">
          <a:xfrm>
            <a:off x="3071802" y="71414"/>
            <a:ext cx="5570548" cy="6381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/>
            <a:r>
              <a:rPr lang="ar-EG" sz="2800" b="1" dirty="0" smtClean="0">
                <a:cs typeface="AdvertisingBold" pitchFamily="2" charset="-78"/>
              </a:rPr>
              <a:t>مثال من معايير الاعتماد المؤسسى</a:t>
            </a:r>
            <a:endParaRPr lang="en-US" sz="2800" b="1" dirty="0">
              <a:cs typeface="AdvertisingBold" pitchFamily="2" charset="-78"/>
            </a:endParaRPr>
          </a:p>
        </p:txBody>
      </p:sp>
      <p:graphicFrame>
        <p:nvGraphicFramePr>
          <p:cNvPr id="26" name="Diagram 25"/>
          <p:cNvGraphicFramePr/>
          <p:nvPr/>
        </p:nvGraphicFramePr>
        <p:xfrm>
          <a:off x="285720" y="1071546"/>
          <a:ext cx="8358246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0" y="857232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86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8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8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86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8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8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686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68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8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686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8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8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368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3686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3686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3686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3686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6" grpId="0" animBg="1"/>
      <p:bldP spid="368666" grpId="1" animBg="1"/>
      <p:bldP spid="368667" grpId="0"/>
      <p:bldP spid="368667" grpId="1"/>
      <p:bldP spid="368669" grpId="0" animBg="1"/>
      <p:bldP spid="368669" grpId="1" animBg="1"/>
      <p:bldP spid="368670" grpId="0"/>
      <p:bldP spid="368670" grpId="1"/>
      <p:bldP spid="368680" grpId="0" animBg="1"/>
      <p:bldP spid="368680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6" name="Line 26"/>
          <p:cNvSpPr>
            <a:spLocks noChangeShapeType="1"/>
          </p:cNvSpPr>
          <p:nvPr/>
        </p:nvSpPr>
        <p:spPr bwMode="auto">
          <a:xfrm>
            <a:off x="5183188" y="1557338"/>
            <a:ext cx="2557462" cy="3959225"/>
          </a:xfrm>
          <a:prstGeom prst="line">
            <a:avLst/>
          </a:prstGeom>
          <a:noFill/>
          <a:ln w="28575">
            <a:solidFill>
              <a:srgbClr val="A80000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ar-EG"/>
          </a:p>
        </p:txBody>
      </p:sp>
      <p:sp>
        <p:nvSpPr>
          <p:cNvPr id="368667" name="Rectangle 27"/>
          <p:cNvSpPr>
            <a:spLocks noChangeArrowheads="1"/>
          </p:cNvSpPr>
          <p:nvPr/>
        </p:nvSpPr>
        <p:spPr bwMode="auto">
          <a:xfrm rot="3302961">
            <a:off x="5907881" y="3148807"/>
            <a:ext cx="15843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EG" b="1">
                <a:solidFill>
                  <a:srgbClr val="170486"/>
                </a:solidFill>
              </a:rPr>
              <a:t>خـاص</a:t>
            </a:r>
            <a:endParaRPr lang="en-US" b="1">
              <a:solidFill>
                <a:srgbClr val="170486"/>
              </a:solidFill>
            </a:endParaRPr>
          </a:p>
        </p:txBody>
      </p:sp>
      <p:sp>
        <p:nvSpPr>
          <p:cNvPr id="368669" name="Line 29"/>
          <p:cNvSpPr>
            <a:spLocks noChangeShapeType="1"/>
          </p:cNvSpPr>
          <p:nvPr/>
        </p:nvSpPr>
        <p:spPr bwMode="auto">
          <a:xfrm flipV="1">
            <a:off x="1258888" y="1557338"/>
            <a:ext cx="2613025" cy="4103687"/>
          </a:xfrm>
          <a:prstGeom prst="line">
            <a:avLst/>
          </a:prstGeom>
          <a:noFill/>
          <a:ln w="28575">
            <a:solidFill>
              <a:srgbClr val="A80000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ar-EG"/>
          </a:p>
        </p:txBody>
      </p:sp>
      <p:sp>
        <p:nvSpPr>
          <p:cNvPr id="368670" name="Rectangle 30"/>
          <p:cNvSpPr>
            <a:spLocks noChangeArrowheads="1"/>
          </p:cNvSpPr>
          <p:nvPr/>
        </p:nvSpPr>
        <p:spPr bwMode="auto">
          <a:xfrm rot="-46544850">
            <a:off x="1561306" y="3248820"/>
            <a:ext cx="15843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EG" b="1">
                <a:solidFill>
                  <a:srgbClr val="170486"/>
                </a:solidFill>
              </a:rPr>
              <a:t>عام</a:t>
            </a:r>
            <a:endParaRPr lang="en-US" b="1">
              <a:solidFill>
                <a:srgbClr val="170486"/>
              </a:solidFill>
            </a:endParaRPr>
          </a:p>
        </p:txBody>
      </p:sp>
      <p:sp>
        <p:nvSpPr>
          <p:cNvPr id="368680" name="Rectangle 40"/>
          <p:cNvSpPr>
            <a:spLocks noChangeArrowheads="1"/>
          </p:cNvSpPr>
          <p:nvPr/>
        </p:nvSpPr>
        <p:spPr bwMode="auto">
          <a:xfrm>
            <a:off x="2857488" y="142852"/>
            <a:ext cx="5784862" cy="6381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/>
            <a:r>
              <a:rPr lang="ar-EG" sz="2800" b="1" dirty="0" smtClean="0">
                <a:cs typeface="AdvertisingBold" pitchFamily="2" charset="-78"/>
              </a:rPr>
              <a:t>مثال من معايير اعتماد البرنامج </a:t>
            </a:r>
            <a:endParaRPr lang="en-US" sz="2800" b="1" dirty="0">
              <a:cs typeface="AdvertisingBold" pitchFamily="2" charset="-78"/>
            </a:endParaRPr>
          </a:p>
        </p:txBody>
      </p:sp>
      <p:graphicFrame>
        <p:nvGraphicFramePr>
          <p:cNvPr id="26" name="Diagram 25"/>
          <p:cNvGraphicFramePr/>
          <p:nvPr/>
        </p:nvGraphicFramePr>
        <p:xfrm>
          <a:off x="428596" y="1285860"/>
          <a:ext cx="821537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0" y="1000108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86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8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8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86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8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8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686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68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8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686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8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8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368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3686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3686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3686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3686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6" grpId="0" animBg="1"/>
      <p:bldP spid="368666" grpId="1" animBg="1"/>
      <p:bldP spid="368667" grpId="0"/>
      <p:bldP spid="368667" grpId="1"/>
      <p:bldP spid="368669" grpId="0" animBg="1"/>
      <p:bldP spid="368669" grpId="1" animBg="1"/>
      <p:bldP spid="368670" grpId="0"/>
      <p:bldP spid="368670" grpId="1"/>
      <p:bldP spid="368680" grpId="0" animBg="1"/>
      <p:bldP spid="368680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24" name="Rectangle 8"/>
          <p:cNvSpPr>
            <a:spLocks noChangeArrowheads="1"/>
          </p:cNvSpPr>
          <p:nvPr/>
        </p:nvSpPr>
        <p:spPr bwMode="auto">
          <a:xfrm>
            <a:off x="1471613" y="214291"/>
            <a:ext cx="6484937" cy="8286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 anchorCtr="0"/>
          <a:lstStyle/>
          <a:p>
            <a:pPr algn="ctr"/>
            <a:r>
              <a:rPr lang="ar-EG" sz="2800" b="1" dirty="0" smtClean="0">
                <a:cs typeface="AdvertisingBold" pitchFamily="2" charset="-78"/>
              </a:rPr>
              <a:t>الرؤية والرسالة  </a:t>
            </a:r>
            <a:r>
              <a:rPr lang="en-US" sz="2800" b="1" dirty="0">
                <a:cs typeface="AdvertisingBold" pitchFamily="2" charset="-78"/>
              </a:rPr>
              <a:t>Vision &amp; Mission </a:t>
            </a:r>
          </a:p>
        </p:txBody>
      </p:sp>
      <p:sp>
        <p:nvSpPr>
          <p:cNvPr id="367630" name="Rectangle 14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sp>
        <p:nvSpPr>
          <p:cNvPr id="367636" name="Rectangle 20"/>
          <p:cNvSpPr>
            <a:spLocks noChangeArrowheads="1"/>
          </p:cNvSpPr>
          <p:nvPr/>
        </p:nvSpPr>
        <p:spPr bwMode="auto">
          <a:xfrm>
            <a:off x="395288" y="4076700"/>
            <a:ext cx="817724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266700" algn="just">
              <a:spcBef>
                <a:spcPct val="20000"/>
              </a:spcBef>
              <a:buClr>
                <a:srgbClr val="CC0000"/>
              </a:buClr>
              <a:buSzPct val="80000"/>
              <a:buFont typeface="Wingdings" pitchFamily="2" charset="2"/>
              <a:buNone/>
            </a:pPr>
            <a:r>
              <a:rPr lang="ar-EG" sz="2400" b="1" dirty="0">
                <a:solidFill>
                  <a:srgbClr val="7030A0"/>
                </a:solidFill>
                <a:cs typeface="AdvertisingBold" pitchFamily="2" charset="-78"/>
              </a:rPr>
              <a:t>نص يكتب بدقة واختصار يوضح الأدوار التي يجب أن تقوم بها </a:t>
            </a:r>
            <a:r>
              <a:rPr lang="ar-EG" sz="2400" b="1" dirty="0" smtClean="0">
                <a:solidFill>
                  <a:srgbClr val="7030A0"/>
                </a:solidFill>
                <a:cs typeface="AdvertisingBold" pitchFamily="2" charset="-78"/>
              </a:rPr>
              <a:t>المؤسسة / البرنامج </a:t>
            </a:r>
            <a:r>
              <a:rPr lang="ar-EG" sz="2400" b="1" dirty="0">
                <a:solidFill>
                  <a:srgbClr val="7030A0"/>
                </a:solidFill>
                <a:cs typeface="AdvertisingBold" pitchFamily="2" charset="-78"/>
              </a:rPr>
              <a:t>في الحاضر.</a:t>
            </a:r>
            <a:endParaRPr lang="en-US" sz="2400" b="1" dirty="0">
              <a:solidFill>
                <a:srgbClr val="7030A0"/>
              </a:solidFill>
              <a:cs typeface="AdvertisingBold" pitchFamily="2" charset="-78"/>
            </a:endParaRPr>
          </a:p>
        </p:txBody>
      </p:sp>
      <p:sp>
        <p:nvSpPr>
          <p:cNvPr id="367637" name="WordArt 21"/>
          <p:cNvSpPr>
            <a:spLocks noChangeArrowheads="1" noChangeShapeType="1" noTextEdit="1"/>
          </p:cNvSpPr>
          <p:nvPr/>
        </p:nvSpPr>
        <p:spPr bwMode="auto">
          <a:xfrm>
            <a:off x="3419475" y="1555750"/>
            <a:ext cx="2117725" cy="450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685"/>
              </a:avLst>
            </a:prstTxWarp>
          </a:bodyPr>
          <a:lstStyle/>
          <a:p>
            <a:pPr algn="ctr"/>
            <a:r>
              <a:rPr lang="ar-EG" sz="3600" b="1" i="1" kern="10">
                <a:ln w="9525">
                  <a:noFill/>
                  <a:miter lim="800000"/>
                  <a:headEnd/>
                  <a:tailEnd/>
                </a:ln>
                <a:solidFill>
                  <a:srgbClr val="AF1201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الرؤية </a:t>
            </a:r>
            <a:r>
              <a:rPr lang="en-US" sz="3600" b="1" i="1" kern="10">
                <a:ln w="9525">
                  <a:noFill/>
                  <a:miter lim="800000"/>
                  <a:headEnd/>
                  <a:tailEnd/>
                </a:ln>
                <a:solidFill>
                  <a:srgbClr val="AF1201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Vision</a:t>
            </a:r>
            <a:endParaRPr lang="ar-EG" sz="3600" b="1" i="1" kern="10">
              <a:ln w="9525">
                <a:noFill/>
                <a:miter lim="800000"/>
                <a:headEnd/>
                <a:tailEnd/>
              </a:ln>
              <a:solidFill>
                <a:srgbClr val="AF1201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67638" name="Rectangle 22"/>
          <p:cNvSpPr>
            <a:spLocks noChangeArrowheads="1"/>
          </p:cNvSpPr>
          <p:nvPr/>
        </p:nvSpPr>
        <p:spPr bwMode="auto">
          <a:xfrm>
            <a:off x="142844" y="2203450"/>
            <a:ext cx="864399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266700">
              <a:spcBef>
                <a:spcPct val="20000"/>
              </a:spcBef>
              <a:buClr>
                <a:srgbClr val="CC0000"/>
              </a:buClr>
              <a:buSzPct val="80000"/>
              <a:buFont typeface="Wingdings" pitchFamily="2" charset="2"/>
              <a:buNone/>
            </a:pPr>
            <a:r>
              <a:rPr lang="ar-EG" sz="2400" b="1" dirty="0">
                <a:solidFill>
                  <a:srgbClr val="7030A0"/>
                </a:solidFill>
                <a:cs typeface="AdvertisingBold" pitchFamily="2" charset="-78"/>
              </a:rPr>
              <a:t>نص مكتوب بعناية يربط </a:t>
            </a:r>
            <a:r>
              <a:rPr lang="ar-EG" sz="2400" b="1" dirty="0" smtClean="0">
                <a:solidFill>
                  <a:srgbClr val="7030A0"/>
                </a:solidFill>
                <a:cs typeface="AdvertisingBold" pitchFamily="2" charset="-78"/>
              </a:rPr>
              <a:t>المؤسسة / البرنامج </a:t>
            </a:r>
            <a:r>
              <a:rPr lang="ar-EG" sz="2400" b="1" dirty="0">
                <a:solidFill>
                  <a:srgbClr val="7030A0"/>
                </a:solidFill>
                <a:cs typeface="AdvertisingBold" pitchFamily="2" charset="-78"/>
              </a:rPr>
              <a:t>بسياق المستقبل</a:t>
            </a:r>
            <a:endParaRPr lang="en-US" sz="2400" b="1" dirty="0">
              <a:solidFill>
                <a:srgbClr val="7030A0"/>
              </a:solidFill>
              <a:cs typeface="AdvertisingBold" pitchFamily="2" charset="-78"/>
            </a:endParaRPr>
          </a:p>
        </p:txBody>
      </p:sp>
      <p:sp>
        <p:nvSpPr>
          <p:cNvPr id="367639" name="WordArt 23"/>
          <p:cNvSpPr>
            <a:spLocks noChangeArrowheads="1" noChangeShapeType="1" noTextEdit="1"/>
          </p:cNvSpPr>
          <p:nvPr/>
        </p:nvSpPr>
        <p:spPr bwMode="auto">
          <a:xfrm>
            <a:off x="3419475" y="3554413"/>
            <a:ext cx="2117725" cy="450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685"/>
              </a:avLst>
            </a:prstTxWarp>
          </a:bodyPr>
          <a:lstStyle/>
          <a:p>
            <a:pPr algn="ctr"/>
            <a:r>
              <a:rPr lang="ar-EG" sz="3600" b="1" i="1" kern="10">
                <a:ln w="9525">
                  <a:noFill/>
                  <a:miter lim="800000"/>
                  <a:headEnd/>
                  <a:tailEnd/>
                </a:ln>
                <a:solidFill>
                  <a:srgbClr val="AF1201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الرسالة </a:t>
            </a:r>
            <a:r>
              <a:rPr lang="en-US" sz="3600" b="1" i="1" kern="10">
                <a:ln w="9525">
                  <a:noFill/>
                  <a:miter lim="800000"/>
                  <a:headEnd/>
                  <a:tailEnd/>
                </a:ln>
                <a:solidFill>
                  <a:srgbClr val="AF1201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Mission </a:t>
            </a:r>
            <a:endParaRPr lang="ar-EG" sz="3600" b="1" i="1" kern="10">
              <a:ln w="9525">
                <a:noFill/>
                <a:miter lim="800000"/>
                <a:headEnd/>
                <a:tailEnd/>
              </a:ln>
              <a:solidFill>
                <a:srgbClr val="AF1201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7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7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7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7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7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67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7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7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7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7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7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67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67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7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67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3676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7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367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7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367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7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3676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3676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4" grpId="0" animBg="1" autoUpdateAnimBg="0"/>
      <p:bldP spid="367624" grpId="1" animBg="1"/>
      <p:bldP spid="367636" grpId="0" build="p" autoUpdateAnimBg="0"/>
      <p:bldP spid="367636" grpId="1" build="allAtOnce"/>
      <p:bldP spid="367637" grpId="0" animBg="1"/>
      <p:bldP spid="367637" grpId="1" animBg="1"/>
      <p:bldP spid="367638" grpId="0" build="p" autoUpdateAnimBg="0"/>
      <p:bldP spid="367638" grpId="1" build="allAtOnce"/>
      <p:bldP spid="367639" grpId="0" animBg="1"/>
      <p:bldP spid="367639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ChangeArrowheads="1"/>
          </p:cNvSpPr>
          <p:nvPr/>
        </p:nvSpPr>
        <p:spPr bwMode="auto">
          <a:xfrm>
            <a:off x="285720" y="2133600"/>
            <a:ext cx="875668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</a:t>
            </a:r>
            <a:r>
              <a:rPr lang="ar-EG" sz="2400" b="1" dirty="0">
                <a:cs typeface="AdvertisingBold" pitchFamily="2" charset="-78"/>
              </a:rPr>
              <a:t>مقدمة.</a:t>
            </a: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2400" b="1" dirty="0">
                <a:cs typeface="AdvertisingBold" pitchFamily="2" charset="-78"/>
              </a:rPr>
              <a:t> السياق </a:t>
            </a:r>
            <a:r>
              <a:rPr lang="ar-EG" sz="2400" b="1" dirty="0" smtClean="0">
                <a:cs typeface="AdvertisingBold" pitchFamily="2" charset="-78"/>
              </a:rPr>
              <a:t>المؤسسى / البرنامجى </a:t>
            </a:r>
            <a:r>
              <a:rPr lang="ar-EG" sz="2400" b="1" dirty="0" smtClean="0">
                <a:cs typeface="AdvertisingBold" pitchFamily="2" charset="-78"/>
              </a:rPr>
              <a:t>: </a:t>
            </a:r>
            <a:endParaRPr lang="ar-EG" sz="2400" b="1" dirty="0">
              <a:cs typeface="AdvertisingBold" pitchFamily="2" charset="-78"/>
            </a:endParaRP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9D1001"/>
              </a:buClr>
              <a:buSzPct val="80000"/>
            </a:pPr>
            <a:r>
              <a:rPr lang="ar-EG" sz="2400" b="1" dirty="0">
                <a:cs typeface="AdvertisingBold" pitchFamily="2" charset="-78"/>
              </a:rPr>
              <a:t>        </a:t>
            </a:r>
            <a:r>
              <a:rPr lang="ar-EG" sz="2400" b="1" dirty="0" smtClean="0">
                <a:cs typeface="AdvertisingBold" pitchFamily="2" charset="-78"/>
              </a:rPr>
              <a:t>- </a:t>
            </a: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تشكيل فريق إدارة التقييم الذاتي و فرق العمل النوعية</a:t>
            </a: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9D1001"/>
              </a:buClr>
              <a:buSzPct val="80000"/>
            </a:pP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       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- </a:t>
            </a: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إعداد خطة التقييم الذاتي</a:t>
            </a: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9D1001"/>
              </a:buClr>
              <a:buSzPct val="80000"/>
            </a:pP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       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- إعداد </a:t>
            </a: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أدوات جمع المعلومات </a:t>
            </a:r>
            <a:endParaRPr lang="en-US" sz="2000" b="1" dirty="0">
              <a:solidFill>
                <a:srgbClr val="7030A0"/>
              </a:solidFill>
              <a:cs typeface="AdvertisingBold" pitchFamily="2" charset="-78"/>
            </a:endParaRPr>
          </a:p>
        </p:txBody>
      </p:sp>
      <p:sp>
        <p:nvSpPr>
          <p:cNvPr id="443395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sp>
        <p:nvSpPr>
          <p:cNvPr id="443399" name="Rectangle 7"/>
          <p:cNvSpPr>
            <a:spLocks noChangeArrowheads="1"/>
          </p:cNvSpPr>
          <p:nvPr/>
        </p:nvSpPr>
        <p:spPr bwMode="auto">
          <a:xfrm>
            <a:off x="971550" y="476250"/>
            <a:ext cx="7704138" cy="6381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/>
            <a:r>
              <a:rPr lang="ar-EG" sz="2800" b="1" dirty="0">
                <a:cs typeface="AdvertisingBold" pitchFamily="2" charset="-78"/>
              </a:rPr>
              <a:t>تقرير </a:t>
            </a:r>
            <a:r>
              <a:rPr lang="ar-EG" sz="2800" b="1" dirty="0" smtClean="0">
                <a:cs typeface="AdvertisingBold" pitchFamily="2" charset="-78"/>
              </a:rPr>
              <a:t>التقويم </a:t>
            </a:r>
            <a:r>
              <a:rPr lang="ar-EG" sz="2800" b="1" dirty="0">
                <a:cs typeface="AdvertisingBold" pitchFamily="2" charset="-78"/>
              </a:rPr>
              <a:t>الذاتي المؤسسي</a:t>
            </a:r>
            <a:endParaRPr lang="en-US" sz="2800" b="1" dirty="0">
              <a:cs typeface="AdvertisingBold" pitchFamily="2" charset="-78"/>
            </a:endParaRPr>
          </a:p>
        </p:txBody>
      </p:sp>
      <p:sp>
        <p:nvSpPr>
          <p:cNvPr id="443402" name="WordArt 10"/>
          <p:cNvSpPr>
            <a:spLocks noChangeArrowheads="1" noChangeShapeType="1" noTextEdit="1"/>
          </p:cNvSpPr>
          <p:nvPr/>
        </p:nvSpPr>
        <p:spPr bwMode="auto">
          <a:xfrm>
            <a:off x="3562350" y="1538288"/>
            <a:ext cx="1657350" cy="450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685"/>
              </a:avLst>
            </a:prstTxWarp>
          </a:bodyPr>
          <a:lstStyle/>
          <a:p>
            <a:pPr algn="ctr"/>
            <a:r>
              <a:rPr lang="ar-EG" sz="3000" b="1" dirty="0">
                <a:cs typeface="Boutros Ads Condensed" pitchFamily="2" charset="-78"/>
              </a:rPr>
              <a:t>العناصر الرئيسية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3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3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43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3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3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43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43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3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3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43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43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3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43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43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43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4433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3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4434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443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443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443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4" grpId="0" build="allAtOnce"/>
      <p:bldP spid="443399" grpId="0" animBg="1"/>
      <p:bldP spid="443399" grpId="1" animBg="1"/>
      <p:bldP spid="443402" grpId="0" animBg="1"/>
      <p:bldP spid="443402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ChangeArrowheads="1"/>
          </p:cNvSpPr>
          <p:nvPr/>
        </p:nvSpPr>
        <p:spPr bwMode="auto">
          <a:xfrm>
            <a:off x="-101600" y="2133600"/>
            <a:ext cx="9144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</a:t>
            </a:r>
            <a:r>
              <a:rPr lang="ar-EG" sz="2400" b="1" dirty="0" smtClean="0">
                <a:cs typeface="AdvertisingBold" pitchFamily="2" charset="-78"/>
              </a:rPr>
              <a:t>تقويم القدرة المؤسسية / إدارة البرنامج</a:t>
            </a:r>
            <a:endParaRPr lang="ar-EG" sz="2400" b="1" dirty="0">
              <a:cs typeface="AdvertisingBold" pitchFamily="2" charset="-78"/>
            </a:endParaRP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9D1001"/>
              </a:buClr>
              <a:buSzPct val="80000"/>
            </a:pPr>
            <a:r>
              <a:rPr lang="ar-EG" sz="2400" b="1" dirty="0">
                <a:cs typeface="AdvertisingBold" pitchFamily="2" charset="-78"/>
              </a:rPr>
              <a:t>                </a:t>
            </a:r>
            <a:r>
              <a:rPr lang="ar-EG" sz="2400" b="1" dirty="0" smtClean="0">
                <a:cs typeface="AdvertisingBold" pitchFamily="2" charset="-78"/>
              </a:rPr>
              <a:t>- </a:t>
            </a: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بالنسبة لكل معيار </a:t>
            </a: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9D1001"/>
              </a:buClr>
              <a:buSzPct val="80000"/>
            </a:pP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                    - الإيجابيات</a:t>
            </a: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9D1001"/>
              </a:buClr>
              <a:buSzPct val="80000"/>
            </a:pP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                    - التحديات</a:t>
            </a: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9D1001"/>
              </a:buClr>
              <a:buSzPct val="80000"/>
            </a:pP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                    - أولويات التحسين </a:t>
            </a:r>
            <a:endParaRPr lang="en-US" sz="2000" b="1" dirty="0">
              <a:solidFill>
                <a:srgbClr val="7030A0"/>
              </a:solidFill>
              <a:cs typeface="AdvertisingBold" pitchFamily="2" charset="-78"/>
            </a:endParaRPr>
          </a:p>
        </p:txBody>
      </p:sp>
      <p:sp>
        <p:nvSpPr>
          <p:cNvPr id="444419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sp>
        <p:nvSpPr>
          <p:cNvPr id="444425" name="Rectangle 9"/>
          <p:cNvSpPr>
            <a:spLocks noChangeArrowheads="1"/>
          </p:cNvSpPr>
          <p:nvPr/>
        </p:nvSpPr>
        <p:spPr bwMode="auto">
          <a:xfrm>
            <a:off x="971550" y="476250"/>
            <a:ext cx="7704138" cy="6381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/>
            <a:r>
              <a:rPr lang="ar-EG" sz="2800" b="1" dirty="0">
                <a:cs typeface="AdvertisingBold" pitchFamily="2" charset="-78"/>
              </a:rPr>
              <a:t>تقرير </a:t>
            </a:r>
            <a:r>
              <a:rPr lang="ar-EG" sz="2800" b="1" dirty="0" smtClean="0">
                <a:cs typeface="AdvertisingBold" pitchFamily="2" charset="-78"/>
              </a:rPr>
              <a:t>التقويم </a:t>
            </a:r>
            <a:r>
              <a:rPr lang="ar-EG" sz="2800" b="1" dirty="0">
                <a:cs typeface="AdvertisingBold" pitchFamily="2" charset="-78"/>
              </a:rPr>
              <a:t>الذاتي </a:t>
            </a:r>
            <a:r>
              <a:rPr lang="ar-EG" sz="2800" b="1" dirty="0" smtClean="0">
                <a:cs typeface="AdvertisingBold" pitchFamily="2" charset="-78"/>
              </a:rPr>
              <a:t>المؤسسي / البرنامجى</a:t>
            </a:r>
            <a:endParaRPr lang="en-US" sz="2800" b="1" dirty="0">
              <a:cs typeface="AdvertisingBold" pitchFamily="2" charset="-78"/>
            </a:endParaRPr>
          </a:p>
        </p:txBody>
      </p:sp>
      <p:sp>
        <p:nvSpPr>
          <p:cNvPr id="444426" name="WordArt 10"/>
          <p:cNvSpPr>
            <a:spLocks noChangeArrowheads="1" noChangeShapeType="1" noTextEdit="1"/>
          </p:cNvSpPr>
          <p:nvPr/>
        </p:nvSpPr>
        <p:spPr bwMode="auto">
          <a:xfrm>
            <a:off x="3562350" y="1538288"/>
            <a:ext cx="1657350" cy="450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685"/>
              </a:avLst>
            </a:prstTxWarp>
          </a:bodyPr>
          <a:lstStyle/>
          <a:p>
            <a:pPr algn="ctr"/>
            <a:r>
              <a:rPr lang="ar-EG" sz="3000" b="1" dirty="0">
                <a:cs typeface="Boutros Ads Condensed" pitchFamily="2" charset="-78"/>
              </a:rPr>
              <a:t>العناصر الرئيسية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4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4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44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4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4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44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44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4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4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44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4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44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44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44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4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44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44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44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44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44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44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4444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4444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444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444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444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444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444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18" grpId="0" build="allAtOnce"/>
      <p:bldP spid="444425" grpId="0" animBg="1"/>
      <p:bldP spid="444425" grpId="1" animBg="1"/>
      <p:bldP spid="444426" grpId="0" animBg="1"/>
      <p:bldP spid="444426" grpId="1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ChangeArrowheads="1"/>
          </p:cNvSpPr>
          <p:nvPr/>
        </p:nvSpPr>
        <p:spPr bwMode="auto">
          <a:xfrm>
            <a:off x="-101600" y="2133600"/>
            <a:ext cx="9144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</a:t>
            </a:r>
            <a:r>
              <a:rPr lang="ar-EG" sz="2400" b="1" dirty="0" smtClean="0">
                <a:cs typeface="AdvertisingBold" pitchFamily="2" charset="-78"/>
              </a:rPr>
              <a:t>تقويم الفاعلية التعليمية </a:t>
            </a:r>
            <a:endParaRPr lang="ar-EG" sz="2400" b="1" dirty="0">
              <a:cs typeface="AdvertisingBold" pitchFamily="2" charset="-78"/>
            </a:endParaRP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9D1001"/>
              </a:buClr>
              <a:buSzPct val="80000"/>
            </a:pPr>
            <a:r>
              <a:rPr lang="ar-EG" sz="2400" b="1" dirty="0">
                <a:cs typeface="AdvertisingBold" pitchFamily="2" charset="-78"/>
              </a:rPr>
              <a:t>                </a:t>
            </a:r>
            <a:r>
              <a:rPr lang="ar-EG" sz="2400" b="1" dirty="0" smtClean="0">
                <a:cs typeface="AdvertisingBold" pitchFamily="2" charset="-78"/>
              </a:rPr>
              <a:t> </a:t>
            </a:r>
            <a:r>
              <a:rPr lang="ar-EG" sz="2400" b="1" dirty="0">
                <a:cs typeface="AdvertisingBold" pitchFamily="2" charset="-78"/>
              </a:rPr>
              <a:t>- </a:t>
            </a: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بالنسبة لكل معيار </a:t>
            </a: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9D1001"/>
              </a:buClr>
              <a:buSzPct val="80000"/>
            </a:pP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                    - الإيجابيات</a:t>
            </a: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9D1001"/>
              </a:buClr>
              <a:buSzPct val="80000"/>
            </a:pP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                    - التحديات</a:t>
            </a: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9D1001"/>
              </a:buClr>
              <a:buSzPct val="80000"/>
            </a:pP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                    - أولويات التحسين </a:t>
            </a:r>
            <a:endParaRPr lang="en-US" sz="2000" b="1" dirty="0">
              <a:solidFill>
                <a:srgbClr val="7030A0"/>
              </a:solidFill>
              <a:cs typeface="AdvertisingBold" pitchFamily="2" charset="-78"/>
            </a:endParaRPr>
          </a:p>
        </p:txBody>
      </p:sp>
      <p:sp>
        <p:nvSpPr>
          <p:cNvPr id="444419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sp>
        <p:nvSpPr>
          <p:cNvPr id="444425" name="Rectangle 9"/>
          <p:cNvSpPr>
            <a:spLocks noChangeArrowheads="1"/>
          </p:cNvSpPr>
          <p:nvPr/>
        </p:nvSpPr>
        <p:spPr bwMode="auto">
          <a:xfrm>
            <a:off x="971550" y="476250"/>
            <a:ext cx="7704138" cy="6381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/>
            <a:r>
              <a:rPr lang="ar-EG" sz="2800" b="1" dirty="0">
                <a:cs typeface="AdvertisingBold" pitchFamily="2" charset="-78"/>
              </a:rPr>
              <a:t>تقرير </a:t>
            </a:r>
            <a:r>
              <a:rPr lang="ar-EG" sz="2800" b="1" dirty="0" smtClean="0">
                <a:cs typeface="AdvertisingBold" pitchFamily="2" charset="-78"/>
              </a:rPr>
              <a:t>التقويم </a:t>
            </a:r>
            <a:r>
              <a:rPr lang="ar-EG" sz="2800" b="1" dirty="0">
                <a:cs typeface="AdvertisingBold" pitchFamily="2" charset="-78"/>
              </a:rPr>
              <a:t>الذاتي </a:t>
            </a:r>
            <a:r>
              <a:rPr lang="ar-EG" sz="2800" b="1" dirty="0" smtClean="0">
                <a:cs typeface="AdvertisingBold" pitchFamily="2" charset="-78"/>
              </a:rPr>
              <a:t>المؤسسي / البرنامجى</a:t>
            </a:r>
            <a:endParaRPr lang="en-US" sz="2800" b="1" dirty="0">
              <a:cs typeface="AdvertisingBold" pitchFamily="2" charset="-78"/>
            </a:endParaRPr>
          </a:p>
        </p:txBody>
      </p:sp>
      <p:sp>
        <p:nvSpPr>
          <p:cNvPr id="444426" name="WordArt 10"/>
          <p:cNvSpPr>
            <a:spLocks noChangeArrowheads="1" noChangeShapeType="1" noTextEdit="1"/>
          </p:cNvSpPr>
          <p:nvPr/>
        </p:nvSpPr>
        <p:spPr bwMode="auto">
          <a:xfrm>
            <a:off x="3562350" y="1538288"/>
            <a:ext cx="1657350" cy="450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685"/>
              </a:avLst>
            </a:prstTxWarp>
          </a:bodyPr>
          <a:lstStyle/>
          <a:p>
            <a:pPr algn="ctr"/>
            <a:r>
              <a:rPr lang="ar-EG" sz="3000" b="1" dirty="0">
                <a:cs typeface="Boutros Ads Condensed" pitchFamily="2" charset="-78"/>
              </a:rPr>
              <a:t>العناصر الرئيسية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4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4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44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4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4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44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44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4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4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44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4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44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44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44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4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44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44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44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44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44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44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4444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4444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444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444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444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444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444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4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18" grpId="0" build="allAtOnce"/>
      <p:bldP spid="444425" grpId="0" animBg="1"/>
      <p:bldP spid="444425" grpId="1" animBg="1"/>
      <p:bldP spid="444426" grpId="0" animBg="1"/>
      <p:bldP spid="444426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ChangeArrowheads="1"/>
          </p:cNvSpPr>
          <p:nvPr/>
        </p:nvSpPr>
        <p:spPr bwMode="auto">
          <a:xfrm>
            <a:off x="-101600" y="2133600"/>
            <a:ext cx="9144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A80000"/>
              </a:buClr>
              <a:buSzPct val="80000"/>
              <a:buFont typeface="Wingdings" pitchFamily="2" charset="2"/>
              <a:buChar char="q"/>
            </a:pPr>
            <a:r>
              <a:rPr lang="ar-EG" sz="3000" b="1" dirty="0">
                <a:cs typeface="Boutros Ads Condensed" pitchFamily="2" charset="-78"/>
              </a:rPr>
              <a:t> </a:t>
            </a:r>
            <a:r>
              <a:rPr lang="ar-EG" sz="2400" b="1" dirty="0">
                <a:cs typeface="AdvertisingBold" pitchFamily="2" charset="-78"/>
              </a:rPr>
              <a:t>ملخص و خاتمة </a:t>
            </a: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9D1001"/>
              </a:buClr>
              <a:buSzPct val="80000"/>
            </a:pPr>
            <a:r>
              <a:rPr lang="ar-EG" sz="2400" b="1" dirty="0">
                <a:cs typeface="AdvertisingBold" pitchFamily="2" charset="-78"/>
              </a:rPr>
              <a:t>                    - </a:t>
            </a: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بالنسبة لكل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محور </a:t>
            </a:r>
            <a:endParaRPr lang="ar-EG" sz="2000" b="1" dirty="0">
              <a:solidFill>
                <a:srgbClr val="7030A0"/>
              </a:solidFill>
              <a:cs typeface="AdvertisingBold" pitchFamily="2" charset="-78"/>
            </a:endParaRP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9D1001"/>
              </a:buClr>
              <a:buSzPct val="80000"/>
            </a:pP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                    - الإيجابيات / التحديات</a:t>
            </a:r>
          </a:p>
          <a:p>
            <a:pPr marL="342900" indent="-342900">
              <a:lnSpc>
                <a:spcPct val="145000"/>
              </a:lnSpc>
              <a:spcBef>
                <a:spcPct val="20000"/>
              </a:spcBef>
              <a:buClr>
                <a:srgbClr val="9D1001"/>
              </a:buClr>
              <a:buSzPct val="80000"/>
            </a:pP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                    - متطلبات التحسين </a:t>
            </a:r>
            <a:endParaRPr lang="en-US" sz="2000" b="1" dirty="0">
              <a:solidFill>
                <a:srgbClr val="7030A0"/>
              </a:solidFill>
              <a:cs typeface="AdvertisingBold" pitchFamily="2" charset="-78"/>
            </a:endParaRPr>
          </a:p>
        </p:txBody>
      </p:sp>
      <p:sp>
        <p:nvSpPr>
          <p:cNvPr id="445449" name="Rectangle 9"/>
          <p:cNvSpPr>
            <a:spLocks noChangeArrowheads="1"/>
          </p:cNvSpPr>
          <p:nvPr/>
        </p:nvSpPr>
        <p:spPr bwMode="auto">
          <a:xfrm>
            <a:off x="2143108" y="476250"/>
            <a:ext cx="6532580" cy="6381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 anchorCtr="0"/>
          <a:lstStyle/>
          <a:p>
            <a:pPr algn="ctr"/>
            <a:r>
              <a:rPr lang="ar-EG" sz="2800" b="1" dirty="0">
                <a:cs typeface="AdvertisingBold" pitchFamily="2" charset="-78"/>
              </a:rPr>
              <a:t>تقرير </a:t>
            </a:r>
            <a:r>
              <a:rPr lang="ar-EG" sz="2800" b="1" dirty="0" smtClean="0">
                <a:cs typeface="AdvertisingBold" pitchFamily="2" charset="-78"/>
              </a:rPr>
              <a:t>التقويم </a:t>
            </a:r>
            <a:r>
              <a:rPr lang="ar-EG" sz="2800" b="1" dirty="0">
                <a:cs typeface="AdvertisingBold" pitchFamily="2" charset="-78"/>
              </a:rPr>
              <a:t>الذاتي </a:t>
            </a:r>
            <a:r>
              <a:rPr lang="ar-EG" sz="2800" b="1" dirty="0" smtClean="0">
                <a:cs typeface="AdvertisingBold" pitchFamily="2" charset="-78"/>
              </a:rPr>
              <a:t>المؤسسي / البرنامجى</a:t>
            </a:r>
            <a:endParaRPr lang="en-US" sz="2800" b="1" dirty="0">
              <a:cs typeface="AdvertisingBold" pitchFamily="2" charset="-78"/>
            </a:endParaRPr>
          </a:p>
        </p:txBody>
      </p:sp>
      <p:sp>
        <p:nvSpPr>
          <p:cNvPr id="445450" name="WordArt 10"/>
          <p:cNvSpPr>
            <a:spLocks noChangeArrowheads="1" noChangeShapeType="1" noTextEdit="1"/>
          </p:cNvSpPr>
          <p:nvPr/>
        </p:nvSpPr>
        <p:spPr bwMode="auto">
          <a:xfrm>
            <a:off x="3562350" y="1538288"/>
            <a:ext cx="1657350" cy="450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685"/>
              </a:avLst>
            </a:prstTxWarp>
          </a:bodyPr>
          <a:lstStyle/>
          <a:p>
            <a:pPr algn="ctr"/>
            <a:r>
              <a:rPr lang="ar-EG" sz="3000" b="1" dirty="0">
                <a:cs typeface="Boutros Ads Condensed" pitchFamily="2" charset="-78"/>
              </a:rPr>
              <a:t>العناصر الرئيسية</a:t>
            </a: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5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5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45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5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5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4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45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5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5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45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5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45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45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45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5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45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45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45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4454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445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5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445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5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445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5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445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5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4454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442" grpId="0" build="allAtOnce"/>
      <p:bldP spid="445449" grpId="0" animBg="1"/>
      <p:bldP spid="445449" grpId="1" animBg="1"/>
      <p:bldP spid="445450" grpId="0" animBg="1"/>
      <p:bldP spid="445450" grpId="1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8926" y="214290"/>
            <a:ext cx="5757874" cy="85724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EG" sz="2800" b="1" dirty="0" smtClean="0">
                <a:latin typeface="+mn-lt"/>
                <a:ea typeface="+mn-ea"/>
                <a:cs typeface="AdvertisingBold" pitchFamily="2" charset="-78"/>
              </a:rPr>
              <a:t>معايير فحص تقرير التقويم الذاتى</a:t>
            </a:r>
            <a:endParaRPr lang="ar-EG" sz="2800" b="1" dirty="0">
              <a:latin typeface="+mn-lt"/>
              <a:ea typeface="+mn-ea"/>
              <a:cs typeface="Advertising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متسق</a:t>
            </a:r>
          </a:p>
          <a:p>
            <a:pPr>
              <a:buFont typeface="Wingdings" pitchFamily="2" charset="2"/>
              <a:buChar char="q"/>
            </a:pPr>
            <a:endParaRPr lang="ar-EG" sz="2000" dirty="0" smtClean="0">
              <a:solidFill>
                <a:srgbClr val="7030A0"/>
              </a:solidFill>
              <a:cs typeface="Boutros Ads Condensed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منظم</a:t>
            </a:r>
          </a:p>
          <a:p>
            <a:pPr>
              <a:buFont typeface="Wingdings" pitchFamily="2" charset="2"/>
              <a:buChar char="q"/>
            </a:pPr>
            <a:endParaRPr lang="ar-EG" sz="2000" dirty="0" smtClean="0">
              <a:solidFill>
                <a:srgbClr val="7030A0"/>
              </a:solidFill>
              <a:cs typeface="Boutros Ads Condensed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شامل</a:t>
            </a:r>
          </a:p>
          <a:p>
            <a:pPr>
              <a:buFont typeface="Wingdings" pitchFamily="2" charset="2"/>
              <a:buChar char="q"/>
            </a:pPr>
            <a:endParaRPr lang="ar-EG" sz="2000" dirty="0" smtClean="0">
              <a:solidFill>
                <a:srgbClr val="7030A0"/>
              </a:solidFill>
              <a:cs typeface="Boutros Ads Condensed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صحيح اللغة</a:t>
            </a:r>
          </a:p>
          <a:p>
            <a:pPr>
              <a:buFont typeface="Wingdings" pitchFamily="2" charset="2"/>
              <a:buChar char="q"/>
            </a:pPr>
            <a:endParaRPr lang="ar-EG" sz="2000" dirty="0" smtClean="0">
              <a:solidFill>
                <a:srgbClr val="7030A0"/>
              </a:solidFill>
              <a:cs typeface="Boutros Ads Condensed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دقيق وواضح فى عباراته</a:t>
            </a:r>
            <a:endParaRPr lang="ar-EG" sz="2000" b="1" dirty="0">
              <a:solidFill>
                <a:srgbClr val="7030A0"/>
              </a:solidFill>
              <a:cs typeface="AdvertisingBold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مناسب للهدف</a:t>
            </a:r>
          </a:p>
          <a:p>
            <a:pPr>
              <a:buFont typeface="Wingdings" pitchFamily="2" charset="2"/>
              <a:buChar char="q"/>
            </a:pPr>
            <a:endParaRPr lang="ar-EG" sz="2000" dirty="0" smtClean="0">
              <a:solidFill>
                <a:srgbClr val="7030A0"/>
              </a:solidFill>
              <a:cs typeface="Boutros Ads Condensed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واقعى</a:t>
            </a:r>
          </a:p>
          <a:p>
            <a:pPr>
              <a:buFont typeface="Wingdings" pitchFamily="2" charset="2"/>
              <a:buChar char="q"/>
            </a:pPr>
            <a:endParaRPr lang="ar-EG" sz="2000" dirty="0" smtClean="0">
              <a:solidFill>
                <a:srgbClr val="7030A0"/>
              </a:solidFill>
              <a:cs typeface="Boutros Ads Condensed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ar-EG" sz="2000" dirty="0" smtClean="0">
                <a:solidFill>
                  <a:srgbClr val="7030A0"/>
                </a:solidFill>
                <a:cs typeface="Boutros Ads Condensed" pitchFamily="2" charset="-78"/>
              </a:rPr>
              <a:t>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تحليلى</a:t>
            </a:r>
          </a:p>
          <a:p>
            <a:pPr>
              <a:buFont typeface="Wingdings" pitchFamily="2" charset="2"/>
              <a:buChar char="q"/>
            </a:pPr>
            <a:endParaRPr lang="ar-EG" sz="2000" dirty="0" smtClean="0">
              <a:solidFill>
                <a:srgbClr val="7030A0"/>
              </a:solidFill>
              <a:cs typeface="Boutros Ads Condensed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 تنوع مصادر المعلومات</a:t>
            </a:r>
          </a:p>
          <a:p>
            <a:pPr>
              <a:buFont typeface="Wingdings" pitchFamily="2" charset="2"/>
              <a:buChar char="q"/>
            </a:pPr>
            <a:endParaRPr lang="ar-EG" sz="2000" dirty="0" smtClean="0">
              <a:solidFill>
                <a:srgbClr val="7030A0"/>
              </a:solidFill>
              <a:cs typeface="Boutros Ads Condensed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ترابط المعلومات</a:t>
            </a:r>
            <a:endParaRPr lang="ar-EG" sz="2000" b="1" dirty="0">
              <a:solidFill>
                <a:srgbClr val="7030A0"/>
              </a:solidFill>
              <a:cs typeface="AdvertisingBold" pitchFamily="2" charset="-78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violetg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5072066" y="214290"/>
            <a:ext cx="385603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EG" sz="72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42" charset="0"/>
                <a:cs typeface="Al-Kharashi 3" pitchFamily="2" charset="-78"/>
              </a:rPr>
              <a:t>شكراً </a:t>
            </a:r>
          </a:p>
          <a:p>
            <a:pPr algn="ctr"/>
            <a:r>
              <a:rPr lang="ar-EG" sz="72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42" charset="0"/>
                <a:cs typeface="Al-Kharashi 3" pitchFamily="2" charset="-78"/>
              </a:rPr>
              <a:t>لاهتمامكم</a:t>
            </a:r>
            <a:endParaRPr lang="en-US" sz="7200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42" charset="0"/>
              <a:cs typeface="Al-Kharashi 3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ChangeArrowheads="1"/>
          </p:cNvSpPr>
          <p:nvPr/>
        </p:nvSpPr>
        <p:spPr bwMode="auto">
          <a:xfrm>
            <a:off x="1928794" y="285729"/>
            <a:ext cx="7000924" cy="8398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 anchorCtr="0"/>
          <a:lstStyle/>
          <a:p>
            <a:pPr algn="ctr"/>
            <a:r>
              <a:rPr lang="ar-EG" sz="2800" b="1" dirty="0" smtClean="0">
                <a:cs typeface="AdvertisingBold" pitchFamily="2" charset="-78"/>
              </a:rPr>
              <a:t>التقويم الذاتى</a:t>
            </a:r>
            <a:r>
              <a:rPr lang="en-US" sz="2800" b="1" dirty="0" smtClean="0">
                <a:cs typeface="AdvertisingBold" pitchFamily="2" charset="-78"/>
              </a:rPr>
              <a:t> </a:t>
            </a:r>
            <a:r>
              <a:rPr lang="ar-EG" sz="2800" b="1" dirty="0" smtClean="0">
                <a:cs typeface="AdvertisingBold" pitchFamily="2" charset="-78"/>
              </a:rPr>
              <a:t> المؤسسى </a:t>
            </a:r>
            <a:r>
              <a:rPr lang="en-US" sz="2800" b="1" dirty="0" smtClean="0">
                <a:cs typeface="AdvertisingBold" pitchFamily="2" charset="-78"/>
              </a:rPr>
              <a:t>Self-Evaluation </a:t>
            </a:r>
            <a:r>
              <a:rPr lang="ar-EG" sz="2800" b="1" dirty="0" smtClean="0">
                <a:cs typeface="AdvertisingBold" pitchFamily="2" charset="-78"/>
              </a:rPr>
              <a:t> </a:t>
            </a:r>
            <a:endParaRPr lang="en-US" sz="2800" b="1" dirty="0">
              <a:cs typeface="AdvertisingBold" pitchFamily="2" charset="-78"/>
            </a:endParaRPr>
          </a:p>
        </p:txBody>
      </p:sp>
      <p:sp>
        <p:nvSpPr>
          <p:cNvPr id="359433" name="Rectangle 9"/>
          <p:cNvSpPr>
            <a:spLocks noChangeArrowheads="1"/>
          </p:cNvSpPr>
          <p:nvPr/>
        </p:nvSpPr>
        <p:spPr bwMode="auto">
          <a:xfrm>
            <a:off x="928662" y="1500174"/>
            <a:ext cx="784860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t" anchorCtr="0"/>
          <a:lstStyle/>
          <a:p>
            <a:pPr marL="266700" algn="just">
              <a:lnSpc>
                <a:spcPct val="150000"/>
              </a:lnSpc>
              <a:spcBef>
                <a:spcPct val="20000"/>
              </a:spcBef>
              <a:buClr>
                <a:srgbClr val="CC0000"/>
              </a:buClr>
              <a:buSzPct val="100000"/>
              <a:buFont typeface="Wingdings" pitchFamily="2" charset="2"/>
              <a:buChar char="q"/>
            </a:pP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 العملية الخاصة بتقويم الأداء الكلى للكلية عن طريق الكلية نفسها ، وذلك للكشف عن مجالات القوة والضعف فى قدرتها المؤسسية وفاعليتها التعليمية لتحقيق رسالتها وغاياتها وأهدافها الاستراتيجية .</a:t>
            </a:r>
          </a:p>
          <a:p>
            <a:pPr marL="266700" algn="just">
              <a:lnSpc>
                <a:spcPct val="150000"/>
              </a:lnSpc>
              <a:spcBef>
                <a:spcPct val="20000"/>
              </a:spcBef>
              <a:buClr>
                <a:srgbClr val="CC0000"/>
              </a:buClr>
              <a:buSzPct val="100000"/>
            </a:pPr>
            <a:endParaRPr lang="ar-EG" sz="1600" b="1" dirty="0" smtClean="0">
              <a:cs typeface="Boutros Ads Condensed" pitchFamily="2" charset="-78"/>
            </a:endParaRPr>
          </a:p>
          <a:p>
            <a:pPr marL="266700" algn="just">
              <a:lnSpc>
                <a:spcPct val="150000"/>
              </a:lnSpc>
              <a:spcBef>
                <a:spcPct val="20000"/>
              </a:spcBef>
              <a:buClr>
                <a:srgbClr val="CC0000"/>
              </a:buClr>
              <a:buSzPct val="100000"/>
              <a:buFont typeface="Wingdings" pitchFamily="2" charset="2"/>
              <a:buChar char="q"/>
            </a:pP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 تتضمن مجموعة </a:t>
            </a: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من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الإجراءات </a:t>
            </a: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يقوم بها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فريق </a:t>
            </a: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من أفراد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الكلية والمعنيين </a:t>
            </a: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بها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بهدف </a:t>
            </a:r>
            <a:r>
              <a:rPr lang="ar-EG" sz="2000" b="1" dirty="0">
                <a:solidFill>
                  <a:srgbClr val="7030A0"/>
                </a:solidFill>
                <a:cs typeface="AdvertisingBold" pitchFamily="2" charset="-78"/>
              </a:rPr>
              <a:t>تعرف مدى تحقيقها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معايير الاعتماد المؤسسى . </a:t>
            </a:r>
            <a:endParaRPr lang="en-US" sz="2000" b="1" dirty="0">
              <a:solidFill>
                <a:srgbClr val="7030A0"/>
              </a:solidFill>
              <a:cs typeface="AdvertisingBold" pitchFamily="2" charset="-78"/>
            </a:endParaRPr>
          </a:p>
        </p:txBody>
      </p:sp>
      <p:sp>
        <p:nvSpPr>
          <p:cNvPr id="359435" name="Rectangle 11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9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9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9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59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59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3594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359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9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359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9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6" grpId="0" animBg="1" autoUpdateAnimBg="0"/>
      <p:bldP spid="359426" grpId="1" animBg="1"/>
      <p:bldP spid="359433" grpId="0" build="p" autoUpdateAnimBg="0"/>
      <p:bldP spid="359433" grpI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ChangeArrowheads="1"/>
          </p:cNvSpPr>
          <p:nvPr/>
        </p:nvSpPr>
        <p:spPr bwMode="auto">
          <a:xfrm>
            <a:off x="1357290" y="285729"/>
            <a:ext cx="7572428" cy="8398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 anchorCtr="0"/>
          <a:lstStyle/>
          <a:p>
            <a:pPr algn="ctr"/>
            <a:r>
              <a:rPr lang="ar-EG" sz="2800" b="1" dirty="0" smtClean="0">
                <a:cs typeface="AdvertisingBold" pitchFamily="2" charset="-78"/>
              </a:rPr>
              <a:t>التقويم الذاتى</a:t>
            </a:r>
            <a:r>
              <a:rPr lang="en-US" sz="2800" b="1" dirty="0" smtClean="0">
                <a:cs typeface="AdvertisingBold" pitchFamily="2" charset="-78"/>
              </a:rPr>
              <a:t> </a:t>
            </a:r>
            <a:r>
              <a:rPr lang="ar-EG" sz="2800" b="1" dirty="0" smtClean="0">
                <a:cs typeface="AdvertisingBold" pitchFamily="2" charset="-78"/>
              </a:rPr>
              <a:t> للبرنامج </a:t>
            </a:r>
            <a:r>
              <a:rPr lang="en-US" sz="2800" b="1" dirty="0" smtClean="0">
                <a:cs typeface="AdvertisingBold" pitchFamily="2" charset="-78"/>
              </a:rPr>
              <a:t>Program Self-Evaluation </a:t>
            </a:r>
            <a:r>
              <a:rPr lang="ar-EG" sz="2800" b="1" dirty="0" smtClean="0">
                <a:cs typeface="AdvertisingBold" pitchFamily="2" charset="-78"/>
              </a:rPr>
              <a:t> </a:t>
            </a:r>
            <a:endParaRPr lang="en-US" sz="2800" b="1" dirty="0">
              <a:cs typeface="AdvertisingBold" pitchFamily="2" charset="-78"/>
            </a:endParaRPr>
          </a:p>
        </p:txBody>
      </p:sp>
      <p:sp>
        <p:nvSpPr>
          <p:cNvPr id="359433" name="Rectangle 9"/>
          <p:cNvSpPr>
            <a:spLocks noChangeArrowheads="1"/>
          </p:cNvSpPr>
          <p:nvPr/>
        </p:nvSpPr>
        <p:spPr bwMode="auto">
          <a:xfrm>
            <a:off x="928662" y="1500174"/>
            <a:ext cx="784860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t" anchorCtr="0"/>
          <a:lstStyle/>
          <a:p>
            <a:pPr marL="266700" algn="just">
              <a:lnSpc>
                <a:spcPct val="150000"/>
              </a:lnSpc>
              <a:spcBef>
                <a:spcPct val="20000"/>
              </a:spcBef>
              <a:buClr>
                <a:srgbClr val="CC0000"/>
              </a:buClr>
              <a:buSzPct val="100000"/>
              <a:buFont typeface="Wingdings" pitchFamily="2" charset="2"/>
              <a:buChar char="q"/>
            </a:pP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 العملية الخاصة بتقويم الأداء الكلى للبرنامج عن طريق المسئولين عن إدارة البرنامج من القيادات الأكاديمية والإدارية ، وذلك للكشف عن مجالات القوة والضعف فى إدارة هذا البرنامج وفى فاعليته التعليمية .</a:t>
            </a:r>
          </a:p>
          <a:p>
            <a:pPr marL="266700" algn="just">
              <a:spcBef>
                <a:spcPct val="20000"/>
              </a:spcBef>
              <a:buClr>
                <a:srgbClr val="CC0000"/>
              </a:buClr>
              <a:buSzPct val="100000"/>
            </a:pPr>
            <a:endParaRPr lang="ar-EG" sz="3000" b="1" dirty="0" smtClean="0">
              <a:cs typeface="Boutros Ads Condensed" pitchFamily="2" charset="-78"/>
            </a:endParaRPr>
          </a:p>
        </p:txBody>
      </p:sp>
      <p:sp>
        <p:nvSpPr>
          <p:cNvPr id="359435" name="Rectangle 11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9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9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9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59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3594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359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9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6" grpId="0" animBg="1" autoUpdateAnimBg="0"/>
      <p:bldP spid="359426" grpId="1" animBg="1"/>
      <p:bldP spid="359433" grpId="0" build="p" autoUpdateAnimBg="0"/>
      <p:bldP spid="359433" grpI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ChangeArrowheads="1"/>
          </p:cNvSpPr>
          <p:nvPr/>
        </p:nvSpPr>
        <p:spPr bwMode="auto">
          <a:xfrm>
            <a:off x="2000232" y="285728"/>
            <a:ext cx="6929486" cy="8286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 anchorCtr="0"/>
          <a:lstStyle/>
          <a:p>
            <a:pPr algn="ctr"/>
            <a:endParaRPr lang="ar-EG" sz="3000" b="1" dirty="0" smtClean="0">
              <a:cs typeface="Boutros Ads Condensed" pitchFamily="2" charset="-78"/>
            </a:endParaRPr>
          </a:p>
          <a:p>
            <a:pPr algn="ctr"/>
            <a:r>
              <a:rPr lang="ar-EG" sz="2800" b="1" dirty="0" smtClean="0">
                <a:cs typeface="AdvertisingBold" pitchFamily="2" charset="-78"/>
              </a:rPr>
              <a:t>الاعتماد المؤسسى </a:t>
            </a:r>
            <a:r>
              <a:rPr lang="en-US" sz="2800" b="1" dirty="0" smtClean="0">
                <a:cs typeface="AdvertisingBold" pitchFamily="2" charset="-78"/>
              </a:rPr>
              <a:t>Institutional Accreditation </a:t>
            </a:r>
            <a:r>
              <a:rPr lang="ar-EG" sz="2800" b="1" dirty="0" smtClean="0">
                <a:cs typeface="AdvertisingBold" pitchFamily="2" charset="-78"/>
              </a:rPr>
              <a:t> </a:t>
            </a:r>
            <a:endParaRPr lang="en-US" sz="2800" b="1" dirty="0">
              <a:cs typeface="AdvertisingBold" pitchFamily="2" charset="-78"/>
            </a:endParaRPr>
          </a:p>
        </p:txBody>
      </p:sp>
      <p:sp>
        <p:nvSpPr>
          <p:cNvPr id="418819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sp>
        <p:nvSpPr>
          <p:cNvPr id="418825" name="Rectangle 9"/>
          <p:cNvSpPr>
            <a:spLocks noChangeArrowheads="1"/>
          </p:cNvSpPr>
          <p:nvPr/>
        </p:nvSpPr>
        <p:spPr bwMode="auto">
          <a:xfrm>
            <a:off x="785786" y="1571612"/>
            <a:ext cx="7920038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t" anchorCtr="0"/>
          <a:lstStyle/>
          <a:p>
            <a:pPr marL="266700" algn="just">
              <a:lnSpc>
                <a:spcPct val="150000"/>
              </a:lnSpc>
              <a:spcBef>
                <a:spcPct val="20000"/>
              </a:spcBef>
              <a:buClr>
                <a:srgbClr val="CC0000"/>
              </a:buClr>
              <a:buSzPct val="100000"/>
              <a:buFont typeface="Wingdings" pitchFamily="2" charset="2"/>
              <a:buChar char="v"/>
            </a:pPr>
            <a:r>
              <a:rPr lang="ar-EG" sz="3000" b="1" dirty="0" smtClean="0">
                <a:cs typeface="Boutros Ads Condensed" pitchFamily="2" charset="-78"/>
              </a:rPr>
              <a:t>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الاعتراف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الذى تمنحه الهيئة القومية لضمان جودة التعليم والاعتماد للكلية ، إذا تمكنت من إثبات أن لديها القدرة المؤسسية ، وتحقق الفاعلية التعليمية وفقاً للمعايير المحددة والمعلنة من الهيئة ، ولديها من الأنظمة المتطورة التى تضمن التحسين والتعزيز المستمر للجودة .</a:t>
            </a:r>
            <a:endParaRPr lang="en-US" sz="2000" b="1" dirty="0">
              <a:solidFill>
                <a:srgbClr val="7030A0"/>
              </a:solidFill>
              <a:cs typeface="AdvertisingBold" pitchFamily="2" charset="-78"/>
            </a:endParaRPr>
          </a:p>
        </p:txBody>
      </p:sp>
      <p:sp>
        <p:nvSpPr>
          <p:cNvPr id="418827" name="WordArt 11"/>
          <p:cNvSpPr>
            <a:spLocks noChangeArrowheads="1" noChangeShapeType="1" noTextEdit="1"/>
          </p:cNvSpPr>
          <p:nvPr/>
        </p:nvSpPr>
        <p:spPr bwMode="auto">
          <a:xfrm>
            <a:off x="4500563" y="6562725"/>
            <a:ext cx="303212" cy="244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ar-EG" sz="3600" kern="10">
                <a:ln w="9525">
                  <a:noFill/>
                  <a:miter lim="800000"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8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18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4188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418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8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4188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8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18" grpId="0" animBg="1" autoUpdateAnimBg="0"/>
      <p:bldP spid="418818" grpId="1" animBg="1"/>
      <p:bldP spid="418825" grpId="0" build="p" autoUpdateAnimBg="0"/>
      <p:bldP spid="418825" grpId="1" build="allAtOnce"/>
      <p:bldP spid="4188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ChangeArrowheads="1"/>
          </p:cNvSpPr>
          <p:nvPr/>
        </p:nvSpPr>
        <p:spPr bwMode="auto">
          <a:xfrm>
            <a:off x="2000232" y="285728"/>
            <a:ext cx="6929486" cy="8286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 anchorCtr="0"/>
          <a:lstStyle/>
          <a:p>
            <a:pPr algn="ctr"/>
            <a:endParaRPr lang="ar-EG" sz="3000" b="1" dirty="0" smtClean="0">
              <a:cs typeface="Boutros Ads Condensed" pitchFamily="2" charset="-78"/>
            </a:endParaRPr>
          </a:p>
          <a:p>
            <a:pPr algn="ctr"/>
            <a:r>
              <a:rPr lang="ar-EG" sz="2800" b="1" dirty="0" smtClean="0">
                <a:cs typeface="AdvertisingBold" pitchFamily="2" charset="-78"/>
              </a:rPr>
              <a:t>الاعتماد البرنامجى  </a:t>
            </a:r>
            <a:r>
              <a:rPr lang="en-US" sz="2800" b="1" dirty="0" smtClean="0">
                <a:cs typeface="AdvertisingBold" pitchFamily="2" charset="-78"/>
              </a:rPr>
              <a:t>Specialized Accreditation </a:t>
            </a:r>
            <a:r>
              <a:rPr lang="ar-EG" sz="2800" b="1" dirty="0" smtClean="0">
                <a:cs typeface="AdvertisingBold" pitchFamily="2" charset="-78"/>
              </a:rPr>
              <a:t> </a:t>
            </a:r>
            <a:endParaRPr lang="en-US" sz="2800" b="1" dirty="0">
              <a:cs typeface="AdvertisingBold" pitchFamily="2" charset="-78"/>
            </a:endParaRPr>
          </a:p>
        </p:txBody>
      </p:sp>
      <p:sp>
        <p:nvSpPr>
          <p:cNvPr id="418819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sp>
        <p:nvSpPr>
          <p:cNvPr id="418825" name="Rectangle 9"/>
          <p:cNvSpPr>
            <a:spLocks noChangeArrowheads="1"/>
          </p:cNvSpPr>
          <p:nvPr/>
        </p:nvSpPr>
        <p:spPr bwMode="auto">
          <a:xfrm>
            <a:off x="785786" y="1571612"/>
            <a:ext cx="7920038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t" anchorCtr="0"/>
          <a:lstStyle/>
          <a:p>
            <a:pPr marL="266700" algn="just">
              <a:lnSpc>
                <a:spcPct val="150000"/>
              </a:lnSpc>
              <a:spcBef>
                <a:spcPct val="20000"/>
              </a:spcBef>
              <a:buClr>
                <a:srgbClr val="CC0000"/>
              </a:buClr>
              <a:buSzPct val="100000"/>
              <a:buFont typeface="Wingdings" pitchFamily="2" charset="2"/>
              <a:buChar char="v"/>
            </a:pPr>
            <a:r>
              <a:rPr lang="ar-EG" sz="3000" b="1" dirty="0" smtClean="0">
                <a:cs typeface="Boutros Ads Condensed" pitchFamily="2" charset="-78"/>
              </a:rPr>
              <a:t>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الاعتراف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الذى تمنحه الهيئة القومية لضمان جودة التعليم والاعتماد للبرنامج ، إذا تمكن من إثبات أن لديه إدارة للبرنامج ، وحقق الفاعلية التعليمية وفقاً للمعايير المحددة والمعلنة من الهيئة ، ولديه من الأنظمة المتطورة التى تضمن التحسين والتعزيز المستمر للجودة .</a:t>
            </a:r>
            <a:endParaRPr lang="en-US" sz="2000" b="1" dirty="0">
              <a:solidFill>
                <a:srgbClr val="7030A0"/>
              </a:solidFill>
              <a:cs typeface="AdvertisingBold" pitchFamily="2" charset="-78"/>
            </a:endParaRPr>
          </a:p>
        </p:txBody>
      </p:sp>
      <p:sp>
        <p:nvSpPr>
          <p:cNvPr id="418827" name="WordArt 11"/>
          <p:cNvSpPr>
            <a:spLocks noChangeArrowheads="1" noChangeShapeType="1" noTextEdit="1"/>
          </p:cNvSpPr>
          <p:nvPr/>
        </p:nvSpPr>
        <p:spPr bwMode="auto">
          <a:xfrm>
            <a:off x="4500563" y="6562725"/>
            <a:ext cx="303212" cy="244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ar-EG" sz="3600" kern="10">
                <a:ln w="9525">
                  <a:noFill/>
                  <a:miter lim="800000"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8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18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4188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418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8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4188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8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18" grpId="0" animBg="1" autoUpdateAnimBg="0"/>
      <p:bldP spid="418818" grpId="1" animBg="1"/>
      <p:bldP spid="418825" grpId="0" build="p" autoUpdateAnimBg="0"/>
      <p:bldP spid="418825" grpId="1" build="allAtOnce"/>
      <p:bldP spid="4188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ChangeArrowheads="1"/>
          </p:cNvSpPr>
          <p:nvPr/>
        </p:nvSpPr>
        <p:spPr bwMode="auto">
          <a:xfrm>
            <a:off x="857224" y="285728"/>
            <a:ext cx="6929486" cy="8286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 anchorCtr="0"/>
          <a:lstStyle/>
          <a:p>
            <a:pPr algn="ctr"/>
            <a:endParaRPr lang="ar-EG" sz="3000" b="1" dirty="0" smtClean="0">
              <a:cs typeface="Boutros Ads Condensed" pitchFamily="2" charset="-78"/>
            </a:endParaRPr>
          </a:p>
          <a:p>
            <a:pPr algn="ctr"/>
            <a:r>
              <a:rPr lang="ar-EG" sz="2800" b="1" dirty="0" smtClean="0">
                <a:cs typeface="AdvertisingBold" pitchFamily="2" charset="-78"/>
              </a:rPr>
              <a:t>معايير الاعتماد المؤسسى</a:t>
            </a:r>
          </a:p>
          <a:p>
            <a:pPr algn="ctr"/>
            <a:endParaRPr lang="en-US" sz="3000" b="1" dirty="0">
              <a:cs typeface="Boutros Ads Condensed" pitchFamily="2" charset="-78"/>
            </a:endParaRPr>
          </a:p>
        </p:txBody>
      </p:sp>
      <p:sp>
        <p:nvSpPr>
          <p:cNvPr id="418819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 anchor="ctr" anchorCtr="0">
            <a:normAutofit/>
          </a:bodyPr>
          <a:lstStyle/>
          <a:p>
            <a:pPr algn="ctr"/>
            <a:r>
              <a:rPr lang="ar-EG" dirty="0" smtClean="0">
                <a:cs typeface="AdvertisingBold" pitchFamily="2" charset="-78"/>
              </a:rPr>
              <a:t>الفاعلية التعليمية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ar-EG" sz="1900" b="1" dirty="0" smtClean="0">
                <a:solidFill>
                  <a:srgbClr val="7030A0"/>
                </a:solidFill>
                <a:cs typeface="AdvertisingBold" pitchFamily="2" charset="-78"/>
              </a:rPr>
              <a:t>الطلاب والخريجون</a:t>
            </a:r>
          </a:p>
          <a:p>
            <a:r>
              <a:rPr lang="ar-EG" sz="1900" b="1" dirty="0" smtClean="0">
                <a:solidFill>
                  <a:srgbClr val="7030A0"/>
                </a:solidFill>
                <a:cs typeface="AdvertisingBold" pitchFamily="2" charset="-78"/>
              </a:rPr>
              <a:t>المعايير الأكاديمية</a:t>
            </a:r>
          </a:p>
          <a:p>
            <a:r>
              <a:rPr lang="ar-EG" sz="1900" b="1" dirty="0" smtClean="0">
                <a:solidFill>
                  <a:srgbClr val="7030A0"/>
                </a:solidFill>
                <a:cs typeface="AdvertisingBold" pitchFamily="2" charset="-78"/>
              </a:rPr>
              <a:t>البرامج التعليمية</a:t>
            </a:r>
          </a:p>
          <a:p>
            <a:r>
              <a:rPr lang="ar-EG" sz="1900" b="1" dirty="0" smtClean="0">
                <a:solidFill>
                  <a:srgbClr val="7030A0"/>
                </a:solidFill>
                <a:cs typeface="AdvertisingBold" pitchFamily="2" charset="-78"/>
              </a:rPr>
              <a:t>التعليم والتعلم والتسهيلات المادية</a:t>
            </a:r>
          </a:p>
          <a:p>
            <a:r>
              <a:rPr lang="ar-EG" sz="1800" b="1" dirty="0" smtClean="0">
                <a:solidFill>
                  <a:srgbClr val="7030A0"/>
                </a:solidFill>
                <a:cs typeface="AdvertisingBold" pitchFamily="2" charset="-78"/>
              </a:rPr>
              <a:t>أعضاء هيئة التدريس</a:t>
            </a:r>
          </a:p>
          <a:p>
            <a:r>
              <a:rPr lang="ar-EG" sz="1800" b="1" dirty="0" smtClean="0">
                <a:solidFill>
                  <a:srgbClr val="7030A0"/>
                </a:solidFill>
                <a:cs typeface="AdvertisingBold" pitchFamily="2" charset="-78"/>
              </a:rPr>
              <a:t>البحث العلمى والأنشطة العلمية الأخرى</a:t>
            </a:r>
          </a:p>
          <a:p>
            <a:r>
              <a:rPr lang="ar-EG" sz="1800" b="1" dirty="0" smtClean="0">
                <a:solidFill>
                  <a:srgbClr val="7030A0"/>
                </a:solidFill>
                <a:cs typeface="AdvertisingBold" pitchFamily="2" charset="-78"/>
              </a:rPr>
              <a:t>الدراسات العليا</a:t>
            </a:r>
          </a:p>
          <a:p>
            <a:r>
              <a:rPr lang="ar-EG" sz="1800" b="1" dirty="0" smtClean="0">
                <a:solidFill>
                  <a:srgbClr val="7030A0"/>
                </a:solidFill>
                <a:cs typeface="AdvertisingBold" pitchFamily="2" charset="-78"/>
              </a:rPr>
              <a:t>التقييم المستمر للفاعلية التعليمية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 anchor="ctr" anchorCtr="0">
            <a:normAutofit/>
          </a:bodyPr>
          <a:lstStyle/>
          <a:p>
            <a:pPr algn="ctr"/>
            <a:r>
              <a:rPr lang="ar-EG" dirty="0" smtClean="0">
                <a:cs typeface="AdvertisingBold" pitchFamily="2" charset="-78"/>
              </a:rPr>
              <a:t>القدرة المؤسسية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3968769"/>
          </a:xfrm>
        </p:spPr>
        <p:txBody>
          <a:bodyPr>
            <a:normAutofit/>
          </a:bodyPr>
          <a:lstStyle/>
          <a:p>
            <a:r>
              <a:rPr lang="ar-EG" sz="1800" b="1" dirty="0" smtClean="0">
                <a:solidFill>
                  <a:srgbClr val="7030A0"/>
                </a:solidFill>
                <a:cs typeface="AdvertisingBold" pitchFamily="2" charset="-78"/>
              </a:rPr>
              <a:t>التخطيط الاستراتيجى</a:t>
            </a:r>
          </a:p>
          <a:p>
            <a:r>
              <a:rPr lang="ar-EG" sz="1800" b="1" dirty="0" smtClean="0">
                <a:solidFill>
                  <a:srgbClr val="7030A0"/>
                </a:solidFill>
                <a:cs typeface="AdvertisingBold" pitchFamily="2" charset="-78"/>
              </a:rPr>
              <a:t>الهيكل التنظيمى</a:t>
            </a:r>
          </a:p>
          <a:p>
            <a:r>
              <a:rPr lang="ar-EG" sz="1800" b="1" dirty="0" smtClean="0">
                <a:solidFill>
                  <a:srgbClr val="7030A0"/>
                </a:solidFill>
                <a:cs typeface="AdvertisingBold" pitchFamily="2" charset="-78"/>
              </a:rPr>
              <a:t>القيادة والحوكمة</a:t>
            </a:r>
          </a:p>
          <a:p>
            <a:r>
              <a:rPr lang="ar-EG" sz="1800" b="1" dirty="0" smtClean="0">
                <a:solidFill>
                  <a:srgbClr val="7030A0"/>
                </a:solidFill>
                <a:cs typeface="AdvertisingBold" pitchFamily="2" charset="-78"/>
              </a:rPr>
              <a:t>المصداقية والأخلاقيات</a:t>
            </a:r>
          </a:p>
          <a:p>
            <a:r>
              <a:rPr lang="ar-EG" sz="1800" b="1" dirty="0" smtClean="0">
                <a:solidFill>
                  <a:srgbClr val="7030A0"/>
                </a:solidFill>
                <a:cs typeface="AdvertisingBold" pitchFamily="2" charset="-78"/>
              </a:rPr>
              <a:t>الجهاز الإدارى</a:t>
            </a:r>
          </a:p>
          <a:p>
            <a:r>
              <a:rPr lang="ar-EG" sz="1800" b="1" dirty="0" smtClean="0">
                <a:solidFill>
                  <a:srgbClr val="7030A0"/>
                </a:solidFill>
                <a:cs typeface="AdvertisingBold" pitchFamily="2" charset="-78"/>
              </a:rPr>
              <a:t>الموارد المالية والمادية</a:t>
            </a:r>
          </a:p>
          <a:p>
            <a:r>
              <a:rPr lang="ar-EG" sz="1800" b="1" dirty="0" smtClean="0">
                <a:solidFill>
                  <a:srgbClr val="7030A0"/>
                </a:solidFill>
                <a:cs typeface="AdvertisingBold" pitchFamily="2" charset="-78"/>
              </a:rPr>
              <a:t>المشاركة المجتمعية</a:t>
            </a:r>
          </a:p>
          <a:p>
            <a:r>
              <a:rPr lang="ar-EG" sz="1800" b="1" dirty="0" smtClean="0">
                <a:solidFill>
                  <a:srgbClr val="7030A0"/>
                </a:solidFill>
                <a:cs typeface="AdvertisingBold" pitchFamily="2" charset="-78"/>
              </a:rPr>
              <a:t>التقويم المؤسسى وإدارة الجودة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8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4188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18" grpId="0" animBg="1" autoUpdateAnimBg="0"/>
      <p:bldP spid="41881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2" y="142876"/>
            <a:ext cx="5257808" cy="1071546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EG" sz="2800" b="1" dirty="0" smtClean="0">
                <a:latin typeface="+mn-lt"/>
                <a:ea typeface="+mn-ea"/>
                <a:cs typeface="AdvertisingBold" pitchFamily="2" charset="-78"/>
              </a:rPr>
              <a:t>معايير الاعتماد المؤسسى الحاكمة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600200"/>
            <a:ext cx="8329642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هى المعايير التى لابد من استيفائها عند التقدم بملف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الاعتماد المؤسسى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للهيئة قبل إرسال الدراسة الذاتية والموافقة على طلب الكلية للتقدم للهيئة ، وهى :</a:t>
            </a:r>
          </a:p>
          <a:p>
            <a:pPr algn="just">
              <a:lnSpc>
                <a:spcPct val="150000"/>
              </a:lnSpc>
            </a:pP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المعايير </a:t>
            </a: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الأكاديمية</a:t>
            </a:r>
          </a:p>
          <a:p>
            <a:pPr algn="just">
              <a:lnSpc>
                <a:spcPct val="150000"/>
              </a:lnSpc>
            </a:pP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البرامج التعليمية</a:t>
            </a:r>
          </a:p>
          <a:p>
            <a:pPr algn="just">
              <a:lnSpc>
                <a:spcPct val="150000"/>
              </a:lnSpc>
            </a:pP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التعليم والتعلم والتسهيلات الداعمة</a:t>
            </a:r>
          </a:p>
          <a:p>
            <a:pPr algn="just">
              <a:lnSpc>
                <a:spcPct val="150000"/>
              </a:lnSpc>
            </a:pPr>
            <a:r>
              <a:rPr lang="ar-EG" sz="2000" b="1" dirty="0" smtClean="0">
                <a:solidFill>
                  <a:srgbClr val="7030A0"/>
                </a:solidFill>
                <a:cs typeface="AdvertisingBold" pitchFamily="2" charset="-78"/>
              </a:rPr>
              <a:t>الدراسات العليا</a:t>
            </a:r>
            <a:endParaRPr lang="ar-EG" sz="2000" b="1" dirty="0">
              <a:solidFill>
                <a:srgbClr val="7030A0"/>
              </a:solidFill>
              <a:cs typeface="AdvertisingBold" pitchFamily="2" charset="-78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285860"/>
            <a:ext cx="9144000" cy="69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2F169A"/>
              </a:gs>
              <a:gs pos="100000">
                <a:srgbClr val="FFFF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EG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1455</Words>
  <Application>Microsoft Office PowerPoint</Application>
  <PresentationFormat>On-screen Show (4:3)</PresentationFormat>
  <Paragraphs>264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معايير الاعتماد المؤسسى الحاكمة</vt:lpstr>
      <vt:lpstr>الدراسة الذاتية للكلية</vt:lpstr>
      <vt:lpstr>Slide 11</vt:lpstr>
      <vt:lpstr>التقرير السنوى للكلية</vt:lpstr>
      <vt:lpstr>Slide 13</vt:lpstr>
      <vt:lpstr>الدراسة الذاتية للبرنامج</vt:lpstr>
      <vt:lpstr>التقرير السنوى للبرنامج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معايير فحص تقرير التقويم الذاتى</vt:lpstr>
      <vt:lpstr>Slide 39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DR.mahsoub</dc:creator>
  <cp:lastModifiedBy>gg</cp:lastModifiedBy>
  <cp:revision>42</cp:revision>
  <dcterms:created xsi:type="dcterms:W3CDTF">2010-03-23T19:52:51Z</dcterms:created>
  <dcterms:modified xsi:type="dcterms:W3CDTF">2010-10-24T18:27:08Z</dcterms:modified>
</cp:coreProperties>
</file>