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6"/>
  </p:notesMasterIdLst>
  <p:sldIdLst>
    <p:sldId id="256" r:id="rId2"/>
    <p:sldId id="343" r:id="rId3"/>
    <p:sldId id="310" r:id="rId4"/>
    <p:sldId id="312" r:id="rId5"/>
    <p:sldId id="275" r:id="rId6"/>
    <p:sldId id="271" r:id="rId7"/>
    <p:sldId id="331" r:id="rId8"/>
    <p:sldId id="344" r:id="rId9"/>
    <p:sldId id="349" r:id="rId10"/>
    <p:sldId id="345" r:id="rId11"/>
    <p:sldId id="350" r:id="rId12"/>
    <p:sldId id="333" r:id="rId13"/>
    <p:sldId id="334" r:id="rId14"/>
    <p:sldId id="332" r:id="rId15"/>
    <p:sldId id="346" r:id="rId16"/>
    <p:sldId id="348" r:id="rId17"/>
    <p:sldId id="287" r:id="rId18"/>
    <p:sldId id="288" r:id="rId19"/>
    <p:sldId id="294" r:id="rId20"/>
    <p:sldId id="295" r:id="rId21"/>
    <p:sldId id="296" r:id="rId22"/>
    <p:sldId id="297" r:id="rId23"/>
    <p:sldId id="298" r:id="rId24"/>
    <p:sldId id="299" r:id="rId25"/>
    <p:sldId id="330" r:id="rId26"/>
    <p:sldId id="340" r:id="rId27"/>
    <p:sldId id="300" r:id="rId28"/>
    <p:sldId id="352" r:id="rId29"/>
    <p:sldId id="353" r:id="rId30"/>
    <p:sldId id="354" r:id="rId31"/>
    <p:sldId id="355" r:id="rId32"/>
    <p:sldId id="356" r:id="rId33"/>
    <p:sldId id="359" r:id="rId34"/>
    <p:sldId id="361" r:id="rId35"/>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7" d="100"/>
          <a:sy n="67" d="100"/>
        </p:scale>
        <p:origin x="-147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06/relationships/legacyDocTextInfo" Target="legacyDocTextInfo.bin"/><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9F1C054-1A9F-464D-8F4C-D25BA2454201}" type="datetimeFigureOut">
              <a:rPr lang="ar-EG" smtClean="0"/>
              <a:pPr/>
              <a:t>17/02/1435</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12A7A5A-252D-40AA-97A9-292C73A4585E}" type="slidenum">
              <a:rPr lang="ar-EG" smtClean="0"/>
              <a:pPr/>
              <a:t>‹#›</a:t>
            </a:fld>
            <a:endParaRPr lang="ar-EG"/>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C64E472-426A-4931-AC8A-B31EA34EB321}" type="slidenum">
              <a:rPr lang="en-US"/>
              <a:pPr/>
              <a:t>20</a:t>
            </a:fld>
            <a:endParaRPr lang="th-TH"/>
          </a:p>
        </p:txBody>
      </p:sp>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p:txBody>
          <a:bodyPr/>
          <a:lstStyle/>
          <a:p>
            <a:pPr>
              <a:spcBef>
                <a:spcPct val="0"/>
              </a:spcBef>
            </a:pPr>
            <a:endParaRPr lang="ar-EG">
              <a:cs typeface="Arial" pitchFamily="34" charset="0"/>
            </a:endParaRPr>
          </a:p>
        </p:txBody>
      </p:sp>
      <p:sp>
        <p:nvSpPr>
          <p:cNvPr id="18436"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FA51C9F3-773C-4A20-B2C1-18987E6E138D}" type="slidenum">
              <a:rPr lang="ar-SA" sz="1200">
                <a:latin typeface="Tahoma" pitchFamily="34" charset="0"/>
                <a:cs typeface="Times New Roman" pitchFamily="18" charset="0"/>
              </a:rPr>
              <a:pPr rtl="1"/>
              <a:t>20</a:t>
            </a:fld>
            <a:endParaRPr lang="ar-EG" sz="1200">
              <a:latin typeface="Tahoma" pitchFamily="34" charset="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73CF29C-FDF2-4E5D-B236-BBC165316072}" type="slidenum">
              <a:rPr lang="en-US"/>
              <a:pPr/>
              <a:t>21</a:t>
            </a:fld>
            <a:endParaRPr lang="th-TH"/>
          </a:p>
        </p:txBody>
      </p:sp>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p:txBody>
          <a:bodyPr/>
          <a:lstStyle/>
          <a:p>
            <a:pPr>
              <a:spcBef>
                <a:spcPct val="0"/>
              </a:spcBef>
            </a:pPr>
            <a:endParaRPr lang="ar-EG">
              <a:cs typeface="Arial" pitchFamily="34" charset="0"/>
            </a:endParaRPr>
          </a:p>
        </p:txBody>
      </p:sp>
      <p:sp>
        <p:nvSpPr>
          <p:cNvPr id="20484"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FB3DC211-BB8B-443C-897C-0F76090216C3}" type="slidenum">
              <a:rPr lang="ar-SA" sz="1200">
                <a:latin typeface="Tahoma" pitchFamily="34" charset="0"/>
                <a:cs typeface="Times New Roman" pitchFamily="18" charset="0"/>
              </a:rPr>
              <a:pPr rtl="1"/>
              <a:t>21</a:t>
            </a:fld>
            <a:endParaRPr lang="ar-EG" sz="1200">
              <a:latin typeface="Tahoma" pitchFamily="34" charset="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6414C5E-65CE-448F-A122-01E8EEB7D4A6}" type="slidenum">
              <a:rPr lang="en-US"/>
              <a:pPr/>
              <a:t>22</a:t>
            </a:fld>
            <a:endParaRPr lang="th-TH"/>
          </a:p>
        </p:txBody>
      </p:sp>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p:txBody>
          <a:bodyPr/>
          <a:lstStyle/>
          <a:p>
            <a:pPr>
              <a:spcBef>
                <a:spcPct val="0"/>
              </a:spcBef>
            </a:pPr>
            <a:endParaRPr lang="ar-EG">
              <a:cs typeface="Arial" pitchFamily="34" charset="0"/>
            </a:endParaRPr>
          </a:p>
        </p:txBody>
      </p:sp>
      <p:sp>
        <p:nvSpPr>
          <p:cNvPr id="205828"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4C641B67-80B9-4823-AFC6-A62A50007194}" type="slidenum">
              <a:rPr lang="ar-SA" sz="1200">
                <a:latin typeface="Tahoma" pitchFamily="34" charset="0"/>
                <a:cs typeface="Times New Roman" pitchFamily="18" charset="0"/>
              </a:rPr>
              <a:pPr rtl="1"/>
              <a:t>22</a:t>
            </a:fld>
            <a:endParaRPr lang="ar-EG" sz="1200">
              <a:latin typeface="Tahoma" pitchFamily="34" charset="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90CDD5E-50F6-4CA1-BDEA-75A96DE4459C}" type="slidenum">
              <a:rPr lang="en-US"/>
              <a:pPr/>
              <a:t>23</a:t>
            </a:fld>
            <a:endParaRPr lang="th-TH"/>
          </a:p>
        </p:txBody>
      </p:sp>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p:txBody>
          <a:bodyPr/>
          <a:lstStyle/>
          <a:p>
            <a:pPr>
              <a:spcBef>
                <a:spcPct val="0"/>
              </a:spcBef>
            </a:pPr>
            <a:endParaRPr lang="ar-EG">
              <a:cs typeface="Arial" pitchFamily="34" charset="0"/>
            </a:endParaRPr>
          </a:p>
        </p:txBody>
      </p:sp>
      <p:sp>
        <p:nvSpPr>
          <p:cNvPr id="207876"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496ABA05-220D-48DE-984A-18D778732D03}" type="slidenum">
              <a:rPr lang="ar-SA" sz="1200">
                <a:latin typeface="Tahoma" pitchFamily="34" charset="0"/>
                <a:cs typeface="Times New Roman" pitchFamily="18" charset="0"/>
              </a:rPr>
              <a:pPr rtl="1"/>
              <a:t>23</a:t>
            </a:fld>
            <a:endParaRPr lang="ar-EG" sz="1200">
              <a:latin typeface="Tahoma" pitchFamily="34" charset="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3B9FF58-1ED2-4564-82C3-847BDCC998DE}" type="slidenum">
              <a:rPr lang="en-US"/>
              <a:pPr/>
              <a:t>24</a:t>
            </a:fld>
            <a:endParaRPr lang="th-TH"/>
          </a:p>
        </p:txBody>
      </p:sp>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p:txBody>
          <a:bodyPr/>
          <a:lstStyle/>
          <a:p>
            <a:pPr>
              <a:spcBef>
                <a:spcPct val="0"/>
              </a:spcBef>
            </a:pPr>
            <a:endParaRPr lang="ar-EG">
              <a:cs typeface="Arial" pitchFamily="34" charset="0"/>
            </a:endParaRPr>
          </a:p>
        </p:txBody>
      </p:sp>
      <p:sp>
        <p:nvSpPr>
          <p:cNvPr id="209924"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9C96E744-1CBB-45FC-9D6E-2AE12680D3BC}" type="slidenum">
              <a:rPr lang="ar-SA" sz="1200">
                <a:latin typeface="Tahoma" pitchFamily="34" charset="0"/>
                <a:cs typeface="Times New Roman" pitchFamily="18" charset="0"/>
              </a:rPr>
              <a:pPr rtl="1"/>
              <a:t>24</a:t>
            </a:fld>
            <a:endParaRPr lang="ar-EG" sz="1200">
              <a:latin typeface="Tahoma" pitchFamily="34"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3B9FF58-1ED2-4564-82C3-847BDCC998DE}" type="slidenum">
              <a:rPr lang="en-US"/>
              <a:pPr/>
              <a:t>25</a:t>
            </a:fld>
            <a:endParaRPr lang="th-TH"/>
          </a:p>
        </p:txBody>
      </p:sp>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p:txBody>
          <a:bodyPr/>
          <a:lstStyle/>
          <a:p>
            <a:pPr>
              <a:spcBef>
                <a:spcPct val="0"/>
              </a:spcBef>
            </a:pPr>
            <a:endParaRPr lang="ar-EG">
              <a:cs typeface="Arial" pitchFamily="34" charset="0"/>
            </a:endParaRPr>
          </a:p>
        </p:txBody>
      </p:sp>
      <p:sp>
        <p:nvSpPr>
          <p:cNvPr id="209924"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9C96E744-1CBB-45FC-9D6E-2AE12680D3BC}" type="slidenum">
              <a:rPr lang="ar-SA" sz="1200">
                <a:latin typeface="Tahoma" pitchFamily="34" charset="0"/>
                <a:cs typeface="Times New Roman" pitchFamily="18" charset="0"/>
              </a:rPr>
              <a:pPr rtl="1"/>
              <a:t>25</a:t>
            </a:fld>
            <a:endParaRPr lang="ar-EG" sz="1200">
              <a:latin typeface="Tahoma" pitchFamily="34" charset="0"/>
              <a:cs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7F842F-66C3-4DD7-87D5-7BD57292DDD7}" type="slidenum">
              <a:rPr lang="en-US"/>
              <a:pPr/>
              <a:t>27</a:t>
            </a:fld>
            <a:endParaRPr lang="th-TH"/>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a:xfrm>
            <a:off x="6553200" y="6356350"/>
            <a:ext cx="2133600" cy="365125"/>
          </a:xfrm>
          <a:prstGeom prst="rect">
            <a:avLst/>
          </a:prstGeom>
        </p:spPr>
        <p:txBody>
          <a:bodyPr/>
          <a:lstStyle/>
          <a:p>
            <a:fld id="{80848B58-2EAB-4D16-9C2E-E370CD26DC75}" type="datetimeFigureOut">
              <a:rPr lang="ar-EG" smtClean="0"/>
              <a:pPr/>
              <a:t>17/02/1435</a:t>
            </a:fld>
            <a:endParaRPr lang="ar-EG"/>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ar-EG"/>
          </a:p>
        </p:txBody>
      </p:sp>
      <p:sp>
        <p:nvSpPr>
          <p:cNvPr id="6" name="Slide Number Placeholder 5"/>
          <p:cNvSpPr>
            <a:spLocks noGrp="1"/>
          </p:cNvSpPr>
          <p:nvPr>
            <p:ph type="sldNum" sz="quarter" idx="12"/>
          </p:nvPr>
        </p:nvSpPr>
        <p:spPr>
          <a:xfrm>
            <a:off x="457200" y="6356350"/>
            <a:ext cx="2133600" cy="365125"/>
          </a:xfrm>
          <a:prstGeom prst="rect">
            <a:avLst/>
          </a:prstGeom>
        </p:spPr>
        <p:txBody>
          <a:bodyPr/>
          <a:lstStyle/>
          <a:p>
            <a:fld id="{0B3F9A6E-315B-4BCC-A37A-C7B8A26BA2DF}" type="slidenum">
              <a:rPr lang="ar-EG" smtClean="0"/>
              <a:pPr/>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a:xfrm>
            <a:off x="6553200" y="6356350"/>
            <a:ext cx="2133600" cy="365125"/>
          </a:xfrm>
          <a:prstGeom prst="rect">
            <a:avLst/>
          </a:prstGeom>
        </p:spPr>
        <p:txBody>
          <a:bodyPr/>
          <a:lstStyle/>
          <a:p>
            <a:fld id="{80848B58-2EAB-4D16-9C2E-E370CD26DC75}" type="datetimeFigureOut">
              <a:rPr lang="ar-EG" smtClean="0"/>
              <a:pPr/>
              <a:t>17/02/1435</a:t>
            </a:fld>
            <a:endParaRPr lang="ar-EG"/>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ar-EG"/>
          </a:p>
        </p:txBody>
      </p:sp>
      <p:sp>
        <p:nvSpPr>
          <p:cNvPr id="6" name="Slide Number Placeholder 5"/>
          <p:cNvSpPr>
            <a:spLocks noGrp="1"/>
          </p:cNvSpPr>
          <p:nvPr>
            <p:ph type="sldNum" sz="quarter" idx="12"/>
          </p:nvPr>
        </p:nvSpPr>
        <p:spPr>
          <a:xfrm>
            <a:off x="457200" y="6356350"/>
            <a:ext cx="2133600" cy="365125"/>
          </a:xfrm>
          <a:prstGeom prst="rect">
            <a:avLst/>
          </a:prstGeom>
        </p:spPr>
        <p:txBody>
          <a:bodyPr/>
          <a:lstStyle/>
          <a:p>
            <a:fld id="{0B3F9A6E-315B-4BCC-A37A-C7B8A26BA2DF}" type="slidenum">
              <a:rPr lang="ar-EG" smtClean="0"/>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a:xfrm>
            <a:off x="6553200" y="6356350"/>
            <a:ext cx="2133600" cy="365125"/>
          </a:xfrm>
          <a:prstGeom prst="rect">
            <a:avLst/>
          </a:prstGeom>
        </p:spPr>
        <p:txBody>
          <a:bodyPr/>
          <a:lstStyle/>
          <a:p>
            <a:fld id="{80848B58-2EAB-4D16-9C2E-E370CD26DC75}" type="datetimeFigureOut">
              <a:rPr lang="ar-EG" smtClean="0"/>
              <a:pPr/>
              <a:t>17/02/1435</a:t>
            </a:fld>
            <a:endParaRPr lang="ar-EG"/>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ar-EG"/>
          </a:p>
        </p:txBody>
      </p:sp>
      <p:sp>
        <p:nvSpPr>
          <p:cNvPr id="6" name="Slide Number Placeholder 5"/>
          <p:cNvSpPr>
            <a:spLocks noGrp="1"/>
          </p:cNvSpPr>
          <p:nvPr>
            <p:ph type="sldNum" sz="quarter" idx="12"/>
          </p:nvPr>
        </p:nvSpPr>
        <p:spPr>
          <a:xfrm>
            <a:off x="457200" y="6356350"/>
            <a:ext cx="2133600" cy="365125"/>
          </a:xfrm>
          <a:prstGeom prst="rect">
            <a:avLst/>
          </a:prstGeom>
        </p:spPr>
        <p:txBody>
          <a:bodyPr/>
          <a:lstStyle/>
          <a:p>
            <a:fld id="{0B3F9A6E-315B-4BCC-A37A-C7B8A26BA2DF}" type="slidenum">
              <a:rPr lang="ar-EG" smtClean="0"/>
              <a:pPr/>
              <a:t>‹#›</a:t>
            </a:fld>
            <a:endParaRPr lang="ar-E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700338" y="263525"/>
            <a:ext cx="5775325" cy="6118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00563" y="333375"/>
            <a:ext cx="4186237" cy="935038"/>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a:prstGeom prst="rect">
            <a:avLst/>
          </a:prstGeo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n-US" dirty="0" smtClean="0"/>
              <a:t>Click to edit Master title style</a:t>
            </a:r>
            <a:endParaRPr lang="ar-EG" dirty="0"/>
          </a:p>
        </p:txBody>
      </p:sp>
      <p:sp>
        <p:nvSpPr>
          <p:cNvPr id="3" name="Content Placeholder 2"/>
          <p:cNvSpPr>
            <a:spLocks noGrp="1"/>
          </p:cNvSpPr>
          <p:nvPr>
            <p:ph idx="1"/>
          </p:nvPr>
        </p:nvSpPr>
        <p:spPr>
          <a:xfrm>
            <a:off x="2714612" y="1546243"/>
            <a:ext cx="5972188" cy="4525963"/>
          </a:xfrm>
        </p:spPr>
        <p:txBody>
          <a:bodyPr/>
          <a:lstStyle>
            <a:lvl1pPr>
              <a:buSzPct val="1200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EG" dirty="0"/>
          </a:p>
        </p:txBody>
      </p:sp>
      <p:sp>
        <p:nvSpPr>
          <p:cNvPr id="5" name="Footer Placeholder 4"/>
          <p:cNvSpPr>
            <a:spLocks noGrp="1"/>
          </p:cNvSpPr>
          <p:nvPr>
            <p:ph type="ftr" sz="quarter" idx="11"/>
          </p:nvPr>
        </p:nvSpPr>
        <p:spPr>
          <a:xfrm>
            <a:off x="71406" y="6421461"/>
            <a:ext cx="2428892" cy="365125"/>
          </a:xfrm>
          <a:prstGeom prst="rect">
            <a:avLst/>
          </a:prstGeom>
          <a:solidFill>
            <a:srgbClr val="FFC000"/>
          </a:solidFill>
          <a:ln w="1905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defRPr b="1">
                <a:effectLst>
                  <a:outerShdw blurRad="38100" dist="38100" dir="2700000" algn="tl">
                    <a:srgbClr val="000000">
                      <a:alpha val="43137"/>
                    </a:srgbClr>
                  </a:outerShdw>
                </a:effectLst>
                <a:cs typeface="AF_Najed" pitchFamily="2" charset="-78"/>
              </a:defRPr>
            </a:lvl1pPr>
          </a:lstStyle>
          <a:p>
            <a:r>
              <a:rPr lang="ar-EG" dirty="0" smtClean="0"/>
              <a:t>د . محسوب عبد القادر – </a:t>
            </a:r>
            <a:r>
              <a:rPr lang="en-US" sz="1400" dirty="0" smtClean="0"/>
              <a:t>QAAC-SVU</a:t>
            </a:r>
            <a:endParaRPr lang="ar-EG" sz="14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3200" y="6356350"/>
            <a:ext cx="2133600" cy="365125"/>
          </a:xfrm>
          <a:prstGeom prst="rect">
            <a:avLst/>
          </a:prstGeom>
        </p:spPr>
        <p:txBody>
          <a:bodyPr/>
          <a:lstStyle/>
          <a:p>
            <a:fld id="{80848B58-2EAB-4D16-9C2E-E370CD26DC75}" type="datetimeFigureOut">
              <a:rPr lang="ar-EG" smtClean="0"/>
              <a:pPr/>
              <a:t>17/02/1435</a:t>
            </a:fld>
            <a:endParaRPr lang="ar-EG"/>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ar-EG"/>
          </a:p>
        </p:txBody>
      </p:sp>
      <p:sp>
        <p:nvSpPr>
          <p:cNvPr id="6" name="Slide Number Placeholder 5"/>
          <p:cNvSpPr>
            <a:spLocks noGrp="1"/>
          </p:cNvSpPr>
          <p:nvPr>
            <p:ph type="sldNum" sz="quarter" idx="12"/>
          </p:nvPr>
        </p:nvSpPr>
        <p:spPr>
          <a:xfrm>
            <a:off x="457200" y="6356350"/>
            <a:ext cx="2133600" cy="365125"/>
          </a:xfrm>
          <a:prstGeom prst="rect">
            <a:avLst/>
          </a:prstGeom>
        </p:spPr>
        <p:txBody>
          <a:bodyPr/>
          <a:lstStyle/>
          <a:p>
            <a:fld id="{0B3F9A6E-315B-4BCC-A37A-C7B8A26BA2DF}" type="slidenum">
              <a:rPr lang="ar-EG" smtClean="0"/>
              <a:pPr/>
              <a:t>‹#›</a:t>
            </a:fld>
            <a:endParaRPr lang="ar-E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a:xfrm>
            <a:off x="6553200" y="6356350"/>
            <a:ext cx="2133600" cy="365125"/>
          </a:xfrm>
          <a:prstGeom prst="rect">
            <a:avLst/>
          </a:prstGeom>
        </p:spPr>
        <p:txBody>
          <a:bodyPr/>
          <a:lstStyle/>
          <a:p>
            <a:fld id="{80848B58-2EAB-4D16-9C2E-E370CD26DC75}" type="datetimeFigureOut">
              <a:rPr lang="ar-EG" smtClean="0"/>
              <a:pPr/>
              <a:t>17/02/1435</a:t>
            </a:fld>
            <a:endParaRPr lang="ar-EG"/>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ar-EG"/>
          </a:p>
        </p:txBody>
      </p:sp>
      <p:sp>
        <p:nvSpPr>
          <p:cNvPr id="7" name="Slide Number Placeholder 6"/>
          <p:cNvSpPr>
            <a:spLocks noGrp="1"/>
          </p:cNvSpPr>
          <p:nvPr>
            <p:ph type="sldNum" sz="quarter" idx="12"/>
          </p:nvPr>
        </p:nvSpPr>
        <p:spPr>
          <a:xfrm>
            <a:off x="457200" y="6356350"/>
            <a:ext cx="2133600" cy="365125"/>
          </a:xfrm>
          <a:prstGeom prst="rect">
            <a:avLst/>
          </a:prstGeom>
        </p:spPr>
        <p:txBody>
          <a:bodyPr/>
          <a:lstStyle/>
          <a:p>
            <a:fld id="{0B3F9A6E-315B-4BCC-A37A-C7B8A26BA2DF}" type="slidenum">
              <a:rPr lang="ar-EG" smtClean="0"/>
              <a:pPr/>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a:xfrm>
            <a:off x="6553200" y="6356350"/>
            <a:ext cx="2133600" cy="365125"/>
          </a:xfrm>
          <a:prstGeom prst="rect">
            <a:avLst/>
          </a:prstGeom>
        </p:spPr>
        <p:txBody>
          <a:bodyPr/>
          <a:lstStyle/>
          <a:p>
            <a:fld id="{80848B58-2EAB-4D16-9C2E-E370CD26DC75}" type="datetimeFigureOut">
              <a:rPr lang="ar-EG" smtClean="0"/>
              <a:pPr/>
              <a:t>17/02/1435</a:t>
            </a:fld>
            <a:endParaRPr lang="ar-EG"/>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ar-EG"/>
          </a:p>
        </p:txBody>
      </p:sp>
      <p:sp>
        <p:nvSpPr>
          <p:cNvPr id="9" name="Slide Number Placeholder 8"/>
          <p:cNvSpPr>
            <a:spLocks noGrp="1"/>
          </p:cNvSpPr>
          <p:nvPr>
            <p:ph type="sldNum" sz="quarter" idx="12"/>
          </p:nvPr>
        </p:nvSpPr>
        <p:spPr>
          <a:xfrm>
            <a:off x="457200" y="6356350"/>
            <a:ext cx="2133600" cy="365125"/>
          </a:xfrm>
          <a:prstGeom prst="rect">
            <a:avLst/>
          </a:prstGeom>
        </p:spPr>
        <p:txBody>
          <a:bodyPr/>
          <a:lstStyle/>
          <a:p>
            <a:fld id="{0B3F9A6E-315B-4BCC-A37A-C7B8A26BA2DF}" type="slidenum">
              <a:rPr lang="ar-EG" smtClean="0"/>
              <a:pPr/>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a:xfrm>
            <a:off x="6553200" y="6356350"/>
            <a:ext cx="2133600" cy="365125"/>
          </a:xfrm>
          <a:prstGeom prst="rect">
            <a:avLst/>
          </a:prstGeom>
        </p:spPr>
        <p:txBody>
          <a:bodyPr/>
          <a:lstStyle/>
          <a:p>
            <a:fld id="{80848B58-2EAB-4D16-9C2E-E370CD26DC75}" type="datetimeFigureOut">
              <a:rPr lang="ar-EG" smtClean="0"/>
              <a:pPr/>
              <a:t>17/02/1435</a:t>
            </a:fld>
            <a:endParaRPr lang="ar-EG"/>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ar-EG"/>
          </a:p>
        </p:txBody>
      </p:sp>
      <p:sp>
        <p:nvSpPr>
          <p:cNvPr id="5" name="Slide Number Placeholder 4"/>
          <p:cNvSpPr>
            <a:spLocks noGrp="1"/>
          </p:cNvSpPr>
          <p:nvPr>
            <p:ph type="sldNum" sz="quarter" idx="12"/>
          </p:nvPr>
        </p:nvSpPr>
        <p:spPr>
          <a:xfrm>
            <a:off x="457200" y="6356350"/>
            <a:ext cx="2133600" cy="365125"/>
          </a:xfrm>
          <a:prstGeom prst="rect">
            <a:avLst/>
          </a:prstGeom>
        </p:spPr>
        <p:txBody>
          <a:bodyPr/>
          <a:lstStyle/>
          <a:p>
            <a:fld id="{0B3F9A6E-315B-4BCC-A37A-C7B8A26BA2DF}" type="slidenum">
              <a:rPr lang="ar-EG" smtClean="0"/>
              <a:pPr/>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3200" y="6356350"/>
            <a:ext cx="2133600" cy="365125"/>
          </a:xfrm>
          <a:prstGeom prst="rect">
            <a:avLst/>
          </a:prstGeom>
        </p:spPr>
        <p:txBody>
          <a:bodyPr/>
          <a:lstStyle/>
          <a:p>
            <a:fld id="{80848B58-2EAB-4D16-9C2E-E370CD26DC75}" type="datetimeFigureOut">
              <a:rPr lang="ar-EG" smtClean="0"/>
              <a:pPr/>
              <a:t>17/02/1435</a:t>
            </a:fld>
            <a:endParaRPr lang="ar-EG"/>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ar-EG"/>
          </a:p>
        </p:txBody>
      </p:sp>
      <p:sp>
        <p:nvSpPr>
          <p:cNvPr id="4" name="Slide Number Placeholder 3"/>
          <p:cNvSpPr>
            <a:spLocks noGrp="1"/>
          </p:cNvSpPr>
          <p:nvPr>
            <p:ph type="sldNum" sz="quarter" idx="12"/>
          </p:nvPr>
        </p:nvSpPr>
        <p:spPr>
          <a:xfrm>
            <a:off x="457200" y="6356350"/>
            <a:ext cx="2133600" cy="365125"/>
          </a:xfrm>
          <a:prstGeom prst="rect">
            <a:avLst/>
          </a:prstGeom>
        </p:spPr>
        <p:txBody>
          <a:bodyPr/>
          <a:lstStyle/>
          <a:p>
            <a:fld id="{0B3F9A6E-315B-4BCC-A37A-C7B8A26BA2DF}" type="slidenum">
              <a:rPr lang="ar-EG" smtClean="0"/>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53200" y="6356350"/>
            <a:ext cx="2133600" cy="365125"/>
          </a:xfrm>
          <a:prstGeom prst="rect">
            <a:avLst/>
          </a:prstGeom>
        </p:spPr>
        <p:txBody>
          <a:bodyPr/>
          <a:lstStyle/>
          <a:p>
            <a:fld id="{80848B58-2EAB-4D16-9C2E-E370CD26DC75}" type="datetimeFigureOut">
              <a:rPr lang="ar-EG" smtClean="0"/>
              <a:pPr/>
              <a:t>17/02/1435</a:t>
            </a:fld>
            <a:endParaRPr lang="ar-EG"/>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ar-EG"/>
          </a:p>
        </p:txBody>
      </p:sp>
      <p:sp>
        <p:nvSpPr>
          <p:cNvPr id="7" name="Slide Number Placeholder 6"/>
          <p:cNvSpPr>
            <a:spLocks noGrp="1"/>
          </p:cNvSpPr>
          <p:nvPr>
            <p:ph type="sldNum" sz="quarter" idx="12"/>
          </p:nvPr>
        </p:nvSpPr>
        <p:spPr>
          <a:xfrm>
            <a:off x="457200" y="6356350"/>
            <a:ext cx="2133600" cy="365125"/>
          </a:xfrm>
          <a:prstGeom prst="rect">
            <a:avLst/>
          </a:prstGeom>
        </p:spPr>
        <p:txBody>
          <a:bodyPr/>
          <a:lstStyle/>
          <a:p>
            <a:fld id="{0B3F9A6E-315B-4BCC-A37A-C7B8A26BA2DF}" type="slidenum">
              <a:rPr lang="ar-EG" smtClean="0"/>
              <a:pPr/>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53200" y="6356350"/>
            <a:ext cx="2133600" cy="365125"/>
          </a:xfrm>
          <a:prstGeom prst="rect">
            <a:avLst/>
          </a:prstGeom>
        </p:spPr>
        <p:txBody>
          <a:bodyPr/>
          <a:lstStyle/>
          <a:p>
            <a:fld id="{80848B58-2EAB-4D16-9C2E-E370CD26DC75}" type="datetimeFigureOut">
              <a:rPr lang="ar-EG" smtClean="0"/>
              <a:pPr/>
              <a:t>17/02/1435</a:t>
            </a:fld>
            <a:endParaRPr lang="ar-EG"/>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ar-EG"/>
          </a:p>
        </p:txBody>
      </p:sp>
      <p:sp>
        <p:nvSpPr>
          <p:cNvPr id="7" name="Slide Number Placeholder 6"/>
          <p:cNvSpPr>
            <a:spLocks noGrp="1"/>
          </p:cNvSpPr>
          <p:nvPr>
            <p:ph type="sldNum" sz="quarter" idx="12"/>
          </p:nvPr>
        </p:nvSpPr>
        <p:spPr>
          <a:xfrm>
            <a:off x="457200" y="6356350"/>
            <a:ext cx="2133600" cy="365125"/>
          </a:xfrm>
          <a:prstGeom prst="rect">
            <a:avLst/>
          </a:prstGeom>
        </p:spPr>
        <p:txBody>
          <a:bodyPr/>
          <a:lstStyle/>
          <a:p>
            <a:fld id="{0B3F9A6E-315B-4BCC-A37A-C7B8A26BA2DF}" type="slidenum">
              <a:rPr lang="ar-EG" smtClean="0"/>
              <a:pPr/>
              <a:t>‹#›</a:t>
            </a:fld>
            <a:endParaRPr lang="ar-E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29124" y="71414"/>
            <a:ext cx="4257676" cy="1000132"/>
          </a:xfrm>
          <a:prstGeom prst="rect">
            <a:avLst/>
          </a:prstGeom>
        </p:spPr>
        <p:txBody>
          <a:bodyPr vert="horz" lIns="91440" tIns="45720" rIns="91440" bIns="45720" rtlCol="1" anchor="ctr">
            <a:normAutofit/>
          </a:bodyPr>
          <a:lstStyle/>
          <a:p>
            <a:endParaRPr lang="ar-EG" dirty="0"/>
          </a:p>
        </p:txBody>
      </p:sp>
      <p:sp>
        <p:nvSpPr>
          <p:cNvPr id="3" name="Text Placeholder 2"/>
          <p:cNvSpPr>
            <a:spLocks noGrp="1"/>
          </p:cNvSpPr>
          <p:nvPr>
            <p:ph type="body" idx="1"/>
          </p:nvPr>
        </p:nvSpPr>
        <p:spPr>
          <a:xfrm>
            <a:off x="2714612" y="1285860"/>
            <a:ext cx="5972188" cy="4525963"/>
          </a:xfrm>
          <a:prstGeom prst="rect">
            <a:avLst/>
          </a:prstGeom>
        </p:spPr>
        <p:txBody>
          <a:bodyPr vert="horz" lIns="91440" tIns="45720" rIns="91440" bIns="45720" rtlCol="1">
            <a:normAutofit/>
          </a:bodyPr>
          <a:lstStyle/>
          <a:p>
            <a:pPr lvl="0"/>
            <a:endParaRPr lang="ar-EG"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1"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Sakkal Majalla" pitchFamily="2" charset="-78"/>
          <a:ea typeface="+mj-ea"/>
          <a:cs typeface="Sakkal Majalla" pitchFamily="2" charset="-78"/>
        </a:defRPr>
      </a:lvl1pPr>
    </p:titleStyle>
    <p:bodyStyle>
      <a:lvl1pPr marL="342900" indent="-342900" algn="just" defTabSz="914400" rtl="1" eaLnBrk="1" latinLnBrk="0" hangingPunct="1">
        <a:spcBef>
          <a:spcPct val="20000"/>
        </a:spcBef>
        <a:buClr>
          <a:srgbClr val="C00000"/>
        </a:buClr>
        <a:buSzPct val="130000"/>
        <a:buFont typeface="Wingdings" pitchFamily="2" charset="2"/>
        <a:buChar char="q"/>
        <a:defRPr sz="3000" b="1" kern="1200">
          <a:solidFill>
            <a:schemeClr val="tx1"/>
          </a:solidFill>
          <a:effectLst>
            <a:outerShdw blurRad="38100" dist="38100" dir="2700000" algn="tl">
              <a:srgbClr val="000000">
                <a:alpha val="43137"/>
              </a:srgbClr>
            </a:outerShdw>
          </a:effectLst>
          <a:latin typeface="Sakkal Majalla" pitchFamily="2" charset="-78"/>
          <a:ea typeface="+mn-ea"/>
          <a:cs typeface="Sakkal Majalla" pitchFamily="2" charset="-78"/>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google.com.eg/imgres?imgurl=http://blogs.edweek.org/edweek/thisweekineducation/upload/2007/06/national_yawn_standards/National%20Standards%20IC.jpg&amp;imgrefurl=http://blogs.edweek.org/edweek/thisweekineducation/2007/06/national_yawn_standards_again.html&amp;usg=__1eocyC62YxfLhAjHi8bYY95HjDw=&amp;h=276&amp;w=309&amp;sz=21&amp;hl=ar&amp;start=1&amp;tbnid=4BIz_ke_YAL1UM:&amp;tbnh=105&amp;tbnw=117&amp;prev=/images?q=standards&amp;gbv=2&amp;hl=a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mages.google.com.eg/imgres?imgurl=http://finaff.ucsc.edu/CashTrain/images/scale2.jpg&amp;imgrefurl=http://finaff.ucsc.edu/CashTrain/&amp;usg=__arAzcrNpy7p85UT7yjCayZ3_7BE=&amp;h=304&amp;w=350&amp;sz=12&amp;hl=ar&amp;start=3&amp;tbnid=5sr7yTR7jAKkeM:&amp;tbnh=104&amp;tbnw=120&amp;prev=/images?q=scale&amp;gbv=2&amp;hl=a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images.google.com.eg/imgres?imgurl=http://www.winona.edu/winonan/f2005/9-14/images/StackOfBooks.jpg&amp;imgrefurl=http://www.winona.edu/winonan/f2005/9-14/Bookpricessoar.htm&amp;usg=__JMqT5kaGEdM1r37EaiSlh5HCKKU=&amp;h=700&amp;w=497&amp;sz=56&amp;hl=ar&amp;start=13&amp;tbnid=Iix0YhR1osnh8M:&amp;tbnh=140&amp;tbnw=99&amp;prev=/images?q=books&amp;gbv=2&amp;hl=ar"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hyperlink" Target="http://images.google.com.eg/imgres?imgurl=http://www.openwebu.com/files/imagecache/preview/files/publishers/mariannebh/662_Administration_for_E/class_images/Accounting.jpg&amp;imgrefurl=http://knoworacle.wordpress.com/category/oracle-functional/oracle-ap-functional/&amp;usg=__PKODETTj6wmg4r6WN4YLYfJAhk4=&amp;h=300&amp;w=400&amp;sz=22&amp;hl=ar&amp;start=30&amp;tbnid=KIZwOEhANckkNM:&amp;tbnh=93&amp;tbnw=124&amp;prev=/images?q=accounting+report&amp;gbv=2&amp;ndsp=20&amp;hl=ar&amp;sa=N&amp;start=20"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hyperlink" Target="http://images.google.com.eg/imgres?imgurl=http://www.flow4athletes.com/multimedia/ssp_images/dreamstime_2676756.jpg&amp;imgrefurl=http://flow4athletes.com/ssp/mental_conditioning&amp;usg=__jA9zeauxmf_e9tc1sgPs6aaAgyA=&amp;h=320&amp;w=320&amp;sz=6&amp;hl=ar&amp;start=1&amp;tbnid=shlXvsqKqcuH5M:&amp;tbnh=118&amp;tbnw=118&amp;prev=/images?q=mental+skills&amp;gbv=2&amp;hl=ar"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hyperlink" Target="http://images.google.com.eg/imgres?imgurl=http://www.l2lgroup.com/importance-of-effective-communication-skills-01.jpg&amp;imgrefurl=http://www.l2lgroup.com/_blog/L2L_Group/post/Good_Communication_Skills_are_the_Key_to_Excellent_Sales/&amp;usg=__XMQUlzl7oSstrgj7GfW6ICK8zGM=&amp;h=412&amp;w=291&amp;sz=31&amp;hl=ar&amp;start=1&amp;tbnid=Q2aVjfHGqfCP3M:&amp;tbnh=125&amp;tbnw=88&amp;prev=/images?q=communication+skill&amp;gbv=2&amp;hl=ar"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hyperlink" Target="http://images.google.com.eg/imgres?imgurl=http://www.dancelife.com.au/media/images/blog/communication.gif&amp;imgrefurl=http://www.dancelife.com.au/blogs/posts/clintsalter/tag/katehiston&amp;usg=__fgGFsJpZmp3L-f5uzst1NXAb-CA=&amp;h=307&amp;w=521&amp;sz=5&amp;hl=ar&amp;start=20&amp;tbnid=3Y_BM630fdPNmM:&amp;tbnh=77&amp;tbnw=131&amp;prev=/images?q=communication+skill&amp;gbv=2&amp;hl=ar"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hyperlink" Target="http://images.google.com.eg/imgres?imgurl=http://www.entrepreneurs-journey.com/images/time-management.jpg&amp;imgrefurl=http://www.entrepreneurs-journey.com/996/why-entrepreneurs-need-to-invent-their-own-time-management-systems/&amp;usg=__M602QvvHw56mTBDdsfu3z0xLm8k=&amp;h=241&amp;w=348&amp;sz=23&amp;hl=ar&amp;start=57&amp;tbnid=kfOUes2v000aaM:&amp;tbnh=83&amp;tbnw=120&amp;prev=/images?q=time+,management&amp;gbv=2&amp;ndsp=20&amp;hl=ar&amp;sa=N&amp;start=40" TargetMode="Externa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6.xml"/><Relationship Id="rId1" Type="http://schemas.openxmlformats.org/officeDocument/2006/relationships/slideLayout" Target="../slideLayouts/slideLayout2.xml"/><Relationship Id="rId4" Type="http://schemas.openxmlformats.org/officeDocument/2006/relationships/slide" Target="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ages.google.com.eg/imgres?imgurl=http://messiahacademy.files.wordpress.com/2009/07/accreditation_status.jpg&amp;imgrefurl=http://messiahacademy.wordpress.com/&amp;usg=__FbQZpP8TOACPGmBtyP_ex9j_dpQ=&amp;h=371&amp;w=570&amp;sz=51&amp;hl=ar&amp;start=2&amp;itbs=1&amp;tbnid=_9oj4t6LIcoieM:&amp;tbnh=87&amp;tbnw=134&amp;prev=/images?q=accreditation&amp;gbv=2&amp;hl=ar&amp;sa=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4356"/>
            <a:ext cx="7772400" cy="3786214"/>
          </a:xfrm>
        </p:spPr>
        <p:txBody>
          <a:bodyPr>
            <a:normAutofit/>
          </a:bodyPr>
          <a:lstStyle/>
          <a:p>
            <a:r>
              <a:rPr lang="ar-EG" dirty="0" smtClean="0">
                <a:cs typeface="Al-Kharashi 3" pitchFamily="2" charset="-78"/>
              </a:rPr>
              <a:t>قياس نواتج التعلم</a:t>
            </a:r>
            <a:br>
              <a:rPr lang="ar-EG" dirty="0" smtClean="0">
                <a:cs typeface="Al-Kharashi 3" pitchFamily="2" charset="-78"/>
              </a:rPr>
            </a:br>
            <a:r>
              <a:rPr lang="ar-EG" dirty="0" smtClean="0">
                <a:cs typeface="AF_Aseer" pitchFamily="2" charset="-78"/>
              </a:rPr>
              <a:t/>
            </a:r>
            <a:br>
              <a:rPr lang="ar-EG" dirty="0" smtClean="0">
                <a:cs typeface="AF_Aseer" pitchFamily="2" charset="-78"/>
              </a:rPr>
            </a:br>
            <a:r>
              <a:rPr lang="ar-EG" sz="4400" dirty="0" smtClean="0">
                <a:cs typeface="FS_Diwany_Shatter" pitchFamily="2" charset="-78"/>
              </a:rPr>
              <a:t>أ.م.</a:t>
            </a:r>
            <a:r>
              <a:rPr lang="ar-EG" sz="4400" dirty="0" smtClean="0">
                <a:effectLst/>
                <a:cs typeface="FS_Diwany_Shatter" pitchFamily="2" charset="-78"/>
              </a:rPr>
              <a:t>د./ محسوب عبد القادر</a:t>
            </a:r>
            <a:r>
              <a:rPr lang="ar-EG" dirty="0" smtClean="0"/>
              <a:t/>
            </a:r>
            <a:br>
              <a:rPr lang="ar-EG" dirty="0" smtClean="0"/>
            </a:br>
            <a:r>
              <a:rPr lang="ar-EG" sz="2200" dirty="0" smtClean="0"/>
              <a:t>أستاذ مساعد القياس والتقويم – كلية التربية</a:t>
            </a:r>
            <a:br>
              <a:rPr lang="ar-EG" sz="2200" dirty="0" smtClean="0"/>
            </a:br>
            <a:r>
              <a:rPr lang="ar-EG" sz="2200" dirty="0" smtClean="0"/>
              <a:t>رئيس قسم علم النفس التربوى</a:t>
            </a:r>
            <a:br>
              <a:rPr lang="ar-EG" sz="2200" dirty="0" smtClean="0"/>
            </a:br>
            <a:r>
              <a:rPr lang="ar-EG" sz="2200" dirty="0" smtClean="0"/>
              <a:t>خبير بمشروع المركز القومى المصرى للقياس والتقويم فى التعليم العالى </a:t>
            </a:r>
            <a:r>
              <a:rPr lang="en-US" sz="2200" dirty="0" smtClean="0"/>
              <a:t>ENCMAP</a:t>
            </a:r>
            <a:r>
              <a:rPr lang="ar-EG" sz="2200" dirty="0" smtClean="0"/>
              <a:t/>
            </a:r>
            <a:br>
              <a:rPr lang="ar-EG" sz="2200" dirty="0" smtClean="0"/>
            </a:br>
            <a:r>
              <a:rPr lang="ar-EG" sz="2200" dirty="0" smtClean="0"/>
              <a:t>خبير المراجعة ببرنامج التطوير المستمر والتأهيل للاعتماد </a:t>
            </a:r>
            <a:r>
              <a:rPr lang="en-US" sz="2200" dirty="0" smtClean="0"/>
              <a:t>CIQAP</a:t>
            </a:r>
            <a:r>
              <a:rPr lang="ar-EG" sz="2200" dirty="0" smtClean="0"/>
              <a:t> </a:t>
            </a:r>
            <a:r>
              <a:rPr lang="ar-EG" dirty="0" smtClean="0"/>
              <a:t/>
            </a:r>
            <a:br>
              <a:rPr lang="ar-EG" dirty="0" smtClean="0"/>
            </a:br>
            <a:r>
              <a:rPr lang="ar-EG" sz="2200" dirty="0" smtClean="0"/>
              <a:t>مدير مدير مركز ضمان الجودة والتأهيل للاعتماد بالجامعة </a:t>
            </a:r>
            <a:r>
              <a:rPr lang="en-US" sz="2200" dirty="0" smtClean="0"/>
              <a:t>QAAC</a:t>
            </a:r>
            <a:endParaRPr lang="ar-EG" sz="2200" dirty="0"/>
          </a:p>
        </p:txBody>
      </p:sp>
      <p:sp>
        <p:nvSpPr>
          <p:cNvPr id="3" name="Subtitle 2"/>
          <p:cNvSpPr>
            <a:spLocks noGrp="1"/>
          </p:cNvSpPr>
          <p:nvPr>
            <p:ph type="subTitle" idx="1"/>
          </p:nvPr>
        </p:nvSpPr>
        <p:spPr>
          <a:xfrm>
            <a:off x="1428728" y="4714884"/>
            <a:ext cx="6400800" cy="1357322"/>
          </a:xfrm>
        </p:spPr>
        <p:txBody>
          <a:bodyPr>
            <a:normAutofit/>
          </a:bodyPr>
          <a:lstStyle/>
          <a:p>
            <a:r>
              <a:rPr lang="ar-EG" dirty="0" smtClean="0">
                <a:solidFill>
                  <a:schemeClr val="tx1"/>
                </a:solidFill>
              </a:rPr>
              <a:t>كلية الآداب– 25/ 3/ 2013م</a:t>
            </a:r>
            <a:endParaRPr lang="ar-EG"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516688" y="274638"/>
            <a:ext cx="2170112" cy="706437"/>
          </a:xfrm>
        </p:spPr>
        <p:txBody>
          <a:bodyPr>
            <a:normAutofit fontScale="90000"/>
          </a:bodyPr>
          <a:lstStyle/>
          <a:p>
            <a:pPr eaLnBrk="1" hangingPunct="1"/>
            <a:r>
              <a:rPr lang="ar-EG" smtClean="0"/>
              <a:t>شهادة الاعتماد</a:t>
            </a:r>
            <a:endParaRPr lang="th-TH" smtClean="0"/>
          </a:p>
        </p:txBody>
      </p:sp>
      <p:pic>
        <p:nvPicPr>
          <p:cNvPr id="18435" name="Picture 3" descr="Picture1"/>
          <p:cNvPicPr>
            <a:picLocks noChangeAspect="1" noChangeArrowheads="1"/>
          </p:cNvPicPr>
          <p:nvPr/>
        </p:nvPicPr>
        <p:blipFill>
          <a:blip r:embed="rId2" cstate="print"/>
          <a:srcRect/>
          <a:stretch>
            <a:fillRect/>
          </a:stretch>
        </p:blipFill>
        <p:spPr bwMode="auto">
          <a:xfrm>
            <a:off x="323850" y="1125538"/>
            <a:ext cx="8577263" cy="5256212"/>
          </a:xfrm>
          <a:prstGeom prst="rect">
            <a:avLst/>
          </a:prstGeom>
          <a:noFill/>
          <a:ln w="9525">
            <a:noFill/>
            <a:miter lim="800000"/>
            <a:headEnd/>
            <a:tailEnd/>
          </a:ln>
        </p:spPr>
      </p:pic>
      <p:sp>
        <p:nvSpPr>
          <p:cNvPr id="18436" name="Rectangle 4"/>
          <p:cNvSpPr>
            <a:spLocks noChangeArrowheads="1"/>
          </p:cNvSpPr>
          <p:nvPr/>
        </p:nvSpPr>
        <p:spPr bwMode="auto">
          <a:xfrm>
            <a:off x="2700338" y="4076700"/>
            <a:ext cx="3816350" cy="288925"/>
          </a:xfrm>
          <a:prstGeom prst="rect">
            <a:avLst/>
          </a:prstGeom>
          <a:solidFill>
            <a:schemeClr val="accent1"/>
          </a:solidFill>
          <a:ln w="9525">
            <a:noFill/>
            <a:miter lim="800000"/>
            <a:headEnd/>
            <a:tailEnd/>
          </a:ln>
        </p:spPr>
        <p:txBody>
          <a:bodyPr wrap="none" anchor="ctr"/>
          <a:lstStyle/>
          <a:p>
            <a:pPr algn="r"/>
            <a:r>
              <a:rPr lang="ar-EG" sz="1400" dirty="0" smtClean="0">
                <a:solidFill>
                  <a:srgbClr val="FF3300"/>
                </a:solidFill>
                <a:cs typeface="PT Bold Heading" pitchFamily="2" charset="-78"/>
              </a:rPr>
              <a:t>برنامج الجغرافيا – كلية الآداب بقنا – جامعة جنوب الوادى</a:t>
            </a:r>
            <a:endParaRPr lang="th-TH" sz="1400" dirty="0">
              <a:solidFill>
                <a:srgbClr val="FF3300"/>
              </a:solidFill>
              <a:cs typeface="AL-Mateen" pitchFamily="2" charset="-78"/>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rganization Chart 2"/>
          <p:cNvGraphicFramePr>
            <a:graphicFrameLocks/>
          </p:cNvGraphicFramePr>
          <p:nvPr>
            <p:ph type="dgm" idx="1"/>
          </p:nvPr>
        </p:nvGraphicFramePr>
        <p:xfrm>
          <a:off x="285720" y="404813"/>
          <a:ext cx="8607455" cy="6192837"/>
        </p:xfrm>
        <a:graphic>
          <a:graphicData uri="http://schemas.openxmlformats.org/drawingml/2006/compatibility">
            <com:legacyDrawing xmlns:com="http://schemas.openxmlformats.org/drawingml/2006/compatibility" spid="_x0000_s102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3116"/>
            <a:ext cx="8429684" cy="1000132"/>
          </a:xfrm>
        </p:spPr>
        <p:txBody>
          <a:bodyPr>
            <a:normAutofit fontScale="90000"/>
          </a:bodyPr>
          <a:lstStyle/>
          <a:p>
            <a:r>
              <a:rPr lang="ar-EG" dirty="0" smtClean="0">
                <a:cs typeface="PT Bold Heading" pitchFamily="2" charset="-78"/>
              </a:rPr>
              <a:t>موقع المعايير الأكاديمية فى عملية الاعتماد المؤسسى</a:t>
            </a:r>
            <a:endParaRPr lang="en-US" dirty="0">
              <a:cs typeface="PT Bold Heading"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www.alexeng.edu.eg/~qau/images/Untitled-1.png"/>
          <p:cNvPicPr>
            <a:picLocks noChangeAspect="1" noChangeArrowheads="1"/>
          </p:cNvPicPr>
          <p:nvPr/>
        </p:nvPicPr>
        <p:blipFill>
          <a:blip r:embed="rId2" cstate="print"/>
          <a:srcRect/>
          <a:stretch>
            <a:fillRect/>
          </a:stretch>
        </p:blipFill>
        <p:spPr bwMode="auto">
          <a:xfrm>
            <a:off x="285720" y="142852"/>
            <a:ext cx="8358246" cy="6500858"/>
          </a:xfrm>
          <a:prstGeom prst="rect">
            <a:avLst/>
          </a:prstGeom>
          <a:noFill/>
          <a:ln w="762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lexeng.edu.eg/~qau/images/Untitled-2.png"/>
          <p:cNvPicPr>
            <a:picLocks noChangeAspect="1" noChangeArrowheads="1"/>
          </p:cNvPicPr>
          <p:nvPr/>
        </p:nvPicPr>
        <p:blipFill>
          <a:blip r:embed="rId2" cstate="print"/>
          <a:srcRect/>
          <a:stretch>
            <a:fillRect/>
          </a:stretch>
        </p:blipFill>
        <p:spPr bwMode="auto">
          <a:xfrm>
            <a:off x="357158" y="142852"/>
            <a:ext cx="8501122" cy="6572296"/>
          </a:xfrm>
          <a:prstGeom prst="rect">
            <a:avLst/>
          </a:prstGeom>
          <a:noFill/>
          <a:ln w="762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3116"/>
            <a:ext cx="8429684" cy="1000132"/>
          </a:xfrm>
        </p:spPr>
        <p:txBody>
          <a:bodyPr>
            <a:normAutofit fontScale="90000"/>
          </a:bodyPr>
          <a:lstStyle/>
          <a:p>
            <a:r>
              <a:rPr lang="ar-EG" dirty="0" smtClean="0">
                <a:cs typeface="PT Bold Heading" pitchFamily="2" charset="-78"/>
              </a:rPr>
              <a:t>موقع المعايير الأكاديمية فى عملية الاعتماد البرنامجى</a:t>
            </a:r>
            <a:endParaRPr lang="en-US" dirty="0">
              <a:cs typeface="PT Bold Heading" pitchFamily="2"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57158" y="285728"/>
          <a:ext cx="8286808" cy="4643470"/>
        </p:xfrm>
        <a:graphic>
          <a:graphicData uri="http://schemas.openxmlformats.org/drawingml/2006/table">
            <a:tbl>
              <a:tblPr firstRow="1" bandRow="1">
                <a:tableStyleId>{5C22544A-7EE6-4342-B048-85BDC9FD1C3A}</a:tableStyleId>
              </a:tblPr>
              <a:tblGrid>
                <a:gridCol w="4143404"/>
                <a:gridCol w="4143404"/>
              </a:tblGrid>
              <a:tr h="951072">
                <a:tc>
                  <a:txBody>
                    <a:bodyPr/>
                    <a:lstStyle/>
                    <a:p>
                      <a:pPr algn="ctr"/>
                      <a:r>
                        <a:rPr lang="ar-EG" sz="2800" dirty="0" smtClean="0">
                          <a:cs typeface="PT Bold Heading" pitchFamily="2" charset="-78"/>
                        </a:rPr>
                        <a:t>الفاعلية التعليمية للبرنامج</a:t>
                      </a:r>
                      <a:endParaRPr lang="en-US" sz="2800" dirty="0">
                        <a:cs typeface="PT Bold Heading" pitchFamily="2" charset="-78"/>
                      </a:endParaRPr>
                    </a:p>
                  </a:txBody>
                  <a:tcPr anchor="ctr"/>
                </a:tc>
                <a:tc>
                  <a:txBody>
                    <a:bodyPr/>
                    <a:lstStyle/>
                    <a:p>
                      <a:pPr algn="ctr"/>
                      <a:r>
                        <a:rPr lang="ar-EG" sz="2800" dirty="0" smtClean="0">
                          <a:cs typeface="PT Bold Heading" pitchFamily="2" charset="-78"/>
                        </a:rPr>
                        <a:t>إدارة البرنامج</a:t>
                      </a:r>
                      <a:endParaRPr lang="en-US" sz="2800" dirty="0">
                        <a:cs typeface="PT Bold Heading" pitchFamily="2" charset="-78"/>
                      </a:endParaRPr>
                    </a:p>
                  </a:txBody>
                  <a:tcPr anchor="ctr"/>
                </a:tc>
              </a:tr>
              <a:tr h="3692398">
                <a:tc>
                  <a:txBody>
                    <a:bodyPr/>
                    <a:lstStyle/>
                    <a:p>
                      <a:pPr marL="342900" indent="-342900" algn="just">
                        <a:buFont typeface="+mj-lt"/>
                        <a:buAutoNum type="arabicPeriod"/>
                      </a:pPr>
                      <a:r>
                        <a:rPr lang="ar-EG" sz="2800" kern="1200" baseline="0" dirty="0" smtClean="0">
                          <a:solidFill>
                            <a:schemeClr val="dk1"/>
                          </a:solidFill>
                          <a:latin typeface="+mn-lt"/>
                          <a:ea typeface="+mn-ea"/>
                          <a:cs typeface="PT Bold Heading" pitchFamily="2" charset="-78"/>
                        </a:rPr>
                        <a:t>المعايير الأكاديمية للبرامج.</a:t>
                      </a:r>
                    </a:p>
                    <a:p>
                      <a:pPr marL="342900" indent="-342900" algn="just">
                        <a:buFont typeface="+mj-lt"/>
                        <a:buAutoNum type="arabicPeriod"/>
                      </a:pPr>
                      <a:r>
                        <a:rPr lang="ar-EG" sz="2800" kern="1200" baseline="0" dirty="0" smtClean="0">
                          <a:solidFill>
                            <a:schemeClr val="dk1"/>
                          </a:solidFill>
                          <a:latin typeface="+mn-lt"/>
                          <a:ea typeface="+mn-ea"/>
                          <a:cs typeface="PT Bold Heading" pitchFamily="2" charset="-78"/>
                        </a:rPr>
                        <a:t> تصميم البرنامج</a:t>
                      </a:r>
                      <a:endParaRPr lang="en-US" sz="2800" kern="1200" baseline="0" dirty="0" smtClean="0">
                        <a:solidFill>
                          <a:schemeClr val="dk1"/>
                        </a:solidFill>
                        <a:latin typeface="+mn-lt"/>
                        <a:ea typeface="+mn-ea"/>
                        <a:cs typeface="PT Bold Heading" pitchFamily="2" charset="-78"/>
                      </a:endParaRPr>
                    </a:p>
                    <a:p>
                      <a:pPr marL="342900" indent="-342900" algn="just">
                        <a:buFont typeface="+mj-lt"/>
                        <a:buAutoNum type="arabicPeriod"/>
                      </a:pPr>
                      <a:r>
                        <a:rPr lang="ar-EG" sz="2800" kern="1200" baseline="0" dirty="0" smtClean="0">
                          <a:solidFill>
                            <a:schemeClr val="dk1"/>
                          </a:solidFill>
                          <a:latin typeface="+mn-lt"/>
                          <a:ea typeface="+mn-ea"/>
                          <a:cs typeface="PT Bold Heading" pitchFamily="2" charset="-78"/>
                        </a:rPr>
                        <a:t>التعليم والتعلم. </a:t>
                      </a:r>
                      <a:endParaRPr lang="en-US" sz="2800" kern="1200" baseline="0" dirty="0" smtClean="0">
                        <a:solidFill>
                          <a:schemeClr val="dk1"/>
                        </a:solidFill>
                        <a:latin typeface="+mn-lt"/>
                        <a:ea typeface="+mn-ea"/>
                        <a:cs typeface="PT Bold Heading" pitchFamily="2" charset="-78"/>
                      </a:endParaRPr>
                    </a:p>
                    <a:p>
                      <a:pPr marL="342900" indent="-342900" algn="just">
                        <a:buFont typeface="+mj-lt"/>
                        <a:buAutoNum type="arabicPeriod"/>
                      </a:pPr>
                      <a:r>
                        <a:rPr lang="ar-EG" sz="2800" kern="1200" baseline="0" dirty="0" smtClean="0">
                          <a:solidFill>
                            <a:schemeClr val="dk1"/>
                          </a:solidFill>
                          <a:latin typeface="+mn-lt"/>
                          <a:ea typeface="+mn-ea"/>
                          <a:cs typeface="PT Bold Heading" pitchFamily="2" charset="-78"/>
                        </a:rPr>
                        <a:t>الطلاب. </a:t>
                      </a:r>
                      <a:endParaRPr lang="en-US" sz="2800" kern="1200" baseline="0" dirty="0" smtClean="0">
                        <a:solidFill>
                          <a:schemeClr val="dk1"/>
                        </a:solidFill>
                        <a:latin typeface="+mn-lt"/>
                        <a:ea typeface="+mn-ea"/>
                        <a:cs typeface="PT Bold Heading" pitchFamily="2" charset="-78"/>
                      </a:endParaRPr>
                    </a:p>
                    <a:p>
                      <a:pPr marL="342900" indent="-342900" algn="just">
                        <a:buFont typeface="+mj-lt"/>
                        <a:buAutoNum type="arabicPeriod"/>
                      </a:pPr>
                      <a:r>
                        <a:rPr lang="ar-EG" sz="2800" kern="1200" baseline="0" dirty="0" smtClean="0">
                          <a:solidFill>
                            <a:schemeClr val="dk1"/>
                          </a:solidFill>
                          <a:latin typeface="+mn-lt"/>
                          <a:ea typeface="+mn-ea"/>
                          <a:cs typeface="PT Bold Heading" pitchFamily="2" charset="-78"/>
                        </a:rPr>
                        <a:t>أعضاء هيئة التدريس. </a:t>
                      </a:r>
                    </a:p>
                    <a:p>
                      <a:pPr marL="342900" indent="-342900" algn="just">
                        <a:buFont typeface="+mj-lt"/>
                        <a:buAutoNum type="arabicPeriod"/>
                      </a:pPr>
                      <a:r>
                        <a:rPr lang="ar-EG" sz="2800" kern="1200" baseline="0" dirty="0" smtClean="0">
                          <a:solidFill>
                            <a:schemeClr val="dk1"/>
                          </a:solidFill>
                          <a:latin typeface="+mn-lt"/>
                          <a:ea typeface="+mn-ea"/>
                          <a:cs typeface="PT Bold Heading" pitchFamily="2" charset="-78"/>
                        </a:rPr>
                        <a:t>تقويم مخرجات التعلم. </a:t>
                      </a:r>
                      <a:endParaRPr lang="en-US" sz="2800" kern="1200" baseline="0" dirty="0" smtClean="0">
                        <a:solidFill>
                          <a:schemeClr val="dk1"/>
                        </a:solidFill>
                        <a:latin typeface="+mn-lt"/>
                        <a:ea typeface="+mn-ea"/>
                        <a:cs typeface="PT Bold Heading" pitchFamily="2" charset="-78"/>
                      </a:endParaRPr>
                    </a:p>
                    <a:p>
                      <a:pPr marL="342900" indent="-342900" algn="just">
                        <a:buFont typeface="+mj-lt"/>
                        <a:buAutoNum type="arabicPeriod"/>
                      </a:pPr>
                      <a:r>
                        <a:rPr lang="ar-EG" sz="2800" kern="1200" baseline="0" dirty="0" smtClean="0">
                          <a:solidFill>
                            <a:schemeClr val="dk1"/>
                          </a:solidFill>
                          <a:latin typeface="+mn-lt"/>
                          <a:ea typeface="+mn-ea"/>
                          <a:cs typeface="PT Bold Heading" pitchFamily="2" charset="-78"/>
                        </a:rPr>
                        <a:t>التعزيز و التطوير..</a:t>
                      </a:r>
                      <a:endParaRPr lang="en-US" sz="2800" dirty="0">
                        <a:cs typeface="PT Bold Heading" pitchFamily="2" charset="-78"/>
                      </a:endParaRPr>
                    </a:p>
                  </a:txBody>
                  <a:tcPr/>
                </a:tc>
                <a:tc>
                  <a:txBody>
                    <a:bodyPr/>
                    <a:lstStyle/>
                    <a:p>
                      <a:pPr marL="342900" indent="-342900" algn="just">
                        <a:buFont typeface="+mj-lt"/>
                        <a:buAutoNum type="arabicPeriod"/>
                      </a:pPr>
                      <a:r>
                        <a:rPr lang="ar-EG" sz="2800" kern="1200" baseline="0" dirty="0" smtClean="0">
                          <a:solidFill>
                            <a:schemeClr val="dk1"/>
                          </a:solidFill>
                          <a:latin typeface="+mn-lt"/>
                          <a:ea typeface="+mn-ea"/>
                          <a:cs typeface="PT Bold Heading" pitchFamily="2" charset="-78"/>
                        </a:rPr>
                        <a:t>رسالة وأهداف البرنامج. </a:t>
                      </a:r>
                      <a:endParaRPr lang="en-US" sz="2800" kern="1200" baseline="0" dirty="0" smtClean="0">
                        <a:solidFill>
                          <a:schemeClr val="dk1"/>
                        </a:solidFill>
                        <a:latin typeface="+mn-lt"/>
                        <a:ea typeface="+mn-ea"/>
                        <a:cs typeface="PT Bold Heading" pitchFamily="2" charset="-78"/>
                      </a:endParaRPr>
                    </a:p>
                    <a:p>
                      <a:pPr marL="342900" indent="-342900" algn="just">
                        <a:buFont typeface="+mj-lt"/>
                        <a:buAutoNum type="arabicPeriod"/>
                      </a:pPr>
                      <a:r>
                        <a:rPr lang="ar-EG" sz="2800" kern="1200" baseline="0" dirty="0" smtClean="0">
                          <a:solidFill>
                            <a:schemeClr val="dk1"/>
                          </a:solidFill>
                          <a:latin typeface="+mn-lt"/>
                          <a:ea typeface="+mn-ea"/>
                          <a:cs typeface="PT Bold Heading" pitchFamily="2" charset="-78"/>
                        </a:rPr>
                        <a:t>قيادة وتنظيم البرنامج. </a:t>
                      </a:r>
                      <a:endParaRPr lang="en-US" sz="2800" kern="1200" baseline="0" dirty="0" smtClean="0">
                        <a:solidFill>
                          <a:schemeClr val="dk1"/>
                        </a:solidFill>
                        <a:latin typeface="+mn-lt"/>
                        <a:ea typeface="+mn-ea"/>
                        <a:cs typeface="PT Bold Heading" pitchFamily="2" charset="-78"/>
                      </a:endParaRPr>
                    </a:p>
                    <a:p>
                      <a:pPr marL="342900" indent="-342900" algn="just">
                        <a:buFont typeface="+mj-lt"/>
                        <a:buAutoNum type="arabicPeriod"/>
                      </a:pPr>
                      <a:r>
                        <a:rPr lang="ar-EG" sz="2800" kern="1200" baseline="0" dirty="0" smtClean="0">
                          <a:solidFill>
                            <a:schemeClr val="dk1"/>
                          </a:solidFill>
                          <a:latin typeface="+mn-lt"/>
                          <a:ea typeface="+mn-ea"/>
                          <a:cs typeface="PT Bold Heading" pitchFamily="2" charset="-78"/>
                        </a:rPr>
                        <a:t>الموارد المالية والتسهيلات المادية الداعمة.</a:t>
                      </a:r>
                      <a:endParaRPr lang="en-US" sz="2800" dirty="0">
                        <a:cs typeface="PT Bold Heading" pitchFamily="2" charset="-78"/>
                      </a:endParaRPr>
                    </a:p>
                  </a:txBody>
                  <a:tcPr/>
                </a:tc>
              </a:tr>
            </a:tbl>
          </a:graphicData>
        </a:graphic>
      </p:graphicFrame>
      <p:sp>
        <p:nvSpPr>
          <p:cNvPr id="5" name="TextBox 4"/>
          <p:cNvSpPr txBox="1"/>
          <p:nvPr/>
        </p:nvSpPr>
        <p:spPr>
          <a:xfrm>
            <a:off x="214282" y="5357826"/>
            <a:ext cx="8643998" cy="830997"/>
          </a:xfrm>
          <a:prstGeom prst="rect">
            <a:avLst/>
          </a:prstGeom>
          <a:noFill/>
        </p:spPr>
        <p:txBody>
          <a:bodyPr wrap="square" rtlCol="0">
            <a:spAutoFit/>
          </a:bodyPr>
          <a:lstStyle/>
          <a:p>
            <a:pPr algn="just"/>
            <a:r>
              <a:rPr lang="ar-EG" sz="2400" dirty="0" smtClean="0">
                <a:cs typeface="PT Bold Heading" pitchFamily="2" charset="-78"/>
              </a:rPr>
              <a:t>ولعل من أهم ما يميز الفاعلية التعليمية للبرنامج هو وجود نظام شامل لتقويم مخرجات التعلم، والذي يعد من المعايير الحاكمة لاعتماده.</a:t>
            </a:r>
            <a:endParaRPr lang="en-US" sz="2400" dirty="0">
              <a:cs typeface="PT Bold Heading" pitchFamily="2"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71414"/>
            <a:ext cx="8115328" cy="1357322"/>
          </a:xfrm>
        </p:spPr>
        <p:txBody>
          <a:bodyPr>
            <a:normAutofit/>
          </a:bodyPr>
          <a:lstStyle/>
          <a:p>
            <a:r>
              <a:rPr lang="ar-EG" dirty="0" smtClean="0"/>
              <a:t>المعايير القومية الأكاديمية القياسية</a:t>
            </a:r>
            <a:br>
              <a:rPr lang="ar-EG" dirty="0" smtClean="0"/>
            </a:br>
            <a:r>
              <a:rPr lang="ar-EG" dirty="0" smtClean="0"/>
              <a:t> </a:t>
            </a:r>
            <a:r>
              <a:rPr lang="en-US" dirty="0" smtClean="0"/>
              <a:t>National Academic Reference Standards (NARS)</a:t>
            </a:r>
            <a:endParaRPr lang="ar-EG" dirty="0"/>
          </a:p>
        </p:txBody>
      </p:sp>
      <p:sp>
        <p:nvSpPr>
          <p:cNvPr id="3" name="Content Placeholder 2"/>
          <p:cNvSpPr>
            <a:spLocks noGrp="1"/>
          </p:cNvSpPr>
          <p:nvPr>
            <p:ph idx="1"/>
          </p:nvPr>
        </p:nvSpPr>
        <p:spPr>
          <a:xfrm>
            <a:off x="214282" y="1600200"/>
            <a:ext cx="8472518" cy="2043113"/>
          </a:xfrm>
        </p:spPr>
        <p:txBody>
          <a:bodyPr>
            <a:normAutofit/>
          </a:bodyPr>
          <a:lstStyle/>
          <a:p>
            <a:r>
              <a:rPr lang="ar-EG" sz="3200" b="0" dirty="0" smtClean="0"/>
              <a:t>هى الأسس التى تضعها اللجان المتخصصة بمشاركة جميع الجهات المعنية والمستفيدين من الخدمة التعليمية استرشاداً بالمعايير الدولية مع المحافظة على الذاتية الثقافية للأمة ، وتمثل الحد الأدنى لمستوى عناصر جودة البرامج التعليمية .</a:t>
            </a:r>
            <a:endParaRPr lang="ar-EG" sz="3200" dirty="0" smtClean="0"/>
          </a:p>
          <a:p>
            <a:endParaRPr lang="ar-EG" dirty="0"/>
          </a:p>
        </p:txBody>
      </p:sp>
      <p:pic>
        <p:nvPicPr>
          <p:cNvPr id="4" name="Picture 5" descr="National%2520Standards%2520IC">
            <a:hlinkClick r:id="rId2"/>
          </p:cNvPr>
          <p:cNvPicPr>
            <a:picLocks noChangeAspect="1" noChangeArrowheads="1"/>
          </p:cNvPicPr>
          <p:nvPr/>
        </p:nvPicPr>
        <p:blipFill>
          <a:blip r:embed="rId3" cstate="print"/>
          <a:srcRect/>
          <a:stretch>
            <a:fillRect/>
          </a:stretch>
        </p:blipFill>
        <p:spPr bwMode="auto">
          <a:xfrm>
            <a:off x="428596" y="3714752"/>
            <a:ext cx="3500462" cy="280828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2" y="71414"/>
            <a:ext cx="7286676" cy="1000132"/>
          </a:xfrm>
        </p:spPr>
        <p:txBody>
          <a:bodyPr>
            <a:normAutofit fontScale="90000"/>
          </a:bodyPr>
          <a:lstStyle/>
          <a:p>
            <a:r>
              <a:rPr lang="ar-EG" dirty="0" smtClean="0"/>
              <a:t>المعايير المعتمدة </a:t>
            </a:r>
            <a:r>
              <a:rPr lang="en-US" dirty="0" smtClean="0"/>
              <a:t>Academic Reference Standards (ARS)</a:t>
            </a:r>
            <a:endParaRPr lang="ar-EG" dirty="0"/>
          </a:p>
        </p:txBody>
      </p:sp>
      <p:sp>
        <p:nvSpPr>
          <p:cNvPr id="3" name="Content Placeholder 2"/>
          <p:cNvSpPr>
            <a:spLocks noGrp="1"/>
          </p:cNvSpPr>
          <p:nvPr>
            <p:ph idx="1"/>
          </p:nvPr>
        </p:nvSpPr>
        <p:spPr>
          <a:xfrm>
            <a:off x="2571736" y="1142984"/>
            <a:ext cx="6286544" cy="5000660"/>
          </a:xfrm>
        </p:spPr>
        <p:txBody>
          <a:bodyPr>
            <a:noAutofit/>
          </a:bodyPr>
          <a:lstStyle/>
          <a:p>
            <a:pPr>
              <a:buClr>
                <a:srgbClr val="FF3300"/>
              </a:buClr>
              <a:buFont typeface="Wingdings" pitchFamily="2" charset="2"/>
              <a:buChar char="q"/>
            </a:pPr>
            <a:r>
              <a:rPr lang="ar-EG" sz="3200" dirty="0" smtClean="0"/>
              <a:t>تسمى المعايير الأكاديمية القياسية (المرجعية) .</a:t>
            </a:r>
          </a:p>
          <a:p>
            <a:pPr>
              <a:buClr>
                <a:srgbClr val="FF3300"/>
              </a:buClr>
              <a:buFont typeface="Wingdings" pitchFamily="2" charset="2"/>
              <a:buChar char="q"/>
            </a:pPr>
            <a:r>
              <a:rPr lang="ar-EG" sz="3200" dirty="0" smtClean="0"/>
              <a:t>هى المعايير التى تحددها المؤسسة التعليمية لنفسها و</a:t>
            </a:r>
            <a:r>
              <a:rPr lang="ar-SA" sz="3200" b="0" dirty="0" smtClean="0"/>
              <a:t>مستمدة من المراجع العالمية أو القومية أو كليهما</a:t>
            </a:r>
            <a:r>
              <a:rPr lang="ar-EG" sz="3200" dirty="0" smtClean="0"/>
              <a:t> وتعتمد من الهيئة القومية لضمان جودة التعليم والاعتماد .</a:t>
            </a:r>
          </a:p>
          <a:p>
            <a:pPr>
              <a:buClr>
                <a:srgbClr val="FF3300"/>
              </a:buClr>
              <a:buFont typeface="Wingdings" pitchFamily="2" charset="2"/>
              <a:buChar char="q"/>
            </a:pPr>
            <a:endParaRPr lang="ar-EG" sz="1400" dirty="0" smtClean="0"/>
          </a:p>
          <a:p>
            <a:pPr>
              <a:buClr>
                <a:srgbClr val="FF3300"/>
              </a:buClr>
              <a:buFont typeface="Wingdings" pitchFamily="2" charset="2"/>
              <a:buChar char="q"/>
            </a:pPr>
            <a:r>
              <a:rPr lang="ar-EG" sz="3200" dirty="0" smtClean="0"/>
              <a:t>بشرط أن يكون مستواها أعلى من الحد الأدنى للمعايير القومية الأكاديمية القياسية .</a:t>
            </a:r>
          </a:p>
        </p:txBody>
      </p:sp>
      <p:pic>
        <p:nvPicPr>
          <p:cNvPr id="4" name="Picture 5" descr="scale2">
            <a:hlinkClick r:id="rId2"/>
          </p:cNvPr>
          <p:cNvPicPr>
            <a:picLocks noChangeAspect="1" noChangeArrowheads="1"/>
          </p:cNvPicPr>
          <p:nvPr/>
        </p:nvPicPr>
        <p:blipFill>
          <a:blip r:embed="rId3" cstate="print"/>
          <a:srcRect/>
          <a:stretch>
            <a:fillRect/>
          </a:stretch>
        </p:blipFill>
        <p:spPr bwMode="auto">
          <a:xfrm>
            <a:off x="285720" y="3071810"/>
            <a:ext cx="2500330" cy="307340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4429124" y="71414"/>
            <a:ext cx="4257676" cy="785818"/>
          </a:xfrm>
        </p:spPr>
        <p:txBody>
          <a:bodyPr/>
          <a:lstStyle/>
          <a:p>
            <a:r>
              <a:rPr lang="ar-EG" dirty="0" smtClean="0"/>
              <a:t>المعايير</a:t>
            </a:r>
            <a:endParaRPr lang="th-TH" dirty="0"/>
          </a:p>
        </p:txBody>
      </p:sp>
      <p:sp>
        <p:nvSpPr>
          <p:cNvPr id="200707" name="Rectangle 3" descr="Paper bag"/>
          <p:cNvSpPr>
            <a:spLocks noGrp="1" noChangeArrowheads="1"/>
          </p:cNvSpPr>
          <p:nvPr>
            <p:ph type="body" idx="1"/>
          </p:nvPr>
        </p:nvSpPr>
        <p:spPr>
          <a:xfrm>
            <a:off x="500034" y="1142984"/>
            <a:ext cx="8186766" cy="5072098"/>
          </a:xfrm>
        </p:spPr>
        <p:txBody>
          <a:bodyPr>
            <a:normAutofit/>
          </a:bodyPr>
          <a:lstStyle/>
          <a:p>
            <a:pPr algn="justLow">
              <a:buClr>
                <a:srgbClr val="FF3300"/>
              </a:buClr>
              <a:buFont typeface="Wingdings" pitchFamily="2" charset="2"/>
              <a:buChar char="q"/>
            </a:pPr>
            <a:r>
              <a:rPr lang="ar-EG" sz="3200" b="0" dirty="0"/>
              <a:t>هو متطلب واضح </a:t>
            </a:r>
            <a:r>
              <a:rPr lang="ar-EG" sz="3200" b="0" dirty="0" smtClean="0"/>
              <a:t>حول </a:t>
            </a:r>
            <a:r>
              <a:rPr lang="ar-EG" sz="3200" b="0" dirty="0"/>
              <a:t>أنواع المعرفة والفهم </a:t>
            </a:r>
            <a:r>
              <a:rPr lang="ar-EG" sz="3200" b="0" dirty="0" smtClean="0"/>
              <a:t>والمهارات </a:t>
            </a:r>
            <a:r>
              <a:rPr lang="ar-EG" sz="3200" b="0" dirty="0"/>
              <a:t>المتوقع </a:t>
            </a:r>
            <a:r>
              <a:rPr lang="ar-EG" sz="3200" b="0" dirty="0" smtClean="0"/>
              <a:t>أن تبنى عليها البرامج التعليمية .</a:t>
            </a:r>
            <a:endParaRPr lang="ar-EG" sz="3200" b="0" dirty="0"/>
          </a:p>
          <a:p>
            <a:pPr algn="justLow">
              <a:buClr>
                <a:srgbClr val="FF3300"/>
              </a:buClr>
              <a:buFont typeface="Wingdings" pitchFamily="2" charset="2"/>
              <a:buChar char="q"/>
            </a:pPr>
            <a:endParaRPr lang="ar-EG" sz="3200" b="0" dirty="0"/>
          </a:p>
          <a:p>
            <a:pPr>
              <a:buClr>
                <a:srgbClr val="FF3300"/>
              </a:buClr>
              <a:buFont typeface="Wingdings" pitchFamily="2" charset="2"/>
              <a:buChar char="q"/>
            </a:pPr>
            <a:r>
              <a:rPr lang="ar-EG" sz="3200" b="0" dirty="0" smtClean="0"/>
              <a:t> ما </a:t>
            </a:r>
            <a:r>
              <a:rPr lang="ar-EG" sz="3200" b="0" dirty="0"/>
              <a:t>ينبغى أن يعرفه الطالب ويكون قادراً على أدائه </a:t>
            </a:r>
            <a:r>
              <a:rPr lang="ar-EG" sz="3200" b="0" dirty="0" smtClean="0"/>
              <a:t>.</a:t>
            </a:r>
          </a:p>
          <a:p>
            <a:pPr>
              <a:buClr>
                <a:srgbClr val="FF3300"/>
              </a:buClr>
              <a:buFont typeface="Wingdings" pitchFamily="2" charset="2"/>
              <a:buChar char="q"/>
            </a:pPr>
            <a:endParaRPr lang="ar-EG" sz="3200" b="0" dirty="0" smtClean="0"/>
          </a:p>
          <a:p>
            <a:pPr>
              <a:buClr>
                <a:srgbClr val="FF3300"/>
              </a:buClr>
              <a:buFont typeface="Wingdings" pitchFamily="2" charset="2"/>
              <a:buChar char="q"/>
            </a:pPr>
            <a:r>
              <a:rPr lang="ar-EG" sz="3200" b="0" dirty="0" smtClean="0"/>
              <a:t> عبارات واسعة قد تكون مركبة تسمح بترجمتها إلى نواتج تعلم فى البرنامج .</a:t>
            </a:r>
          </a:p>
          <a:p>
            <a:pPr>
              <a:buClr>
                <a:srgbClr val="FF3300"/>
              </a:buClr>
              <a:buFont typeface="Wingdings" pitchFamily="2" charset="2"/>
              <a:buChar char="q"/>
            </a:pPr>
            <a:endParaRPr lang="ar-EG" sz="3200" b="0" dirty="0" smtClean="0"/>
          </a:p>
          <a:p>
            <a:pPr>
              <a:buClr>
                <a:srgbClr val="FF3300"/>
              </a:buClr>
              <a:buFont typeface="Wingdings" pitchFamily="2" charset="2"/>
              <a:buChar char="q"/>
            </a:pPr>
            <a:r>
              <a:rPr lang="ar-EG" sz="3200" b="0" dirty="0" smtClean="0"/>
              <a:t> يفضل أن تبدأ بالمصدر .</a:t>
            </a:r>
            <a:endParaRPr lang="en-US" sz="3200" dirty="0"/>
          </a:p>
          <a:p>
            <a:pPr>
              <a:buClr>
                <a:srgbClr val="FF3300"/>
              </a:buClr>
              <a:buFont typeface="Wingdings" pitchFamily="2" charset="2"/>
              <a:buChar char="q"/>
            </a:pPr>
            <a:endParaRPr lang="th-TH"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mooode.com/data/media/273/0-pic38-.gif"/>
          <p:cNvPicPr>
            <a:picLocks noChangeAspect="1" noChangeArrowheads="1" noCrop="1"/>
          </p:cNvPicPr>
          <p:nvPr/>
        </p:nvPicPr>
        <p:blipFill>
          <a:blip r:embed="rId2" cstate="print"/>
          <a:srcRect/>
          <a:stretch>
            <a:fillRect/>
          </a:stretch>
        </p:blipFill>
        <p:spPr bwMode="auto">
          <a:xfrm>
            <a:off x="2133600" y="381000"/>
            <a:ext cx="4648200" cy="5486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827088" y="1700213"/>
            <a:ext cx="7239000" cy="4800600"/>
            <a:chOff x="838200" y="1066800"/>
            <a:chExt cx="7239000" cy="4800600"/>
          </a:xfrm>
        </p:grpSpPr>
        <p:sp>
          <p:nvSpPr>
            <p:cNvPr id="22531" name="Oval 3"/>
            <p:cNvSpPr>
              <a:spLocks noChangeArrowheads="1"/>
            </p:cNvSpPr>
            <p:nvPr/>
          </p:nvSpPr>
          <p:spPr bwMode="auto">
            <a:xfrm>
              <a:off x="838200" y="1066800"/>
              <a:ext cx="7239000" cy="4800600"/>
            </a:xfrm>
            <a:prstGeom prst="ellipse">
              <a:avLst/>
            </a:prstGeom>
            <a:solidFill>
              <a:schemeClr val="accent6">
                <a:lumMod val="20000"/>
                <a:lumOff val="80000"/>
              </a:schemeClr>
            </a:solidFill>
            <a:ln w="53975">
              <a:solidFill>
                <a:srgbClr val="CC3300"/>
              </a:solidFill>
              <a:round/>
              <a:headEnd/>
              <a:tailEnd/>
            </a:ln>
            <a:effectLst/>
          </p:spPr>
          <p:txBody>
            <a:bodyPr wrap="none" anchor="ctr"/>
            <a:lstStyle/>
            <a:p>
              <a:pPr algn="ctr" rtl="1" eaLnBrk="0" hangingPunct="0">
                <a:defRPr/>
              </a:pPr>
              <a:endParaRPr lang="en-GB" sz="2400" dirty="0">
                <a:solidFill>
                  <a:schemeClr val="accent2">
                    <a:lumMod val="40000"/>
                    <a:lumOff val="60000"/>
                  </a:schemeClr>
                </a:solidFill>
                <a:latin typeface="Times" pitchFamily="18" charset="0"/>
                <a:cs typeface="Times New Roman" pitchFamily="18" charset="0"/>
              </a:endParaRPr>
            </a:p>
          </p:txBody>
        </p:sp>
        <p:sp>
          <p:nvSpPr>
            <p:cNvPr id="16388" name="Line 4"/>
            <p:cNvSpPr>
              <a:spLocks noChangeShapeType="1"/>
            </p:cNvSpPr>
            <p:nvPr/>
          </p:nvSpPr>
          <p:spPr bwMode="auto">
            <a:xfrm flipH="1">
              <a:off x="2133600" y="1524000"/>
              <a:ext cx="4419600" cy="3810000"/>
            </a:xfrm>
            <a:prstGeom prst="line">
              <a:avLst/>
            </a:prstGeom>
            <a:noFill/>
            <a:ln w="38100">
              <a:solidFill>
                <a:srgbClr val="000080"/>
              </a:solidFill>
              <a:round/>
              <a:headEnd/>
              <a:tailEnd/>
            </a:ln>
          </p:spPr>
          <p:txBody>
            <a:bodyPr/>
            <a:lstStyle/>
            <a:p>
              <a:endParaRPr lang="ar-EG"/>
            </a:p>
          </p:txBody>
        </p:sp>
        <p:sp>
          <p:nvSpPr>
            <p:cNvPr id="16389" name="Line 5"/>
            <p:cNvSpPr>
              <a:spLocks noChangeShapeType="1"/>
            </p:cNvSpPr>
            <p:nvPr/>
          </p:nvSpPr>
          <p:spPr bwMode="auto">
            <a:xfrm>
              <a:off x="2057400" y="1676400"/>
              <a:ext cx="5181600" cy="3276600"/>
            </a:xfrm>
            <a:prstGeom prst="line">
              <a:avLst/>
            </a:prstGeom>
            <a:noFill/>
            <a:ln w="41275">
              <a:solidFill>
                <a:srgbClr val="333399"/>
              </a:solidFill>
              <a:round/>
              <a:headEnd/>
              <a:tailEnd/>
            </a:ln>
          </p:spPr>
          <p:txBody>
            <a:bodyPr/>
            <a:lstStyle/>
            <a:p>
              <a:endParaRPr lang="ar-EG"/>
            </a:p>
          </p:txBody>
        </p:sp>
      </p:grpSp>
      <p:grpSp>
        <p:nvGrpSpPr>
          <p:cNvPr id="3" name="Group 14"/>
          <p:cNvGrpSpPr>
            <a:grpSpLocks/>
          </p:cNvGrpSpPr>
          <p:nvPr/>
        </p:nvGrpSpPr>
        <p:grpSpPr bwMode="auto">
          <a:xfrm>
            <a:off x="2700338" y="1773238"/>
            <a:ext cx="3429000" cy="1235075"/>
            <a:chOff x="2667000" y="1295400"/>
            <a:chExt cx="3429000" cy="1235075"/>
          </a:xfrm>
        </p:grpSpPr>
        <p:sp>
          <p:nvSpPr>
            <p:cNvPr id="16391" name="Text Box 6"/>
            <p:cNvSpPr txBox="1">
              <a:spLocks noChangeArrowheads="1"/>
            </p:cNvSpPr>
            <p:nvPr/>
          </p:nvSpPr>
          <p:spPr bwMode="auto">
            <a:xfrm>
              <a:off x="2667000" y="1295400"/>
              <a:ext cx="3429000" cy="861774"/>
            </a:xfrm>
            <a:prstGeom prst="rect">
              <a:avLst/>
            </a:prstGeom>
            <a:noFill/>
            <a:ln w="12700">
              <a:noFill/>
              <a:miter lim="800000"/>
              <a:headEnd/>
              <a:tailEnd/>
            </a:ln>
          </p:spPr>
          <p:txBody>
            <a:bodyPr>
              <a:spAutoFit/>
            </a:bodyPr>
            <a:lstStyle/>
            <a:p>
              <a:pPr algn="ctr" rtl="1" eaLnBrk="0" hangingPunct="0"/>
              <a:r>
                <a:rPr lang="ar-SA" sz="3200" b="1" dirty="0">
                  <a:solidFill>
                    <a:srgbClr val="008000"/>
                  </a:solidFill>
                  <a:latin typeface="Times" pitchFamily="18" charset="0"/>
                  <a:cs typeface="PT Bold Heading" pitchFamily="2" charset="-78"/>
                </a:rPr>
                <a:t>المعرفة والفهم</a:t>
              </a:r>
              <a:endParaRPr lang="en-GB" sz="3200" b="1" dirty="0">
                <a:solidFill>
                  <a:srgbClr val="008000"/>
                </a:solidFill>
                <a:latin typeface="Times" pitchFamily="18" charset="0"/>
                <a:cs typeface="PT Bold Heading" pitchFamily="2" charset="-78"/>
              </a:endParaRPr>
            </a:p>
            <a:p>
              <a:pPr algn="ctr" rtl="1" eaLnBrk="0" hangingPunct="0"/>
              <a:endParaRPr lang="en-GB" b="1" dirty="0">
                <a:solidFill>
                  <a:srgbClr val="33CC33"/>
                </a:solidFill>
                <a:latin typeface="Times" pitchFamily="18" charset="0"/>
                <a:cs typeface="Times New Roman" pitchFamily="18" charset="0"/>
              </a:endParaRPr>
            </a:p>
          </p:txBody>
        </p:sp>
        <p:sp>
          <p:nvSpPr>
            <p:cNvPr id="16392" name="Text Box 7"/>
            <p:cNvSpPr txBox="1">
              <a:spLocks noChangeArrowheads="1"/>
            </p:cNvSpPr>
            <p:nvPr/>
          </p:nvSpPr>
          <p:spPr bwMode="auto">
            <a:xfrm>
              <a:off x="3500438" y="1828800"/>
              <a:ext cx="2039937" cy="701675"/>
            </a:xfrm>
            <a:prstGeom prst="rect">
              <a:avLst/>
            </a:prstGeom>
            <a:noFill/>
            <a:ln w="12700">
              <a:noFill/>
              <a:miter lim="800000"/>
              <a:headEnd/>
              <a:tailEnd/>
            </a:ln>
          </p:spPr>
          <p:txBody>
            <a:bodyPr>
              <a:spAutoFit/>
            </a:bodyPr>
            <a:lstStyle/>
            <a:p>
              <a:pPr algn="ctr" eaLnBrk="0" hangingPunct="0"/>
              <a:r>
                <a:rPr lang="en-GB" sz="2000" b="1">
                  <a:latin typeface="Times" pitchFamily="18" charset="0"/>
                  <a:cs typeface="Times New Roman" pitchFamily="18" charset="0"/>
                </a:rPr>
                <a:t>Knowledge &amp;</a:t>
              </a:r>
            </a:p>
            <a:p>
              <a:pPr algn="ctr" rtl="1" eaLnBrk="0" hangingPunct="0"/>
              <a:r>
                <a:rPr lang="en-GB" sz="2000" b="1">
                  <a:latin typeface="Times" pitchFamily="18" charset="0"/>
                  <a:cs typeface="Times New Roman" pitchFamily="18" charset="0"/>
                </a:rPr>
                <a:t>understanding</a:t>
              </a:r>
            </a:p>
          </p:txBody>
        </p:sp>
      </p:grpSp>
      <p:grpSp>
        <p:nvGrpSpPr>
          <p:cNvPr id="4" name="Group 15"/>
          <p:cNvGrpSpPr>
            <a:grpSpLocks/>
          </p:cNvGrpSpPr>
          <p:nvPr/>
        </p:nvGrpSpPr>
        <p:grpSpPr bwMode="auto">
          <a:xfrm>
            <a:off x="1071563" y="3457575"/>
            <a:ext cx="2890837" cy="1050925"/>
            <a:chOff x="1071538" y="2692400"/>
            <a:chExt cx="2890862" cy="1050628"/>
          </a:xfrm>
        </p:grpSpPr>
        <p:sp>
          <p:nvSpPr>
            <p:cNvPr id="16394" name="Text Box 8"/>
            <p:cNvSpPr txBox="1">
              <a:spLocks noChangeArrowheads="1"/>
            </p:cNvSpPr>
            <p:nvPr/>
          </p:nvSpPr>
          <p:spPr bwMode="auto">
            <a:xfrm>
              <a:off x="1143000" y="2692400"/>
              <a:ext cx="2819400" cy="579438"/>
            </a:xfrm>
            <a:prstGeom prst="rect">
              <a:avLst/>
            </a:prstGeom>
            <a:noFill/>
            <a:ln w="12700">
              <a:noFill/>
              <a:miter lim="800000"/>
              <a:headEnd/>
              <a:tailEnd/>
            </a:ln>
          </p:spPr>
          <p:txBody>
            <a:bodyPr>
              <a:spAutoFit/>
            </a:bodyPr>
            <a:lstStyle/>
            <a:p>
              <a:pPr algn="ctr" rtl="1" eaLnBrk="0" hangingPunct="0"/>
              <a:r>
                <a:rPr lang="ar-SA" sz="3200" b="1" dirty="0">
                  <a:solidFill>
                    <a:srgbClr val="008000"/>
                  </a:solidFill>
                  <a:latin typeface="Times" pitchFamily="18" charset="0"/>
                  <a:cs typeface="PT Bold Heading" pitchFamily="2" charset="-78"/>
                </a:rPr>
                <a:t>مهارات</a:t>
              </a:r>
              <a:r>
                <a:rPr lang="en-US" sz="3200" b="1" dirty="0">
                  <a:solidFill>
                    <a:srgbClr val="008000"/>
                  </a:solidFill>
                  <a:latin typeface="Times" pitchFamily="18" charset="0"/>
                  <a:cs typeface="PT Bold Heading" pitchFamily="2" charset="-78"/>
                </a:rPr>
                <a:t> </a:t>
              </a:r>
              <a:r>
                <a:rPr lang="ar-SA" sz="3200" b="1" dirty="0">
                  <a:solidFill>
                    <a:srgbClr val="008000"/>
                  </a:solidFill>
                  <a:latin typeface="Times" pitchFamily="18" charset="0"/>
                  <a:cs typeface="PT Bold Heading" pitchFamily="2" charset="-78"/>
                </a:rPr>
                <a:t>عقلية</a:t>
              </a:r>
              <a:endParaRPr lang="en-GB" sz="3200" b="1" dirty="0">
                <a:solidFill>
                  <a:srgbClr val="008000"/>
                </a:solidFill>
                <a:latin typeface="Times" pitchFamily="18" charset="0"/>
                <a:cs typeface="PT Bold Heading" pitchFamily="2" charset="-78"/>
              </a:endParaRPr>
            </a:p>
          </p:txBody>
        </p:sp>
        <p:sp>
          <p:nvSpPr>
            <p:cNvPr id="16395" name="Text Box 9"/>
            <p:cNvSpPr txBox="1">
              <a:spLocks noChangeArrowheads="1"/>
            </p:cNvSpPr>
            <p:nvPr/>
          </p:nvSpPr>
          <p:spPr bwMode="auto">
            <a:xfrm>
              <a:off x="1071538" y="3285957"/>
              <a:ext cx="2786086" cy="457071"/>
            </a:xfrm>
            <a:prstGeom prst="rect">
              <a:avLst/>
            </a:prstGeom>
            <a:noFill/>
            <a:ln w="12700">
              <a:noFill/>
              <a:miter lim="800000"/>
              <a:headEnd/>
              <a:tailEnd/>
            </a:ln>
          </p:spPr>
          <p:txBody>
            <a:bodyPr>
              <a:spAutoFit/>
            </a:bodyPr>
            <a:lstStyle/>
            <a:p>
              <a:pPr algn="ctr" eaLnBrk="0" hangingPunct="0"/>
              <a:r>
                <a:rPr lang="en-US" sz="2400" b="1">
                  <a:latin typeface="Times" pitchFamily="18" charset="0"/>
                  <a:cs typeface="Times New Roman" pitchFamily="18" charset="0"/>
                </a:rPr>
                <a:t>Skills</a:t>
              </a:r>
              <a:r>
                <a:rPr lang="ar-EG" sz="2400" b="1">
                  <a:latin typeface="Times" pitchFamily="18" charset="0"/>
                  <a:cs typeface="Times New Roman" pitchFamily="18" charset="0"/>
                </a:rPr>
                <a:t> </a:t>
              </a:r>
              <a:r>
                <a:rPr lang="en-GB" sz="2400" b="1">
                  <a:latin typeface="Times" pitchFamily="18" charset="0"/>
                  <a:cs typeface="Times New Roman" pitchFamily="18" charset="0"/>
                </a:rPr>
                <a:t>Intellectual</a:t>
              </a:r>
              <a:r>
                <a:rPr lang="ar-EG" sz="2400" b="1">
                  <a:latin typeface="Times" pitchFamily="18" charset="0"/>
                  <a:cs typeface="Times New Roman" pitchFamily="18" charset="0"/>
                </a:rPr>
                <a:t> </a:t>
              </a:r>
              <a:endParaRPr lang="en-GB" sz="2400" b="1">
                <a:latin typeface="Times" pitchFamily="18" charset="0"/>
                <a:cs typeface="Times New Roman" pitchFamily="18" charset="0"/>
              </a:endParaRPr>
            </a:p>
          </p:txBody>
        </p:sp>
      </p:grpSp>
      <p:grpSp>
        <p:nvGrpSpPr>
          <p:cNvPr id="5" name="Group 16"/>
          <p:cNvGrpSpPr>
            <a:grpSpLocks/>
          </p:cNvGrpSpPr>
          <p:nvPr/>
        </p:nvGrpSpPr>
        <p:grpSpPr bwMode="auto">
          <a:xfrm>
            <a:off x="5003800" y="3213100"/>
            <a:ext cx="2767013" cy="942975"/>
            <a:chOff x="5072066" y="2514600"/>
            <a:chExt cx="2767018" cy="942676"/>
          </a:xfrm>
        </p:grpSpPr>
        <p:sp>
          <p:nvSpPr>
            <p:cNvPr id="16397" name="Text Box 10"/>
            <p:cNvSpPr txBox="1">
              <a:spLocks noChangeArrowheads="1"/>
            </p:cNvSpPr>
            <p:nvPr/>
          </p:nvSpPr>
          <p:spPr bwMode="auto">
            <a:xfrm>
              <a:off x="5257800" y="2514600"/>
              <a:ext cx="2438400" cy="579438"/>
            </a:xfrm>
            <a:prstGeom prst="rect">
              <a:avLst/>
            </a:prstGeom>
            <a:noFill/>
            <a:ln w="12700">
              <a:noFill/>
              <a:miter lim="800000"/>
              <a:headEnd/>
              <a:tailEnd/>
            </a:ln>
          </p:spPr>
          <p:txBody>
            <a:bodyPr>
              <a:spAutoFit/>
            </a:bodyPr>
            <a:lstStyle/>
            <a:p>
              <a:pPr algn="r" rtl="1" eaLnBrk="0" hangingPunct="0"/>
              <a:r>
                <a:rPr lang="ar-SA" sz="3200" b="1" dirty="0">
                  <a:solidFill>
                    <a:srgbClr val="008000"/>
                  </a:solidFill>
                  <a:latin typeface="Times" pitchFamily="18" charset="0"/>
                  <a:cs typeface="PT Bold Heading" pitchFamily="2" charset="-78"/>
                </a:rPr>
                <a:t>مهارات</a:t>
              </a:r>
              <a:r>
                <a:rPr lang="en-US" sz="3200" b="1" dirty="0">
                  <a:solidFill>
                    <a:srgbClr val="008000"/>
                  </a:solidFill>
                  <a:latin typeface="Times" pitchFamily="18" charset="0"/>
                  <a:cs typeface="PT Bold Heading" pitchFamily="2" charset="-78"/>
                </a:rPr>
                <a:t> </a:t>
              </a:r>
              <a:r>
                <a:rPr lang="ar-SA" sz="3200" b="1" dirty="0">
                  <a:solidFill>
                    <a:srgbClr val="008000"/>
                  </a:solidFill>
                  <a:latin typeface="Times" pitchFamily="18" charset="0"/>
                  <a:cs typeface="PT Bold Heading" pitchFamily="2" charset="-78"/>
                </a:rPr>
                <a:t>عملية</a:t>
              </a:r>
              <a:endParaRPr lang="en-GB" sz="3200" b="1" dirty="0">
                <a:solidFill>
                  <a:srgbClr val="008000"/>
                </a:solidFill>
                <a:latin typeface="Times" pitchFamily="18" charset="0"/>
                <a:cs typeface="PT Bold Heading" pitchFamily="2" charset="-78"/>
              </a:endParaRPr>
            </a:p>
          </p:txBody>
        </p:sp>
        <p:sp>
          <p:nvSpPr>
            <p:cNvPr id="16398" name="Text Box 11"/>
            <p:cNvSpPr txBox="1">
              <a:spLocks noChangeArrowheads="1"/>
            </p:cNvSpPr>
            <p:nvPr/>
          </p:nvSpPr>
          <p:spPr bwMode="auto">
            <a:xfrm>
              <a:off x="5072066" y="3000221"/>
              <a:ext cx="2767018" cy="457055"/>
            </a:xfrm>
            <a:prstGeom prst="rect">
              <a:avLst/>
            </a:prstGeom>
            <a:noFill/>
            <a:ln w="12700">
              <a:noFill/>
              <a:miter lim="800000"/>
              <a:headEnd/>
              <a:tailEnd/>
            </a:ln>
          </p:spPr>
          <p:txBody>
            <a:bodyPr>
              <a:spAutoFit/>
            </a:bodyPr>
            <a:lstStyle/>
            <a:p>
              <a:pPr algn="ctr" eaLnBrk="0" hangingPunct="0"/>
              <a:r>
                <a:rPr lang="ar-EG" sz="2400" b="1">
                  <a:latin typeface="Times" pitchFamily="18" charset="0"/>
                  <a:cs typeface="Times New Roman" pitchFamily="18" charset="0"/>
                </a:rPr>
                <a:t> </a:t>
              </a:r>
              <a:r>
                <a:rPr lang="en-US" sz="2400" b="1">
                  <a:latin typeface="Times" pitchFamily="18" charset="0"/>
                  <a:cs typeface="Times New Roman" pitchFamily="18" charset="0"/>
                </a:rPr>
                <a:t> </a:t>
              </a:r>
              <a:r>
                <a:rPr lang="en-GB" sz="2400" b="1">
                  <a:latin typeface="Times" pitchFamily="18" charset="0"/>
                  <a:cs typeface="Times New Roman" pitchFamily="18" charset="0"/>
                </a:rPr>
                <a:t>practical</a:t>
              </a:r>
              <a:r>
                <a:rPr lang="en-US" sz="2400" b="1">
                  <a:latin typeface="Times" pitchFamily="18" charset="0"/>
                  <a:cs typeface="Times New Roman" pitchFamily="18" charset="0"/>
                </a:rPr>
                <a:t> Skills</a:t>
              </a:r>
              <a:endParaRPr lang="en-GB" sz="2400" b="1">
                <a:latin typeface="Times" pitchFamily="18" charset="0"/>
                <a:cs typeface="Times New Roman" pitchFamily="18" charset="0"/>
              </a:endParaRPr>
            </a:p>
          </p:txBody>
        </p:sp>
      </p:grpSp>
      <p:grpSp>
        <p:nvGrpSpPr>
          <p:cNvPr id="6" name="Group 18"/>
          <p:cNvGrpSpPr>
            <a:grpSpLocks/>
          </p:cNvGrpSpPr>
          <p:nvPr/>
        </p:nvGrpSpPr>
        <p:grpSpPr bwMode="auto">
          <a:xfrm>
            <a:off x="3429000" y="4633913"/>
            <a:ext cx="2514600" cy="1387475"/>
            <a:chOff x="3429000" y="4038600"/>
            <a:chExt cx="2514600" cy="1387475"/>
          </a:xfrm>
        </p:grpSpPr>
        <p:sp>
          <p:nvSpPr>
            <p:cNvPr id="16400" name="Text Box 12"/>
            <p:cNvSpPr txBox="1">
              <a:spLocks noChangeArrowheads="1"/>
            </p:cNvSpPr>
            <p:nvPr/>
          </p:nvSpPr>
          <p:spPr bwMode="auto">
            <a:xfrm>
              <a:off x="3429000" y="4038600"/>
              <a:ext cx="2438400" cy="579438"/>
            </a:xfrm>
            <a:prstGeom prst="rect">
              <a:avLst/>
            </a:prstGeom>
            <a:noFill/>
            <a:ln w="12700">
              <a:noFill/>
              <a:miter lim="800000"/>
              <a:headEnd/>
              <a:tailEnd/>
            </a:ln>
          </p:spPr>
          <p:txBody>
            <a:bodyPr>
              <a:spAutoFit/>
            </a:bodyPr>
            <a:lstStyle/>
            <a:p>
              <a:pPr algn="ctr" rtl="1" eaLnBrk="0" hangingPunct="0"/>
              <a:r>
                <a:rPr lang="ar-SA" sz="3200" b="1" dirty="0">
                  <a:solidFill>
                    <a:srgbClr val="008000"/>
                  </a:solidFill>
                  <a:latin typeface="Times" pitchFamily="18" charset="0"/>
                  <a:cs typeface="PT Bold Heading" pitchFamily="2" charset="-78"/>
                </a:rPr>
                <a:t>مهارات</a:t>
              </a:r>
              <a:r>
                <a:rPr lang="en-US" sz="3200" b="1" dirty="0">
                  <a:solidFill>
                    <a:srgbClr val="008000"/>
                  </a:solidFill>
                  <a:latin typeface="Times" pitchFamily="18" charset="0"/>
                  <a:cs typeface="PT Bold Heading" pitchFamily="2" charset="-78"/>
                </a:rPr>
                <a:t> </a:t>
              </a:r>
              <a:r>
                <a:rPr lang="ar-SA" sz="3200" b="1" dirty="0">
                  <a:solidFill>
                    <a:srgbClr val="008000"/>
                  </a:solidFill>
                  <a:latin typeface="Times" pitchFamily="18" charset="0"/>
                  <a:cs typeface="PT Bold Heading" pitchFamily="2" charset="-78"/>
                </a:rPr>
                <a:t>عامة</a:t>
              </a:r>
              <a:endParaRPr lang="en-GB" sz="3200" b="1" dirty="0">
                <a:solidFill>
                  <a:srgbClr val="008000"/>
                </a:solidFill>
                <a:latin typeface="Times" pitchFamily="18" charset="0"/>
                <a:cs typeface="PT Bold Heading" pitchFamily="2" charset="-78"/>
              </a:endParaRPr>
            </a:p>
          </p:txBody>
        </p:sp>
        <p:sp>
          <p:nvSpPr>
            <p:cNvPr id="16401" name="Text Box 13"/>
            <p:cNvSpPr txBox="1">
              <a:spLocks noChangeArrowheads="1"/>
            </p:cNvSpPr>
            <p:nvPr/>
          </p:nvSpPr>
          <p:spPr bwMode="auto">
            <a:xfrm>
              <a:off x="3505200" y="4724400"/>
              <a:ext cx="2438400" cy="701675"/>
            </a:xfrm>
            <a:prstGeom prst="rect">
              <a:avLst/>
            </a:prstGeom>
            <a:noFill/>
            <a:ln w="12700">
              <a:noFill/>
              <a:miter lim="800000"/>
              <a:headEnd/>
              <a:tailEnd/>
            </a:ln>
          </p:spPr>
          <p:txBody>
            <a:bodyPr>
              <a:spAutoFit/>
            </a:bodyPr>
            <a:lstStyle/>
            <a:p>
              <a:pPr algn="ctr" eaLnBrk="0" hangingPunct="0"/>
              <a:r>
                <a:rPr lang="en-GB" sz="2000" b="1">
                  <a:latin typeface="Times" pitchFamily="18" charset="0"/>
                  <a:cs typeface="Times New Roman" pitchFamily="18" charset="0"/>
                </a:rPr>
                <a:t>General &amp;</a:t>
              </a:r>
            </a:p>
            <a:p>
              <a:pPr algn="ctr" rtl="1" eaLnBrk="0" hangingPunct="0"/>
              <a:r>
                <a:rPr lang="en-GB" sz="2000" b="1">
                  <a:latin typeface="Times" pitchFamily="18" charset="0"/>
                  <a:cs typeface="Times New Roman" pitchFamily="18" charset="0"/>
                </a:rPr>
                <a:t>transferable</a:t>
              </a:r>
            </a:p>
          </p:txBody>
        </p:sp>
      </p:grpSp>
      <p:sp>
        <p:nvSpPr>
          <p:cNvPr id="22542" name="Rectangle 14"/>
          <p:cNvSpPr>
            <a:spLocks noGrp="1" noChangeArrowheads="1"/>
          </p:cNvSpPr>
          <p:nvPr>
            <p:ph type="title" idx="4294967295"/>
          </p:nvPr>
        </p:nvSpPr>
        <p:spPr>
          <a:xfrm>
            <a:off x="3995738" y="123825"/>
            <a:ext cx="4519612" cy="1144588"/>
          </a:xfrm>
          <a:solidFill>
            <a:schemeClr val="accent4">
              <a:lumMod val="40000"/>
              <a:lumOff val="60000"/>
            </a:schemeClr>
          </a:solidFill>
        </p:spPr>
        <p:txBody>
          <a:bodyPr anchor="ctr" anchorCtr="0">
            <a:noAutofit/>
          </a:bodyPr>
          <a:lstStyle/>
          <a:p>
            <a:r>
              <a:rPr lang="ar-EG" sz="3600" b="1" dirty="0" smtClean="0">
                <a:latin typeface="Sakkal Majalla" pitchFamily="2" charset="-78"/>
                <a:cs typeface="Sakkal Majalla" pitchFamily="2" charset="-78"/>
              </a:rPr>
              <a:t>بنية المعايير</a:t>
            </a:r>
            <a:endParaRPr lang="en-US" sz="3600" b="1" dirty="0">
              <a:latin typeface="Sakkal Majalla" pitchFamily="2" charset="-78"/>
              <a:cs typeface="Sakkal Majalla"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2542"/>
                                        </p:tgtEl>
                                        <p:attrNameLst>
                                          <p:attrName>style.visibility</p:attrName>
                                        </p:attrNameLst>
                                      </p:cBhvr>
                                      <p:to>
                                        <p:strVal val="visible"/>
                                      </p:to>
                                    </p:set>
                                    <p:animEffect transition="in" filter="fade">
                                      <p:cBhvr>
                                        <p:cTn id="7" dur="1000"/>
                                        <p:tgtEl>
                                          <p:spTgt spid="22542"/>
                                        </p:tgtEl>
                                      </p:cBhvr>
                                    </p:animEffect>
                                    <p:anim calcmode="lin" valueType="num">
                                      <p:cBhvr>
                                        <p:cTn id="8" dur="1000" fill="hold"/>
                                        <p:tgtEl>
                                          <p:spTgt spid="22542"/>
                                        </p:tgtEl>
                                        <p:attrNameLst>
                                          <p:attrName>ppt_x</p:attrName>
                                        </p:attrNameLst>
                                      </p:cBhvr>
                                      <p:tavLst>
                                        <p:tav tm="0">
                                          <p:val>
                                            <p:strVal val="#ppt_x-.1"/>
                                          </p:val>
                                        </p:tav>
                                        <p:tav tm="100000">
                                          <p:val>
                                            <p:strVal val="#ppt_x"/>
                                          </p:val>
                                        </p:tav>
                                      </p:tavLst>
                                    </p:anim>
                                    <p:anim calcmode="lin" valueType="num">
                                      <p:cBhvr>
                                        <p:cTn id="9" dur="1000" fill="hold"/>
                                        <p:tgtEl>
                                          <p:spTgt spid="2254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770" decel="100000"/>
                                        <p:tgtEl>
                                          <p:spTgt spid="3"/>
                                        </p:tgtEl>
                                      </p:cBhvr>
                                    </p:animEffect>
                                    <p:animScale>
                                      <p:cBhvr>
                                        <p:cTn id="20" dur="770" decel="100000"/>
                                        <p:tgtEl>
                                          <p:spTgt spid="3"/>
                                        </p:tgtEl>
                                      </p:cBhvr>
                                      <p:from x="10000" y="10000"/>
                                      <p:to x="200000" y="450000"/>
                                    </p:animScale>
                                    <p:animScale>
                                      <p:cBhvr>
                                        <p:cTn id="21" dur="1230" accel="100000" fill="hold">
                                          <p:stCondLst>
                                            <p:cond delay="770"/>
                                          </p:stCondLst>
                                        </p:cTn>
                                        <p:tgtEl>
                                          <p:spTgt spid="3"/>
                                        </p:tgtEl>
                                      </p:cBhvr>
                                      <p:from x="200000" y="450000"/>
                                      <p:to x="100000" y="100000"/>
                                    </p:animScale>
                                    <p:set>
                                      <p:cBhvr>
                                        <p:cTn id="22" dur="770" fill="hold"/>
                                        <p:tgtEl>
                                          <p:spTgt spid="3"/>
                                        </p:tgtEl>
                                        <p:attrNameLst>
                                          <p:attrName>ppt_x</p:attrName>
                                        </p:attrNameLst>
                                      </p:cBhvr>
                                      <p:to>
                                        <p:strVal val="(0.5)"/>
                                      </p:to>
                                    </p:set>
                                    <p:anim from="(0.5)" to="(#ppt_x)" calcmode="lin" valueType="num">
                                      <p:cBhvr>
                                        <p:cTn id="23" dur="1230" accel="100000" fill="hold">
                                          <p:stCondLst>
                                            <p:cond delay="770"/>
                                          </p:stCondLst>
                                        </p:cTn>
                                        <p:tgtEl>
                                          <p:spTgt spid="3"/>
                                        </p:tgtEl>
                                        <p:attrNameLst>
                                          <p:attrName>ppt_x</p:attrName>
                                        </p:attrNameLst>
                                      </p:cBhvr>
                                    </p:anim>
                                    <p:set>
                                      <p:cBhvr>
                                        <p:cTn id="24" dur="770" fill="hold"/>
                                        <p:tgtEl>
                                          <p:spTgt spid="3"/>
                                        </p:tgtEl>
                                        <p:attrNameLst>
                                          <p:attrName>ppt_y</p:attrName>
                                        </p:attrNameLst>
                                      </p:cBhvr>
                                      <p:to>
                                        <p:strVal val="(#ppt_y+0.4)"/>
                                      </p:to>
                                    </p:set>
                                    <p:anim from="(#ppt_y+0.4)" to="(#ppt_y)" calcmode="lin" valueType="num">
                                      <p:cBhvr>
                                        <p:cTn id="25" dur="1230" accel="100000" fill="hold">
                                          <p:stCondLst>
                                            <p:cond delay="770"/>
                                          </p:stCondLst>
                                        </p:cTn>
                                        <p:tgtEl>
                                          <p:spTgt spid="3"/>
                                        </p:tgtEl>
                                        <p:attrNameLst>
                                          <p:attrName>ppt_y</p:attrName>
                                        </p:attrNameLst>
                                      </p:cBhvr>
                                    </p:anim>
                                  </p:childTnLst>
                                </p:cTn>
                              </p:par>
                            </p:childTnLst>
                          </p:cTn>
                        </p:par>
                      </p:childTnLst>
                    </p:cTn>
                  </p:par>
                  <p:par>
                    <p:cTn id="26" fill="hold">
                      <p:stCondLst>
                        <p:cond delay="indefinite"/>
                      </p:stCondLst>
                      <p:childTnLst>
                        <p:par>
                          <p:cTn id="27" fill="hold">
                            <p:stCondLst>
                              <p:cond delay="0"/>
                            </p:stCondLst>
                            <p:childTnLst>
                              <p:par>
                                <p:cTn id="28" presetID="5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770" decel="100000"/>
                                        <p:tgtEl>
                                          <p:spTgt spid="5"/>
                                        </p:tgtEl>
                                      </p:cBhvr>
                                    </p:animEffect>
                                    <p:animScale>
                                      <p:cBhvr>
                                        <p:cTn id="31" dur="770" decel="100000"/>
                                        <p:tgtEl>
                                          <p:spTgt spid="5"/>
                                        </p:tgtEl>
                                      </p:cBhvr>
                                      <p:from x="10000" y="10000"/>
                                      <p:to x="200000" y="450000"/>
                                    </p:animScale>
                                    <p:animScale>
                                      <p:cBhvr>
                                        <p:cTn id="32" dur="1230" accel="100000" fill="hold">
                                          <p:stCondLst>
                                            <p:cond delay="770"/>
                                          </p:stCondLst>
                                        </p:cTn>
                                        <p:tgtEl>
                                          <p:spTgt spid="5"/>
                                        </p:tgtEl>
                                      </p:cBhvr>
                                      <p:from x="200000" y="450000"/>
                                      <p:to x="100000" y="100000"/>
                                    </p:animScale>
                                    <p:set>
                                      <p:cBhvr>
                                        <p:cTn id="33" dur="770" fill="hold"/>
                                        <p:tgtEl>
                                          <p:spTgt spid="5"/>
                                        </p:tgtEl>
                                        <p:attrNameLst>
                                          <p:attrName>ppt_x</p:attrName>
                                        </p:attrNameLst>
                                      </p:cBhvr>
                                      <p:to>
                                        <p:strVal val="(0.5)"/>
                                      </p:to>
                                    </p:set>
                                    <p:anim from="(0.5)" to="(#ppt_x)" calcmode="lin" valueType="num">
                                      <p:cBhvr>
                                        <p:cTn id="34" dur="1230" accel="100000" fill="hold">
                                          <p:stCondLst>
                                            <p:cond delay="770"/>
                                          </p:stCondLst>
                                        </p:cTn>
                                        <p:tgtEl>
                                          <p:spTgt spid="5"/>
                                        </p:tgtEl>
                                        <p:attrNameLst>
                                          <p:attrName>ppt_x</p:attrName>
                                        </p:attrNameLst>
                                      </p:cBhvr>
                                    </p:anim>
                                    <p:set>
                                      <p:cBhvr>
                                        <p:cTn id="35" dur="770" fill="hold"/>
                                        <p:tgtEl>
                                          <p:spTgt spid="5"/>
                                        </p:tgtEl>
                                        <p:attrNameLst>
                                          <p:attrName>ppt_y</p:attrName>
                                        </p:attrNameLst>
                                      </p:cBhvr>
                                      <p:to>
                                        <p:strVal val="(#ppt_y+0.4)"/>
                                      </p:to>
                                    </p:set>
                                    <p:anim from="(#ppt_y+0.4)" to="(#ppt_y)" calcmode="lin" valueType="num">
                                      <p:cBhvr>
                                        <p:cTn id="36" dur="1230" accel="100000" fill="hold">
                                          <p:stCondLst>
                                            <p:cond delay="770"/>
                                          </p:stCondLst>
                                        </p:cTn>
                                        <p:tgtEl>
                                          <p:spTgt spid="5"/>
                                        </p:tgtEl>
                                        <p:attrNameLst>
                                          <p:attrName>ppt_y</p:attrName>
                                        </p:attrNameLst>
                                      </p:cBhvr>
                                    </p:anim>
                                  </p:childTnLst>
                                </p:cTn>
                              </p:par>
                            </p:childTnLst>
                          </p:cTn>
                        </p:par>
                      </p:childTnLst>
                    </p:cTn>
                  </p:par>
                  <p:par>
                    <p:cTn id="37" fill="hold">
                      <p:stCondLst>
                        <p:cond delay="indefinite"/>
                      </p:stCondLst>
                      <p:childTnLst>
                        <p:par>
                          <p:cTn id="38" fill="hold">
                            <p:stCondLst>
                              <p:cond delay="0"/>
                            </p:stCondLst>
                            <p:childTnLst>
                              <p:par>
                                <p:cTn id="39" presetID="5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770" decel="100000"/>
                                        <p:tgtEl>
                                          <p:spTgt spid="4"/>
                                        </p:tgtEl>
                                      </p:cBhvr>
                                    </p:animEffect>
                                    <p:animScale>
                                      <p:cBhvr>
                                        <p:cTn id="42" dur="770" decel="100000"/>
                                        <p:tgtEl>
                                          <p:spTgt spid="4"/>
                                        </p:tgtEl>
                                      </p:cBhvr>
                                      <p:from x="10000" y="10000"/>
                                      <p:to x="200000" y="450000"/>
                                    </p:animScale>
                                    <p:animScale>
                                      <p:cBhvr>
                                        <p:cTn id="43" dur="1230" accel="100000" fill="hold">
                                          <p:stCondLst>
                                            <p:cond delay="770"/>
                                          </p:stCondLst>
                                        </p:cTn>
                                        <p:tgtEl>
                                          <p:spTgt spid="4"/>
                                        </p:tgtEl>
                                      </p:cBhvr>
                                      <p:from x="200000" y="450000"/>
                                      <p:to x="100000" y="100000"/>
                                    </p:animScale>
                                    <p:set>
                                      <p:cBhvr>
                                        <p:cTn id="44" dur="770" fill="hold"/>
                                        <p:tgtEl>
                                          <p:spTgt spid="4"/>
                                        </p:tgtEl>
                                        <p:attrNameLst>
                                          <p:attrName>ppt_x</p:attrName>
                                        </p:attrNameLst>
                                      </p:cBhvr>
                                      <p:to>
                                        <p:strVal val="(0.5)"/>
                                      </p:to>
                                    </p:set>
                                    <p:anim from="(0.5)" to="(#ppt_x)" calcmode="lin" valueType="num">
                                      <p:cBhvr>
                                        <p:cTn id="45" dur="1230" accel="100000" fill="hold">
                                          <p:stCondLst>
                                            <p:cond delay="770"/>
                                          </p:stCondLst>
                                        </p:cTn>
                                        <p:tgtEl>
                                          <p:spTgt spid="4"/>
                                        </p:tgtEl>
                                        <p:attrNameLst>
                                          <p:attrName>ppt_x</p:attrName>
                                        </p:attrNameLst>
                                      </p:cBhvr>
                                    </p:anim>
                                    <p:set>
                                      <p:cBhvr>
                                        <p:cTn id="46" dur="770" fill="hold"/>
                                        <p:tgtEl>
                                          <p:spTgt spid="4"/>
                                        </p:tgtEl>
                                        <p:attrNameLst>
                                          <p:attrName>ppt_y</p:attrName>
                                        </p:attrNameLst>
                                      </p:cBhvr>
                                      <p:to>
                                        <p:strVal val="(#ppt_y+0.4)"/>
                                      </p:to>
                                    </p:set>
                                    <p:anim from="(#ppt_y+0.4)" to="(#ppt_y)" calcmode="lin" valueType="num">
                                      <p:cBhvr>
                                        <p:cTn id="47" dur="1230" accel="100000" fill="hold">
                                          <p:stCondLst>
                                            <p:cond delay="770"/>
                                          </p:stCondLst>
                                        </p:cTn>
                                        <p:tgtEl>
                                          <p:spTgt spid="4"/>
                                        </p:tgtEl>
                                        <p:attrNameLst>
                                          <p:attrName>ppt_y</p:attrName>
                                        </p:attrNameLst>
                                      </p:cBhvr>
                                    </p:anim>
                                  </p:childTnLst>
                                </p:cTn>
                              </p:par>
                            </p:childTnLst>
                          </p:cTn>
                        </p:par>
                      </p:childTnLst>
                    </p:cTn>
                  </p:par>
                  <p:par>
                    <p:cTn id="48" fill="hold">
                      <p:stCondLst>
                        <p:cond delay="indefinite"/>
                      </p:stCondLst>
                      <p:childTnLst>
                        <p:par>
                          <p:cTn id="49" fill="hold">
                            <p:stCondLst>
                              <p:cond delay="0"/>
                            </p:stCondLst>
                            <p:childTnLst>
                              <p:par>
                                <p:cTn id="50" presetID="51"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770" decel="100000"/>
                                        <p:tgtEl>
                                          <p:spTgt spid="6"/>
                                        </p:tgtEl>
                                      </p:cBhvr>
                                    </p:animEffect>
                                    <p:animScale>
                                      <p:cBhvr>
                                        <p:cTn id="53" dur="770" decel="100000"/>
                                        <p:tgtEl>
                                          <p:spTgt spid="6"/>
                                        </p:tgtEl>
                                      </p:cBhvr>
                                      <p:from x="10000" y="10000"/>
                                      <p:to x="200000" y="450000"/>
                                    </p:animScale>
                                    <p:animScale>
                                      <p:cBhvr>
                                        <p:cTn id="54" dur="1230" accel="100000" fill="hold">
                                          <p:stCondLst>
                                            <p:cond delay="770"/>
                                          </p:stCondLst>
                                        </p:cTn>
                                        <p:tgtEl>
                                          <p:spTgt spid="6"/>
                                        </p:tgtEl>
                                      </p:cBhvr>
                                      <p:from x="200000" y="450000"/>
                                      <p:to x="100000" y="100000"/>
                                    </p:animScale>
                                    <p:set>
                                      <p:cBhvr>
                                        <p:cTn id="55" dur="770" fill="hold"/>
                                        <p:tgtEl>
                                          <p:spTgt spid="6"/>
                                        </p:tgtEl>
                                        <p:attrNameLst>
                                          <p:attrName>ppt_x</p:attrName>
                                        </p:attrNameLst>
                                      </p:cBhvr>
                                      <p:to>
                                        <p:strVal val="(0.5)"/>
                                      </p:to>
                                    </p:set>
                                    <p:anim from="(0.5)" to="(#ppt_x)" calcmode="lin" valueType="num">
                                      <p:cBhvr>
                                        <p:cTn id="56" dur="1230" accel="100000" fill="hold">
                                          <p:stCondLst>
                                            <p:cond delay="770"/>
                                          </p:stCondLst>
                                        </p:cTn>
                                        <p:tgtEl>
                                          <p:spTgt spid="6"/>
                                        </p:tgtEl>
                                        <p:attrNameLst>
                                          <p:attrName>ppt_x</p:attrName>
                                        </p:attrNameLst>
                                      </p:cBhvr>
                                    </p:anim>
                                    <p:set>
                                      <p:cBhvr>
                                        <p:cTn id="57" dur="770" fill="hold"/>
                                        <p:tgtEl>
                                          <p:spTgt spid="6"/>
                                        </p:tgtEl>
                                        <p:attrNameLst>
                                          <p:attrName>ppt_y</p:attrName>
                                        </p:attrNameLst>
                                      </p:cBhvr>
                                      <p:to>
                                        <p:strVal val="(#ppt_y+0.4)"/>
                                      </p:to>
                                    </p:set>
                                    <p:anim from="(#ppt_y+0.4)" to="(#ppt_y)" calcmode="lin" valueType="num">
                                      <p:cBhvr>
                                        <p:cTn id="58"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2" name="Rectangle 14"/>
          <p:cNvSpPr>
            <a:spLocks noGrp="1" noChangeArrowheads="1"/>
          </p:cNvSpPr>
          <p:nvPr>
            <p:ph type="title" idx="4294967295"/>
          </p:nvPr>
        </p:nvSpPr>
        <p:spPr>
          <a:xfrm>
            <a:off x="5072067" y="333375"/>
            <a:ext cx="3233734" cy="831850"/>
          </a:xfrm>
          <a:solidFill>
            <a:schemeClr val="accent4">
              <a:lumMod val="40000"/>
              <a:lumOff val="60000"/>
            </a:schemeClr>
          </a:solidFill>
        </p:spPr>
        <p:txBody>
          <a:bodyPr anchor="ctr" anchorCtr="0">
            <a:normAutofit/>
          </a:bodyPr>
          <a:lstStyle/>
          <a:p>
            <a:r>
              <a:rPr lang="ar-SA" sz="3600" b="1" dirty="0">
                <a:latin typeface="Sakkal Majalla" pitchFamily="2" charset="-78"/>
                <a:cs typeface="Sakkal Majalla" pitchFamily="2" charset="-78"/>
              </a:rPr>
              <a:t>المعرفة والفهم</a:t>
            </a:r>
            <a:endParaRPr lang="en-US" sz="3600" b="1" dirty="0">
              <a:latin typeface="Sakkal Majalla" pitchFamily="2" charset="-78"/>
              <a:cs typeface="Sakkal Majalla" pitchFamily="2" charset="-78"/>
            </a:endParaRPr>
          </a:p>
        </p:txBody>
      </p:sp>
      <p:sp>
        <p:nvSpPr>
          <p:cNvPr id="32772" name="TextBox 13"/>
          <p:cNvSpPr txBox="1">
            <a:spLocks noChangeArrowheads="1"/>
          </p:cNvSpPr>
          <p:nvPr/>
        </p:nvSpPr>
        <p:spPr bwMode="auto">
          <a:xfrm>
            <a:off x="500034" y="1357313"/>
            <a:ext cx="8001029" cy="1857373"/>
          </a:xfrm>
          <a:prstGeom prst="rect">
            <a:avLst/>
          </a:prstGeom>
          <a:noFill/>
          <a:ln w="9525">
            <a:noFill/>
            <a:miter lim="800000"/>
            <a:headEnd/>
            <a:tailEnd/>
          </a:ln>
        </p:spPr>
        <p:txBody>
          <a:bodyPr wrap="square">
            <a:normAutofit fontScale="92500" lnSpcReduction="20000"/>
          </a:bodyPr>
          <a:lstStyle/>
          <a:p>
            <a:pPr algn="just" rtl="1">
              <a:buClr>
                <a:srgbClr val="FF3300"/>
              </a:buClr>
              <a:buFont typeface="Wingdings" pitchFamily="2" charset="2"/>
              <a:buChar char="q"/>
            </a:pPr>
            <a:r>
              <a:rPr lang="ar-EG" sz="3200" b="1" dirty="0">
                <a:effectLst>
                  <a:outerShdw blurRad="38100" dist="38100" dir="2700000" algn="tl">
                    <a:srgbClr val="000000">
                      <a:alpha val="43137"/>
                    </a:srgbClr>
                  </a:outerShdw>
                </a:effectLst>
                <a:latin typeface="Sakkal Majalla" pitchFamily="2" charset="-78"/>
                <a:cs typeface="Sakkal Majalla" pitchFamily="2" charset="-78"/>
              </a:rPr>
              <a:t> </a:t>
            </a:r>
            <a:r>
              <a:rPr lang="ar-EG" sz="3800" b="1" dirty="0">
                <a:effectLst>
                  <a:outerShdw blurRad="38100" dist="38100" dir="2700000" algn="tl">
                    <a:srgbClr val="000000">
                      <a:alpha val="43137"/>
                    </a:srgbClr>
                  </a:outerShdw>
                </a:effectLst>
                <a:latin typeface="Sakkal Majalla" pitchFamily="2" charset="-78"/>
                <a:cs typeface="Sakkal Majalla" pitchFamily="2" charset="-78"/>
              </a:rPr>
              <a:t>المعلومات </a:t>
            </a:r>
            <a:r>
              <a:rPr lang="ar-EG" sz="3800" b="1" dirty="0" smtClean="0">
                <a:effectLst>
                  <a:outerShdw blurRad="38100" dist="38100" dir="2700000" algn="tl">
                    <a:srgbClr val="000000">
                      <a:alpha val="43137"/>
                    </a:srgbClr>
                  </a:outerShdw>
                </a:effectLst>
                <a:latin typeface="Sakkal Majalla" pitchFamily="2" charset="-78"/>
                <a:cs typeface="Sakkal Majalla" pitchFamily="2" charset="-78"/>
              </a:rPr>
              <a:t>المتوقع أن يكتسبها الطالب نتيجة دراسته لأنشطة تعليمية تتضمن الحقائق ، المصطلحات ، النظريات ، المفاهيم الأساسية ، ويعنى الفهم إدراك المعنى أو التفسير الأساسى والضمنى للمادة العلمية .</a:t>
            </a:r>
            <a:endParaRPr lang="ar-EG" sz="3800" b="1" dirty="0">
              <a:effectLst>
                <a:outerShdw blurRad="38100" dist="38100" dir="2700000" algn="tl">
                  <a:srgbClr val="000000">
                    <a:alpha val="43137"/>
                  </a:srgbClr>
                </a:outerShdw>
              </a:effectLst>
              <a:latin typeface="Sakkal Majalla" pitchFamily="2" charset="-78"/>
              <a:cs typeface="Sakkal Majalla" pitchFamily="2" charset="-78"/>
            </a:endParaRPr>
          </a:p>
          <a:p>
            <a:pPr algn="just" rtl="1">
              <a:buClr>
                <a:srgbClr val="FF3300"/>
              </a:buClr>
              <a:buFont typeface="Wingdings" pitchFamily="2" charset="2"/>
              <a:buChar char="q"/>
            </a:pPr>
            <a:endParaRPr lang="ar-EG" sz="2400" dirty="0">
              <a:latin typeface="Tahoma" pitchFamily="34" charset="0"/>
              <a:cs typeface="AL-Mateen" pitchFamily="2" charset="-78"/>
            </a:endParaRPr>
          </a:p>
          <a:p>
            <a:pPr algn="just" rtl="1">
              <a:buClr>
                <a:srgbClr val="FF3300"/>
              </a:buClr>
              <a:buFont typeface="Wingdings" pitchFamily="2" charset="2"/>
              <a:buChar char="q"/>
            </a:pPr>
            <a:endParaRPr lang="ar-EG" sz="2400" dirty="0">
              <a:latin typeface="Tahoma" pitchFamily="34" charset="0"/>
              <a:cs typeface="AL-Mateen" pitchFamily="2" charset="-78"/>
            </a:endParaRPr>
          </a:p>
          <a:p>
            <a:pPr algn="just" rtl="1">
              <a:buClr>
                <a:srgbClr val="FF3300"/>
              </a:buClr>
              <a:buFont typeface="Wingdings" pitchFamily="2" charset="2"/>
              <a:buChar char="q"/>
            </a:pPr>
            <a:endParaRPr lang="ar-EG" sz="2400" dirty="0">
              <a:latin typeface="Tahoma" pitchFamily="34" charset="0"/>
              <a:cs typeface="AL-Mateen" pitchFamily="2" charset="-78"/>
            </a:endParaRPr>
          </a:p>
          <a:p>
            <a:pPr algn="just" rtl="1">
              <a:buClr>
                <a:srgbClr val="FF3300"/>
              </a:buClr>
              <a:buFont typeface="Wingdings" pitchFamily="2" charset="2"/>
              <a:buChar char="q"/>
            </a:pPr>
            <a:endParaRPr lang="ar-EG" sz="2400" dirty="0">
              <a:latin typeface="Tahoma" pitchFamily="34" charset="0"/>
              <a:cs typeface="AL-Mateen" pitchFamily="2" charset="-78"/>
            </a:endParaRPr>
          </a:p>
          <a:p>
            <a:pPr algn="just" rtl="1">
              <a:buClr>
                <a:srgbClr val="FF3300"/>
              </a:buClr>
              <a:buFont typeface="Wingdings" pitchFamily="2" charset="2"/>
              <a:buChar char="q"/>
            </a:pPr>
            <a:endParaRPr lang="ar-EG" sz="2400" dirty="0">
              <a:latin typeface="Tahoma" pitchFamily="34" charset="0"/>
              <a:cs typeface="AL-Mateen" pitchFamily="2" charset="-78"/>
            </a:endParaRPr>
          </a:p>
          <a:p>
            <a:pPr algn="just" rtl="1">
              <a:buClr>
                <a:srgbClr val="FF3300"/>
              </a:buClr>
              <a:buFont typeface="Wingdings" pitchFamily="2" charset="2"/>
              <a:buChar char="q"/>
            </a:pPr>
            <a:endParaRPr lang="ar-EG" sz="2400" dirty="0">
              <a:latin typeface="Tahoma" pitchFamily="34" charset="0"/>
              <a:cs typeface="AL-Mateen" pitchFamily="2" charset="-78"/>
            </a:endParaRPr>
          </a:p>
          <a:p>
            <a:pPr algn="just" rtl="1">
              <a:buClr>
                <a:srgbClr val="FF3300"/>
              </a:buClr>
              <a:buFont typeface="Wingdings" pitchFamily="2" charset="2"/>
              <a:buChar char="q"/>
            </a:pPr>
            <a:endParaRPr lang="ar-EG" sz="2400" dirty="0">
              <a:latin typeface="Tahoma" pitchFamily="34" charset="0"/>
              <a:cs typeface="AL-Mateen" pitchFamily="2" charset="-78"/>
            </a:endParaRPr>
          </a:p>
        </p:txBody>
      </p:sp>
      <p:pic>
        <p:nvPicPr>
          <p:cNvPr id="19467" name="Picture 11" descr="StackOfBooks">
            <a:hlinkClick r:id="rId3"/>
          </p:cNvPr>
          <p:cNvPicPr>
            <a:picLocks noChangeAspect="1" noChangeArrowheads="1"/>
          </p:cNvPicPr>
          <p:nvPr/>
        </p:nvPicPr>
        <p:blipFill>
          <a:blip r:embed="rId4" cstate="print"/>
          <a:srcRect/>
          <a:stretch>
            <a:fillRect/>
          </a:stretch>
        </p:blipFill>
        <p:spPr bwMode="auto">
          <a:xfrm>
            <a:off x="1428728" y="2882921"/>
            <a:ext cx="2200275" cy="35464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2542"/>
                                        </p:tgtEl>
                                        <p:attrNameLst>
                                          <p:attrName>style.visibility</p:attrName>
                                        </p:attrNameLst>
                                      </p:cBhvr>
                                      <p:to>
                                        <p:strVal val="visible"/>
                                      </p:to>
                                    </p:set>
                                    <p:anim from="(-#ppt_w/2)" to="(#ppt_x)" calcmode="lin" valueType="num">
                                      <p:cBhvr>
                                        <p:cTn id="7" dur="600" fill="hold">
                                          <p:stCondLst>
                                            <p:cond delay="0"/>
                                          </p:stCondLst>
                                        </p:cTn>
                                        <p:tgtEl>
                                          <p:spTgt spid="22542"/>
                                        </p:tgtEl>
                                        <p:attrNameLst>
                                          <p:attrName>ppt_x</p:attrName>
                                        </p:attrNameLst>
                                      </p:cBhvr>
                                    </p:anim>
                                    <p:anim from="0" to="-1.0" calcmode="lin" valueType="num">
                                      <p:cBhvr>
                                        <p:cTn id="8" dur="200" decel="50000" autoRev="1" fill="hold">
                                          <p:stCondLst>
                                            <p:cond delay="600"/>
                                          </p:stCondLst>
                                        </p:cTn>
                                        <p:tgtEl>
                                          <p:spTgt spid="22542"/>
                                        </p:tgtEl>
                                        <p:attrNameLst>
                                          <p:attrName>xshear</p:attrName>
                                        </p:attrNameLst>
                                      </p:cBhvr>
                                    </p:anim>
                                    <p:animScale>
                                      <p:cBhvr>
                                        <p:cTn id="9" dur="200" decel="100000" autoRev="1" fill="hold">
                                          <p:stCondLst>
                                            <p:cond delay="600"/>
                                          </p:stCondLst>
                                        </p:cTn>
                                        <p:tgtEl>
                                          <p:spTgt spid="22542"/>
                                        </p:tgtEl>
                                      </p:cBhvr>
                                      <p:from x="100000" y="100000"/>
                                      <p:to x="80000" y="100000"/>
                                    </p:animScale>
                                    <p:anim by="(#ppt_h/3+#ppt_w*0.1)" calcmode="lin" valueType="num">
                                      <p:cBhvr additive="sum">
                                        <p:cTn id="10" dur="200" decel="100000" autoRev="1" fill="hold">
                                          <p:stCondLst>
                                            <p:cond delay="600"/>
                                          </p:stCondLst>
                                        </p:cTn>
                                        <p:tgtEl>
                                          <p:spTgt spid="2254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fade">
                                      <p:cBhvr>
                                        <p:cTn id="15" dur="20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animBg="1"/>
      <p:bldP spid="327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2" name="Rectangle 14"/>
          <p:cNvSpPr>
            <a:spLocks noGrp="1" noChangeArrowheads="1"/>
          </p:cNvSpPr>
          <p:nvPr>
            <p:ph type="title" idx="4294967295"/>
          </p:nvPr>
        </p:nvSpPr>
        <p:spPr>
          <a:xfrm>
            <a:off x="4000496" y="284163"/>
            <a:ext cx="4329117" cy="768350"/>
          </a:xfrm>
          <a:solidFill>
            <a:schemeClr val="accent4">
              <a:lumMod val="40000"/>
              <a:lumOff val="60000"/>
            </a:schemeClr>
          </a:solidFill>
        </p:spPr>
        <p:txBody>
          <a:bodyPr anchor="ctr" anchorCtr="0">
            <a:normAutofit/>
          </a:bodyPr>
          <a:lstStyle/>
          <a:p>
            <a:r>
              <a:rPr lang="ar-EG" sz="3600" b="1" dirty="0">
                <a:effectLst>
                  <a:outerShdw blurRad="38100" dist="38100" dir="2700000" algn="tl">
                    <a:srgbClr val="000000">
                      <a:alpha val="43137"/>
                    </a:srgbClr>
                  </a:outerShdw>
                </a:effectLst>
                <a:latin typeface="Sakkal Majalla" pitchFamily="2" charset="-78"/>
                <a:cs typeface="Sakkal Majalla" pitchFamily="2" charset="-78"/>
              </a:rPr>
              <a:t>المهارات </a:t>
            </a:r>
            <a:r>
              <a:rPr lang="ar-EG" sz="3600" b="1" dirty="0" smtClean="0">
                <a:effectLst>
                  <a:outerShdw blurRad="38100" dist="38100" dir="2700000" algn="tl">
                    <a:srgbClr val="000000">
                      <a:alpha val="43137"/>
                    </a:srgbClr>
                  </a:outerShdw>
                </a:effectLst>
                <a:latin typeface="Sakkal Majalla" pitchFamily="2" charset="-78"/>
                <a:cs typeface="Sakkal Majalla" pitchFamily="2" charset="-78"/>
              </a:rPr>
              <a:t>العملية / المهنية</a:t>
            </a:r>
            <a:endParaRPr lang="en-US" sz="3600"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32775" name="TextBox 16"/>
          <p:cNvSpPr txBox="1">
            <a:spLocks noChangeArrowheads="1"/>
          </p:cNvSpPr>
          <p:nvPr/>
        </p:nvSpPr>
        <p:spPr bwMode="auto">
          <a:xfrm>
            <a:off x="285720" y="1557338"/>
            <a:ext cx="8286781" cy="1871662"/>
          </a:xfrm>
          <a:prstGeom prst="rect">
            <a:avLst/>
          </a:prstGeom>
          <a:noFill/>
          <a:ln w="9525">
            <a:noFill/>
            <a:miter lim="800000"/>
            <a:headEnd/>
            <a:tailEnd/>
          </a:ln>
        </p:spPr>
        <p:txBody>
          <a:bodyPr/>
          <a:lstStyle/>
          <a:p>
            <a:pPr algn="just" rtl="1">
              <a:buClr>
                <a:srgbClr val="FF3300"/>
              </a:buClr>
              <a:buFont typeface="Wingdings" pitchFamily="2" charset="2"/>
              <a:buChar char="q"/>
            </a:pPr>
            <a:r>
              <a:rPr lang="ar-EG" sz="2400" dirty="0">
                <a:latin typeface="Tahoma" pitchFamily="34" charset="0"/>
                <a:cs typeface="AL-Mateen" pitchFamily="2" charset="-78"/>
              </a:rPr>
              <a:t> </a:t>
            </a:r>
            <a:r>
              <a:rPr lang="ar-EG" sz="3200" b="1" dirty="0">
                <a:effectLst>
                  <a:outerShdw blurRad="38100" dist="38100" dir="2700000" algn="tl">
                    <a:srgbClr val="000000">
                      <a:alpha val="43137"/>
                    </a:srgbClr>
                  </a:outerShdw>
                </a:effectLst>
                <a:latin typeface="Sakkal Majalla" pitchFamily="2" charset="-78"/>
                <a:cs typeface="Sakkal Majalla" pitchFamily="2" charset="-78"/>
              </a:rPr>
              <a:t>القدرة على استخدام المادة الأكاديمية فى تطبيقات مهنية </a:t>
            </a:r>
            <a:r>
              <a:rPr lang="ar-EG" sz="3200" b="1" dirty="0" smtClean="0">
                <a:effectLst>
                  <a:outerShdw blurRad="38100" dist="38100" dir="2700000" algn="tl">
                    <a:srgbClr val="000000">
                      <a:alpha val="43137"/>
                    </a:srgbClr>
                  </a:outerShdw>
                </a:effectLst>
                <a:latin typeface="Sakkal Majalla" pitchFamily="2" charset="-78"/>
                <a:cs typeface="Sakkal Majalla" pitchFamily="2" charset="-78"/>
              </a:rPr>
              <a:t>.</a:t>
            </a:r>
          </a:p>
          <a:p>
            <a:pPr algn="just" rtl="1">
              <a:buClr>
                <a:srgbClr val="FF3300"/>
              </a:buClr>
              <a:buFont typeface="Wingdings" pitchFamily="2" charset="2"/>
              <a:buChar char="q"/>
            </a:pPr>
            <a:endParaRPr lang="ar-EG" sz="3200" b="1" dirty="0" smtClean="0">
              <a:effectLst>
                <a:outerShdw blurRad="38100" dist="38100" dir="2700000" algn="tl">
                  <a:srgbClr val="000000">
                    <a:alpha val="43137"/>
                  </a:srgbClr>
                </a:outerShdw>
              </a:effectLst>
              <a:latin typeface="Sakkal Majalla" pitchFamily="2" charset="-78"/>
              <a:cs typeface="Sakkal Majalla" pitchFamily="2" charset="-78"/>
            </a:endParaRPr>
          </a:p>
          <a:p>
            <a:pPr algn="just" rtl="1">
              <a:buClr>
                <a:srgbClr val="FF3300"/>
              </a:buClr>
              <a:buFont typeface="Wingdings" pitchFamily="2" charset="2"/>
              <a:buChar char="q"/>
            </a:pPr>
            <a:r>
              <a:rPr lang="ar-EG" sz="3200" b="1" dirty="0" smtClean="0">
                <a:effectLst>
                  <a:outerShdw blurRad="38100" dist="38100" dir="2700000" algn="tl">
                    <a:srgbClr val="000000">
                      <a:alpha val="43137"/>
                    </a:srgbClr>
                  </a:outerShdw>
                </a:effectLst>
                <a:latin typeface="Sakkal Majalla" pitchFamily="2" charset="-78"/>
                <a:cs typeface="Sakkal Majalla" pitchFamily="2" charset="-78"/>
              </a:rPr>
              <a:t> تطبيق المعلومات والتدريبات العملية المتخصصة فى مجال ما بهدف التطوير الناجح فى المهنة أو التطوير الذاتى .</a:t>
            </a:r>
            <a:endParaRPr lang="ar-EG" sz="3200" b="1" dirty="0">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204810" name="Picture 10" descr="Accounting">
            <a:hlinkClick r:id="rId3"/>
          </p:cNvPr>
          <p:cNvPicPr>
            <a:picLocks noChangeAspect="1" noChangeArrowheads="1"/>
          </p:cNvPicPr>
          <p:nvPr/>
        </p:nvPicPr>
        <p:blipFill>
          <a:blip r:embed="rId4" cstate="print"/>
          <a:srcRect/>
          <a:stretch>
            <a:fillRect/>
          </a:stretch>
        </p:blipFill>
        <p:spPr bwMode="auto">
          <a:xfrm>
            <a:off x="2195513" y="3573463"/>
            <a:ext cx="2967037" cy="25304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2542"/>
                                        </p:tgtEl>
                                        <p:attrNameLst>
                                          <p:attrName>style.visibility</p:attrName>
                                        </p:attrNameLst>
                                      </p:cBhvr>
                                      <p:to>
                                        <p:strVal val="visible"/>
                                      </p:to>
                                    </p:set>
                                    <p:anim from="(-#ppt_w/2)" to="(#ppt_x)" calcmode="lin" valueType="num">
                                      <p:cBhvr>
                                        <p:cTn id="7" dur="600" fill="hold">
                                          <p:stCondLst>
                                            <p:cond delay="0"/>
                                          </p:stCondLst>
                                        </p:cTn>
                                        <p:tgtEl>
                                          <p:spTgt spid="22542"/>
                                        </p:tgtEl>
                                        <p:attrNameLst>
                                          <p:attrName>ppt_x</p:attrName>
                                        </p:attrNameLst>
                                      </p:cBhvr>
                                    </p:anim>
                                    <p:anim from="0" to="-1.0" calcmode="lin" valueType="num">
                                      <p:cBhvr>
                                        <p:cTn id="8" dur="200" decel="50000" autoRev="1" fill="hold">
                                          <p:stCondLst>
                                            <p:cond delay="600"/>
                                          </p:stCondLst>
                                        </p:cTn>
                                        <p:tgtEl>
                                          <p:spTgt spid="22542"/>
                                        </p:tgtEl>
                                        <p:attrNameLst>
                                          <p:attrName>xshear</p:attrName>
                                        </p:attrNameLst>
                                      </p:cBhvr>
                                    </p:anim>
                                    <p:animScale>
                                      <p:cBhvr>
                                        <p:cTn id="9" dur="200" decel="100000" autoRev="1" fill="hold">
                                          <p:stCondLst>
                                            <p:cond delay="600"/>
                                          </p:stCondLst>
                                        </p:cTn>
                                        <p:tgtEl>
                                          <p:spTgt spid="22542"/>
                                        </p:tgtEl>
                                      </p:cBhvr>
                                      <p:from x="100000" y="100000"/>
                                      <p:to x="80000" y="100000"/>
                                    </p:animScale>
                                    <p:anim by="(#ppt_h/3+#ppt_w*0.1)" calcmode="lin" valueType="num">
                                      <p:cBhvr additive="sum">
                                        <p:cTn id="10" dur="200" decel="100000" autoRev="1" fill="hold">
                                          <p:stCondLst>
                                            <p:cond delay="600"/>
                                          </p:stCondLst>
                                        </p:cTn>
                                        <p:tgtEl>
                                          <p:spTgt spid="2254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775"/>
                                        </p:tgtEl>
                                        <p:attrNameLst>
                                          <p:attrName>style.visibility</p:attrName>
                                        </p:attrNameLst>
                                      </p:cBhvr>
                                      <p:to>
                                        <p:strVal val="visible"/>
                                      </p:to>
                                    </p:set>
                                    <p:animEffect transition="in" filter="fade">
                                      <p:cBhvr>
                                        <p:cTn id="15" dur="20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animBg="1"/>
      <p:bldP spid="3277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2" name="Rectangle 14"/>
          <p:cNvSpPr>
            <a:spLocks noGrp="1" noChangeArrowheads="1"/>
          </p:cNvSpPr>
          <p:nvPr>
            <p:ph type="title" idx="4294967295"/>
          </p:nvPr>
        </p:nvSpPr>
        <p:spPr>
          <a:xfrm>
            <a:off x="4500562" y="284163"/>
            <a:ext cx="3829051" cy="768350"/>
          </a:xfrm>
          <a:solidFill>
            <a:schemeClr val="accent4">
              <a:lumMod val="40000"/>
              <a:lumOff val="60000"/>
            </a:schemeClr>
          </a:solidFill>
        </p:spPr>
        <p:txBody>
          <a:bodyPr anchor="b" anchorCtr="0">
            <a:noAutofit/>
          </a:bodyPr>
          <a:lstStyle/>
          <a:p>
            <a:r>
              <a:rPr lang="ar-EG" sz="3600" b="1" dirty="0">
                <a:effectLst>
                  <a:outerShdw blurRad="38100" dist="38100" dir="2700000" algn="tl">
                    <a:srgbClr val="000000">
                      <a:alpha val="43137"/>
                    </a:srgbClr>
                  </a:outerShdw>
                </a:effectLst>
                <a:latin typeface="Sakkal Majalla" pitchFamily="2" charset="-78"/>
                <a:cs typeface="Sakkal Majalla" pitchFamily="2" charset="-78"/>
              </a:rPr>
              <a:t>المهارات </a:t>
            </a:r>
            <a:r>
              <a:rPr lang="ar-EG" sz="3600" b="1" dirty="0" smtClean="0">
                <a:effectLst>
                  <a:outerShdw blurRad="38100" dist="38100" dir="2700000" algn="tl">
                    <a:srgbClr val="000000">
                      <a:alpha val="43137"/>
                    </a:srgbClr>
                  </a:outerShdw>
                </a:effectLst>
                <a:latin typeface="Sakkal Majalla" pitchFamily="2" charset="-78"/>
                <a:cs typeface="Sakkal Majalla" pitchFamily="2" charset="-78"/>
              </a:rPr>
              <a:t>العقلية / الذهنية</a:t>
            </a:r>
            <a:endParaRPr lang="en-US" sz="3600"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32775" name="TextBox 16"/>
          <p:cNvSpPr txBox="1">
            <a:spLocks noChangeArrowheads="1"/>
          </p:cNvSpPr>
          <p:nvPr/>
        </p:nvSpPr>
        <p:spPr bwMode="auto">
          <a:xfrm>
            <a:off x="285720" y="1285860"/>
            <a:ext cx="8286781" cy="2357454"/>
          </a:xfrm>
          <a:prstGeom prst="rect">
            <a:avLst/>
          </a:prstGeom>
          <a:noFill/>
          <a:ln w="9525">
            <a:noFill/>
            <a:miter lim="800000"/>
            <a:headEnd/>
            <a:tailEnd/>
          </a:ln>
        </p:spPr>
        <p:txBody>
          <a:bodyPr/>
          <a:lstStyle/>
          <a:p>
            <a:pPr algn="just" rtl="1">
              <a:buClr>
                <a:srgbClr val="FF3300"/>
              </a:buClr>
              <a:buFont typeface="Wingdings" pitchFamily="2" charset="2"/>
              <a:buChar char="q"/>
            </a:pPr>
            <a:r>
              <a:rPr lang="ar-EG" sz="3200" b="1" dirty="0">
                <a:effectLst>
                  <a:outerShdw blurRad="38100" dist="38100" dir="2700000" algn="tl">
                    <a:srgbClr val="000000">
                      <a:alpha val="43137"/>
                    </a:srgbClr>
                  </a:outerShdw>
                </a:effectLst>
                <a:latin typeface="Sakkal Majalla" pitchFamily="2" charset="-78"/>
                <a:cs typeface="Sakkal Majalla" pitchFamily="2" charset="-78"/>
              </a:rPr>
              <a:t> </a:t>
            </a:r>
            <a:r>
              <a:rPr lang="ar-EG" sz="3200" b="1" dirty="0" smtClean="0">
                <a:effectLst>
                  <a:outerShdw blurRad="38100" dist="38100" dir="2700000" algn="tl">
                    <a:srgbClr val="000000">
                      <a:alpha val="43137"/>
                    </a:srgbClr>
                  </a:outerShdw>
                </a:effectLst>
                <a:latin typeface="Sakkal Majalla" pitchFamily="2" charset="-78"/>
                <a:cs typeface="Sakkal Majalla" pitchFamily="2" charset="-78"/>
              </a:rPr>
              <a:t>قدرت تعليمية وإدراكية تتضمن التفكير الناقد والإبداع ، وتشمل القدرة على تطبيق وتحليل وإعادة بناء وتقييم المعلومات .</a:t>
            </a:r>
            <a:endParaRPr lang="ar-EG" sz="3200" b="1" dirty="0">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206853" name="Picture 5" descr="dreamstime_2676756">
            <a:hlinkClick r:id="rId3"/>
          </p:cNvPr>
          <p:cNvPicPr>
            <a:picLocks noChangeAspect="1" noChangeArrowheads="1"/>
          </p:cNvPicPr>
          <p:nvPr/>
        </p:nvPicPr>
        <p:blipFill>
          <a:blip r:embed="rId4" cstate="print"/>
          <a:srcRect/>
          <a:stretch>
            <a:fillRect/>
          </a:stretch>
        </p:blipFill>
        <p:spPr bwMode="auto">
          <a:xfrm>
            <a:off x="3571868" y="3429000"/>
            <a:ext cx="1871663" cy="259238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2542"/>
                                        </p:tgtEl>
                                        <p:attrNameLst>
                                          <p:attrName>style.visibility</p:attrName>
                                        </p:attrNameLst>
                                      </p:cBhvr>
                                      <p:to>
                                        <p:strVal val="visible"/>
                                      </p:to>
                                    </p:set>
                                    <p:anim from="(-#ppt_w/2)" to="(#ppt_x)" calcmode="lin" valueType="num">
                                      <p:cBhvr>
                                        <p:cTn id="7" dur="600" fill="hold">
                                          <p:stCondLst>
                                            <p:cond delay="0"/>
                                          </p:stCondLst>
                                        </p:cTn>
                                        <p:tgtEl>
                                          <p:spTgt spid="22542"/>
                                        </p:tgtEl>
                                        <p:attrNameLst>
                                          <p:attrName>ppt_x</p:attrName>
                                        </p:attrNameLst>
                                      </p:cBhvr>
                                    </p:anim>
                                    <p:anim from="0" to="-1.0" calcmode="lin" valueType="num">
                                      <p:cBhvr>
                                        <p:cTn id="8" dur="200" decel="50000" autoRev="1" fill="hold">
                                          <p:stCondLst>
                                            <p:cond delay="600"/>
                                          </p:stCondLst>
                                        </p:cTn>
                                        <p:tgtEl>
                                          <p:spTgt spid="22542"/>
                                        </p:tgtEl>
                                        <p:attrNameLst>
                                          <p:attrName>xshear</p:attrName>
                                        </p:attrNameLst>
                                      </p:cBhvr>
                                    </p:anim>
                                    <p:animScale>
                                      <p:cBhvr>
                                        <p:cTn id="9" dur="200" decel="100000" autoRev="1" fill="hold">
                                          <p:stCondLst>
                                            <p:cond delay="600"/>
                                          </p:stCondLst>
                                        </p:cTn>
                                        <p:tgtEl>
                                          <p:spTgt spid="22542"/>
                                        </p:tgtEl>
                                      </p:cBhvr>
                                      <p:from x="100000" y="100000"/>
                                      <p:to x="80000" y="100000"/>
                                    </p:animScale>
                                    <p:anim by="(#ppt_h/3+#ppt_w*0.1)" calcmode="lin" valueType="num">
                                      <p:cBhvr additive="sum">
                                        <p:cTn id="10" dur="200" decel="100000" autoRev="1" fill="hold">
                                          <p:stCondLst>
                                            <p:cond delay="600"/>
                                          </p:stCondLst>
                                        </p:cTn>
                                        <p:tgtEl>
                                          <p:spTgt spid="2254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775"/>
                                        </p:tgtEl>
                                        <p:attrNameLst>
                                          <p:attrName>style.visibility</p:attrName>
                                        </p:attrNameLst>
                                      </p:cBhvr>
                                      <p:to>
                                        <p:strVal val="visible"/>
                                      </p:to>
                                    </p:set>
                                    <p:animEffect transition="in" filter="fade">
                                      <p:cBhvr>
                                        <p:cTn id="15" dur="20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animBg="1"/>
      <p:bldP spid="3277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2" name="Rectangle 14"/>
          <p:cNvSpPr>
            <a:spLocks noGrp="1" noChangeArrowheads="1"/>
          </p:cNvSpPr>
          <p:nvPr>
            <p:ph type="title" idx="4294967295"/>
          </p:nvPr>
        </p:nvSpPr>
        <p:spPr>
          <a:xfrm>
            <a:off x="3857620" y="284163"/>
            <a:ext cx="4471993" cy="768350"/>
          </a:xfrm>
          <a:solidFill>
            <a:schemeClr val="accent4">
              <a:lumMod val="40000"/>
              <a:lumOff val="60000"/>
            </a:schemeClr>
          </a:solidFill>
        </p:spPr>
        <p:txBody>
          <a:bodyPr anchor="b" anchorCtr="0">
            <a:noAutofit/>
          </a:bodyPr>
          <a:lstStyle/>
          <a:p>
            <a:r>
              <a:rPr lang="ar-EG" sz="3600" b="1" dirty="0">
                <a:effectLst>
                  <a:outerShdw blurRad="38100" dist="38100" dir="2700000" algn="tl">
                    <a:srgbClr val="000000">
                      <a:alpha val="43137"/>
                    </a:srgbClr>
                  </a:outerShdw>
                </a:effectLst>
                <a:latin typeface="Sakkal Majalla" pitchFamily="2" charset="-78"/>
                <a:cs typeface="Sakkal Majalla" pitchFamily="2" charset="-78"/>
              </a:rPr>
              <a:t>المهارات العامة والمنقولة</a:t>
            </a:r>
            <a:endParaRPr lang="en-US" sz="3600"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33799" name="TextBox 22"/>
          <p:cNvSpPr txBox="1">
            <a:spLocks noChangeArrowheads="1"/>
          </p:cNvSpPr>
          <p:nvPr/>
        </p:nvSpPr>
        <p:spPr bwMode="auto">
          <a:xfrm>
            <a:off x="2500298" y="1214423"/>
            <a:ext cx="6184915" cy="4857784"/>
          </a:xfrm>
          <a:prstGeom prst="rect">
            <a:avLst/>
          </a:prstGeom>
          <a:noFill/>
          <a:ln w="9525">
            <a:noFill/>
            <a:miter lim="800000"/>
            <a:headEnd/>
            <a:tailEnd/>
          </a:ln>
        </p:spPr>
        <p:txBody>
          <a:bodyPr/>
          <a:lstStyle/>
          <a:p>
            <a:pPr algn="just" rtl="1">
              <a:buClr>
                <a:srgbClr val="FF3300"/>
              </a:buClr>
              <a:buFont typeface="Wingdings" pitchFamily="2" charset="2"/>
              <a:buChar char="q"/>
            </a:pPr>
            <a:r>
              <a:rPr lang="ar-EG" sz="2400" dirty="0">
                <a:latin typeface="Tahoma" pitchFamily="34" charset="0"/>
                <a:cs typeface="AL-Mateen" pitchFamily="2" charset="-78"/>
              </a:rPr>
              <a:t> </a:t>
            </a:r>
            <a:r>
              <a:rPr lang="ar-EG" sz="3200" b="1" dirty="0" smtClean="0">
                <a:effectLst>
                  <a:outerShdw blurRad="38100" dist="38100" dir="2700000" algn="tl">
                    <a:srgbClr val="000000">
                      <a:alpha val="43137"/>
                    </a:srgbClr>
                  </a:outerShdw>
                </a:effectLst>
                <a:latin typeface="Sakkal Majalla" pitchFamily="2" charset="-78"/>
                <a:cs typeface="Sakkal Majalla" pitchFamily="2" charset="-78"/>
              </a:rPr>
              <a:t>تلك المهارات التى لا ترتبط بموضوع معين وغالباً ما يحتاجها الطالب فى التعليم والتوظيف والتعلم المستمر وتنمية القدرات الذاتية ، وتتضمن : </a:t>
            </a:r>
            <a:r>
              <a:rPr lang="ar-EG" sz="3200" b="1" dirty="0">
                <a:effectLst>
                  <a:outerShdw blurRad="38100" dist="38100" dir="2700000" algn="tl">
                    <a:srgbClr val="000000">
                      <a:alpha val="43137"/>
                    </a:srgbClr>
                  </a:outerShdw>
                </a:effectLst>
                <a:latin typeface="Sakkal Majalla" pitchFamily="2" charset="-78"/>
                <a:cs typeface="Sakkal Majalla" pitchFamily="2" charset="-78"/>
              </a:rPr>
              <a:t>مهارات التعلم </a:t>
            </a:r>
            <a:r>
              <a:rPr lang="ar-EG" sz="3200" b="1" dirty="0" smtClean="0">
                <a:effectLst>
                  <a:outerShdw blurRad="38100" dist="38100" dir="2700000" algn="tl">
                    <a:srgbClr val="000000">
                      <a:alpha val="43137"/>
                    </a:srgbClr>
                  </a:outerShdw>
                </a:effectLst>
                <a:latin typeface="Sakkal Majalla" pitchFamily="2" charset="-78"/>
                <a:cs typeface="Sakkal Majalla" pitchFamily="2" charset="-78"/>
              </a:rPr>
              <a:t>الذاتى ، </a:t>
            </a:r>
            <a:r>
              <a:rPr lang="ar-EG" sz="3200" b="1" dirty="0">
                <a:effectLst>
                  <a:outerShdw blurRad="38100" dist="38100" dir="2700000" algn="tl">
                    <a:srgbClr val="000000">
                      <a:alpha val="43137"/>
                    </a:srgbClr>
                  </a:outerShdw>
                </a:effectLst>
                <a:latin typeface="Sakkal Majalla" pitchFamily="2" charset="-78"/>
                <a:cs typeface="Sakkal Majalla" pitchFamily="2" charset="-78"/>
              </a:rPr>
              <a:t>مهارات </a:t>
            </a:r>
            <a:r>
              <a:rPr lang="ar-EG" sz="3200" b="1" dirty="0" smtClean="0">
                <a:effectLst>
                  <a:outerShdw blurRad="38100" dist="38100" dir="2700000" algn="tl">
                    <a:srgbClr val="000000">
                      <a:alpha val="43137"/>
                    </a:srgbClr>
                  </a:outerShdw>
                </a:effectLst>
                <a:latin typeface="Sakkal Majalla" pitchFamily="2" charset="-78"/>
                <a:cs typeface="Sakkal Majalla" pitchFamily="2" charset="-78"/>
              </a:rPr>
              <a:t>الاتصال ، </a:t>
            </a:r>
            <a:r>
              <a:rPr lang="ar-EG" sz="3200" b="1" dirty="0">
                <a:effectLst>
                  <a:outerShdw blurRad="38100" dist="38100" dir="2700000" algn="tl">
                    <a:srgbClr val="000000">
                      <a:alpha val="43137"/>
                    </a:srgbClr>
                  </a:outerShdw>
                </a:effectLst>
                <a:latin typeface="Sakkal Majalla" pitchFamily="2" charset="-78"/>
                <a:cs typeface="Sakkal Majalla" pitchFamily="2" charset="-78"/>
              </a:rPr>
              <a:t>مهارات الإدارة </a:t>
            </a:r>
            <a:r>
              <a:rPr lang="ar-EG" sz="3200" b="1" dirty="0" smtClean="0">
                <a:effectLst>
                  <a:outerShdw blurRad="38100" dist="38100" dir="2700000" algn="tl">
                    <a:srgbClr val="000000">
                      <a:alpha val="43137"/>
                    </a:srgbClr>
                  </a:outerShdw>
                </a:effectLst>
                <a:latin typeface="Sakkal Majalla" pitchFamily="2" charset="-78"/>
                <a:cs typeface="Sakkal Majalla" pitchFamily="2" charset="-78"/>
              </a:rPr>
              <a:t>الذاتية ، </a:t>
            </a:r>
            <a:r>
              <a:rPr lang="ar-EG" sz="3200" b="1" dirty="0">
                <a:effectLst>
                  <a:outerShdw blurRad="38100" dist="38100" dir="2700000" algn="tl">
                    <a:srgbClr val="000000">
                      <a:alpha val="43137"/>
                    </a:srgbClr>
                  </a:outerShdw>
                </a:effectLst>
                <a:latin typeface="Sakkal Majalla" pitchFamily="2" charset="-78"/>
                <a:cs typeface="Sakkal Majalla" pitchFamily="2" charset="-78"/>
              </a:rPr>
              <a:t>مهارات العمل فى </a:t>
            </a:r>
            <a:r>
              <a:rPr lang="ar-EG" sz="3200" b="1" dirty="0" smtClean="0">
                <a:effectLst>
                  <a:outerShdw blurRad="38100" dist="38100" dir="2700000" algn="tl">
                    <a:srgbClr val="000000">
                      <a:alpha val="43137"/>
                    </a:srgbClr>
                  </a:outerShdw>
                </a:effectLst>
                <a:latin typeface="Sakkal Majalla" pitchFamily="2" charset="-78"/>
                <a:cs typeface="Sakkal Majalla" pitchFamily="2" charset="-78"/>
              </a:rPr>
              <a:t>فريق ، </a:t>
            </a:r>
            <a:r>
              <a:rPr lang="ar-EG" sz="3200" b="1" dirty="0">
                <a:effectLst>
                  <a:outerShdw blurRad="38100" dist="38100" dir="2700000" algn="tl">
                    <a:srgbClr val="000000">
                      <a:alpha val="43137"/>
                    </a:srgbClr>
                  </a:outerShdw>
                </a:effectLst>
                <a:latin typeface="Sakkal Majalla" pitchFamily="2" charset="-78"/>
                <a:cs typeface="Sakkal Majalla" pitchFamily="2" charset="-78"/>
              </a:rPr>
              <a:t>مهارات حل المشكلات </a:t>
            </a:r>
            <a:r>
              <a:rPr lang="ar-EG" sz="3200" b="1" dirty="0" smtClean="0">
                <a:effectLst>
                  <a:outerShdw blurRad="38100" dist="38100" dir="2700000" algn="tl">
                    <a:srgbClr val="000000">
                      <a:alpha val="43137"/>
                    </a:srgbClr>
                  </a:outerShdw>
                </a:effectLst>
                <a:latin typeface="Sakkal Majalla" pitchFamily="2" charset="-78"/>
                <a:cs typeface="Sakkal Majalla" pitchFamily="2" charset="-78"/>
              </a:rPr>
              <a:t> ، كتابة التقارير .</a:t>
            </a:r>
            <a:endParaRPr lang="ar-EG" sz="3200" b="1" dirty="0">
              <a:effectLst>
                <a:outerShdw blurRad="38100" dist="38100" dir="2700000" algn="tl">
                  <a:srgbClr val="000000">
                    <a:alpha val="43137"/>
                  </a:srgbClr>
                </a:outerShdw>
              </a:effectLst>
              <a:latin typeface="Sakkal Majalla" pitchFamily="2" charset="-78"/>
              <a:cs typeface="Sakkal Majalla" pitchFamily="2" charset="-78"/>
            </a:endParaRPr>
          </a:p>
          <a:p>
            <a:pPr algn="just" rtl="1">
              <a:buClr>
                <a:srgbClr val="FF3300"/>
              </a:buClr>
              <a:buFont typeface="Wingdings" pitchFamily="2" charset="2"/>
              <a:buChar char="q"/>
            </a:pPr>
            <a:endParaRPr lang="ar-EG" sz="2800" b="1" dirty="0">
              <a:effectLst>
                <a:outerShdw blurRad="38100" dist="38100" dir="2700000" algn="tl">
                  <a:srgbClr val="000000">
                    <a:alpha val="43137"/>
                  </a:srgbClr>
                </a:outerShdw>
              </a:effectLst>
              <a:latin typeface="Sakkal Majalla" pitchFamily="2" charset="-78"/>
              <a:cs typeface="Sakkal Majalla" pitchFamily="2" charset="-78"/>
            </a:endParaRPr>
          </a:p>
          <a:p>
            <a:pPr algn="r" rtl="1">
              <a:buClr>
                <a:srgbClr val="FF3300"/>
              </a:buClr>
            </a:pPr>
            <a:endParaRPr lang="ar-EG" sz="2800" b="1" dirty="0">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208902" name="Picture 6" descr="importance-of-effective-communication-skills-01">
            <a:hlinkClick r:id="rId3"/>
          </p:cNvPr>
          <p:cNvPicPr>
            <a:picLocks noChangeAspect="1" noChangeArrowheads="1"/>
          </p:cNvPicPr>
          <p:nvPr/>
        </p:nvPicPr>
        <p:blipFill>
          <a:blip r:embed="rId4" cstate="print"/>
          <a:srcRect/>
          <a:stretch>
            <a:fillRect/>
          </a:stretch>
        </p:blipFill>
        <p:spPr bwMode="auto">
          <a:xfrm>
            <a:off x="468313" y="549275"/>
            <a:ext cx="1800225" cy="251936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2542"/>
                                        </p:tgtEl>
                                        <p:attrNameLst>
                                          <p:attrName>style.visibility</p:attrName>
                                        </p:attrNameLst>
                                      </p:cBhvr>
                                      <p:to>
                                        <p:strVal val="visible"/>
                                      </p:to>
                                    </p:set>
                                    <p:anim from="(-#ppt_w/2)" to="(#ppt_x)" calcmode="lin" valueType="num">
                                      <p:cBhvr>
                                        <p:cTn id="7" dur="600" fill="hold">
                                          <p:stCondLst>
                                            <p:cond delay="0"/>
                                          </p:stCondLst>
                                        </p:cTn>
                                        <p:tgtEl>
                                          <p:spTgt spid="22542"/>
                                        </p:tgtEl>
                                        <p:attrNameLst>
                                          <p:attrName>ppt_x</p:attrName>
                                        </p:attrNameLst>
                                      </p:cBhvr>
                                    </p:anim>
                                    <p:anim from="0" to="-1.0" calcmode="lin" valueType="num">
                                      <p:cBhvr>
                                        <p:cTn id="8" dur="200" decel="50000" autoRev="1" fill="hold">
                                          <p:stCondLst>
                                            <p:cond delay="600"/>
                                          </p:stCondLst>
                                        </p:cTn>
                                        <p:tgtEl>
                                          <p:spTgt spid="22542"/>
                                        </p:tgtEl>
                                        <p:attrNameLst>
                                          <p:attrName>xshear</p:attrName>
                                        </p:attrNameLst>
                                      </p:cBhvr>
                                    </p:anim>
                                    <p:animScale>
                                      <p:cBhvr>
                                        <p:cTn id="9" dur="200" decel="100000" autoRev="1" fill="hold">
                                          <p:stCondLst>
                                            <p:cond delay="600"/>
                                          </p:stCondLst>
                                        </p:cTn>
                                        <p:tgtEl>
                                          <p:spTgt spid="22542"/>
                                        </p:tgtEl>
                                      </p:cBhvr>
                                      <p:from x="100000" y="100000"/>
                                      <p:to x="80000" y="100000"/>
                                    </p:animScale>
                                    <p:anim by="(#ppt_h/3+#ppt_w*0.1)" calcmode="lin" valueType="num">
                                      <p:cBhvr additive="sum">
                                        <p:cTn id="10" dur="200" decel="100000" autoRev="1" fill="hold">
                                          <p:stCondLst>
                                            <p:cond delay="600"/>
                                          </p:stCondLst>
                                        </p:cTn>
                                        <p:tgtEl>
                                          <p:spTgt spid="2254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799"/>
                                        </p:tgtEl>
                                        <p:attrNameLst>
                                          <p:attrName>style.visibility</p:attrName>
                                        </p:attrNameLst>
                                      </p:cBhvr>
                                      <p:to>
                                        <p:strVal val="visible"/>
                                      </p:to>
                                    </p:set>
                                    <p:animEffect transition="in" filter="fade">
                                      <p:cBhvr>
                                        <p:cTn id="15" dur="2000"/>
                                        <p:tgtEl>
                                          <p:spTgt spid="33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animBg="1"/>
      <p:bldP spid="3379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2" name="Rectangle 14"/>
          <p:cNvSpPr>
            <a:spLocks noGrp="1" noChangeArrowheads="1"/>
          </p:cNvSpPr>
          <p:nvPr>
            <p:ph type="title" idx="4294967295"/>
          </p:nvPr>
        </p:nvSpPr>
        <p:spPr>
          <a:xfrm>
            <a:off x="3857620" y="284163"/>
            <a:ext cx="4471993" cy="768350"/>
          </a:xfrm>
          <a:solidFill>
            <a:schemeClr val="accent4">
              <a:lumMod val="40000"/>
              <a:lumOff val="60000"/>
            </a:schemeClr>
          </a:solidFill>
        </p:spPr>
        <p:txBody>
          <a:bodyPr anchor="b" anchorCtr="0">
            <a:noAutofit/>
          </a:bodyPr>
          <a:lstStyle/>
          <a:p>
            <a:r>
              <a:rPr lang="ar-EG" sz="3600" b="1" dirty="0">
                <a:effectLst>
                  <a:outerShdw blurRad="38100" dist="38100" dir="2700000" algn="tl">
                    <a:srgbClr val="000000">
                      <a:alpha val="43137"/>
                    </a:srgbClr>
                  </a:outerShdw>
                </a:effectLst>
                <a:latin typeface="Sakkal Majalla" pitchFamily="2" charset="-78"/>
                <a:cs typeface="Sakkal Majalla" pitchFamily="2" charset="-78"/>
              </a:rPr>
              <a:t>المهارات العامة والمنقولة</a:t>
            </a:r>
            <a:endParaRPr lang="en-US" sz="3600"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33799" name="TextBox 22"/>
          <p:cNvSpPr txBox="1">
            <a:spLocks noChangeArrowheads="1"/>
          </p:cNvSpPr>
          <p:nvPr/>
        </p:nvSpPr>
        <p:spPr bwMode="auto">
          <a:xfrm>
            <a:off x="2500298" y="1214423"/>
            <a:ext cx="6184915" cy="4857784"/>
          </a:xfrm>
          <a:prstGeom prst="rect">
            <a:avLst/>
          </a:prstGeom>
          <a:noFill/>
          <a:ln w="9525">
            <a:noFill/>
            <a:miter lim="800000"/>
            <a:headEnd/>
            <a:tailEnd/>
          </a:ln>
        </p:spPr>
        <p:txBody>
          <a:bodyPr/>
          <a:lstStyle/>
          <a:p>
            <a:pPr algn="just" rtl="1">
              <a:buClr>
                <a:srgbClr val="FF3300"/>
              </a:buClr>
              <a:buFont typeface="Wingdings" pitchFamily="2" charset="2"/>
              <a:buChar char="q"/>
            </a:pPr>
            <a:r>
              <a:rPr lang="ar-EG" sz="2400" dirty="0">
                <a:latin typeface="Tahoma" pitchFamily="34" charset="0"/>
                <a:cs typeface="AL-Mateen" pitchFamily="2" charset="-78"/>
              </a:rPr>
              <a:t> </a:t>
            </a:r>
            <a:r>
              <a:rPr lang="ar-EG" sz="2400" dirty="0" smtClean="0">
                <a:latin typeface="Tahoma" pitchFamily="34" charset="0"/>
                <a:cs typeface="AL-Mateen" pitchFamily="2" charset="-78"/>
              </a:rPr>
              <a:t> </a:t>
            </a:r>
            <a:r>
              <a:rPr lang="ar-EG" sz="3200" b="1" dirty="0" smtClean="0">
                <a:effectLst>
                  <a:outerShdw blurRad="38100" dist="38100" dir="2700000" algn="tl">
                    <a:srgbClr val="000000">
                      <a:alpha val="43137"/>
                    </a:srgbClr>
                  </a:outerShdw>
                </a:effectLst>
                <a:latin typeface="Sakkal Majalla" pitchFamily="2" charset="-78"/>
                <a:cs typeface="Sakkal Majalla" pitchFamily="2" charset="-78"/>
              </a:rPr>
              <a:t>ومنها </a:t>
            </a:r>
            <a:r>
              <a:rPr lang="ar-EG" sz="3200" b="1" dirty="0">
                <a:effectLst>
                  <a:outerShdw blurRad="38100" dist="38100" dir="2700000" algn="tl">
                    <a:srgbClr val="000000">
                      <a:alpha val="43137"/>
                    </a:srgbClr>
                  </a:outerShdw>
                </a:effectLst>
                <a:latin typeface="Sakkal Majalla" pitchFamily="2" charset="-78"/>
                <a:cs typeface="Sakkal Majalla" pitchFamily="2" charset="-78"/>
              </a:rPr>
              <a:t>أيضاً : مهارة إدارة </a:t>
            </a:r>
            <a:r>
              <a:rPr lang="ar-EG" sz="3200" b="1" dirty="0" smtClean="0">
                <a:effectLst>
                  <a:outerShdw blurRad="38100" dist="38100" dir="2700000" algn="tl">
                    <a:srgbClr val="000000">
                      <a:alpha val="43137"/>
                    </a:srgbClr>
                  </a:outerShdw>
                </a:effectLst>
                <a:latin typeface="Sakkal Majalla" pitchFamily="2" charset="-78"/>
                <a:cs typeface="Sakkal Majalla" pitchFamily="2" charset="-78"/>
              </a:rPr>
              <a:t>الوقت ، </a:t>
            </a:r>
            <a:r>
              <a:rPr lang="ar-EG" sz="3200" b="1" dirty="0">
                <a:effectLst>
                  <a:outerShdw blurRad="38100" dist="38100" dir="2700000" algn="tl">
                    <a:srgbClr val="000000">
                      <a:alpha val="43137"/>
                    </a:srgbClr>
                  </a:outerShdw>
                </a:effectLst>
                <a:latin typeface="Sakkal Majalla" pitchFamily="2" charset="-78"/>
                <a:cs typeface="Sakkal Majalla" pitchFamily="2" charset="-78"/>
              </a:rPr>
              <a:t>والمرونة فى تبنى التغييرات والعمل فى ظل الأوضاع المتناقضة ، والاتصال الفعال ، إدارة البيانات والمعارف وتكنولوجيا المعلومات ، وإدارة الأفراد وحفزهم ، والريادة والرؤية.</a:t>
            </a:r>
            <a:endParaRPr lang="en-GB" sz="3200" b="1" dirty="0">
              <a:effectLst>
                <a:outerShdw blurRad="38100" dist="38100" dir="2700000" algn="tl">
                  <a:srgbClr val="000000">
                    <a:alpha val="43137"/>
                  </a:srgbClr>
                </a:outerShdw>
              </a:effectLst>
              <a:latin typeface="Sakkal Majalla" pitchFamily="2" charset="-78"/>
              <a:cs typeface="Sakkal Majalla" pitchFamily="2" charset="-78"/>
            </a:endParaRPr>
          </a:p>
          <a:p>
            <a:pPr algn="r" rtl="1">
              <a:buClr>
                <a:srgbClr val="FF3300"/>
              </a:buClr>
              <a:buFont typeface="Wingdings" pitchFamily="2" charset="2"/>
              <a:buChar char="q"/>
            </a:pPr>
            <a:endParaRPr lang="ar-EG" sz="2800" b="1" dirty="0">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208904" name="Picture 8" descr="communication">
            <a:hlinkClick r:id="rId3"/>
          </p:cNvPr>
          <p:cNvPicPr>
            <a:picLocks noChangeAspect="1" noChangeArrowheads="1"/>
          </p:cNvPicPr>
          <p:nvPr/>
        </p:nvPicPr>
        <p:blipFill>
          <a:blip r:embed="rId4" cstate="print"/>
          <a:srcRect/>
          <a:stretch>
            <a:fillRect/>
          </a:stretch>
        </p:blipFill>
        <p:spPr bwMode="auto">
          <a:xfrm>
            <a:off x="539750" y="3573463"/>
            <a:ext cx="1655763" cy="1655762"/>
          </a:xfrm>
          <a:prstGeom prst="rect">
            <a:avLst/>
          </a:prstGeom>
          <a:noFill/>
        </p:spPr>
      </p:pic>
      <p:pic>
        <p:nvPicPr>
          <p:cNvPr id="208906" name="Picture 10" descr="time-management">
            <a:hlinkClick r:id="rId5"/>
          </p:cNvPr>
          <p:cNvPicPr>
            <a:picLocks noChangeAspect="1" noChangeArrowheads="1"/>
          </p:cNvPicPr>
          <p:nvPr/>
        </p:nvPicPr>
        <p:blipFill>
          <a:blip r:embed="rId6" cstate="print"/>
          <a:srcRect/>
          <a:stretch>
            <a:fillRect/>
          </a:stretch>
        </p:blipFill>
        <p:spPr bwMode="auto">
          <a:xfrm>
            <a:off x="571472" y="1428736"/>
            <a:ext cx="1655762" cy="129698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2542"/>
                                        </p:tgtEl>
                                        <p:attrNameLst>
                                          <p:attrName>style.visibility</p:attrName>
                                        </p:attrNameLst>
                                      </p:cBhvr>
                                      <p:to>
                                        <p:strVal val="visible"/>
                                      </p:to>
                                    </p:set>
                                    <p:anim from="(-#ppt_w/2)" to="(#ppt_x)" calcmode="lin" valueType="num">
                                      <p:cBhvr>
                                        <p:cTn id="7" dur="600" fill="hold">
                                          <p:stCondLst>
                                            <p:cond delay="0"/>
                                          </p:stCondLst>
                                        </p:cTn>
                                        <p:tgtEl>
                                          <p:spTgt spid="22542"/>
                                        </p:tgtEl>
                                        <p:attrNameLst>
                                          <p:attrName>ppt_x</p:attrName>
                                        </p:attrNameLst>
                                      </p:cBhvr>
                                    </p:anim>
                                    <p:anim from="0" to="-1.0" calcmode="lin" valueType="num">
                                      <p:cBhvr>
                                        <p:cTn id="8" dur="200" decel="50000" autoRev="1" fill="hold">
                                          <p:stCondLst>
                                            <p:cond delay="600"/>
                                          </p:stCondLst>
                                        </p:cTn>
                                        <p:tgtEl>
                                          <p:spTgt spid="22542"/>
                                        </p:tgtEl>
                                        <p:attrNameLst>
                                          <p:attrName>xshear</p:attrName>
                                        </p:attrNameLst>
                                      </p:cBhvr>
                                    </p:anim>
                                    <p:animScale>
                                      <p:cBhvr>
                                        <p:cTn id="9" dur="200" decel="100000" autoRev="1" fill="hold">
                                          <p:stCondLst>
                                            <p:cond delay="600"/>
                                          </p:stCondLst>
                                        </p:cTn>
                                        <p:tgtEl>
                                          <p:spTgt spid="22542"/>
                                        </p:tgtEl>
                                      </p:cBhvr>
                                      <p:from x="100000" y="100000"/>
                                      <p:to x="80000" y="100000"/>
                                    </p:animScale>
                                    <p:anim by="(#ppt_h/3+#ppt_w*0.1)" calcmode="lin" valueType="num">
                                      <p:cBhvr additive="sum">
                                        <p:cTn id="10" dur="200" decel="100000" autoRev="1" fill="hold">
                                          <p:stCondLst>
                                            <p:cond delay="600"/>
                                          </p:stCondLst>
                                        </p:cTn>
                                        <p:tgtEl>
                                          <p:spTgt spid="2254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799"/>
                                        </p:tgtEl>
                                        <p:attrNameLst>
                                          <p:attrName>style.visibility</p:attrName>
                                        </p:attrNameLst>
                                      </p:cBhvr>
                                      <p:to>
                                        <p:strVal val="visible"/>
                                      </p:to>
                                    </p:set>
                                    <p:animEffect transition="in" filter="fade">
                                      <p:cBhvr>
                                        <p:cTn id="15" dur="2000"/>
                                        <p:tgtEl>
                                          <p:spTgt spid="33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animBg="1"/>
      <p:bldP spid="3379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728" y="1357298"/>
            <a:ext cx="6072230" cy="2286016"/>
          </a:xfrm>
          <a:prstGeom prst="rect">
            <a:avLst/>
          </a:prstGeom>
          <a:solidFill>
            <a:schemeClr val="accent6">
              <a:lumMod val="20000"/>
              <a:lumOff val="80000"/>
            </a:schemeClr>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nchorCtr="0">
            <a:normAutofit/>
          </a:bodyPr>
          <a:lstStyle/>
          <a:p>
            <a:pPr algn="ctr"/>
            <a:r>
              <a:rPr lang="ar-EG" sz="3600" dirty="0" smtClean="0">
                <a:cs typeface="PT Bold Heading" pitchFamily="2" charset="-78"/>
              </a:rPr>
              <a:t>نحو تنفيذ المعايير</a:t>
            </a:r>
            <a:endParaRPr lang="en-US" sz="3600" dirty="0">
              <a:cs typeface="PT Bold Heading" pitchFamily="2"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1186" name="Group 2"/>
          <p:cNvGraphicFramePr>
            <a:graphicFrameLocks noGrp="1"/>
          </p:cNvGraphicFramePr>
          <p:nvPr>
            <p:ph/>
          </p:nvPr>
        </p:nvGraphicFramePr>
        <p:xfrm>
          <a:off x="2700338" y="263525"/>
          <a:ext cx="5775325" cy="5713413"/>
        </p:xfrm>
        <a:graphic>
          <a:graphicData uri="http://schemas.openxmlformats.org/drawingml/2006/table">
            <a:tbl>
              <a:tblPr/>
              <a:tblGrid>
                <a:gridCol w="5775325"/>
              </a:tblGrid>
              <a:tr h="571341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EG" sz="2000" b="1" i="0" u="none" strike="noStrike" cap="none" normalizeH="0" baseline="0" smtClean="0">
                        <a:ln>
                          <a:noFill/>
                        </a:ln>
                        <a:solidFill>
                          <a:schemeClr val="tx1"/>
                        </a:solidFill>
                        <a:effectLst/>
                        <a:latin typeface="Arial" pitchFamily="34" charset="0"/>
                        <a:cs typeface="AL-Mateen" pitchFamily="2" charset="-78"/>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spAutoFit/>
          </a:bodyPr>
          <a:lstStyle/>
          <a:p>
            <a:endParaRPr lang="ar-EG"/>
          </a:p>
        </p:txBody>
      </p:sp>
      <p:sp>
        <p:nvSpPr>
          <p:cNvPr id="221193" name="Text Box 9"/>
          <p:cNvSpPr txBox="1">
            <a:spLocks noChangeArrowheads="1"/>
          </p:cNvSpPr>
          <p:nvPr/>
        </p:nvSpPr>
        <p:spPr bwMode="auto">
          <a:xfrm>
            <a:off x="3717925" y="3308350"/>
            <a:ext cx="184150" cy="366713"/>
          </a:xfrm>
          <a:prstGeom prst="rect">
            <a:avLst/>
          </a:prstGeom>
          <a:noFill/>
          <a:ln w="9525">
            <a:noFill/>
            <a:miter lim="800000"/>
            <a:headEnd/>
            <a:tailEnd/>
          </a:ln>
          <a:effectLst/>
        </p:spPr>
        <p:txBody>
          <a:bodyPr wrap="none">
            <a:spAutoFit/>
          </a:bodyPr>
          <a:lstStyle/>
          <a:p>
            <a:pPr algn="r" rtl="1"/>
            <a:endParaRPr lang="ar-EG" sz="1800" b="1">
              <a:latin typeface="Verdana" pitchFamily="34" charset="0"/>
              <a:cs typeface="Arial" pitchFamily="34" charset="0"/>
            </a:endParaRPr>
          </a:p>
        </p:txBody>
      </p:sp>
      <p:pic>
        <p:nvPicPr>
          <p:cNvPr id="221194" name="Picture 10" descr="untitled2"/>
          <p:cNvPicPr>
            <a:picLocks noChangeAspect="1" noChangeArrowheads="1"/>
          </p:cNvPicPr>
          <p:nvPr/>
        </p:nvPicPr>
        <p:blipFill>
          <a:blip r:embed="rId3" cstate="print"/>
          <a:srcRect/>
          <a:stretch>
            <a:fillRect/>
          </a:stretch>
        </p:blipFill>
        <p:spPr bwMode="auto">
          <a:xfrm>
            <a:off x="142876" y="285728"/>
            <a:ext cx="8786842" cy="6116660"/>
          </a:xfrm>
          <a:prstGeom prst="rect">
            <a:avLst/>
          </a:prstGeom>
          <a:ln w="7620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pic>
      <p:sp>
        <p:nvSpPr>
          <p:cNvPr id="221195" name="Text Box 11"/>
          <p:cNvSpPr txBox="1">
            <a:spLocks noChangeArrowheads="1"/>
          </p:cNvSpPr>
          <p:nvPr/>
        </p:nvSpPr>
        <p:spPr bwMode="auto">
          <a:xfrm>
            <a:off x="1571604" y="4786322"/>
            <a:ext cx="1524000" cy="366713"/>
          </a:xfrm>
          <a:prstGeom prst="rect">
            <a:avLst/>
          </a:prstGeom>
          <a:noFill/>
          <a:ln w="9525">
            <a:noFill/>
            <a:miter lim="800000"/>
            <a:headEnd/>
            <a:tailEnd/>
          </a:ln>
          <a:effectLst/>
        </p:spPr>
        <p:txBody>
          <a:bodyPr>
            <a:spAutoFit/>
          </a:bodyPr>
          <a:lstStyle/>
          <a:p>
            <a:pPr algn="ctr" rtl="1"/>
            <a:r>
              <a:rPr lang="en-US" sz="1800" b="1" dirty="0">
                <a:solidFill>
                  <a:srgbClr val="996633"/>
                </a:solidFill>
                <a:latin typeface="Verdana" pitchFamily="34" charset="0"/>
                <a:cs typeface="Arial" pitchFamily="34" charset="0"/>
              </a:rPr>
              <a:t>Attributes</a:t>
            </a:r>
            <a:endParaRPr lang="en-US" sz="1400" b="1" dirty="0">
              <a:solidFill>
                <a:srgbClr val="996633"/>
              </a:solidFill>
              <a:latin typeface="Verdana" pitchFamily="34" charset="0"/>
              <a:cs typeface="Arial" pitchFamily="34" charset="0"/>
            </a:endParaRPr>
          </a:p>
        </p:txBody>
      </p:sp>
      <p:sp>
        <p:nvSpPr>
          <p:cNvPr id="221196" name="Text Box 12"/>
          <p:cNvSpPr txBox="1">
            <a:spLocks noChangeArrowheads="1"/>
          </p:cNvSpPr>
          <p:nvPr/>
        </p:nvSpPr>
        <p:spPr bwMode="auto">
          <a:xfrm>
            <a:off x="3643306" y="2928934"/>
            <a:ext cx="1781258" cy="707886"/>
          </a:xfrm>
          <a:prstGeom prst="rect">
            <a:avLst/>
          </a:prstGeom>
          <a:noFill/>
          <a:ln w="9525">
            <a:noFill/>
            <a:miter lim="800000"/>
            <a:headEnd/>
            <a:tailEnd/>
          </a:ln>
          <a:effectLst/>
        </p:spPr>
        <p:txBody>
          <a:bodyPr wrap="none">
            <a:spAutoFit/>
          </a:bodyPr>
          <a:lstStyle/>
          <a:p>
            <a:pPr algn="ctr" rtl="1"/>
            <a:r>
              <a:rPr lang="en-US" sz="4000" b="1" dirty="0">
                <a:latin typeface="Verdana" pitchFamily="34" charset="0"/>
                <a:cs typeface="Arial" pitchFamily="34" charset="0"/>
              </a:rPr>
              <a:t>NARS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9" name="Picture 5" descr="Assessing%20Student%20Learning"/>
          <p:cNvPicPr>
            <a:picLocks noChangeAspect="1" noChangeArrowheads="1"/>
          </p:cNvPicPr>
          <p:nvPr/>
        </p:nvPicPr>
        <p:blipFill>
          <a:blip r:embed="rId2" cstate="print"/>
          <a:srcRect/>
          <a:stretch>
            <a:fillRect/>
          </a:stretch>
        </p:blipFill>
        <p:spPr bwMode="auto">
          <a:xfrm>
            <a:off x="1258888" y="260350"/>
            <a:ext cx="6842125" cy="6192838"/>
          </a:xfrm>
          <a:prstGeom prst="rect">
            <a:avLst/>
          </a:prstGeom>
          <a:noFill/>
          <a:ln w="762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Oval 4"/>
          <p:cNvSpPr>
            <a:spLocks noChangeArrowheads="1"/>
          </p:cNvSpPr>
          <p:nvPr/>
        </p:nvSpPr>
        <p:spPr bwMode="auto">
          <a:xfrm>
            <a:off x="2124075" y="620713"/>
            <a:ext cx="5184775" cy="5473700"/>
          </a:xfrm>
          <a:prstGeom prst="ellipse">
            <a:avLst/>
          </a:prstGeom>
          <a:noFill/>
          <a:ln w="228600">
            <a:solidFill>
              <a:srgbClr val="00FF00"/>
            </a:solidFill>
            <a:round/>
            <a:headEnd/>
            <a:tailEnd/>
          </a:ln>
          <a:effectLst/>
        </p:spPr>
        <p:txBody>
          <a:bodyPr wrap="none" anchor="ctr"/>
          <a:lstStyle/>
          <a:p>
            <a:endParaRPr lang="en-US"/>
          </a:p>
        </p:txBody>
      </p:sp>
      <p:sp>
        <p:nvSpPr>
          <p:cNvPr id="12293" name="Oval 5"/>
          <p:cNvSpPr>
            <a:spLocks noChangeArrowheads="1"/>
          </p:cNvSpPr>
          <p:nvPr/>
        </p:nvSpPr>
        <p:spPr bwMode="auto">
          <a:xfrm>
            <a:off x="2987675" y="1773238"/>
            <a:ext cx="1258888" cy="1258887"/>
          </a:xfrm>
          <a:prstGeom prst="ellipse">
            <a:avLst/>
          </a:prstGeom>
          <a:solidFill>
            <a:srgbClr val="FF3300"/>
          </a:solidFill>
          <a:ln w="9525">
            <a:solidFill>
              <a:schemeClr val="tx1"/>
            </a:solidFill>
            <a:round/>
            <a:headEnd/>
            <a:tailEnd/>
          </a:ln>
          <a:effectLst/>
        </p:spPr>
        <p:txBody>
          <a:bodyPr wrap="none" anchor="ctr" anchorCtr="1"/>
          <a:lstStyle/>
          <a:p>
            <a:pPr algn="ctr"/>
            <a:r>
              <a:rPr lang="en-US" sz="5400" dirty="0">
                <a:latin typeface="Agency FB" pitchFamily="34" charset="0"/>
                <a:hlinkClick r:id="rId2" action="ppaction://hlinksldjump"/>
              </a:rPr>
              <a:t>ATs</a:t>
            </a:r>
            <a:endParaRPr lang="th-TH" sz="5400" dirty="0">
              <a:latin typeface="Agency FB" pitchFamily="34" charset="0"/>
            </a:endParaRPr>
          </a:p>
        </p:txBody>
      </p:sp>
      <p:sp>
        <p:nvSpPr>
          <p:cNvPr id="12294" name="Oval 6"/>
          <p:cNvSpPr>
            <a:spLocks noChangeArrowheads="1"/>
          </p:cNvSpPr>
          <p:nvPr/>
        </p:nvSpPr>
        <p:spPr bwMode="auto">
          <a:xfrm>
            <a:off x="3924300" y="4221163"/>
            <a:ext cx="1258888" cy="1258887"/>
          </a:xfrm>
          <a:prstGeom prst="ellipse">
            <a:avLst/>
          </a:prstGeom>
          <a:solidFill>
            <a:srgbClr val="00FF00"/>
          </a:solidFill>
          <a:ln w="9525">
            <a:solidFill>
              <a:schemeClr val="tx1"/>
            </a:solidFill>
            <a:round/>
            <a:headEnd/>
            <a:tailEnd/>
          </a:ln>
          <a:effectLst/>
        </p:spPr>
        <p:txBody>
          <a:bodyPr wrap="none" anchor="ctr" anchorCtr="1"/>
          <a:lstStyle/>
          <a:p>
            <a:pPr algn="ctr"/>
            <a:r>
              <a:rPr lang="en-US" sz="4800" dirty="0">
                <a:hlinkClick r:id="rId3" action="ppaction://hlinksldjump"/>
              </a:rPr>
              <a:t>TLAs</a:t>
            </a:r>
            <a:endParaRPr lang="th-TH" sz="4800" dirty="0"/>
          </a:p>
        </p:txBody>
      </p:sp>
      <p:sp>
        <p:nvSpPr>
          <p:cNvPr id="12295" name="Oval 7"/>
          <p:cNvSpPr>
            <a:spLocks noChangeArrowheads="1"/>
          </p:cNvSpPr>
          <p:nvPr/>
        </p:nvSpPr>
        <p:spPr bwMode="auto">
          <a:xfrm>
            <a:off x="5508625" y="2276475"/>
            <a:ext cx="1258888" cy="1258888"/>
          </a:xfrm>
          <a:prstGeom prst="ellipse">
            <a:avLst/>
          </a:prstGeom>
          <a:solidFill>
            <a:schemeClr val="bg1"/>
          </a:solidFill>
          <a:ln w="9525">
            <a:solidFill>
              <a:schemeClr val="tx1"/>
            </a:solidFill>
            <a:round/>
            <a:headEnd/>
            <a:tailEnd/>
          </a:ln>
          <a:effectLst/>
        </p:spPr>
        <p:txBody>
          <a:bodyPr wrap="none" anchor="ctr" anchorCtr="1"/>
          <a:lstStyle/>
          <a:p>
            <a:pPr algn="ctr"/>
            <a:r>
              <a:rPr lang="en-US" sz="5400" dirty="0">
                <a:solidFill>
                  <a:schemeClr val="bg1"/>
                </a:solidFill>
                <a:hlinkClick r:id="rId4" action="ppaction://hlinksldjump"/>
              </a:rPr>
              <a:t>ILOs</a:t>
            </a:r>
            <a:endParaRPr lang="th-TH" sz="5400" dirty="0">
              <a:solidFill>
                <a:schemeClr val="bg1"/>
              </a:solidFill>
            </a:endParaRPr>
          </a:p>
        </p:txBody>
      </p:sp>
      <p:sp>
        <p:nvSpPr>
          <p:cNvPr id="12305" name="Freeform 17"/>
          <p:cNvSpPr>
            <a:spLocks/>
          </p:cNvSpPr>
          <p:nvPr/>
        </p:nvSpPr>
        <p:spPr bwMode="auto">
          <a:xfrm>
            <a:off x="3479800" y="3068638"/>
            <a:ext cx="587375" cy="1296987"/>
          </a:xfrm>
          <a:custGeom>
            <a:avLst/>
            <a:gdLst/>
            <a:ahLst/>
            <a:cxnLst>
              <a:cxn ang="0">
                <a:pos x="53" y="0"/>
              </a:cxn>
              <a:cxn ang="0">
                <a:pos x="53" y="136"/>
              </a:cxn>
              <a:cxn ang="0">
                <a:pos x="370" y="817"/>
              </a:cxn>
            </a:cxnLst>
            <a:rect l="0" t="0" r="r" b="b"/>
            <a:pathLst>
              <a:path w="370" h="817">
                <a:moveTo>
                  <a:pt x="53" y="0"/>
                </a:moveTo>
                <a:cubicBezTo>
                  <a:pt x="26" y="0"/>
                  <a:pt x="0" y="0"/>
                  <a:pt x="53" y="136"/>
                </a:cubicBezTo>
                <a:cubicBezTo>
                  <a:pt x="106" y="272"/>
                  <a:pt x="317" y="704"/>
                  <a:pt x="370" y="817"/>
                </a:cubicBezTo>
              </a:path>
            </a:pathLst>
          </a:custGeom>
          <a:noFill/>
          <a:ln w="63500">
            <a:solidFill>
              <a:schemeClr val="tx1"/>
            </a:solidFill>
            <a:round/>
            <a:headEnd type="stealth" w="med" len="med"/>
            <a:tailEnd type="none" w="med" len="med"/>
          </a:ln>
          <a:effectLst/>
        </p:spPr>
        <p:txBody>
          <a:bodyPr/>
          <a:lstStyle/>
          <a:p>
            <a:endParaRPr lang="en-US"/>
          </a:p>
        </p:txBody>
      </p:sp>
      <p:sp>
        <p:nvSpPr>
          <p:cNvPr id="12306" name="Freeform 18"/>
          <p:cNvSpPr>
            <a:spLocks/>
          </p:cNvSpPr>
          <p:nvPr/>
        </p:nvSpPr>
        <p:spPr bwMode="auto">
          <a:xfrm>
            <a:off x="4284663" y="2349500"/>
            <a:ext cx="1295400" cy="215900"/>
          </a:xfrm>
          <a:custGeom>
            <a:avLst/>
            <a:gdLst/>
            <a:ahLst/>
            <a:cxnLst>
              <a:cxn ang="0">
                <a:pos x="0" y="0"/>
              </a:cxn>
              <a:cxn ang="0">
                <a:pos x="362" y="45"/>
              </a:cxn>
              <a:cxn ang="0">
                <a:pos x="816" y="136"/>
              </a:cxn>
            </a:cxnLst>
            <a:rect l="0" t="0" r="r" b="b"/>
            <a:pathLst>
              <a:path w="816" h="136">
                <a:moveTo>
                  <a:pt x="0" y="0"/>
                </a:moveTo>
                <a:cubicBezTo>
                  <a:pt x="113" y="11"/>
                  <a:pt x="226" y="22"/>
                  <a:pt x="362" y="45"/>
                </a:cubicBezTo>
                <a:cubicBezTo>
                  <a:pt x="498" y="68"/>
                  <a:pt x="740" y="121"/>
                  <a:pt x="816" y="136"/>
                </a:cubicBezTo>
              </a:path>
            </a:pathLst>
          </a:custGeom>
          <a:noFill/>
          <a:ln w="63500">
            <a:solidFill>
              <a:schemeClr val="tx1"/>
            </a:solidFill>
            <a:round/>
            <a:headEnd/>
            <a:tailEnd type="stealth" w="med" len="med"/>
          </a:ln>
          <a:effectLst/>
        </p:spPr>
        <p:txBody>
          <a:bodyPr/>
          <a:lstStyle/>
          <a:p>
            <a:endParaRPr lang="en-US"/>
          </a:p>
        </p:txBody>
      </p:sp>
      <p:sp>
        <p:nvSpPr>
          <p:cNvPr id="12307" name="Freeform 19"/>
          <p:cNvSpPr>
            <a:spLocks/>
          </p:cNvSpPr>
          <p:nvPr/>
        </p:nvSpPr>
        <p:spPr bwMode="auto">
          <a:xfrm>
            <a:off x="5148263" y="3500438"/>
            <a:ext cx="923925" cy="1152525"/>
          </a:xfrm>
          <a:custGeom>
            <a:avLst/>
            <a:gdLst/>
            <a:ahLst/>
            <a:cxnLst>
              <a:cxn ang="0">
                <a:pos x="499" y="0"/>
              </a:cxn>
              <a:cxn ang="0">
                <a:pos x="499" y="182"/>
              </a:cxn>
              <a:cxn ang="0">
                <a:pos x="0" y="726"/>
              </a:cxn>
            </a:cxnLst>
            <a:rect l="0" t="0" r="r" b="b"/>
            <a:pathLst>
              <a:path w="582" h="726">
                <a:moveTo>
                  <a:pt x="499" y="0"/>
                </a:moveTo>
                <a:cubicBezTo>
                  <a:pt x="540" y="30"/>
                  <a:pt x="582" y="61"/>
                  <a:pt x="499" y="182"/>
                </a:cubicBezTo>
                <a:cubicBezTo>
                  <a:pt x="416" y="303"/>
                  <a:pt x="83" y="635"/>
                  <a:pt x="0" y="726"/>
                </a:cubicBezTo>
              </a:path>
            </a:pathLst>
          </a:custGeom>
          <a:noFill/>
          <a:ln w="63500">
            <a:solidFill>
              <a:schemeClr val="tx1"/>
            </a:solidFill>
            <a:round/>
            <a:headEnd/>
            <a:tailEnd type="stealth" w="med" len="med"/>
          </a:ln>
          <a:effectLst/>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285992"/>
            <a:ext cx="6779096" cy="994122"/>
          </a:xfrm>
        </p:spPr>
        <p:txBody>
          <a:bodyPr/>
          <a:lstStyle/>
          <a:p>
            <a:pPr rtl="0"/>
            <a:r>
              <a:rPr lang="en-US" dirty="0" smtClean="0"/>
              <a:t>A Standards-Based Education System</a:t>
            </a:r>
            <a:endParaRPr lang="ar-EG"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US" sz="4800" dirty="0">
                <a:hlinkClick r:id="rId2" action="ppaction://hlinksldjump"/>
              </a:rPr>
              <a:t>ILOs</a:t>
            </a:r>
            <a:endParaRPr lang="th-TH" sz="4800" dirty="0"/>
          </a:p>
        </p:txBody>
      </p:sp>
      <p:sp>
        <p:nvSpPr>
          <p:cNvPr id="48131" name="Rectangle 3" descr="Paper bag"/>
          <p:cNvSpPr>
            <a:spLocks noGrp="1" noChangeArrowheads="1"/>
          </p:cNvSpPr>
          <p:nvPr>
            <p:ph type="body" idx="1"/>
          </p:nvPr>
        </p:nvSpPr>
        <p:spPr/>
        <p:txBody>
          <a:bodyPr/>
          <a:lstStyle/>
          <a:p>
            <a:pPr>
              <a:buFontTx/>
              <a:buChar char="•"/>
            </a:pPr>
            <a:r>
              <a:rPr lang="ar-EG"/>
              <a:t>نواتج التعلم المستهدفة .</a:t>
            </a:r>
          </a:p>
          <a:p>
            <a:pPr>
              <a:buFontTx/>
              <a:buChar char="•"/>
            </a:pPr>
            <a:endParaRPr lang="ar-EG"/>
          </a:p>
          <a:p>
            <a:pPr>
              <a:buFontTx/>
              <a:buChar char="•"/>
            </a:pPr>
            <a:r>
              <a:rPr lang="en-US"/>
              <a:t>Intended Learning Outcomes</a:t>
            </a:r>
            <a:r>
              <a:rPr lang="ar-EG"/>
              <a:t> .</a:t>
            </a:r>
            <a:endParaRPr lang="th-TH"/>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r>
              <a:rPr lang="en-US" sz="5400" dirty="0">
                <a:hlinkClick r:id="rId2" action="ppaction://hlinksldjump"/>
              </a:rPr>
              <a:t>ATs</a:t>
            </a:r>
            <a:endParaRPr lang="th-TH" sz="5400" dirty="0"/>
          </a:p>
        </p:txBody>
      </p:sp>
      <p:sp>
        <p:nvSpPr>
          <p:cNvPr id="49155" name="Rectangle 3" descr="Paper bag"/>
          <p:cNvSpPr>
            <a:spLocks noGrp="1" noChangeArrowheads="1"/>
          </p:cNvSpPr>
          <p:nvPr>
            <p:ph type="body" idx="1"/>
          </p:nvPr>
        </p:nvSpPr>
        <p:spPr/>
        <p:txBody>
          <a:bodyPr/>
          <a:lstStyle/>
          <a:p>
            <a:pPr>
              <a:buFontTx/>
              <a:buChar char="•"/>
            </a:pPr>
            <a:r>
              <a:rPr lang="ar-EG"/>
              <a:t>مهام التقييم .</a:t>
            </a:r>
          </a:p>
          <a:p>
            <a:pPr>
              <a:buFontTx/>
              <a:buChar char="•"/>
            </a:pPr>
            <a:endParaRPr lang="ar-EG"/>
          </a:p>
          <a:p>
            <a:pPr>
              <a:buFontTx/>
              <a:buChar char="•"/>
            </a:pPr>
            <a:r>
              <a:rPr lang="en-US"/>
              <a:t>Assessment Tasks</a:t>
            </a:r>
            <a:r>
              <a:rPr lang="ar-EG"/>
              <a:t> .</a:t>
            </a:r>
            <a:endParaRPr lang="th-TH"/>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r>
              <a:rPr lang="en-US" sz="5400" dirty="0">
                <a:hlinkClick r:id="rId2" action="ppaction://hlinksldjump"/>
              </a:rPr>
              <a:t>TLAs</a:t>
            </a:r>
            <a:endParaRPr lang="th-TH" sz="5400" dirty="0"/>
          </a:p>
        </p:txBody>
      </p:sp>
      <p:sp>
        <p:nvSpPr>
          <p:cNvPr id="50179" name="Rectangle 3" descr="Paper bag"/>
          <p:cNvSpPr>
            <a:spLocks noGrp="1" noChangeArrowheads="1"/>
          </p:cNvSpPr>
          <p:nvPr>
            <p:ph type="body" idx="1"/>
          </p:nvPr>
        </p:nvSpPr>
        <p:spPr/>
        <p:txBody>
          <a:bodyPr/>
          <a:lstStyle/>
          <a:p>
            <a:pPr>
              <a:buFontTx/>
              <a:buChar char="•"/>
            </a:pPr>
            <a:r>
              <a:rPr lang="ar-EG"/>
              <a:t>أنشطة التعليم والتعلم .</a:t>
            </a:r>
          </a:p>
          <a:p>
            <a:pPr>
              <a:buFontTx/>
              <a:buChar char="•"/>
            </a:pPr>
            <a:endParaRPr lang="ar-EG"/>
          </a:p>
          <a:p>
            <a:pPr>
              <a:buFontTx/>
              <a:buChar char="•"/>
            </a:pPr>
            <a:r>
              <a:rPr lang="en-US"/>
              <a:t>Teaching &amp; Learning Activities</a:t>
            </a:r>
            <a:r>
              <a:rPr lang="ar-EG"/>
              <a:t> .</a:t>
            </a:r>
            <a:endParaRPr lang="th-TH"/>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ar-EG" sz="4000" dirty="0">
                <a:solidFill>
                  <a:srgbClr val="FF3300"/>
                </a:solidFill>
              </a:rPr>
              <a:t>ماذا </a:t>
            </a:r>
            <a:r>
              <a:rPr lang="ar-EG" sz="4000" dirty="0" smtClean="0">
                <a:solidFill>
                  <a:srgbClr val="FF3300"/>
                </a:solidFill>
              </a:rPr>
              <a:t>علينا </a:t>
            </a:r>
            <a:r>
              <a:rPr lang="ar-EG" sz="4000" dirty="0">
                <a:solidFill>
                  <a:srgbClr val="FF3300"/>
                </a:solidFill>
              </a:rPr>
              <a:t>؟؟؟</a:t>
            </a:r>
            <a:endParaRPr lang="th-TH" sz="4000" dirty="0">
              <a:solidFill>
                <a:srgbClr val="FF3300"/>
              </a:solidFill>
            </a:endParaRPr>
          </a:p>
        </p:txBody>
      </p:sp>
      <p:graphicFrame>
        <p:nvGraphicFramePr>
          <p:cNvPr id="224259" name="Object 3" descr="Paper bag"/>
          <p:cNvGraphicFramePr>
            <a:graphicFrameLocks/>
          </p:cNvGraphicFramePr>
          <p:nvPr>
            <p:ph idx="1"/>
          </p:nvPr>
        </p:nvGraphicFramePr>
        <p:xfrm>
          <a:off x="2916238" y="1125538"/>
          <a:ext cx="1871662" cy="4525962"/>
        </p:xfrm>
        <a:graphic>
          <a:graphicData uri="http://schemas.openxmlformats.org/presentationml/2006/ole">
            <p:oleObj spid="_x0000_s2050" name="Microsoft ClipArt Gallery" r:id="rId3" imgW="2147760" imgH="5811480" progId="">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raqnaa.com/ico/image/t012.gif"/>
          <p:cNvPicPr>
            <a:picLocks noChangeAspect="1" noChangeArrowheads="1" noCrop="1"/>
          </p:cNvPicPr>
          <p:nvPr/>
        </p:nvPicPr>
        <p:blipFill>
          <a:blip r:embed="rId2" cstate="print"/>
          <a:srcRect/>
          <a:stretch>
            <a:fillRect/>
          </a:stretch>
        </p:blipFill>
        <p:spPr bwMode="auto">
          <a:xfrm>
            <a:off x="251520" y="340568"/>
            <a:ext cx="8534400" cy="6400800"/>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6779096" cy="994122"/>
          </a:xfrm>
        </p:spPr>
        <p:txBody>
          <a:bodyPr/>
          <a:lstStyle/>
          <a:p>
            <a:pPr rtl="0"/>
            <a:r>
              <a:rPr lang="en-US" dirty="0" smtClean="0"/>
              <a:t>A Standards-Based Education System</a:t>
            </a:r>
            <a:endParaRPr lang="ar-EG" dirty="0"/>
          </a:p>
        </p:txBody>
      </p:sp>
      <p:sp>
        <p:nvSpPr>
          <p:cNvPr id="3" name="Content Placeholder 2"/>
          <p:cNvSpPr>
            <a:spLocks noGrp="1"/>
          </p:cNvSpPr>
          <p:nvPr>
            <p:ph idx="1"/>
          </p:nvPr>
        </p:nvSpPr>
        <p:spPr>
          <a:xfrm>
            <a:off x="251520" y="1412776"/>
            <a:ext cx="8435280" cy="4713387"/>
          </a:xfrm>
        </p:spPr>
        <p:txBody>
          <a:bodyPr>
            <a:normAutofit lnSpcReduction="10000"/>
          </a:bodyPr>
          <a:lstStyle/>
          <a:p>
            <a:pPr rtl="0"/>
            <a:r>
              <a:rPr lang="en-US" dirty="0" smtClean="0"/>
              <a:t> </a:t>
            </a:r>
            <a:r>
              <a:rPr lang="en-US" sz="3200" dirty="0" smtClean="0"/>
              <a:t>Standards-based education is a process for planning, delivering, monitoring and improving academic programs in which clearly defined academic standards provide the basis for teaching and assessment. </a:t>
            </a:r>
          </a:p>
          <a:p>
            <a:pPr rtl="0">
              <a:buNone/>
            </a:pPr>
            <a:endParaRPr lang="en-US" sz="3200" dirty="0" smtClean="0"/>
          </a:p>
          <a:p>
            <a:pPr rtl="0"/>
            <a:r>
              <a:rPr lang="en-US" sz="3200" dirty="0" smtClean="0"/>
              <a:t> Standards help ensure students learn what is important.</a:t>
            </a:r>
          </a:p>
          <a:p>
            <a:pPr rtl="0"/>
            <a:endParaRPr lang="en-US" sz="3200" dirty="0" smtClean="0"/>
          </a:p>
          <a:p>
            <a:pPr rtl="0"/>
            <a:r>
              <a:rPr lang="en-US" sz="3200" dirty="0" smtClean="0"/>
              <a:t>measures its success based on student learning (the achievement of standards) .</a:t>
            </a:r>
          </a:p>
          <a:p>
            <a:pPr rtl="0"/>
            <a:endParaRPr lang="en-US" dirty="0" smtClean="0"/>
          </a:p>
          <a:p>
            <a:pPr rtl="0">
              <a:buNone/>
            </a:pPr>
            <a:endParaRPr lang="en-US" dirty="0" smtClean="0"/>
          </a:p>
          <a:p>
            <a:pPr rtl="0"/>
            <a:endParaRPr lang="ar-EG"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143116"/>
            <a:ext cx="7572428" cy="1000132"/>
          </a:xfrm>
        </p:spPr>
        <p:txBody>
          <a:bodyPr>
            <a:normAutofit/>
          </a:bodyPr>
          <a:lstStyle/>
          <a:p>
            <a:r>
              <a:rPr lang="ar-EG" dirty="0" smtClean="0"/>
              <a:t>المعايير القومية الأكاديمية القياسية</a:t>
            </a:r>
            <a:endParaRPr lang="ar-EG"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86446" y="214290"/>
            <a:ext cx="3143272" cy="830997"/>
          </a:xfrm>
          <a:prstGeom prst="rect">
            <a:avLst/>
          </a:prstGeom>
          <a:noFill/>
        </p:spPr>
        <p:txBody>
          <a:bodyPr wrap="square" rtlCol="1">
            <a:spAutoFit/>
          </a:bodyPr>
          <a:lstStyle/>
          <a:p>
            <a:pPr algn="ctr"/>
            <a:r>
              <a:rPr lang="ar-EG" sz="2400" b="1" dirty="0" smtClean="0">
                <a:effectLst>
                  <a:outerShdw blurRad="38100" dist="38100" dir="2700000" algn="tl">
                    <a:srgbClr val="000000">
                      <a:alpha val="43137"/>
                    </a:srgbClr>
                  </a:outerShdw>
                </a:effectLst>
                <a:latin typeface="Sakkal Majalla" pitchFamily="2" charset="-78"/>
                <a:cs typeface="PT Bold Heading" pitchFamily="2" charset="-78"/>
              </a:rPr>
              <a:t>مستوى هيئة ضمان الجودة والاعتماد</a:t>
            </a:r>
            <a:endParaRPr lang="ar-EG" sz="2400" b="1" dirty="0">
              <a:effectLst>
                <a:outerShdw blurRad="38100" dist="38100" dir="2700000" algn="tl">
                  <a:srgbClr val="000000">
                    <a:alpha val="43137"/>
                  </a:srgbClr>
                </a:outerShdw>
              </a:effectLst>
              <a:latin typeface="Sakkal Majalla" pitchFamily="2" charset="-78"/>
              <a:cs typeface="PT Bold Heading" pitchFamily="2" charset="-78"/>
            </a:endParaRPr>
          </a:p>
        </p:txBody>
      </p:sp>
      <p:sp>
        <p:nvSpPr>
          <p:cNvPr id="5" name="TextBox 4"/>
          <p:cNvSpPr txBox="1"/>
          <p:nvPr/>
        </p:nvSpPr>
        <p:spPr>
          <a:xfrm>
            <a:off x="5929322" y="1571612"/>
            <a:ext cx="2643206" cy="523220"/>
          </a:xfrm>
          <a:prstGeom prst="rect">
            <a:avLst/>
          </a:prstGeom>
          <a:noFill/>
        </p:spPr>
        <p:txBody>
          <a:bodyPr wrap="square" rtlCol="1">
            <a:spAutoFit/>
          </a:bodyPr>
          <a:lstStyle/>
          <a:p>
            <a:pPr algn="ctr"/>
            <a:r>
              <a:rPr lang="ar-EG" sz="2800" b="1" dirty="0" smtClean="0">
                <a:effectLst>
                  <a:outerShdw blurRad="38100" dist="38100" dir="2700000" algn="tl">
                    <a:srgbClr val="000000">
                      <a:alpha val="43137"/>
                    </a:srgbClr>
                  </a:outerShdw>
                </a:effectLst>
                <a:latin typeface="Sakkal Majalla" pitchFamily="2" charset="-78"/>
                <a:cs typeface="PT Bold Heading" pitchFamily="2" charset="-78"/>
              </a:rPr>
              <a:t>مستوى الكلية</a:t>
            </a:r>
          </a:p>
        </p:txBody>
      </p:sp>
      <p:sp>
        <p:nvSpPr>
          <p:cNvPr id="6" name="TextBox 5"/>
          <p:cNvSpPr txBox="1"/>
          <p:nvPr/>
        </p:nvSpPr>
        <p:spPr>
          <a:xfrm>
            <a:off x="6143636" y="3786190"/>
            <a:ext cx="2643206" cy="954107"/>
          </a:xfrm>
          <a:prstGeom prst="rect">
            <a:avLst/>
          </a:prstGeom>
          <a:noFill/>
        </p:spPr>
        <p:txBody>
          <a:bodyPr wrap="square" rtlCol="1">
            <a:spAutoFit/>
          </a:bodyPr>
          <a:lstStyle/>
          <a:p>
            <a:pPr algn="ctr"/>
            <a:r>
              <a:rPr lang="ar-EG" sz="2800" b="1" dirty="0" smtClean="0">
                <a:effectLst>
                  <a:outerShdw blurRad="38100" dist="38100" dir="2700000" algn="tl">
                    <a:srgbClr val="000000">
                      <a:alpha val="43137"/>
                    </a:srgbClr>
                  </a:outerShdw>
                </a:effectLst>
                <a:latin typeface="Sakkal Majalla" pitchFamily="2" charset="-78"/>
                <a:cs typeface="PT Bold Heading" pitchFamily="2" charset="-78"/>
              </a:rPr>
              <a:t>مستوى البرامج الأكاديمية</a:t>
            </a:r>
          </a:p>
        </p:txBody>
      </p:sp>
      <p:cxnSp>
        <p:nvCxnSpPr>
          <p:cNvPr id="8" name="Straight Connector 7"/>
          <p:cNvCxnSpPr/>
          <p:nvPr/>
        </p:nvCxnSpPr>
        <p:spPr>
          <a:xfrm rot="10800000">
            <a:off x="500034" y="1142984"/>
            <a:ext cx="8286808"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571472" y="2928934"/>
            <a:ext cx="8286808" cy="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2910" y="285728"/>
            <a:ext cx="5072098" cy="707886"/>
          </a:xfrm>
          <a:prstGeom prst="rect">
            <a:avLst/>
          </a:prstGeom>
          <a:noFill/>
        </p:spPr>
        <p:txBody>
          <a:bodyPr wrap="square" rtlCol="1">
            <a:spAutoFit/>
          </a:bodyPr>
          <a:lstStyle/>
          <a:p>
            <a:pPr algn="just">
              <a:buClr>
                <a:srgbClr val="C00000"/>
              </a:buClr>
              <a:buSzPct val="120000"/>
              <a:buFont typeface="Wingdings" pitchFamily="2" charset="2"/>
              <a:buChar char="§"/>
            </a:pPr>
            <a:r>
              <a:rPr lang="ar-EG" sz="2000" b="1" dirty="0" smtClean="0">
                <a:effectLst>
                  <a:outerShdw blurRad="38100" dist="38100" dir="2700000" algn="tl">
                    <a:srgbClr val="000000">
                      <a:alpha val="43137"/>
                    </a:srgbClr>
                  </a:outerShdw>
                </a:effectLst>
                <a:latin typeface="Sakkal Majalla" pitchFamily="2" charset="-78"/>
                <a:cs typeface="PT Bold Heading" pitchFamily="2" charset="-78"/>
              </a:rPr>
              <a:t>وضع المعايير القومية الأكاديمية القياسية للبرامج الأكاديمية لمرحلتى الليسانس والدراسات العليا</a:t>
            </a:r>
            <a:endParaRPr lang="ar-EG" sz="2000" b="1" dirty="0">
              <a:effectLst>
                <a:outerShdw blurRad="38100" dist="38100" dir="2700000" algn="tl">
                  <a:srgbClr val="000000">
                    <a:alpha val="43137"/>
                  </a:srgbClr>
                </a:outerShdw>
              </a:effectLst>
              <a:latin typeface="Sakkal Majalla" pitchFamily="2" charset="-78"/>
              <a:cs typeface="PT Bold Heading" pitchFamily="2" charset="-78"/>
            </a:endParaRPr>
          </a:p>
        </p:txBody>
      </p:sp>
      <p:sp>
        <p:nvSpPr>
          <p:cNvPr id="14" name="TextBox 13"/>
          <p:cNvSpPr txBox="1"/>
          <p:nvPr/>
        </p:nvSpPr>
        <p:spPr>
          <a:xfrm>
            <a:off x="428596" y="1285860"/>
            <a:ext cx="5357850" cy="1357322"/>
          </a:xfrm>
          <a:prstGeom prst="rect">
            <a:avLst/>
          </a:prstGeom>
          <a:noFill/>
        </p:spPr>
        <p:txBody>
          <a:bodyPr wrap="square" rtlCol="1">
            <a:normAutofit fontScale="85000" lnSpcReduction="20000"/>
          </a:bodyPr>
          <a:lstStyle/>
          <a:p>
            <a:pPr algn="just">
              <a:buClr>
                <a:srgbClr val="C00000"/>
              </a:buClr>
              <a:buSzPct val="120000"/>
              <a:buFont typeface="Wingdings" pitchFamily="2" charset="2"/>
              <a:buChar char="§"/>
            </a:pPr>
            <a:r>
              <a:rPr lang="ar-EG" sz="2400" b="1" dirty="0" smtClean="0">
                <a:effectLst>
                  <a:outerShdw blurRad="38100" dist="38100" dir="2700000" algn="tl">
                    <a:srgbClr val="000000">
                      <a:alpha val="43137"/>
                    </a:srgbClr>
                  </a:outerShdw>
                </a:effectLst>
                <a:latin typeface="Sakkal Majalla" pitchFamily="2" charset="-78"/>
                <a:cs typeface="Sakkal Majalla" pitchFamily="2" charset="-78"/>
              </a:rPr>
              <a:t> اقتراح / تبنى المعايير المعتمدة للليسانس والدراسات العليا</a:t>
            </a:r>
          </a:p>
          <a:p>
            <a:pPr algn="just">
              <a:buClr>
                <a:srgbClr val="C00000"/>
              </a:buClr>
              <a:buSzPct val="120000"/>
              <a:buFont typeface="Wingdings" pitchFamily="2" charset="2"/>
              <a:buChar char="§"/>
            </a:pPr>
            <a:r>
              <a:rPr lang="ar-EG" sz="2200" b="1" dirty="0" smtClean="0">
                <a:effectLst>
                  <a:outerShdw blurRad="38100" dist="38100" dir="2700000" algn="tl">
                    <a:srgbClr val="000000">
                      <a:alpha val="43137"/>
                    </a:srgbClr>
                  </a:outerShdw>
                </a:effectLst>
                <a:latin typeface="Sakkal Majalla" pitchFamily="2" charset="-78"/>
                <a:cs typeface="Sakkal Majalla" pitchFamily="2" charset="-78"/>
              </a:rPr>
              <a:t> تجذير ثقافة الجودة</a:t>
            </a:r>
          </a:p>
          <a:p>
            <a:pPr algn="just">
              <a:buClr>
                <a:srgbClr val="C00000"/>
              </a:buClr>
              <a:buSzPct val="120000"/>
              <a:buFont typeface="Wingdings" pitchFamily="2" charset="2"/>
              <a:buChar char="§"/>
            </a:pPr>
            <a:r>
              <a:rPr lang="ar-EG" sz="2200" b="1" dirty="0" smtClean="0">
                <a:effectLst>
                  <a:outerShdw blurRad="38100" dist="38100" dir="2700000" algn="tl">
                    <a:srgbClr val="000000">
                      <a:alpha val="43137"/>
                    </a:srgbClr>
                  </a:outerShdw>
                </a:effectLst>
                <a:latin typeface="Sakkal Majalla" pitchFamily="2" charset="-78"/>
                <a:cs typeface="Sakkal Majalla" pitchFamily="2" charset="-78"/>
              </a:rPr>
              <a:t>وضع خطة عمل تنفيذية لتأهيل البرامج للاعتماد ودعمها ومتابعتها</a:t>
            </a:r>
          </a:p>
          <a:p>
            <a:pPr algn="just">
              <a:buClr>
                <a:srgbClr val="C00000"/>
              </a:buClr>
              <a:buSzPct val="120000"/>
              <a:buFont typeface="Wingdings" pitchFamily="2" charset="2"/>
              <a:buChar char="§"/>
            </a:pPr>
            <a:r>
              <a:rPr lang="ar-EG" sz="2400" b="1" dirty="0" smtClean="0">
                <a:effectLst>
                  <a:outerShdw blurRad="38100" dist="38100" dir="2700000" algn="tl">
                    <a:srgbClr val="000000">
                      <a:alpha val="43137"/>
                    </a:srgbClr>
                  </a:outerShdw>
                </a:effectLst>
                <a:latin typeface="Sakkal Majalla" pitchFamily="2" charset="-78"/>
                <a:cs typeface="Sakkal Majalla" pitchFamily="2" charset="-78"/>
              </a:rPr>
              <a:t> طلب تقويم داخلى من مركز ضمان الجودة</a:t>
            </a:r>
          </a:p>
          <a:p>
            <a:pPr algn="just">
              <a:buClr>
                <a:srgbClr val="C00000"/>
              </a:buClr>
              <a:buSzPct val="120000"/>
              <a:buFont typeface="Wingdings" pitchFamily="2" charset="2"/>
              <a:buChar char="§"/>
            </a:pPr>
            <a:r>
              <a:rPr lang="ar-EG" sz="2400" b="1" dirty="0" smtClean="0">
                <a:effectLst>
                  <a:outerShdw blurRad="38100" dist="38100" dir="2700000" algn="tl">
                    <a:srgbClr val="000000">
                      <a:alpha val="43137"/>
                    </a:srgbClr>
                  </a:outerShdw>
                </a:effectLst>
                <a:latin typeface="Sakkal Majalla" pitchFamily="2" charset="-78"/>
                <a:cs typeface="Sakkal Majalla" pitchFamily="2" charset="-78"/>
              </a:rPr>
              <a:t> طلب زيارة استرشادية من هيئة ضمان الجودة والاعتماد </a:t>
            </a:r>
          </a:p>
          <a:p>
            <a:pPr algn="just"/>
            <a:endParaRPr lang="ar-EG" dirty="0" smtClean="0"/>
          </a:p>
          <a:p>
            <a:endParaRPr lang="ar-EG" dirty="0"/>
          </a:p>
        </p:txBody>
      </p:sp>
      <p:sp>
        <p:nvSpPr>
          <p:cNvPr id="15" name="TextBox 14"/>
          <p:cNvSpPr txBox="1"/>
          <p:nvPr/>
        </p:nvSpPr>
        <p:spPr>
          <a:xfrm>
            <a:off x="1000100" y="3075760"/>
            <a:ext cx="4786346" cy="2862322"/>
          </a:xfrm>
          <a:prstGeom prst="rect">
            <a:avLst/>
          </a:prstGeom>
          <a:noFill/>
        </p:spPr>
        <p:txBody>
          <a:bodyPr wrap="square" rtlCol="1">
            <a:spAutoFit/>
          </a:bodyPr>
          <a:lstStyle/>
          <a:p>
            <a:pPr algn="just">
              <a:buClr>
                <a:srgbClr val="C00000"/>
              </a:buClr>
              <a:buSzPct val="120000"/>
              <a:buFont typeface="Wingdings" pitchFamily="2" charset="2"/>
              <a:buChar char="§"/>
            </a:pPr>
            <a:r>
              <a:rPr lang="ar-EG" sz="2000" b="1" dirty="0" smtClean="0">
                <a:effectLst>
                  <a:outerShdw blurRad="38100" dist="38100" dir="2700000" algn="tl">
                    <a:srgbClr val="000000">
                      <a:alpha val="43137"/>
                    </a:srgbClr>
                  </a:outerShdw>
                </a:effectLst>
                <a:latin typeface="Sakkal Majalla" pitchFamily="2" charset="-78"/>
                <a:cs typeface="Sakkal Majalla" pitchFamily="2" charset="-78"/>
              </a:rPr>
              <a:t> وضع رسالة البرنامج الأكاديمى وأهدافه</a:t>
            </a:r>
          </a:p>
          <a:p>
            <a:pPr algn="just">
              <a:buClr>
                <a:srgbClr val="C00000"/>
              </a:buClr>
              <a:buSzPct val="120000"/>
              <a:buFont typeface="Wingdings" pitchFamily="2" charset="2"/>
              <a:buChar char="§"/>
            </a:pPr>
            <a:r>
              <a:rPr lang="ar-EG" sz="2000" b="1" dirty="0" smtClean="0">
                <a:effectLst>
                  <a:outerShdw blurRad="38100" dist="38100" dir="2700000" algn="tl">
                    <a:srgbClr val="000000">
                      <a:alpha val="43137"/>
                    </a:srgbClr>
                  </a:outerShdw>
                </a:effectLst>
                <a:latin typeface="Sakkal Majalla" pitchFamily="2" charset="-78"/>
                <a:cs typeface="Sakkal Majalla" pitchFamily="2" charset="-78"/>
              </a:rPr>
              <a:t> وضع مواصفات خريج البرنامج</a:t>
            </a:r>
          </a:p>
          <a:p>
            <a:pPr algn="just">
              <a:buClr>
                <a:srgbClr val="C00000"/>
              </a:buClr>
              <a:buSzPct val="120000"/>
              <a:buFont typeface="Wingdings" pitchFamily="2" charset="2"/>
              <a:buChar char="§"/>
            </a:pPr>
            <a:r>
              <a:rPr lang="ar-EG" sz="2000" b="1" dirty="0" smtClean="0">
                <a:effectLst>
                  <a:outerShdw blurRad="38100" dist="38100" dir="2700000" algn="tl">
                    <a:srgbClr val="000000">
                      <a:alpha val="43137"/>
                    </a:srgbClr>
                  </a:outerShdw>
                </a:effectLst>
                <a:latin typeface="Sakkal Majalla" pitchFamily="2" charset="-78"/>
                <a:cs typeface="Sakkal Majalla" pitchFamily="2" charset="-78"/>
              </a:rPr>
              <a:t> توصيف البرنامج الأكاديمى </a:t>
            </a:r>
          </a:p>
          <a:p>
            <a:pPr algn="just">
              <a:buClr>
                <a:srgbClr val="C00000"/>
              </a:buClr>
              <a:buSzPct val="120000"/>
              <a:buFont typeface="Wingdings" pitchFamily="2" charset="2"/>
              <a:buChar char="§"/>
            </a:pPr>
            <a:r>
              <a:rPr lang="ar-EG" sz="2000" b="1" dirty="0" smtClean="0">
                <a:effectLst>
                  <a:outerShdw blurRad="38100" dist="38100" dir="2700000" algn="tl">
                    <a:srgbClr val="000000">
                      <a:alpha val="43137"/>
                    </a:srgbClr>
                  </a:outerShdw>
                </a:effectLst>
                <a:latin typeface="Sakkal Majalla" pitchFamily="2" charset="-78"/>
                <a:cs typeface="Sakkal Majalla" pitchFamily="2" charset="-78"/>
              </a:rPr>
              <a:t> توصيف المقررات الدراسية</a:t>
            </a:r>
          </a:p>
          <a:p>
            <a:pPr algn="just">
              <a:buClr>
                <a:srgbClr val="C00000"/>
              </a:buClr>
              <a:buSzPct val="120000"/>
              <a:buFont typeface="Wingdings" pitchFamily="2" charset="2"/>
              <a:buChar char="§"/>
            </a:pPr>
            <a:r>
              <a:rPr lang="ar-EG" sz="2000" b="1" dirty="0" smtClean="0">
                <a:effectLst>
                  <a:outerShdw blurRad="38100" dist="38100" dir="2700000" algn="tl">
                    <a:srgbClr val="000000">
                      <a:alpha val="43137"/>
                    </a:srgbClr>
                  </a:outerShdw>
                </a:effectLst>
                <a:latin typeface="Sakkal Majalla" pitchFamily="2" charset="-78"/>
                <a:cs typeface="Sakkal Majalla" pitchFamily="2" charset="-78"/>
              </a:rPr>
              <a:t> </a:t>
            </a:r>
            <a:r>
              <a:rPr lang="ar-EG" sz="2000" b="1" dirty="0" smtClean="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كتابة تقرير البرنامج</a:t>
            </a:r>
          </a:p>
          <a:p>
            <a:pPr algn="just">
              <a:buClr>
                <a:srgbClr val="C00000"/>
              </a:buClr>
              <a:buSzPct val="120000"/>
              <a:buFont typeface="Wingdings" pitchFamily="2" charset="2"/>
              <a:buChar char="§"/>
            </a:pPr>
            <a:r>
              <a:rPr lang="ar-EG" sz="2000" b="1" dirty="0" smtClean="0">
                <a:effectLst>
                  <a:outerShdw blurRad="38100" dist="38100" dir="2700000" algn="tl">
                    <a:srgbClr val="000000">
                      <a:alpha val="43137"/>
                    </a:srgbClr>
                  </a:outerShdw>
                </a:effectLst>
                <a:latin typeface="Sakkal Majalla" pitchFamily="2" charset="-78"/>
                <a:cs typeface="Sakkal Majalla" pitchFamily="2" charset="-78"/>
              </a:rPr>
              <a:t> كتابة تقرير المقرر</a:t>
            </a:r>
          </a:p>
          <a:p>
            <a:pPr algn="just">
              <a:buClr>
                <a:srgbClr val="C00000"/>
              </a:buClr>
              <a:buSzPct val="120000"/>
              <a:buFont typeface="Wingdings" pitchFamily="2" charset="2"/>
              <a:buChar char="§"/>
            </a:pPr>
            <a:r>
              <a:rPr lang="ar-EG" sz="2000" b="1" dirty="0" smtClean="0">
                <a:effectLst>
                  <a:outerShdw blurRad="38100" dist="38100" dir="2700000" algn="tl">
                    <a:srgbClr val="000000">
                      <a:alpha val="43137"/>
                    </a:srgbClr>
                  </a:outerShdw>
                </a:effectLst>
                <a:latin typeface="Sakkal Majalla" pitchFamily="2" charset="-78"/>
                <a:cs typeface="Sakkal Majalla" pitchFamily="2" charset="-78"/>
              </a:rPr>
              <a:t> وضع وتنفيذ خطة تقويم البرنامج</a:t>
            </a:r>
          </a:p>
          <a:p>
            <a:pPr algn="just">
              <a:buClr>
                <a:srgbClr val="C00000"/>
              </a:buClr>
              <a:buSzPct val="120000"/>
              <a:buFont typeface="Wingdings" pitchFamily="2" charset="2"/>
              <a:buChar char="§"/>
            </a:pPr>
            <a:r>
              <a:rPr lang="ar-EG" sz="2000" b="1" dirty="0" smtClean="0">
                <a:effectLst>
                  <a:outerShdw blurRad="38100" dist="38100" dir="2700000" algn="tl">
                    <a:srgbClr val="000000">
                      <a:alpha val="43137"/>
                    </a:srgbClr>
                  </a:outerShdw>
                </a:effectLst>
                <a:latin typeface="Sakkal Majalla" pitchFamily="2" charset="-78"/>
                <a:cs typeface="Sakkal Majalla" pitchFamily="2" charset="-78"/>
              </a:rPr>
              <a:t> وضع خطة تحسين البرنامج </a:t>
            </a:r>
          </a:p>
          <a:p>
            <a:pPr algn="just">
              <a:buClr>
                <a:srgbClr val="C00000"/>
              </a:buClr>
              <a:buSzPct val="120000"/>
              <a:buFont typeface="Wingdings" pitchFamily="2" charset="2"/>
              <a:buChar char="§"/>
            </a:pPr>
            <a:r>
              <a:rPr lang="ar-EG" sz="2000" b="1" dirty="0" smtClean="0">
                <a:effectLst>
                  <a:outerShdw blurRad="38100" dist="38100" dir="2700000" algn="tl">
                    <a:srgbClr val="000000">
                      <a:alpha val="43137"/>
                    </a:srgbClr>
                  </a:outerShdw>
                </a:effectLst>
                <a:latin typeface="Sakkal Majalla" pitchFamily="2" charset="-78"/>
                <a:cs typeface="Sakkal Majalla" pitchFamily="2" charset="-78"/>
              </a:rPr>
              <a:t> وضع خطة تحسين المقرر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2844" y="214290"/>
            <a:ext cx="8786874" cy="6429420"/>
          </a:xfrm>
          <a:prstGeom prst="rect">
            <a:avLst/>
          </a:prstGeom>
          <a:noFill/>
          <a:ln w="9525">
            <a:noFill/>
            <a:miter lim="800000"/>
            <a:headEnd/>
            <a:tailEnd/>
          </a:ln>
          <a:effectLst/>
        </p:spPr>
      </p:pic>
      <p:sp>
        <p:nvSpPr>
          <p:cNvPr id="6" name="TextBox 5"/>
          <p:cNvSpPr txBox="1"/>
          <p:nvPr/>
        </p:nvSpPr>
        <p:spPr>
          <a:xfrm>
            <a:off x="2786050" y="571480"/>
            <a:ext cx="2928958" cy="1384995"/>
          </a:xfrm>
          <a:prstGeom prst="rect">
            <a:avLst/>
          </a:prstGeom>
          <a:noFill/>
        </p:spPr>
        <p:txBody>
          <a:bodyPr wrap="square" rtlCol="0">
            <a:spAutoFit/>
          </a:bodyPr>
          <a:lstStyle/>
          <a:p>
            <a:pPr algn="ctr"/>
            <a:r>
              <a:rPr lang="ar-EG" sz="2800" dirty="0" smtClean="0">
                <a:solidFill>
                  <a:schemeClr val="bg1"/>
                </a:solidFill>
                <a:cs typeface="AdvertisingExtraBold" pitchFamily="2" charset="-78"/>
              </a:rPr>
              <a:t>الإطار المفاهيمى للمعايير الأكاديمية</a:t>
            </a:r>
            <a:endParaRPr lang="en-US" sz="2800" dirty="0">
              <a:solidFill>
                <a:schemeClr val="bg1"/>
              </a:solidFill>
              <a:cs typeface="AdvertisingExtraBold" pitchFamily="2" charset="-78"/>
            </a:endParaRPr>
          </a:p>
        </p:txBody>
      </p:sp>
      <p:sp>
        <p:nvSpPr>
          <p:cNvPr id="7" name="TextBox 6"/>
          <p:cNvSpPr txBox="1"/>
          <p:nvPr/>
        </p:nvSpPr>
        <p:spPr>
          <a:xfrm>
            <a:off x="6000760" y="1022978"/>
            <a:ext cx="1857388" cy="1477328"/>
          </a:xfrm>
          <a:prstGeom prst="rect">
            <a:avLst/>
          </a:prstGeom>
          <a:solidFill>
            <a:schemeClr val="bg1"/>
          </a:solidFill>
        </p:spPr>
        <p:txBody>
          <a:bodyPr wrap="square" rtlCol="0">
            <a:spAutoFit/>
          </a:bodyPr>
          <a:lstStyle/>
          <a:p>
            <a:r>
              <a:rPr lang="ar-EG" dirty="0" smtClean="0"/>
              <a:t>الدولة </a:t>
            </a:r>
            <a:r>
              <a:rPr lang="en-US" dirty="0" smtClean="0"/>
              <a:t>State</a:t>
            </a:r>
            <a:endParaRPr lang="ar-EG" dirty="0" smtClean="0"/>
          </a:p>
          <a:p>
            <a:r>
              <a:rPr lang="ar-EG" dirty="0" smtClean="0"/>
              <a:t>الهيئة </a:t>
            </a:r>
            <a:r>
              <a:rPr lang="en-US" dirty="0" smtClean="0"/>
              <a:t>NAQAAE</a:t>
            </a:r>
            <a:endParaRPr lang="ar-EG" dirty="0" smtClean="0"/>
          </a:p>
          <a:p>
            <a:r>
              <a:rPr lang="ar-EG" dirty="0" smtClean="0"/>
              <a:t>المجتمع </a:t>
            </a:r>
            <a:r>
              <a:rPr lang="en-US" dirty="0" smtClean="0"/>
              <a:t>Society</a:t>
            </a:r>
            <a:endParaRPr lang="ar-EG" dirty="0" smtClean="0"/>
          </a:p>
          <a:p>
            <a:r>
              <a:rPr lang="ar-EG" dirty="0" smtClean="0"/>
              <a:t>المؤسسة </a:t>
            </a:r>
            <a:r>
              <a:rPr lang="en-US" dirty="0" smtClean="0"/>
              <a:t>Institution</a:t>
            </a:r>
            <a:endParaRPr lang="ar-EG" dirty="0" smtClean="0"/>
          </a:p>
          <a:p>
            <a:r>
              <a:rPr lang="ar-EG" dirty="0" smtClean="0"/>
              <a:t>القسم </a:t>
            </a:r>
            <a:r>
              <a:rPr lang="en-US" dirty="0" smtClean="0"/>
              <a:t>Department</a:t>
            </a:r>
            <a:endParaRPr lang="en-US" dirty="0"/>
          </a:p>
        </p:txBody>
      </p:sp>
      <p:sp>
        <p:nvSpPr>
          <p:cNvPr id="8" name="TextBox 7"/>
          <p:cNvSpPr txBox="1"/>
          <p:nvPr/>
        </p:nvSpPr>
        <p:spPr>
          <a:xfrm>
            <a:off x="6286512" y="285728"/>
            <a:ext cx="2571768" cy="646331"/>
          </a:xfrm>
          <a:prstGeom prst="rect">
            <a:avLst/>
          </a:prstGeom>
          <a:solidFill>
            <a:schemeClr val="bg1"/>
          </a:solidFill>
        </p:spPr>
        <p:txBody>
          <a:bodyPr wrap="square" rtlCol="0">
            <a:spAutoFit/>
          </a:bodyPr>
          <a:lstStyle/>
          <a:p>
            <a:pPr algn="ctr"/>
            <a:r>
              <a:rPr lang="ar-EG" dirty="0" smtClean="0"/>
              <a:t>مستويات المسئولية</a:t>
            </a:r>
          </a:p>
          <a:p>
            <a:pPr algn="ctr"/>
            <a:r>
              <a:rPr lang="en-US" dirty="0" smtClean="0"/>
              <a:t>Responsibility Levels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932363" y="274638"/>
            <a:ext cx="3754437" cy="850900"/>
          </a:xfrm>
        </p:spPr>
        <p:txBody>
          <a:bodyPr/>
          <a:lstStyle/>
          <a:p>
            <a:pPr eaLnBrk="1" hangingPunct="1"/>
            <a:r>
              <a:rPr lang="ar-EG" dirty="0" smtClean="0"/>
              <a:t>مفهوم الاعتماد</a:t>
            </a:r>
            <a:endParaRPr lang="th-TH" dirty="0" smtClean="0"/>
          </a:p>
        </p:txBody>
      </p:sp>
      <p:sp>
        <p:nvSpPr>
          <p:cNvPr id="15363" name="Rectangle 3"/>
          <p:cNvSpPr>
            <a:spLocks noGrp="1" noChangeArrowheads="1"/>
          </p:cNvSpPr>
          <p:nvPr>
            <p:ph type="body" idx="1"/>
          </p:nvPr>
        </p:nvSpPr>
        <p:spPr>
          <a:xfrm>
            <a:off x="1000101" y="1600201"/>
            <a:ext cx="7686700" cy="2614618"/>
          </a:xfrm>
        </p:spPr>
        <p:txBody>
          <a:bodyPr/>
          <a:lstStyle/>
          <a:p>
            <a:pPr eaLnBrk="1" hangingPunct="1">
              <a:lnSpc>
                <a:spcPct val="90000"/>
              </a:lnSpc>
              <a:defRPr/>
            </a:pPr>
            <a:r>
              <a:rPr lang="ar-EG" b="0" dirty="0" smtClean="0"/>
              <a:t> </a:t>
            </a:r>
            <a:r>
              <a:rPr lang="ar-EG" sz="3200" b="0" dirty="0" smtClean="0"/>
              <a:t>إقرار الهيئة القومية لضمان جودة التعليم والاعتماد استيفاء  المؤسسة التعليمية أو البرنامج التعليمى مستوى  معيناً من  معايير الجودة وفقاً لأحكام القانون رقم 82 لسنة 2006 </a:t>
            </a:r>
            <a:r>
              <a:rPr lang="en-US" sz="3200" b="0" dirty="0" smtClean="0"/>
              <a:t>.</a:t>
            </a:r>
          </a:p>
          <a:p>
            <a:pPr eaLnBrk="1" hangingPunct="1">
              <a:lnSpc>
                <a:spcPct val="90000"/>
              </a:lnSpc>
              <a:defRPr/>
            </a:pPr>
            <a:endParaRPr lang="en-US" b="0" dirty="0" smtClean="0"/>
          </a:p>
          <a:p>
            <a:pPr eaLnBrk="1" hangingPunct="1">
              <a:lnSpc>
                <a:spcPct val="90000"/>
              </a:lnSpc>
              <a:defRPr/>
            </a:pPr>
            <a:r>
              <a:rPr lang="ar-EG" b="0" dirty="0" smtClean="0"/>
              <a:t>استحقاق الثقة</a:t>
            </a:r>
          </a:p>
          <a:p>
            <a:pPr eaLnBrk="1" hangingPunct="1">
              <a:lnSpc>
                <a:spcPct val="90000"/>
              </a:lnSpc>
              <a:defRPr/>
            </a:pPr>
            <a:endParaRPr lang="ar-EG" b="0" dirty="0" smtClean="0"/>
          </a:p>
        </p:txBody>
      </p:sp>
      <p:pic>
        <p:nvPicPr>
          <p:cNvPr id="17413" name="Picture 4" descr="naqaa"/>
          <p:cNvPicPr>
            <a:picLocks noChangeAspect="1" noChangeArrowheads="1"/>
          </p:cNvPicPr>
          <p:nvPr/>
        </p:nvPicPr>
        <p:blipFill>
          <a:blip r:embed="rId2" cstate="print"/>
          <a:srcRect/>
          <a:stretch>
            <a:fillRect/>
          </a:stretch>
        </p:blipFill>
        <p:spPr bwMode="auto">
          <a:xfrm>
            <a:off x="500034" y="3143248"/>
            <a:ext cx="5572164" cy="323533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429125" y="71414"/>
            <a:ext cx="4257676" cy="922337"/>
          </a:xfrm>
        </p:spPr>
        <p:txBody>
          <a:bodyPr>
            <a:normAutofit fontScale="90000"/>
          </a:bodyPr>
          <a:lstStyle/>
          <a:p>
            <a:pPr eaLnBrk="1" hangingPunct="1"/>
            <a:r>
              <a:rPr lang="ar-EG" dirty="0" smtClean="0"/>
              <a:t>الاعتماد التخصصى / البرنامجى</a:t>
            </a:r>
            <a:endParaRPr lang="th-TH" dirty="0" smtClean="0"/>
          </a:p>
        </p:txBody>
      </p:sp>
      <p:sp>
        <p:nvSpPr>
          <p:cNvPr id="19459" name="Rectangle 3"/>
          <p:cNvSpPr>
            <a:spLocks noGrp="1" noChangeArrowheads="1"/>
          </p:cNvSpPr>
          <p:nvPr>
            <p:ph type="body" idx="1"/>
          </p:nvPr>
        </p:nvSpPr>
        <p:spPr>
          <a:xfrm>
            <a:off x="142844" y="1214422"/>
            <a:ext cx="8543956" cy="3500462"/>
          </a:xfrm>
        </p:spPr>
        <p:txBody>
          <a:bodyPr>
            <a:normAutofit/>
          </a:bodyPr>
          <a:lstStyle/>
          <a:p>
            <a:pPr eaLnBrk="1" hangingPunct="1">
              <a:lnSpc>
                <a:spcPct val="80000"/>
              </a:lnSpc>
              <a:defRPr/>
            </a:pPr>
            <a:r>
              <a:rPr lang="ar-EG" b="0" dirty="0" smtClean="0"/>
              <a:t>يسمى الاعتماد المتخصص أو الاعتماد البرامجى </a:t>
            </a:r>
          </a:p>
          <a:p>
            <a:pPr eaLnBrk="1" hangingPunct="1">
              <a:lnSpc>
                <a:spcPct val="80000"/>
              </a:lnSpc>
              <a:defRPr/>
            </a:pPr>
            <a:endParaRPr lang="ar-EG" sz="1100" b="0" dirty="0" smtClean="0"/>
          </a:p>
          <a:p>
            <a:pPr eaLnBrk="1" hangingPunct="1">
              <a:lnSpc>
                <a:spcPct val="80000"/>
              </a:lnSpc>
              <a:defRPr/>
            </a:pPr>
            <a:r>
              <a:rPr lang="ar-EG" b="0" dirty="0" smtClean="0"/>
              <a:t> تقويم متكامل وفحص دقيق لكل ما يتعلق بالبرامج الدراسية  ، والقائمين بالتدريس ، ومؤهلاتهم وخبراتهم وأنشطتهم ، وكذلك الطلاب </a:t>
            </a:r>
            <a:r>
              <a:rPr lang="ar-EG" b="0" u="sng" dirty="0" smtClean="0">
                <a:solidFill>
                  <a:srgbClr val="FF0000"/>
                </a:solidFill>
              </a:rPr>
              <a:t>وتقويمهم</a:t>
            </a:r>
            <a:r>
              <a:rPr lang="ar-EG" b="0" dirty="0" smtClean="0">
                <a:solidFill>
                  <a:srgbClr val="FF0000"/>
                </a:solidFill>
              </a:rPr>
              <a:t> </a:t>
            </a:r>
            <a:r>
              <a:rPr lang="ar-EG" b="0" dirty="0" smtClean="0"/>
              <a:t>وفحص سجلاتهم ، وتوفير مصادر التعلم وغيرها .</a:t>
            </a:r>
          </a:p>
          <a:p>
            <a:pPr eaLnBrk="1" hangingPunct="1">
              <a:lnSpc>
                <a:spcPct val="80000"/>
              </a:lnSpc>
              <a:defRPr/>
            </a:pPr>
            <a:endParaRPr lang="ar-EG" sz="1100" b="0" dirty="0" smtClean="0"/>
          </a:p>
          <a:p>
            <a:pPr eaLnBrk="1" hangingPunct="1">
              <a:lnSpc>
                <a:spcPct val="80000"/>
              </a:lnSpc>
              <a:defRPr/>
            </a:pPr>
            <a:r>
              <a:rPr lang="ar-EG" b="0" dirty="0" smtClean="0"/>
              <a:t>الاعتراف بالكفاءة الأكاديمية للكليات وبرامجها التعليمية ، ومنه اعتماد جزئى واعتماد كلى .</a:t>
            </a:r>
            <a:endParaRPr lang="th-TH" b="0" dirty="0" smtClean="0"/>
          </a:p>
        </p:txBody>
      </p:sp>
      <p:pic>
        <p:nvPicPr>
          <p:cNvPr id="23556" name="Picture 6" descr="accreditation_status">
            <a:hlinkClick r:id="rId2"/>
          </p:cNvPr>
          <p:cNvPicPr>
            <a:picLocks noChangeAspect="1" noChangeArrowheads="1"/>
          </p:cNvPicPr>
          <p:nvPr/>
        </p:nvPicPr>
        <p:blipFill>
          <a:blip r:embed="rId3" cstate="print"/>
          <a:srcRect/>
          <a:stretch>
            <a:fillRect/>
          </a:stretch>
        </p:blipFill>
        <p:spPr bwMode="auto">
          <a:xfrm>
            <a:off x="2571736" y="4214818"/>
            <a:ext cx="3214710" cy="251777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TotalTime>
  <Words>770</Words>
  <Application>Microsoft Office PowerPoint</Application>
  <PresentationFormat>On-screen Show (4:3)</PresentationFormat>
  <Paragraphs>146</Paragraphs>
  <Slides>34</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Microsoft ClipArt Gallery</vt:lpstr>
      <vt:lpstr>قياس نواتج التعلم  أ.م.د./ محسوب عبد القادر أستاذ مساعد القياس والتقويم – كلية التربية رئيس قسم علم النفس التربوى خبير بمشروع المركز القومى المصرى للقياس والتقويم فى التعليم العالى ENCMAP خبير المراجعة ببرنامج التطوير المستمر والتأهيل للاعتماد CIQAP  مدير مدير مركز ضمان الجودة والتأهيل للاعتماد بالجامعة QAAC</vt:lpstr>
      <vt:lpstr>Slide 2</vt:lpstr>
      <vt:lpstr>A Standards-Based Education System</vt:lpstr>
      <vt:lpstr>A Standards-Based Education System</vt:lpstr>
      <vt:lpstr>المعايير القومية الأكاديمية القياسية</vt:lpstr>
      <vt:lpstr>Slide 6</vt:lpstr>
      <vt:lpstr>Slide 7</vt:lpstr>
      <vt:lpstr>مفهوم الاعتماد</vt:lpstr>
      <vt:lpstr>الاعتماد التخصصى / البرنامجى</vt:lpstr>
      <vt:lpstr>شهادة الاعتماد</vt:lpstr>
      <vt:lpstr>Slide 11</vt:lpstr>
      <vt:lpstr>موقع المعايير الأكاديمية فى عملية الاعتماد المؤسسى</vt:lpstr>
      <vt:lpstr>Slide 13</vt:lpstr>
      <vt:lpstr>Slide 14</vt:lpstr>
      <vt:lpstr>موقع المعايير الأكاديمية فى عملية الاعتماد البرنامجى</vt:lpstr>
      <vt:lpstr>Slide 16</vt:lpstr>
      <vt:lpstr>المعايير القومية الأكاديمية القياسية  National Academic Reference Standards (NARS)</vt:lpstr>
      <vt:lpstr>المعايير المعتمدة Academic Reference Standards (ARS)</vt:lpstr>
      <vt:lpstr>المعايير</vt:lpstr>
      <vt:lpstr>بنية المعايير</vt:lpstr>
      <vt:lpstr>المعرفة والفهم</vt:lpstr>
      <vt:lpstr>المهارات العملية / المهنية</vt:lpstr>
      <vt:lpstr>المهارات العقلية / الذهنية</vt:lpstr>
      <vt:lpstr>المهارات العامة والمنقولة</vt:lpstr>
      <vt:lpstr>المهارات العامة والمنقولة</vt:lpstr>
      <vt:lpstr>Slide 26</vt:lpstr>
      <vt:lpstr>Slide 27</vt:lpstr>
      <vt:lpstr>Slide 28</vt:lpstr>
      <vt:lpstr>Slide 29</vt:lpstr>
      <vt:lpstr>ILOs</vt:lpstr>
      <vt:lpstr>ATs</vt:lpstr>
      <vt:lpstr>TLAs</vt:lpstr>
      <vt:lpstr>ماذا علينا ؟؟؟</vt:lpstr>
      <vt:lpstr>Slide 34</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DR.mahsoub</dc:creator>
  <cp:lastModifiedBy>vip</cp:lastModifiedBy>
  <cp:revision>74</cp:revision>
  <dcterms:created xsi:type="dcterms:W3CDTF">2010-03-29T07:59:36Z</dcterms:created>
  <dcterms:modified xsi:type="dcterms:W3CDTF">2013-12-20T07:14:03Z</dcterms:modified>
</cp:coreProperties>
</file>