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3" r:id="rId3"/>
    <p:sldId id="278" r:id="rId4"/>
    <p:sldId id="279" r:id="rId5"/>
    <p:sldId id="264" r:id="rId6"/>
    <p:sldId id="260" r:id="rId7"/>
    <p:sldId id="258" r:id="rId8"/>
    <p:sldId id="265" r:id="rId9"/>
    <p:sldId id="274" r:id="rId10"/>
    <p:sldId id="275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90" r:id="rId20"/>
    <p:sldId id="291" r:id="rId21"/>
    <p:sldId id="26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B39756-56F7-4D66-8913-7E4C8CB00A4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31A5DCD3-4336-4117-BF1B-6851A984272F}">
      <dgm:prSet phldrT="[Text]" custT="1"/>
      <dgm:spPr/>
      <dgm:t>
        <a:bodyPr/>
        <a:lstStyle/>
        <a:p>
          <a:pPr algn="ctr"/>
          <a:r>
            <a:rPr lang="en-US" sz="1600" dirty="0" smtClean="0">
              <a:solidFill>
                <a:schemeClr val="tx1"/>
              </a:solidFill>
              <a:latin typeface="Bernard MT Condensed" pitchFamily="18" charset="0"/>
            </a:rPr>
            <a:t>How Do We Get Their?</a:t>
          </a:r>
        </a:p>
      </dgm:t>
    </dgm:pt>
    <dgm:pt modelId="{6C6FD20A-C102-4D6E-BA7F-A8B2ED4D6D22}" type="parTrans" cxnId="{89EB1880-5E79-40FD-8E56-05988A12BF41}">
      <dgm:prSet/>
      <dgm:spPr/>
      <dgm:t>
        <a:bodyPr/>
        <a:lstStyle/>
        <a:p>
          <a:endParaRPr lang="en-US"/>
        </a:p>
      </dgm:t>
    </dgm:pt>
    <dgm:pt modelId="{42D04E13-DAAD-44CB-82E0-2E230099C731}" type="sibTrans" cxnId="{89EB1880-5E79-40FD-8E56-05988A12BF41}">
      <dgm:prSet/>
      <dgm:spPr/>
      <dgm:t>
        <a:bodyPr/>
        <a:lstStyle/>
        <a:p>
          <a:endParaRPr lang="en-US"/>
        </a:p>
      </dgm:t>
    </dgm:pt>
    <dgm:pt modelId="{3DC33D7C-8808-40FF-9B96-3473ABC68598}" type="pres">
      <dgm:prSet presAssocID="{B9B39756-56F7-4D66-8913-7E4C8CB00A49}" presName="arrowDiagram" presStyleCnt="0">
        <dgm:presLayoutVars>
          <dgm:chMax val="5"/>
          <dgm:dir/>
          <dgm:resizeHandles val="exact"/>
        </dgm:presLayoutVars>
      </dgm:prSet>
      <dgm:spPr/>
    </dgm:pt>
    <dgm:pt modelId="{DA018E2A-B949-4D03-9E30-F37792DCD399}" type="pres">
      <dgm:prSet presAssocID="{B9B39756-56F7-4D66-8913-7E4C8CB00A49}" presName="arrow" presStyleLbl="bgShp" presStyleIdx="0" presStyleCnt="1" custAng="8594933" custScaleX="146083" custLinFactNeighborX="13507" custLinFactNeighborY="26655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</dgm:pt>
    <dgm:pt modelId="{4F39A93B-7335-48A0-ABC0-2353B77CC95D}" type="pres">
      <dgm:prSet presAssocID="{B9B39756-56F7-4D66-8913-7E4C8CB00A49}" presName="arrowDiagram1" presStyleCnt="0">
        <dgm:presLayoutVars>
          <dgm:bulletEnabled val="1"/>
        </dgm:presLayoutVars>
      </dgm:prSet>
      <dgm:spPr/>
    </dgm:pt>
    <dgm:pt modelId="{17690BC6-AB56-4F6E-BDAA-6E264A929661}" type="pres">
      <dgm:prSet presAssocID="{31A5DCD3-4336-4117-BF1B-6851A984272F}" presName="bullet1" presStyleLbl="node1" presStyleIdx="0" presStyleCnt="1"/>
      <dgm:spPr/>
    </dgm:pt>
    <dgm:pt modelId="{DCB64FC6-4EE8-4599-B2E8-EEA5DCAE963E}" type="pres">
      <dgm:prSet presAssocID="{31A5DCD3-4336-4117-BF1B-6851A984272F}" presName="textBox1" presStyleLbl="revTx" presStyleIdx="0" presStyleCnt="1" custAng="18795792" custScaleX="382905" custScaleY="2599" custLinFactNeighborX="-12491" custLinFactNeighborY="-145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92A4B0-1C70-4FD7-BAB1-58149A544E2A}" type="presOf" srcId="{B9B39756-56F7-4D66-8913-7E4C8CB00A49}" destId="{3DC33D7C-8808-40FF-9B96-3473ABC68598}" srcOrd="0" destOrd="0" presId="urn:microsoft.com/office/officeart/2005/8/layout/arrow2"/>
    <dgm:cxn modelId="{27E10791-7E15-420B-A12E-E7D1DA59B5BD}" type="presOf" srcId="{31A5DCD3-4336-4117-BF1B-6851A984272F}" destId="{DCB64FC6-4EE8-4599-B2E8-EEA5DCAE963E}" srcOrd="0" destOrd="0" presId="urn:microsoft.com/office/officeart/2005/8/layout/arrow2"/>
    <dgm:cxn modelId="{89EB1880-5E79-40FD-8E56-05988A12BF41}" srcId="{B9B39756-56F7-4D66-8913-7E4C8CB00A49}" destId="{31A5DCD3-4336-4117-BF1B-6851A984272F}" srcOrd="0" destOrd="0" parTransId="{6C6FD20A-C102-4D6E-BA7F-A8B2ED4D6D22}" sibTransId="{42D04E13-DAAD-44CB-82E0-2E230099C731}"/>
    <dgm:cxn modelId="{901396D8-7E6C-442E-95BC-928ECE84FF4C}" type="presParOf" srcId="{3DC33D7C-8808-40FF-9B96-3473ABC68598}" destId="{DA018E2A-B949-4D03-9E30-F37792DCD399}" srcOrd="0" destOrd="0" presId="urn:microsoft.com/office/officeart/2005/8/layout/arrow2"/>
    <dgm:cxn modelId="{4C7D6BB0-CBD5-4C36-B67A-EE1CD9FEC3F3}" type="presParOf" srcId="{3DC33D7C-8808-40FF-9B96-3473ABC68598}" destId="{4F39A93B-7335-48A0-ABC0-2353B77CC95D}" srcOrd="1" destOrd="0" presId="urn:microsoft.com/office/officeart/2005/8/layout/arrow2"/>
    <dgm:cxn modelId="{02865F16-40D0-401E-BABB-FCDD1E7EECB3}" type="presParOf" srcId="{4F39A93B-7335-48A0-ABC0-2353B77CC95D}" destId="{17690BC6-AB56-4F6E-BDAA-6E264A929661}" srcOrd="0" destOrd="0" presId="urn:microsoft.com/office/officeart/2005/8/layout/arrow2"/>
    <dgm:cxn modelId="{59D26441-4B04-420E-B7F6-16947F3AF9DB}" type="presParOf" srcId="{4F39A93B-7335-48A0-ABC0-2353B77CC95D}" destId="{DCB64FC6-4EE8-4599-B2E8-EEA5DCAE963E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85CE15-AE39-444D-9E5E-1092EA6530C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3C89D72-99FC-49DB-A385-CEB1AD6FE70E}">
      <dgm:prSet phldrT="[Text]" custT="1"/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  <dgm:t>
        <a:bodyPr rIns="91440"/>
        <a:lstStyle/>
        <a:p>
          <a:pPr algn="l"/>
          <a:r>
            <a:rPr lang="en-US" sz="1600" dirty="0" smtClean="0">
              <a:solidFill>
                <a:schemeClr val="tx1"/>
              </a:solidFill>
              <a:latin typeface="Bernard MT Condensed" pitchFamily="18" charset="0"/>
            </a:rPr>
            <a:t>Where will we be in the future ?</a:t>
          </a:r>
          <a:endParaRPr lang="en-US" sz="1600" dirty="0">
            <a:solidFill>
              <a:schemeClr val="tx1"/>
            </a:solidFill>
            <a:latin typeface="Bernard MT Condensed" pitchFamily="18" charset="0"/>
          </a:endParaRPr>
        </a:p>
      </dgm:t>
    </dgm:pt>
    <dgm:pt modelId="{459E7D18-9DEE-4641-825C-B342062D938D}" type="parTrans" cxnId="{83F677E4-AD1F-4E64-941B-DE01F07C236A}">
      <dgm:prSet/>
      <dgm:spPr/>
      <dgm:t>
        <a:bodyPr/>
        <a:lstStyle/>
        <a:p>
          <a:endParaRPr lang="en-US"/>
        </a:p>
      </dgm:t>
    </dgm:pt>
    <dgm:pt modelId="{051F3B20-8951-48AC-88BC-A5909C4D597D}" type="sibTrans" cxnId="{83F677E4-AD1F-4E64-941B-DE01F07C236A}">
      <dgm:prSet/>
      <dgm:spPr/>
      <dgm:t>
        <a:bodyPr/>
        <a:lstStyle/>
        <a:p>
          <a:endParaRPr lang="en-US"/>
        </a:p>
      </dgm:t>
    </dgm:pt>
    <dgm:pt modelId="{4B00EF2B-ABCA-474E-B1C3-A5DDC4B42D9D}" type="pres">
      <dgm:prSet presAssocID="{0185CE15-AE39-444D-9E5E-1092EA6530C4}" presName="arrowDiagram" presStyleCnt="0">
        <dgm:presLayoutVars>
          <dgm:chMax val="5"/>
          <dgm:dir/>
          <dgm:resizeHandles val="exact"/>
        </dgm:presLayoutVars>
      </dgm:prSet>
      <dgm:spPr/>
    </dgm:pt>
    <dgm:pt modelId="{F0793CAE-D141-4052-AF5B-8CDAF3836917}" type="pres">
      <dgm:prSet presAssocID="{0185CE15-AE39-444D-9E5E-1092EA6530C4}" presName="arrow" presStyleLbl="bgShp" presStyleIdx="0" presStyleCnt="1" custAng="21379195" custScaleY="104228" custLinFactNeighborX="10970" custLinFactNeighborY="-4129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</dgm:pt>
    <dgm:pt modelId="{35A3839D-9009-4897-9216-363B79185A5A}" type="pres">
      <dgm:prSet presAssocID="{0185CE15-AE39-444D-9E5E-1092EA6530C4}" presName="arrowDiagram1" presStyleCnt="0">
        <dgm:presLayoutVars>
          <dgm:bulletEnabled val="1"/>
        </dgm:presLayoutVars>
      </dgm:prSet>
      <dgm:spPr/>
    </dgm:pt>
    <dgm:pt modelId="{C4803B34-2BFD-4F1B-822A-1C8157FBF200}" type="pres">
      <dgm:prSet presAssocID="{23C89D72-99FC-49DB-A385-CEB1AD6FE70E}" presName="bullet1" presStyleLbl="node1" presStyleIdx="0" presStyleCnt="1"/>
      <dgm:spPr/>
    </dgm:pt>
    <dgm:pt modelId="{B7D6D2AD-A51B-4C74-AD77-C778CE5D2B48}" type="pres">
      <dgm:prSet presAssocID="{23C89D72-99FC-49DB-A385-CEB1AD6FE70E}" presName="textBox1" presStyleLbl="revTx" presStyleIdx="0" presStyleCnt="1" custAng="12949816" custFlipVert="1" custScaleX="250000" custScaleY="23868" custLinFactNeighborX="20601" custLinFactNeighborY="-62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8DC3EF2-6AFC-4EAB-B142-1C95A3248FF6}" type="presOf" srcId="{23C89D72-99FC-49DB-A385-CEB1AD6FE70E}" destId="{B7D6D2AD-A51B-4C74-AD77-C778CE5D2B48}" srcOrd="0" destOrd="0" presId="urn:microsoft.com/office/officeart/2005/8/layout/arrow2"/>
    <dgm:cxn modelId="{83F677E4-AD1F-4E64-941B-DE01F07C236A}" srcId="{0185CE15-AE39-444D-9E5E-1092EA6530C4}" destId="{23C89D72-99FC-49DB-A385-CEB1AD6FE70E}" srcOrd="0" destOrd="0" parTransId="{459E7D18-9DEE-4641-825C-B342062D938D}" sibTransId="{051F3B20-8951-48AC-88BC-A5909C4D597D}"/>
    <dgm:cxn modelId="{A029C619-D437-459D-A282-7728B31FB852}" type="presOf" srcId="{0185CE15-AE39-444D-9E5E-1092EA6530C4}" destId="{4B00EF2B-ABCA-474E-B1C3-A5DDC4B42D9D}" srcOrd="0" destOrd="0" presId="urn:microsoft.com/office/officeart/2005/8/layout/arrow2"/>
    <dgm:cxn modelId="{A370F5B6-FF75-421F-B56B-54DBE35FDAEF}" type="presParOf" srcId="{4B00EF2B-ABCA-474E-B1C3-A5DDC4B42D9D}" destId="{F0793CAE-D141-4052-AF5B-8CDAF3836917}" srcOrd="0" destOrd="0" presId="urn:microsoft.com/office/officeart/2005/8/layout/arrow2"/>
    <dgm:cxn modelId="{E657C9F6-9B00-44EA-A730-DBA50AC60F6C}" type="presParOf" srcId="{4B00EF2B-ABCA-474E-B1C3-A5DDC4B42D9D}" destId="{35A3839D-9009-4897-9216-363B79185A5A}" srcOrd="1" destOrd="0" presId="urn:microsoft.com/office/officeart/2005/8/layout/arrow2"/>
    <dgm:cxn modelId="{BD5D1F31-CAB8-4C76-8FF1-C2431AB70733}" type="presParOf" srcId="{35A3839D-9009-4897-9216-363B79185A5A}" destId="{C4803B34-2BFD-4F1B-822A-1C8157FBF200}" srcOrd="0" destOrd="0" presId="urn:microsoft.com/office/officeart/2005/8/layout/arrow2"/>
    <dgm:cxn modelId="{30B67866-841D-4727-9494-D5343D5C5811}" type="presParOf" srcId="{35A3839D-9009-4897-9216-363B79185A5A}" destId="{B7D6D2AD-A51B-4C74-AD77-C778CE5D2B48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B7E6D70-90DB-4B75-882F-A4627CCB2FC8}" type="doc">
      <dgm:prSet loTypeId="urn:microsoft.com/office/officeart/2005/8/layout/radial6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6225E7B8-73C0-4D13-874A-25F835AD6DE7}">
      <dgm:prSet phldrT="[Text]" custT="1"/>
      <dgm:spPr/>
      <dgm:t>
        <a:bodyPr/>
        <a:lstStyle/>
        <a:p>
          <a:pPr rtl="1"/>
          <a:r>
            <a:rPr lang="ar-EG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مبادرات بناء شراكات فعالة</a:t>
          </a:r>
          <a:endParaRPr 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3DD69D-5A58-469A-BA83-25FB67848AC7}" type="parTrans" cxnId="{D2DFDE6F-A77C-4EAB-B9F0-77D12DAB6162}">
      <dgm:prSet/>
      <dgm:spPr/>
      <dgm:t>
        <a:bodyPr/>
        <a:lstStyle/>
        <a:p>
          <a:endParaRPr lang="en-US"/>
        </a:p>
      </dgm:t>
    </dgm:pt>
    <dgm:pt modelId="{D5EAB71E-662E-48C6-B5C7-3B8A56709D8F}" type="sibTrans" cxnId="{D2DFDE6F-A77C-4EAB-B9F0-77D12DAB6162}">
      <dgm:prSet/>
      <dgm:spPr/>
      <dgm:t>
        <a:bodyPr/>
        <a:lstStyle/>
        <a:p>
          <a:endParaRPr lang="en-US"/>
        </a:p>
      </dgm:t>
    </dgm:pt>
    <dgm:pt modelId="{59134655-C6D5-47FB-83AE-A51CA41E96A1}">
      <dgm:prSet phldrT="[Text]" custT="1"/>
      <dgm:spPr/>
      <dgm:t>
        <a:bodyPr/>
        <a:lstStyle/>
        <a:p>
          <a:pPr rtl="1"/>
          <a:r>
            <a:rPr lang="ar-EG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دراسة إحتياجات القطاعات الشريكة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40460-25C7-4FBC-B72E-B86D39B57AAC}" type="parTrans" cxnId="{5BC5F2F4-E0E4-49BB-BDF9-B5EB363A48EE}">
      <dgm:prSet/>
      <dgm:spPr/>
      <dgm:t>
        <a:bodyPr/>
        <a:lstStyle/>
        <a:p>
          <a:endParaRPr lang="en-US"/>
        </a:p>
      </dgm:t>
    </dgm:pt>
    <dgm:pt modelId="{1349AFBD-024E-41F2-81F5-7EE4FB7568D4}" type="sibTrans" cxnId="{5BC5F2F4-E0E4-49BB-BDF9-B5EB363A48EE}">
      <dgm:prSet/>
      <dgm:spPr/>
      <dgm:t>
        <a:bodyPr/>
        <a:lstStyle/>
        <a:p>
          <a:endParaRPr lang="en-US"/>
        </a:p>
      </dgm:t>
    </dgm:pt>
    <dgm:pt modelId="{D9AEB4EE-05EB-443B-A7CF-CD59E9C815BC}">
      <dgm:prSet phldrT="[Text]" custT="1"/>
      <dgm:spPr/>
      <dgm:t>
        <a:bodyPr/>
        <a:lstStyle/>
        <a:p>
          <a:r>
            <a:rPr lang="ar-EG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تفعيل المراكز والوحدات ذات الطابع الخاص</a:t>
          </a:r>
          <a:endParaRPr 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D3950C-19E6-4DDC-86A5-0C7F8B7B92D0}" type="parTrans" cxnId="{E1C3375E-14EF-4829-8280-81EBE72A5505}">
      <dgm:prSet/>
      <dgm:spPr/>
      <dgm:t>
        <a:bodyPr/>
        <a:lstStyle/>
        <a:p>
          <a:endParaRPr lang="en-US"/>
        </a:p>
      </dgm:t>
    </dgm:pt>
    <dgm:pt modelId="{DAB6E8B0-3DFD-472A-BC03-1791D5D748E2}" type="sibTrans" cxnId="{E1C3375E-14EF-4829-8280-81EBE72A5505}">
      <dgm:prSet/>
      <dgm:spPr/>
      <dgm:t>
        <a:bodyPr/>
        <a:lstStyle/>
        <a:p>
          <a:endParaRPr lang="en-US"/>
        </a:p>
      </dgm:t>
    </dgm:pt>
    <dgm:pt modelId="{C8A146E8-C0AB-44CA-96A3-0F6958D71F2B}">
      <dgm:prSet phldrT="[Text]" custT="1"/>
      <dgm:spPr/>
      <dgm:t>
        <a:bodyPr/>
        <a:lstStyle/>
        <a:p>
          <a:pPr rtl="1"/>
          <a:r>
            <a:rPr lang="ar-EG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تسويق خدمات الجامعة</a:t>
          </a:r>
          <a:endParaRPr lang="en-US" sz="2000" b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FA6B39-C954-4061-922F-814D08486604}" type="parTrans" cxnId="{0EB57C24-18B0-46A9-AE15-152C30FC6E66}">
      <dgm:prSet/>
      <dgm:spPr/>
      <dgm:t>
        <a:bodyPr/>
        <a:lstStyle/>
        <a:p>
          <a:endParaRPr lang="en-US"/>
        </a:p>
      </dgm:t>
    </dgm:pt>
    <dgm:pt modelId="{F9DD31D3-8237-4EB2-A160-46B8542EF621}" type="sibTrans" cxnId="{0EB57C24-18B0-46A9-AE15-152C30FC6E66}">
      <dgm:prSet/>
      <dgm:spPr/>
      <dgm:t>
        <a:bodyPr/>
        <a:lstStyle/>
        <a:p>
          <a:endParaRPr lang="en-US"/>
        </a:p>
      </dgm:t>
    </dgm:pt>
    <dgm:pt modelId="{72D1A2B4-F98B-4D82-8EC5-B0D140194957}" type="pres">
      <dgm:prSet presAssocID="{1B7E6D70-90DB-4B75-882F-A4627CCB2FC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A374F1D-0DED-4BD2-A1B7-14F5D6ADC74B}" type="pres">
      <dgm:prSet presAssocID="{6225E7B8-73C0-4D13-874A-25F835AD6DE7}" presName="centerShape" presStyleLbl="node0" presStyleIdx="0" presStyleCnt="1"/>
      <dgm:spPr/>
      <dgm:t>
        <a:bodyPr/>
        <a:lstStyle/>
        <a:p>
          <a:endParaRPr lang="en-US"/>
        </a:p>
      </dgm:t>
    </dgm:pt>
    <dgm:pt modelId="{4588EEF6-B906-4A9D-A206-3D0794140A4E}" type="pres">
      <dgm:prSet presAssocID="{59134655-C6D5-47FB-83AE-A51CA41E96A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996461-76B8-44A5-93D6-8E0A92C25323}" type="pres">
      <dgm:prSet presAssocID="{59134655-C6D5-47FB-83AE-A51CA41E96A1}" presName="dummy" presStyleCnt="0"/>
      <dgm:spPr/>
    </dgm:pt>
    <dgm:pt modelId="{CB3BA742-F684-49AF-880C-9F46912545F6}" type="pres">
      <dgm:prSet presAssocID="{1349AFBD-024E-41F2-81F5-7EE4FB7568D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B012FDB-2BC6-49C4-9AC7-D1835A7F259F}" type="pres">
      <dgm:prSet presAssocID="{D9AEB4EE-05EB-443B-A7CF-CD59E9C815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231C95-C7F2-4FF2-9AF1-54B5C2287321}" type="pres">
      <dgm:prSet presAssocID="{D9AEB4EE-05EB-443B-A7CF-CD59E9C815BC}" presName="dummy" presStyleCnt="0"/>
      <dgm:spPr/>
    </dgm:pt>
    <dgm:pt modelId="{B814574B-5018-4EA4-87BD-53A0E6B8B5AD}" type="pres">
      <dgm:prSet presAssocID="{DAB6E8B0-3DFD-472A-BC03-1791D5D748E2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29F1C03-3D34-407C-A9E0-36E4DEC9A45F}" type="pres">
      <dgm:prSet presAssocID="{C8A146E8-C0AB-44CA-96A3-0F6958D71F2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C5E70-51EE-4E78-95EB-DDFCE2DC47F3}" type="pres">
      <dgm:prSet presAssocID="{C8A146E8-C0AB-44CA-96A3-0F6958D71F2B}" presName="dummy" presStyleCnt="0"/>
      <dgm:spPr/>
    </dgm:pt>
    <dgm:pt modelId="{3F220294-4C83-4CCE-A813-C5EBA89BA282}" type="pres">
      <dgm:prSet presAssocID="{F9DD31D3-8237-4EB2-A160-46B8542EF621}" presName="sibTrans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0EB57C24-18B0-46A9-AE15-152C30FC6E66}" srcId="{6225E7B8-73C0-4D13-874A-25F835AD6DE7}" destId="{C8A146E8-C0AB-44CA-96A3-0F6958D71F2B}" srcOrd="2" destOrd="0" parTransId="{CDFA6B39-C954-4061-922F-814D08486604}" sibTransId="{F9DD31D3-8237-4EB2-A160-46B8542EF621}"/>
    <dgm:cxn modelId="{E1C3375E-14EF-4829-8280-81EBE72A5505}" srcId="{6225E7B8-73C0-4D13-874A-25F835AD6DE7}" destId="{D9AEB4EE-05EB-443B-A7CF-CD59E9C815BC}" srcOrd="1" destOrd="0" parTransId="{9AD3950C-19E6-4DDC-86A5-0C7F8B7B92D0}" sibTransId="{DAB6E8B0-3DFD-472A-BC03-1791D5D748E2}"/>
    <dgm:cxn modelId="{29428E90-7141-4E43-A13A-0E07757BB49F}" type="presOf" srcId="{1349AFBD-024E-41F2-81F5-7EE4FB7568D4}" destId="{CB3BA742-F684-49AF-880C-9F46912545F6}" srcOrd="0" destOrd="0" presId="urn:microsoft.com/office/officeart/2005/8/layout/radial6"/>
    <dgm:cxn modelId="{EF34105E-24A8-4BF4-BE45-46EB9011B4CB}" type="presOf" srcId="{D9AEB4EE-05EB-443B-A7CF-CD59E9C815BC}" destId="{DB012FDB-2BC6-49C4-9AC7-D1835A7F259F}" srcOrd="0" destOrd="0" presId="urn:microsoft.com/office/officeart/2005/8/layout/radial6"/>
    <dgm:cxn modelId="{296C7DDD-1CE6-4A5F-8404-85251B17F9AA}" type="presOf" srcId="{1B7E6D70-90DB-4B75-882F-A4627CCB2FC8}" destId="{72D1A2B4-F98B-4D82-8EC5-B0D140194957}" srcOrd="0" destOrd="0" presId="urn:microsoft.com/office/officeart/2005/8/layout/radial6"/>
    <dgm:cxn modelId="{0005E443-947C-416B-A868-D6EF7F0E1612}" type="presOf" srcId="{F9DD31D3-8237-4EB2-A160-46B8542EF621}" destId="{3F220294-4C83-4CCE-A813-C5EBA89BA282}" srcOrd="0" destOrd="0" presId="urn:microsoft.com/office/officeart/2005/8/layout/radial6"/>
    <dgm:cxn modelId="{7DB2BBCB-D603-4C7F-9768-DF079F93BFA1}" type="presOf" srcId="{C8A146E8-C0AB-44CA-96A3-0F6958D71F2B}" destId="{629F1C03-3D34-407C-A9E0-36E4DEC9A45F}" srcOrd="0" destOrd="0" presId="urn:microsoft.com/office/officeart/2005/8/layout/radial6"/>
    <dgm:cxn modelId="{D2DFDE6F-A77C-4EAB-B9F0-77D12DAB6162}" srcId="{1B7E6D70-90DB-4B75-882F-A4627CCB2FC8}" destId="{6225E7B8-73C0-4D13-874A-25F835AD6DE7}" srcOrd="0" destOrd="0" parTransId="{AA3DD69D-5A58-469A-BA83-25FB67848AC7}" sibTransId="{D5EAB71E-662E-48C6-B5C7-3B8A56709D8F}"/>
    <dgm:cxn modelId="{DA39E82B-46F4-4B8F-97AA-6761562240BD}" type="presOf" srcId="{59134655-C6D5-47FB-83AE-A51CA41E96A1}" destId="{4588EEF6-B906-4A9D-A206-3D0794140A4E}" srcOrd="0" destOrd="0" presId="urn:microsoft.com/office/officeart/2005/8/layout/radial6"/>
    <dgm:cxn modelId="{EFB253AD-4B31-4329-AA35-2F85BC926072}" type="presOf" srcId="{6225E7B8-73C0-4D13-874A-25F835AD6DE7}" destId="{3A374F1D-0DED-4BD2-A1B7-14F5D6ADC74B}" srcOrd="0" destOrd="0" presId="urn:microsoft.com/office/officeart/2005/8/layout/radial6"/>
    <dgm:cxn modelId="{8AC18360-64A1-4F00-B78B-0C9FEAC07074}" type="presOf" srcId="{DAB6E8B0-3DFD-472A-BC03-1791D5D748E2}" destId="{B814574B-5018-4EA4-87BD-53A0E6B8B5AD}" srcOrd="0" destOrd="0" presId="urn:microsoft.com/office/officeart/2005/8/layout/radial6"/>
    <dgm:cxn modelId="{5BC5F2F4-E0E4-49BB-BDF9-B5EB363A48EE}" srcId="{6225E7B8-73C0-4D13-874A-25F835AD6DE7}" destId="{59134655-C6D5-47FB-83AE-A51CA41E96A1}" srcOrd="0" destOrd="0" parTransId="{2BA40460-25C7-4FBC-B72E-B86D39B57AAC}" sibTransId="{1349AFBD-024E-41F2-81F5-7EE4FB7568D4}"/>
    <dgm:cxn modelId="{1BC21038-39BF-4754-AD5D-E3AB76A128EA}" type="presParOf" srcId="{72D1A2B4-F98B-4D82-8EC5-B0D140194957}" destId="{3A374F1D-0DED-4BD2-A1B7-14F5D6ADC74B}" srcOrd="0" destOrd="0" presId="urn:microsoft.com/office/officeart/2005/8/layout/radial6"/>
    <dgm:cxn modelId="{9A99D8C3-3081-45AA-8863-403934EF95BC}" type="presParOf" srcId="{72D1A2B4-F98B-4D82-8EC5-B0D140194957}" destId="{4588EEF6-B906-4A9D-A206-3D0794140A4E}" srcOrd="1" destOrd="0" presId="urn:microsoft.com/office/officeart/2005/8/layout/radial6"/>
    <dgm:cxn modelId="{63CDE172-226E-418E-9717-3D34CECF5076}" type="presParOf" srcId="{72D1A2B4-F98B-4D82-8EC5-B0D140194957}" destId="{19996461-76B8-44A5-93D6-8E0A92C25323}" srcOrd="2" destOrd="0" presId="urn:microsoft.com/office/officeart/2005/8/layout/radial6"/>
    <dgm:cxn modelId="{4665053D-C6AB-42D9-B39B-261323875116}" type="presParOf" srcId="{72D1A2B4-F98B-4D82-8EC5-B0D140194957}" destId="{CB3BA742-F684-49AF-880C-9F46912545F6}" srcOrd="3" destOrd="0" presId="urn:microsoft.com/office/officeart/2005/8/layout/radial6"/>
    <dgm:cxn modelId="{0850D3C5-3066-4907-AA37-F5801CC20FE9}" type="presParOf" srcId="{72D1A2B4-F98B-4D82-8EC5-B0D140194957}" destId="{DB012FDB-2BC6-49C4-9AC7-D1835A7F259F}" srcOrd="4" destOrd="0" presId="urn:microsoft.com/office/officeart/2005/8/layout/radial6"/>
    <dgm:cxn modelId="{37911474-6E34-4B1C-A7F7-71289D735FCF}" type="presParOf" srcId="{72D1A2B4-F98B-4D82-8EC5-B0D140194957}" destId="{C2231C95-C7F2-4FF2-9AF1-54B5C2287321}" srcOrd="5" destOrd="0" presId="urn:microsoft.com/office/officeart/2005/8/layout/radial6"/>
    <dgm:cxn modelId="{6B22D774-FD08-46C0-8B5F-030458480387}" type="presParOf" srcId="{72D1A2B4-F98B-4D82-8EC5-B0D140194957}" destId="{B814574B-5018-4EA4-87BD-53A0E6B8B5AD}" srcOrd="6" destOrd="0" presId="urn:microsoft.com/office/officeart/2005/8/layout/radial6"/>
    <dgm:cxn modelId="{434D27E3-D84F-4F9E-A145-F2432FE54560}" type="presParOf" srcId="{72D1A2B4-F98B-4D82-8EC5-B0D140194957}" destId="{629F1C03-3D34-407C-A9E0-36E4DEC9A45F}" srcOrd="7" destOrd="0" presId="urn:microsoft.com/office/officeart/2005/8/layout/radial6"/>
    <dgm:cxn modelId="{F488C682-5119-44B3-88E6-EA11CCF0CB5C}" type="presParOf" srcId="{72D1A2B4-F98B-4D82-8EC5-B0D140194957}" destId="{A55C5E70-51EE-4E78-95EB-DDFCE2DC47F3}" srcOrd="8" destOrd="0" presId="urn:microsoft.com/office/officeart/2005/8/layout/radial6"/>
    <dgm:cxn modelId="{3067578C-BD6F-4C91-BE26-5D40375D95FC}" type="presParOf" srcId="{72D1A2B4-F98B-4D82-8EC5-B0D140194957}" destId="{3F220294-4C83-4CCE-A813-C5EBA89BA28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018E2A-B949-4D03-9E30-F37792DCD399}">
      <dsp:nvSpPr>
        <dsp:cNvPr id="0" name=""/>
        <dsp:cNvSpPr/>
      </dsp:nvSpPr>
      <dsp:spPr>
        <a:xfrm rot="8594933">
          <a:off x="866316" y="358563"/>
          <a:ext cx="4162054" cy="1780688"/>
        </a:xfrm>
        <a:prstGeom prst="swooshArrow">
          <a:avLst>
            <a:gd name="adj1" fmla="val 25000"/>
            <a:gd name="adj2" fmla="val 25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</dsp:sp>
    <dsp:sp modelId="{17690BC6-AB56-4F6E-BDAA-6E264A929661}">
      <dsp:nvSpPr>
        <dsp:cNvPr id="0" name=""/>
        <dsp:cNvSpPr/>
      </dsp:nvSpPr>
      <dsp:spPr>
        <a:xfrm>
          <a:off x="3311828" y="361123"/>
          <a:ext cx="210833" cy="2108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B64FC6-4EE8-4599-B2E8-EEA5DCAE963E}">
      <dsp:nvSpPr>
        <dsp:cNvPr id="0" name=""/>
        <dsp:cNvSpPr/>
      </dsp:nvSpPr>
      <dsp:spPr>
        <a:xfrm rot="18795792">
          <a:off x="523201" y="1106537"/>
          <a:ext cx="4363742" cy="34154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11716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ernard MT Condensed" pitchFamily="18" charset="0"/>
            </a:rPr>
            <a:t>How Do We Get Their?</a:t>
          </a:r>
        </a:p>
      </dsp:txBody>
      <dsp:txXfrm rot="18795792">
        <a:off x="523201" y="1106537"/>
        <a:ext cx="4363742" cy="3415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793CAE-D141-4052-AF5B-8CDAF3836917}">
      <dsp:nvSpPr>
        <dsp:cNvPr id="0" name=""/>
        <dsp:cNvSpPr/>
      </dsp:nvSpPr>
      <dsp:spPr>
        <a:xfrm rot="21379195">
          <a:off x="-105419" y="138773"/>
          <a:ext cx="5304129" cy="3455242"/>
        </a:xfrm>
        <a:prstGeom prst="swooshArrow">
          <a:avLst>
            <a:gd name="adj1" fmla="val 25000"/>
            <a:gd name="adj2" fmla="val 25000"/>
          </a:avLst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C4803B34-2BFD-4F1B-822A-1C8157FBF200}">
      <dsp:nvSpPr>
        <dsp:cNvPr id="0" name=""/>
        <dsp:cNvSpPr/>
      </dsp:nvSpPr>
      <dsp:spPr>
        <a:xfrm>
          <a:off x="3781844" y="1018032"/>
          <a:ext cx="392505" cy="3925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D6D2AD-A51B-4C74-AD77-C778CE5D2B48}">
      <dsp:nvSpPr>
        <dsp:cNvPr id="0" name=""/>
        <dsp:cNvSpPr/>
      </dsp:nvSpPr>
      <dsp:spPr>
        <a:xfrm rot="8650184" flipV="1">
          <a:off x="672805" y="1497228"/>
          <a:ext cx="5304129" cy="583937"/>
        </a:xfrm>
        <a:prstGeom prst="round2DiagRect">
          <a:avLst/>
        </a:prstGeom>
        <a:noFill/>
        <a:ln>
          <a:noFill/>
        </a:ln>
        <a:effectLst>
          <a:outerShdw blurRad="149987" dist="250190" dir="8460000" algn="ctr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144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tx1"/>
              </a:solidFill>
              <a:latin typeface="Bernard MT Condensed" pitchFamily="18" charset="0"/>
            </a:rPr>
            <a:t>Where will we be in the future ?</a:t>
          </a:r>
          <a:endParaRPr lang="en-US" sz="1600" kern="1200" dirty="0">
            <a:solidFill>
              <a:schemeClr val="tx1"/>
            </a:solidFill>
            <a:latin typeface="Bernard MT Condensed" pitchFamily="18" charset="0"/>
          </a:endParaRPr>
        </a:p>
      </dsp:txBody>
      <dsp:txXfrm rot="8650184" flipV="1">
        <a:off x="672805" y="1497228"/>
        <a:ext cx="5304129" cy="58393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F220294-4C83-4CCE-A813-C5EBA89BA282}">
      <dsp:nvSpPr>
        <dsp:cNvPr id="0" name=""/>
        <dsp:cNvSpPr/>
      </dsp:nvSpPr>
      <dsp:spPr>
        <a:xfrm>
          <a:off x="1701655" y="779242"/>
          <a:ext cx="5207288" cy="5207288"/>
        </a:xfrm>
        <a:prstGeom prst="blockArc">
          <a:avLst>
            <a:gd name="adj1" fmla="val 9000000"/>
            <a:gd name="adj2" fmla="val 16200000"/>
            <a:gd name="adj3" fmla="val 4639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14574B-5018-4EA4-87BD-53A0E6B8B5AD}">
      <dsp:nvSpPr>
        <dsp:cNvPr id="0" name=""/>
        <dsp:cNvSpPr/>
      </dsp:nvSpPr>
      <dsp:spPr>
        <a:xfrm>
          <a:off x="1701655" y="779242"/>
          <a:ext cx="5207288" cy="5207288"/>
        </a:xfrm>
        <a:prstGeom prst="blockArc">
          <a:avLst>
            <a:gd name="adj1" fmla="val 1800000"/>
            <a:gd name="adj2" fmla="val 9000000"/>
            <a:gd name="adj3" fmla="val 4639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3BA742-F684-49AF-880C-9F46912545F6}">
      <dsp:nvSpPr>
        <dsp:cNvPr id="0" name=""/>
        <dsp:cNvSpPr/>
      </dsp:nvSpPr>
      <dsp:spPr>
        <a:xfrm>
          <a:off x="1701655" y="779242"/>
          <a:ext cx="5207288" cy="5207288"/>
        </a:xfrm>
        <a:prstGeom prst="blockArc">
          <a:avLst>
            <a:gd name="adj1" fmla="val 16200000"/>
            <a:gd name="adj2" fmla="val 1800000"/>
            <a:gd name="adj3" fmla="val 4639"/>
          </a:avLst>
        </a:prstGeom>
        <a:gradFill rotWithShape="0">
          <a:gsLst>
            <a:gs pos="0">
              <a:schemeClr val="dk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374F1D-0DED-4BD2-A1B7-14F5D6ADC74B}">
      <dsp:nvSpPr>
        <dsp:cNvPr id="0" name=""/>
        <dsp:cNvSpPr/>
      </dsp:nvSpPr>
      <dsp:spPr>
        <a:xfrm>
          <a:off x="3107047" y="2184634"/>
          <a:ext cx="2396504" cy="239650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مبادرات بناء شراكات فعالة</a:t>
          </a:r>
          <a:endParaRPr lang="en-US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07047" y="2184634"/>
        <a:ext cx="2396504" cy="2396504"/>
      </dsp:txXfrm>
    </dsp:sp>
    <dsp:sp modelId="{4588EEF6-B906-4A9D-A206-3D0794140A4E}">
      <dsp:nvSpPr>
        <dsp:cNvPr id="0" name=""/>
        <dsp:cNvSpPr/>
      </dsp:nvSpPr>
      <dsp:spPr>
        <a:xfrm>
          <a:off x="3466523" y="857"/>
          <a:ext cx="1677553" cy="16775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دراسة إحتياجات القطاعات الشريكة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66523" y="857"/>
        <a:ext cx="1677553" cy="1677553"/>
      </dsp:txXfrm>
    </dsp:sp>
    <dsp:sp modelId="{DB012FDB-2BC6-49C4-9AC7-D1835A7F259F}">
      <dsp:nvSpPr>
        <dsp:cNvPr id="0" name=""/>
        <dsp:cNvSpPr/>
      </dsp:nvSpPr>
      <dsp:spPr>
        <a:xfrm>
          <a:off x="5669044" y="3815736"/>
          <a:ext cx="1677553" cy="16775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تفعيل المراكز والوحدات ذات الطابع الخاص</a:t>
          </a:r>
          <a:endParaRPr lang="en-US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669044" y="3815736"/>
        <a:ext cx="1677553" cy="1677553"/>
      </dsp:txXfrm>
    </dsp:sp>
    <dsp:sp modelId="{629F1C03-3D34-407C-A9E0-36E4DEC9A45F}">
      <dsp:nvSpPr>
        <dsp:cNvPr id="0" name=""/>
        <dsp:cNvSpPr/>
      </dsp:nvSpPr>
      <dsp:spPr>
        <a:xfrm>
          <a:off x="1264002" y="3815736"/>
          <a:ext cx="1677553" cy="167755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تسويق خدمات الجامعة</a:t>
          </a:r>
          <a:endParaRPr lang="en-US" sz="2000" b="1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4002" y="3815736"/>
        <a:ext cx="1677553" cy="1677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C50BD-D02F-4F17-87DB-F38BB75E0804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41A29-63C6-46C7-A90D-1EBFB2BA81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1A29-63C6-46C7-A90D-1EBFB2BA818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1A29-63C6-46C7-A90D-1EBFB2BA8185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1A29-63C6-46C7-A90D-1EBFB2BA81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41A29-63C6-46C7-A90D-1EBFB2BA8185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C0AD2-0E4D-431B-A48F-954E88AA9DEF}" type="datetimeFigureOut">
              <a:rPr lang="en-US" smtClean="0"/>
              <a:pPr/>
              <a:t>12/20/2013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7D836-420C-4281-A51F-E7DFB15B56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14400"/>
            <a:ext cx="7620000" cy="4419600"/>
          </a:xfrm>
        </p:spPr>
        <p:txBody>
          <a:bodyPr anchor="t" anchorCtr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rtl="1"/>
            <a:r>
              <a:rPr lang="ar-EG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alik Lt BT" pitchFamily="2" charset="-78"/>
              </a:rPr>
              <a:t>دور جامعة جنوب الوادى فى خدمة قضايا المجتمع</a:t>
            </a:r>
            <a:br>
              <a:rPr lang="ar-EG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alik Lt BT" pitchFamily="2" charset="-78"/>
              </a:rPr>
            </a:br>
            <a:r>
              <a:rPr lang="ar-EG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alik Lt BT" pitchFamily="2" charset="-78"/>
              </a:rPr>
              <a:t/>
            </a:r>
            <a:br>
              <a:rPr lang="ar-EG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alik Lt BT" pitchFamily="2" charset="-78"/>
              </a:rPr>
            </a:br>
            <a:r>
              <a:rPr lang="ar-EG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alik Lt BT" pitchFamily="2" charset="-78"/>
              </a:rPr>
              <a:t>د / محسوب عبد القادر</a:t>
            </a:r>
            <a:br>
              <a:rPr lang="ar-EG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alik Lt BT" pitchFamily="2" charset="-78"/>
              </a:rPr>
            </a:br>
            <a:r>
              <a:rPr lang="ar-EG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alik Lt BT" pitchFamily="2" charset="-78"/>
              </a:rPr>
              <a:t>رئيس مجلس قسم علم النفس التربوى</a:t>
            </a:r>
            <a:br>
              <a:rPr lang="ar-EG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alik Lt BT" pitchFamily="2" charset="-78"/>
              </a:rPr>
            </a:br>
            <a:r>
              <a:rPr lang="ar-EG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alik Lt BT" pitchFamily="2" charset="-78"/>
              </a:rPr>
              <a:t/>
            </a:r>
            <a:br>
              <a:rPr lang="ar-EG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alik Lt BT" pitchFamily="2" charset="-78"/>
              </a:rPr>
            </a:br>
            <a:r>
              <a:rPr lang="ar-EG" sz="2000" b="1" spc="5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Malik Lt BT" pitchFamily="2" charset="-78"/>
              </a:rPr>
              <a:t>ونائب مدير مركز ضمان الجودة والتأهيل للاعتماد بالجامعة  </a:t>
            </a:r>
            <a:endParaRPr lang="en-US" sz="2000" b="1" spc="5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Malik Lt BT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0"/>
          <a:ext cx="86106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229600" cy="1143000"/>
          </a:xfrm>
        </p:spPr>
        <p:txBody>
          <a:bodyPr/>
          <a:lstStyle/>
          <a:p>
            <a:pPr rtl="1"/>
            <a:r>
              <a:rPr lang="ar-EG" dirty="0" smtClean="0">
                <a:cs typeface="AF_Taif Normal" pitchFamily="2" charset="-78"/>
              </a:rPr>
              <a:t>نماذج من جهود الجامعة لخدمة المجتمع</a:t>
            </a:r>
            <a:endParaRPr lang="en-US" dirty="0">
              <a:cs typeface="AF_Taif Normal" pitchFamily="2" charset="-78"/>
            </a:endParaRPr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868362"/>
          </a:xfrm>
        </p:spPr>
        <p:txBody>
          <a:bodyPr>
            <a:noAutofit/>
          </a:bodyPr>
          <a:lstStyle/>
          <a:p>
            <a:pPr algn="r"/>
            <a:r>
              <a:rPr lang="ar-EG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احتفالية كلنا معك ... الجمعيات الأهلية والمؤسسات الخيرية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  <p:pic>
        <p:nvPicPr>
          <p:cNvPr id="1026" name="Picture 2" descr="G:\التخطيط الإستراتيجى\الخطة الاستراتيجية لجامعة جنوب الوادى\صور3\حسن 3\احتفاليه كلنا معك مع الجمعيات والمؤسسات الخيري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43000"/>
            <a:ext cx="84582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762000"/>
          </a:xfrm>
        </p:spPr>
        <p:txBody>
          <a:bodyPr>
            <a:noAutofit/>
          </a:bodyPr>
          <a:lstStyle/>
          <a:p>
            <a:pPr rtl="1"/>
            <a:r>
              <a:rPr lang="ar-EG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افتتاح العيادات الخارجية بمستشفى الجامعة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  <p:pic>
        <p:nvPicPr>
          <p:cNvPr id="3" name="Picture 2" descr="G:\التخطيط الإستراتيجى\الخطة الاستراتيجية لجامعة جنوب الوادى\صور3\حسن 3\افتتاح العيادات الخارجيه بالجامع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4582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762000"/>
          </a:xfrm>
        </p:spPr>
        <p:txBody>
          <a:bodyPr>
            <a:noAutofit/>
          </a:bodyPr>
          <a:lstStyle/>
          <a:p>
            <a:pPr rtl="1"/>
            <a:r>
              <a:rPr lang="ar-EG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افتتاح مركز اللغة الأسبانية بالجامعة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  <p:pic>
        <p:nvPicPr>
          <p:cNvPr id="2050" name="Picture 2" descr="G:\التخطيط الإستراتيجى\الخطة الاستراتيجية لجامعة جنوب الوادى\صور3\حسن 3\في افتتاح المركز الاسباني بالجامعه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229600" cy="54102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762000"/>
          </a:xfrm>
        </p:spPr>
        <p:txBody>
          <a:bodyPr>
            <a:noAutofit/>
          </a:bodyPr>
          <a:lstStyle/>
          <a:p>
            <a:pPr rtl="1"/>
            <a:r>
              <a:rPr lang="ar-EG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القوافل البيطرية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  <p:pic>
        <p:nvPicPr>
          <p:cNvPr id="3074" name="Picture 2" descr="G:\التخطيط الإستراتيجى\الخطة الاستراتيجية لجامعة جنوب الوادى\الصور من ابوالوفا\القوافل\البيطريه\DSC03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371600"/>
            <a:ext cx="4114800" cy="5105400"/>
          </a:xfrm>
          <a:prstGeom prst="rect">
            <a:avLst/>
          </a:prstGeom>
          <a:noFill/>
        </p:spPr>
      </p:pic>
      <p:pic>
        <p:nvPicPr>
          <p:cNvPr id="3075" name="Picture 3" descr="G:\التخطيط الإستراتيجى\الخطة الاستراتيجية لجامعة جنوب الوادى\الصور من ابوالوفا\القوافل\البيطريه\DSC091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4419600" cy="5105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762000"/>
          </a:xfrm>
        </p:spPr>
        <p:txBody>
          <a:bodyPr>
            <a:noAutofit/>
          </a:bodyPr>
          <a:lstStyle/>
          <a:p>
            <a:pPr rtl="1"/>
            <a:r>
              <a:rPr lang="ar-EG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القوافل الطبية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  <p:pic>
        <p:nvPicPr>
          <p:cNvPr id="4098" name="Picture 2" descr="G:\التخطيط الإستراتيجى\الخطة الاستراتيجية لجامعة جنوب الوادى\الصور من ابوالوفا\القوافل\الطبيه\DSC034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2296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762000"/>
          </a:xfrm>
        </p:spPr>
        <p:txBody>
          <a:bodyPr>
            <a:noAutofit/>
          </a:bodyPr>
          <a:lstStyle/>
          <a:p>
            <a:pPr rtl="1"/>
            <a:r>
              <a:rPr lang="ar-EG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القوافل العلمية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  <p:pic>
        <p:nvPicPr>
          <p:cNvPr id="5122" name="Picture 2" descr="G:\التخطيط الإستراتيجى\الخطة الاستراتيجية لجامعة جنوب الوادى\الصور من ابوالوفا\القوافل\القوافل العلميه\DSC092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143000"/>
            <a:ext cx="8001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762000"/>
          </a:xfrm>
        </p:spPr>
        <p:txBody>
          <a:bodyPr>
            <a:noAutofit/>
          </a:bodyPr>
          <a:lstStyle/>
          <a:p>
            <a:pPr rtl="1"/>
            <a:r>
              <a:rPr lang="ar-EG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القوافل الرياضية والنظافة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  <p:pic>
        <p:nvPicPr>
          <p:cNvPr id="6146" name="Picture 2" descr="G:\التخطيط الإستراتيجى\الخطة الاستراتيجية لجامعة جنوب الوادى\الصور من ابوالوفا\القوافل\رياضيه ونظافه عامه\DSC084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143000"/>
            <a:ext cx="4572000" cy="5334000"/>
          </a:xfrm>
          <a:prstGeom prst="rect">
            <a:avLst/>
          </a:prstGeom>
          <a:noFill/>
        </p:spPr>
      </p:pic>
      <p:pic>
        <p:nvPicPr>
          <p:cNvPr id="6147" name="Picture 3" descr="G:\التخطيط الإستراتيجى\الخطة الاستراتيجية لجامعة جنوب الوادى\الصور من ابوالوفا\القوافل\رياضيه ونظافه عامه\DSC084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43000"/>
            <a:ext cx="41910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705600" cy="1143000"/>
          </a:xfr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بعض المراكز والوحدات ذات الطابع الخاص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48200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ar-EG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 </a:t>
            </a:r>
            <a:r>
              <a:rPr lang="ar-EG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مركز اللغة الإنجليزية بكلية الآداب</a:t>
            </a:r>
          </a:p>
          <a:p>
            <a:pPr algn="just" rtl="1">
              <a:buFont typeface="Wingdings" pitchFamily="2" charset="2"/>
              <a:buChar char="q"/>
            </a:pPr>
            <a:endParaRPr lang="ar-EG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EG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مركز المعلومات بجامعة جنوب الوادى</a:t>
            </a:r>
          </a:p>
          <a:p>
            <a:pPr algn="just" rtl="1">
              <a:buFont typeface="Wingdings" pitchFamily="2" charset="2"/>
              <a:buChar char="q"/>
            </a:pPr>
            <a:endParaRPr lang="ar-EG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EG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مركز تنمية قدرات أعضاء هيئة التدريس ومعاونيهم</a:t>
            </a:r>
          </a:p>
          <a:p>
            <a:pPr algn="just" rtl="1">
              <a:buFont typeface="Wingdings" pitchFamily="2" charset="2"/>
              <a:buChar char="q"/>
            </a:pPr>
            <a:endParaRPr lang="ar-EG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EG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 مركز ضمان الجودة بالجامعة</a:t>
            </a:r>
          </a:p>
          <a:p>
            <a:pPr algn="just" rtl="1">
              <a:buFont typeface="Wingdings" pitchFamily="2" charset="2"/>
              <a:buChar char="q"/>
            </a:pPr>
            <a:endParaRPr lang="ar-EG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EG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 الوحدة ذات الطابع الخاص بكلية الزراعة </a:t>
            </a:r>
            <a:endParaRPr lang="ar-EG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oode.com/data/media/273/0-pic38-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81000"/>
            <a:ext cx="46482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52400"/>
            <a:ext cx="6705600" cy="1143000"/>
          </a:xfr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بعض المراكز والوحدات ذات الطابع الخاص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648200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ar-EG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 </a:t>
            </a:r>
            <a:r>
              <a:rPr lang="ar-EG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المراكز ذات الطابع الخاص بكلية التربية</a:t>
            </a:r>
          </a:p>
          <a:p>
            <a:pPr algn="just" rtl="1">
              <a:buFont typeface="Wingdings" pitchFamily="2" charset="2"/>
              <a:buChar char="q"/>
            </a:pPr>
            <a:endParaRPr lang="ar-EG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EG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الوحدات المنبثقة عن وحدة الجودة بكلية العلوم بقنا</a:t>
            </a:r>
            <a:endParaRPr lang="ar-EG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305800" cy="2667000"/>
          </a:xfr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ar-EG" sz="10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FS_Diwany" pitchFamily="2" charset="-78"/>
              </a:rPr>
              <a:t>سدد الله خطى الصادقين </a:t>
            </a:r>
            <a:endParaRPr lang="en-US" sz="10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FS_Diwany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cs typeface="AF_Taif Normal" pitchFamily="2" charset="-78"/>
              </a:rPr>
              <a:t>رؤية الجامعة</a:t>
            </a:r>
            <a:endParaRPr lang="en-US" dirty="0">
              <a:cs typeface="AF_Taif Normal" pitchFamily="2" charset="-78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rcRect t="-681" b="-749"/>
          <a:stretch>
            <a:fillRect/>
          </a:stretch>
        </p:blipFill>
        <p:spPr bwMode="auto">
          <a:xfrm>
            <a:off x="762000" y="1447800"/>
            <a:ext cx="7772399" cy="231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00B050">
                <a:alpha val="50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cs typeface="AF_Taif Normal" pitchFamily="2" charset="-78"/>
              </a:rPr>
              <a:t>رسالة الجامعة</a:t>
            </a:r>
            <a:endParaRPr lang="en-US" dirty="0">
              <a:cs typeface="AF_Taif Normal" pitchFamily="2" charset="-78"/>
            </a:endParaRPr>
          </a:p>
        </p:txBody>
      </p:sp>
      <p:pic>
        <p:nvPicPr>
          <p:cNvPr id="4" name="Object 3"/>
          <p:cNvPicPr/>
          <p:nvPr/>
        </p:nvPicPr>
        <p:blipFill>
          <a:blip r:embed="rId2" cstate="print"/>
          <a:srcRect l="-409" t="-1517" r="-409" b="-1875"/>
          <a:stretch>
            <a:fillRect/>
          </a:stretch>
        </p:blipFill>
        <p:spPr bwMode="auto">
          <a:xfrm>
            <a:off x="381000" y="1828800"/>
            <a:ext cx="8534401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3500000" algn="ctr" rotWithShape="0">
              <a:srgbClr val="FF0000">
                <a:alpha val="50000"/>
              </a:srgbClr>
            </a:outerShdw>
          </a:effectLst>
        </p:spPr>
      </p:pic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شعار الخطة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82000" cy="1219200"/>
          </a:xfrm>
        </p:spPr>
        <p:txBody>
          <a:bodyPr anchor="ctr" anchorCtr="0">
            <a:normAutofit/>
          </a:bodyPr>
          <a:lstStyle/>
          <a:p>
            <a:pPr algn="ctr">
              <a:buNone/>
            </a:pPr>
            <a:r>
              <a:rPr lang="en-US" sz="29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F_Unizah " pitchFamily="2" charset="-78"/>
              </a:rPr>
              <a:t>Strategic Plan : Aim Higher and Achieve More</a:t>
            </a:r>
            <a:endParaRPr lang="en-US" sz="29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F_Unizah " pitchFamily="2" charset="-78"/>
            </a:endParaRPr>
          </a:p>
        </p:txBody>
      </p:sp>
      <p:pic>
        <p:nvPicPr>
          <p:cNvPr id="4" name="Picture 2" descr="C:\Users\gg\Desktop\غلاف copy.jpg"/>
          <p:cNvPicPr>
            <a:picLocks noChangeAspect="1" noChangeArrowheads="1"/>
          </p:cNvPicPr>
          <p:nvPr/>
        </p:nvPicPr>
        <p:blipFill>
          <a:blip r:embed="rId3" cstate="print"/>
          <a:srcRect r="50802"/>
          <a:stretch>
            <a:fillRect/>
          </a:stretch>
        </p:blipFill>
        <p:spPr bwMode="auto">
          <a:xfrm>
            <a:off x="228600" y="3429000"/>
            <a:ext cx="38862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438400"/>
            <a:ext cx="6019800" cy="1143000"/>
          </a:xfr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rtl="1"/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 نموذج التخطيط الاستراتيجى للجامعة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211723"/>
            <a:ext cx="8610600" cy="6274184"/>
            <a:chOff x="304800" y="228600"/>
            <a:chExt cx="9525000" cy="6443702"/>
          </a:xfrm>
        </p:grpSpPr>
        <p:graphicFrame>
          <p:nvGraphicFramePr>
            <p:cNvPr id="5" name="Diagram 4"/>
            <p:cNvGraphicFramePr/>
            <p:nvPr/>
          </p:nvGraphicFramePr>
          <p:xfrm>
            <a:off x="3733800" y="2362200"/>
            <a:ext cx="6096000" cy="18288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6" name="Group 5"/>
            <p:cNvGrpSpPr/>
            <p:nvPr/>
          </p:nvGrpSpPr>
          <p:grpSpPr>
            <a:xfrm>
              <a:off x="304800" y="228600"/>
              <a:ext cx="9440709" cy="6443702"/>
              <a:chOff x="304800" y="228600"/>
              <a:chExt cx="9440709" cy="644370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324600" y="381000"/>
                <a:ext cx="1828800" cy="1828800"/>
              </a:xfrm>
              <a:prstGeom prst="ellipse">
                <a:avLst/>
              </a:prstGeom>
              <a:ln/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orthographicFront"/>
                  <a:lightRig rig="flat" dir="t">
                    <a:rot lat="0" lon="0" rev="18900000"/>
                  </a:lightRig>
                </a:scene3d>
                <a:sp3d extrusionH="31750" contourW="6350" prstMaterial="powder">
                  <a:bevelT w="19050" h="19050" prst="angle"/>
                  <a:contourClr>
                    <a:schemeClr val="accent3">
                      <a:tint val="100000"/>
                      <a:shade val="100000"/>
                      <a:satMod val="100000"/>
                      <a:hueMod val="100000"/>
                    </a:schemeClr>
                  </a:contourClr>
                </a:sp3d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b="1" dirty="0" smtClean="0">
                    <a:ln/>
                    <a:solidFill>
                      <a:schemeClr val="accent3"/>
                    </a:solidFill>
                    <a:latin typeface="Bernard MT Condensed" pitchFamily="18" charset="0"/>
                  </a:rPr>
                  <a:t>WHERE</a:t>
                </a:r>
                <a:endParaRPr lang="en-US" sz="2800" b="1" dirty="0">
                  <a:ln/>
                  <a:solidFill>
                    <a:schemeClr val="accent3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3810000" y="3124200"/>
                <a:ext cx="1828800" cy="18288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0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nard MT Condensed" pitchFamily="18" charset="0"/>
                  </a:rPr>
                  <a:t>HOW</a:t>
                </a:r>
              </a:p>
              <a:p>
                <a:pPr algn="ctr"/>
                <a:endParaRPr lang="en-US" sz="3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ernard MT Condensed" pitchFamily="18" charset="0"/>
                </a:endParaRPr>
              </a:p>
              <a:p>
                <a:pPr algn="ctr"/>
                <a:r>
                  <a:rPr lang="en-US" dirty="0" smtClean="0">
                    <a:solidFill>
                      <a:schemeClr val="tx1"/>
                    </a:solidFill>
                    <a:latin typeface="Bernard MT Condensed" pitchFamily="18" charset="0"/>
                  </a:rPr>
                  <a:t>SVU Strategic Plan</a:t>
                </a:r>
                <a:endParaRPr lang="en-US" dirty="0">
                  <a:solidFill>
                    <a:schemeClr val="tx1"/>
                  </a:solidFill>
                  <a:latin typeface="Bernard MT Condensed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04800" y="4419600"/>
                <a:ext cx="1828800" cy="1828800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2"/>
              </a:fillRef>
              <a:effectRef idx="1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000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Bernard MT Condensed" pitchFamily="18" charset="0"/>
                  </a:rPr>
                  <a:t>NOW</a:t>
                </a:r>
              </a:p>
            </p:txBody>
          </p:sp>
          <p:graphicFrame>
            <p:nvGraphicFramePr>
              <p:cNvPr id="10" name="Diagram 9"/>
              <p:cNvGraphicFramePr/>
              <p:nvPr/>
            </p:nvGraphicFramePr>
            <p:xfrm>
              <a:off x="609600" y="228600"/>
              <a:ext cx="5867400" cy="41148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  <p:sp>
            <p:nvSpPr>
              <p:cNvPr id="11" name="TextBox 15"/>
              <p:cNvSpPr txBox="1"/>
              <p:nvPr/>
            </p:nvSpPr>
            <p:spPr>
              <a:xfrm>
                <a:off x="4648201" y="6324601"/>
                <a:ext cx="5097308" cy="347701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 prst="angle"/>
              </a:sp3d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dirty="0" smtClean="0">
                    <a:latin typeface="Bernard MT Condensed" pitchFamily="18" charset="0"/>
                  </a:rPr>
                  <a:t>South Valley University – Strategic Planning Model </a:t>
                </a:r>
                <a:endParaRPr lang="en-US" sz="1600" dirty="0">
                  <a:latin typeface="Bernard MT Condensed" pitchFamily="18" charset="0"/>
                </a:endParaRPr>
              </a:p>
            </p:txBody>
          </p:sp>
        </p:grpSp>
      </p:grp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الغايات الاستراتيجية للجامعة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ar-EG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 </a:t>
            </a:r>
            <a:r>
              <a:rPr lang="ar-S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الغاية الأولى : تميز التعليم والتعلم</a:t>
            </a:r>
            <a:endParaRPr lang="ar-EG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endParaRPr lang="ar-EG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الغاية الثانية : تحسين وتطوير البحث العلمى</a:t>
            </a:r>
            <a:endParaRPr lang="ar-EG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endParaRPr lang="ar-EG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EG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 </a:t>
            </a:r>
            <a:r>
              <a:rPr lang="ar-S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الغاية الثالثة : بناء شراكات </a:t>
            </a:r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فعالة</a:t>
            </a:r>
            <a:endParaRPr lang="ar-EG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endParaRPr lang="ar-EG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EG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الغاية الرابعة : </a:t>
            </a:r>
            <a:r>
              <a:rPr lang="ar-SA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تطوير </a:t>
            </a:r>
            <a:r>
              <a:rPr lang="ar-SA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Unizah " pitchFamily="2" charset="-78"/>
              </a:rPr>
              <a:t>القدرة المؤسسية للجامعة وتحسين بنيتها التحتية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  <a:p>
            <a:pPr algn="just" rtl="1">
              <a:buNone/>
            </a:pPr>
            <a:endParaRPr lang="ar-EG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Unizah 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2438400"/>
            <a:ext cx="6019800" cy="1143000"/>
          </a:xfr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rtl="1"/>
            <a:r>
              <a:rPr lang="ar-EG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F_Taif Normal" pitchFamily="2" charset="-78"/>
              </a:rPr>
              <a:t> مبادرات لبناء شراكات فعالة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F_Taif Normal" pitchFamily="2" charset="-78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208</Words>
  <Application>Microsoft Office PowerPoint</Application>
  <PresentationFormat>On-screen Show (4:3)</PresentationFormat>
  <Paragraphs>54</Paragraphs>
  <Slides>21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دور جامعة جنوب الوادى فى خدمة قضايا المجتمع  د / محسوب عبد القادر رئيس مجلس قسم علم النفس التربوى  ونائب مدير مركز ضمان الجودة والتأهيل للاعتماد بالجامعة  </vt:lpstr>
      <vt:lpstr>Slide 2</vt:lpstr>
      <vt:lpstr>رؤية الجامعة</vt:lpstr>
      <vt:lpstr>رسالة الجامعة</vt:lpstr>
      <vt:lpstr>شعار الخطة</vt:lpstr>
      <vt:lpstr> نموذج التخطيط الاستراتيجى للجامعة</vt:lpstr>
      <vt:lpstr>Slide 7</vt:lpstr>
      <vt:lpstr>الغايات الاستراتيجية للجامعة</vt:lpstr>
      <vt:lpstr> مبادرات لبناء شراكات فعالة</vt:lpstr>
      <vt:lpstr>Slide 10</vt:lpstr>
      <vt:lpstr>نماذج من جهود الجامعة لخدمة المجتمع</vt:lpstr>
      <vt:lpstr>احتفالية كلنا معك ... الجمعيات الأهلية والمؤسسات الخيرية </vt:lpstr>
      <vt:lpstr>افتتاح العيادات الخارجية بمستشفى الجامعة</vt:lpstr>
      <vt:lpstr>افتتاح مركز اللغة الأسبانية بالجامعة</vt:lpstr>
      <vt:lpstr>القوافل البيطرية</vt:lpstr>
      <vt:lpstr>القوافل الطبية</vt:lpstr>
      <vt:lpstr>القوافل العلمية</vt:lpstr>
      <vt:lpstr>القوافل الرياضية والنظافة</vt:lpstr>
      <vt:lpstr>بعض المراكز والوحدات ذات الطابع الخاص</vt:lpstr>
      <vt:lpstr>بعض المراكز والوحدات ذات الطابع الخاص</vt:lpstr>
      <vt:lpstr>سدد الله خطى الصادقين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الخطة الاستراتيجية  لجامعة جنوب الوادى  2011 – 2015 م</dc:title>
  <dc:creator>gg</dc:creator>
  <cp:lastModifiedBy>vip</cp:lastModifiedBy>
  <cp:revision>21</cp:revision>
  <dcterms:created xsi:type="dcterms:W3CDTF">2010-11-03T17:03:27Z</dcterms:created>
  <dcterms:modified xsi:type="dcterms:W3CDTF">2013-12-20T07:18:07Z</dcterms:modified>
</cp:coreProperties>
</file>