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7" r:id="rId2"/>
    <p:sldId id="312" r:id="rId3"/>
    <p:sldId id="313" r:id="rId4"/>
    <p:sldId id="314" r:id="rId5"/>
    <p:sldId id="315" r:id="rId6"/>
    <p:sldId id="316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44" r:id="rId17"/>
    <p:sldId id="346" r:id="rId18"/>
    <p:sldId id="347" r:id="rId19"/>
    <p:sldId id="348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11" r:id="rId35"/>
    <p:sldId id="275" r:id="rId36"/>
    <p:sldId id="276" r:id="rId37"/>
    <p:sldId id="277" r:id="rId38"/>
    <p:sldId id="310" r:id="rId39"/>
    <p:sldId id="302" r:id="rId40"/>
    <p:sldId id="303" r:id="rId41"/>
    <p:sldId id="301" r:id="rId42"/>
    <p:sldId id="295" r:id="rId43"/>
    <p:sldId id="296" r:id="rId44"/>
    <p:sldId id="297" r:id="rId45"/>
    <p:sldId id="307" r:id="rId46"/>
    <p:sldId id="308" r:id="rId47"/>
    <p:sldId id="309" r:id="rId4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1CBF0-F074-4327-9018-1A7FDAC4DF1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60C4E0A-1C9A-46C4-AE88-3F03963FD315}">
      <dgm:prSet phldrT="[Text]" custT="1"/>
      <dgm:spPr/>
      <dgm:t>
        <a:bodyPr/>
        <a:lstStyle/>
        <a:p>
          <a:pPr rtl="1"/>
          <a:r>
            <a:rPr lang="ar-E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8" pitchFamily="2" charset="-78"/>
            </a:rPr>
            <a:t>أكتب (ماذا؟ كيف)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AWI-3-8" pitchFamily="2" charset="-78"/>
          </a:endParaRPr>
        </a:p>
      </dgm:t>
    </dgm:pt>
    <dgm:pt modelId="{48054D1F-CF6F-47FD-90D1-5D566C0FC4B3}" type="parTrans" cxnId="{501EB9C5-B519-4721-82DE-0F84A8987141}">
      <dgm:prSet/>
      <dgm:spPr/>
      <dgm:t>
        <a:bodyPr/>
        <a:lstStyle/>
        <a:p>
          <a:pPr rtl="1"/>
          <a:endParaRPr lang="ar-EG"/>
        </a:p>
      </dgm:t>
    </dgm:pt>
    <dgm:pt modelId="{A366C09A-590A-4283-B252-90AB0A5F23F1}" type="sibTrans" cxnId="{501EB9C5-B519-4721-82DE-0F84A8987141}">
      <dgm:prSet/>
      <dgm:spPr/>
      <dgm:t>
        <a:bodyPr/>
        <a:lstStyle/>
        <a:p>
          <a:pPr rtl="1"/>
          <a:endParaRPr lang="ar-EG"/>
        </a:p>
      </dgm:t>
    </dgm:pt>
    <dgm:pt modelId="{D16F7AA3-55AC-4F46-80E4-C9516423A16B}">
      <dgm:prSet phldrT="[Text]" custT="1"/>
      <dgm:spPr/>
      <dgm:t>
        <a:bodyPr/>
        <a:lstStyle/>
        <a:p>
          <a:pPr rtl="1"/>
          <a:r>
            <a:rPr lang="ar-E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8" pitchFamily="2" charset="-78"/>
            </a:rPr>
            <a:t>عدل (ركز ، حدد ، نقح ، وضح ، قلل)</a:t>
          </a:r>
        </a:p>
      </dgm:t>
    </dgm:pt>
    <dgm:pt modelId="{D2591C82-EA3A-4CFC-9D1B-A2CA8762C3D3}" type="parTrans" cxnId="{612D65E9-4A4D-4FD8-B941-4D424C0EC548}">
      <dgm:prSet/>
      <dgm:spPr/>
      <dgm:t>
        <a:bodyPr/>
        <a:lstStyle/>
        <a:p>
          <a:pPr rtl="1"/>
          <a:endParaRPr lang="ar-EG"/>
        </a:p>
      </dgm:t>
    </dgm:pt>
    <dgm:pt modelId="{7B4C5C3F-DF82-49DD-8807-D088B369F68C}" type="sibTrans" cxnId="{612D65E9-4A4D-4FD8-B941-4D424C0EC548}">
      <dgm:prSet/>
      <dgm:spPr/>
      <dgm:t>
        <a:bodyPr/>
        <a:lstStyle/>
        <a:p>
          <a:pPr rtl="1"/>
          <a:endParaRPr lang="ar-EG"/>
        </a:p>
      </dgm:t>
    </dgm:pt>
    <dgm:pt modelId="{FF00F037-1ABE-426C-BBCF-5FBB3C190EA6}">
      <dgm:prSet phldrT="[Text]" custT="1"/>
      <dgm:spPr/>
      <dgm:t>
        <a:bodyPr/>
        <a:lstStyle/>
        <a:p>
          <a:pPr rtl="1"/>
          <a:r>
            <a:rPr lang="ar-E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8" pitchFamily="2" charset="-78"/>
            </a:rPr>
            <a:t>إفحص (اضبط ، قدر ، درج)</a:t>
          </a:r>
        </a:p>
      </dgm:t>
    </dgm:pt>
    <dgm:pt modelId="{5CB863BA-5F92-43C3-ACB6-D6ADF11A7E72}" type="parTrans" cxnId="{95A1F9AC-0997-48F4-8F7A-749D5A393F7C}">
      <dgm:prSet/>
      <dgm:spPr/>
      <dgm:t>
        <a:bodyPr/>
        <a:lstStyle/>
        <a:p>
          <a:pPr rtl="1"/>
          <a:endParaRPr lang="ar-EG"/>
        </a:p>
      </dgm:t>
    </dgm:pt>
    <dgm:pt modelId="{1C1A2C30-E905-4817-9816-501EAE4C0643}" type="sibTrans" cxnId="{95A1F9AC-0997-48F4-8F7A-749D5A393F7C}">
      <dgm:prSet/>
      <dgm:spPr/>
      <dgm:t>
        <a:bodyPr/>
        <a:lstStyle/>
        <a:p>
          <a:pPr rtl="1"/>
          <a:endParaRPr lang="ar-EG"/>
        </a:p>
      </dgm:t>
    </dgm:pt>
    <dgm:pt modelId="{55AB3896-72FD-4FCC-AFBE-FFCA8D4B2925}" type="pres">
      <dgm:prSet presAssocID="{4CD1CBF0-F074-4327-9018-1A7FDAC4DF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F87109-85E9-4935-BE5D-7BC35DC12494}" type="pres">
      <dgm:prSet presAssocID="{A60C4E0A-1C9A-46C4-AE88-3F03963FD315}" presName="dummy" presStyleCnt="0"/>
      <dgm:spPr/>
    </dgm:pt>
    <dgm:pt modelId="{F06DA28A-81BD-4F17-ABB6-058DDADF2B49}" type="pres">
      <dgm:prSet presAssocID="{A60C4E0A-1C9A-46C4-AE88-3F03963FD315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4FAA2-D2AB-40B1-AE5E-490B29C75497}" type="pres">
      <dgm:prSet presAssocID="{A366C09A-590A-4283-B252-90AB0A5F23F1}" presName="sibTrans" presStyleLbl="node1" presStyleIdx="0" presStyleCnt="3"/>
      <dgm:spPr/>
      <dgm:t>
        <a:bodyPr/>
        <a:lstStyle/>
        <a:p>
          <a:endParaRPr lang="en-US"/>
        </a:p>
      </dgm:t>
    </dgm:pt>
    <dgm:pt modelId="{EB78E1A7-0E0E-4BEC-9B0B-23E0910A2101}" type="pres">
      <dgm:prSet presAssocID="{D16F7AA3-55AC-4F46-80E4-C9516423A16B}" presName="dummy" presStyleCnt="0"/>
      <dgm:spPr/>
    </dgm:pt>
    <dgm:pt modelId="{6AAF6C8F-9CBA-4F9C-A036-9BCB116A7E89}" type="pres">
      <dgm:prSet presAssocID="{D16F7AA3-55AC-4F46-80E4-C9516423A16B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D7CDE-4029-4853-9D8A-46169CFA07C6}" type="pres">
      <dgm:prSet presAssocID="{7B4C5C3F-DF82-49DD-8807-D088B369F68C}" presName="sibTrans" presStyleLbl="node1" presStyleIdx="1" presStyleCnt="3"/>
      <dgm:spPr/>
      <dgm:t>
        <a:bodyPr/>
        <a:lstStyle/>
        <a:p>
          <a:endParaRPr lang="en-US"/>
        </a:p>
      </dgm:t>
    </dgm:pt>
    <dgm:pt modelId="{52C66CAD-8F99-4409-BC93-71859AD32BD5}" type="pres">
      <dgm:prSet presAssocID="{FF00F037-1ABE-426C-BBCF-5FBB3C190EA6}" presName="dummy" presStyleCnt="0"/>
      <dgm:spPr/>
    </dgm:pt>
    <dgm:pt modelId="{32979CC4-EEBD-48EC-AE0B-DE09DB27FD76}" type="pres">
      <dgm:prSet presAssocID="{FF00F037-1ABE-426C-BBCF-5FBB3C190EA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EBD8671-00CF-4847-8CC6-7C62CC189BDE}" type="pres">
      <dgm:prSet presAssocID="{1C1A2C30-E905-4817-9816-501EAE4C0643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CFA25C7-E986-4D5C-9BC0-FE573101E3A7}" type="presOf" srcId="{FF00F037-1ABE-426C-BBCF-5FBB3C190EA6}" destId="{32979CC4-EEBD-48EC-AE0B-DE09DB27FD76}" srcOrd="0" destOrd="0" presId="urn:microsoft.com/office/officeart/2005/8/layout/cycle1"/>
    <dgm:cxn modelId="{7B99B44F-9B92-4E95-9B75-31C0A0CC2EC7}" type="presOf" srcId="{A60C4E0A-1C9A-46C4-AE88-3F03963FD315}" destId="{F06DA28A-81BD-4F17-ABB6-058DDADF2B49}" srcOrd="0" destOrd="0" presId="urn:microsoft.com/office/officeart/2005/8/layout/cycle1"/>
    <dgm:cxn modelId="{967D182F-E786-48E3-AE53-68F44925B384}" type="presOf" srcId="{A366C09A-590A-4283-B252-90AB0A5F23F1}" destId="{1DE4FAA2-D2AB-40B1-AE5E-490B29C75497}" srcOrd="0" destOrd="0" presId="urn:microsoft.com/office/officeart/2005/8/layout/cycle1"/>
    <dgm:cxn modelId="{501EB9C5-B519-4721-82DE-0F84A8987141}" srcId="{4CD1CBF0-F074-4327-9018-1A7FDAC4DF19}" destId="{A60C4E0A-1C9A-46C4-AE88-3F03963FD315}" srcOrd="0" destOrd="0" parTransId="{48054D1F-CF6F-47FD-90D1-5D566C0FC4B3}" sibTransId="{A366C09A-590A-4283-B252-90AB0A5F23F1}"/>
    <dgm:cxn modelId="{8980D882-3CDF-4AC9-A2B4-0C882B9A627C}" type="presOf" srcId="{D16F7AA3-55AC-4F46-80E4-C9516423A16B}" destId="{6AAF6C8F-9CBA-4F9C-A036-9BCB116A7E89}" srcOrd="0" destOrd="0" presId="urn:microsoft.com/office/officeart/2005/8/layout/cycle1"/>
    <dgm:cxn modelId="{612D65E9-4A4D-4FD8-B941-4D424C0EC548}" srcId="{4CD1CBF0-F074-4327-9018-1A7FDAC4DF19}" destId="{D16F7AA3-55AC-4F46-80E4-C9516423A16B}" srcOrd="1" destOrd="0" parTransId="{D2591C82-EA3A-4CFC-9D1B-A2CA8762C3D3}" sibTransId="{7B4C5C3F-DF82-49DD-8807-D088B369F68C}"/>
    <dgm:cxn modelId="{566495BF-1A1E-4B5F-A709-CD5BB3BAEB9A}" type="presOf" srcId="{1C1A2C30-E905-4817-9816-501EAE4C0643}" destId="{CEBD8671-00CF-4847-8CC6-7C62CC189BDE}" srcOrd="0" destOrd="0" presId="urn:microsoft.com/office/officeart/2005/8/layout/cycle1"/>
    <dgm:cxn modelId="{AFEA8D94-3E77-4EC1-AF65-32D10560A25C}" type="presOf" srcId="{7B4C5C3F-DF82-49DD-8807-D088B369F68C}" destId="{C4DD7CDE-4029-4853-9D8A-46169CFA07C6}" srcOrd="0" destOrd="0" presId="urn:microsoft.com/office/officeart/2005/8/layout/cycle1"/>
    <dgm:cxn modelId="{01D4DDB6-6ABF-4AFC-97D6-3791101BDA80}" type="presOf" srcId="{4CD1CBF0-F074-4327-9018-1A7FDAC4DF19}" destId="{55AB3896-72FD-4FCC-AFBE-FFCA8D4B2925}" srcOrd="0" destOrd="0" presId="urn:microsoft.com/office/officeart/2005/8/layout/cycle1"/>
    <dgm:cxn modelId="{95A1F9AC-0997-48F4-8F7A-749D5A393F7C}" srcId="{4CD1CBF0-F074-4327-9018-1A7FDAC4DF19}" destId="{FF00F037-1ABE-426C-BBCF-5FBB3C190EA6}" srcOrd="2" destOrd="0" parTransId="{5CB863BA-5F92-43C3-ACB6-D6ADF11A7E72}" sibTransId="{1C1A2C30-E905-4817-9816-501EAE4C0643}"/>
    <dgm:cxn modelId="{204CB8BD-84C8-4BEC-BD53-8B0095341947}" type="presParOf" srcId="{55AB3896-72FD-4FCC-AFBE-FFCA8D4B2925}" destId="{59F87109-85E9-4935-BE5D-7BC35DC12494}" srcOrd="0" destOrd="0" presId="urn:microsoft.com/office/officeart/2005/8/layout/cycle1"/>
    <dgm:cxn modelId="{D50B4549-0E4C-474D-8948-DE618A453A1E}" type="presParOf" srcId="{55AB3896-72FD-4FCC-AFBE-FFCA8D4B2925}" destId="{F06DA28A-81BD-4F17-ABB6-058DDADF2B49}" srcOrd="1" destOrd="0" presId="urn:microsoft.com/office/officeart/2005/8/layout/cycle1"/>
    <dgm:cxn modelId="{047D1FA4-1574-4DBC-A0FF-21A60D2B884C}" type="presParOf" srcId="{55AB3896-72FD-4FCC-AFBE-FFCA8D4B2925}" destId="{1DE4FAA2-D2AB-40B1-AE5E-490B29C75497}" srcOrd="2" destOrd="0" presId="urn:microsoft.com/office/officeart/2005/8/layout/cycle1"/>
    <dgm:cxn modelId="{30AD8803-5994-4664-A7AB-FE7ADCD9FBBD}" type="presParOf" srcId="{55AB3896-72FD-4FCC-AFBE-FFCA8D4B2925}" destId="{EB78E1A7-0E0E-4BEC-9B0B-23E0910A2101}" srcOrd="3" destOrd="0" presId="urn:microsoft.com/office/officeart/2005/8/layout/cycle1"/>
    <dgm:cxn modelId="{9B8F9A96-4689-4E91-9425-DFA208694E4D}" type="presParOf" srcId="{55AB3896-72FD-4FCC-AFBE-FFCA8D4B2925}" destId="{6AAF6C8F-9CBA-4F9C-A036-9BCB116A7E89}" srcOrd="4" destOrd="0" presId="urn:microsoft.com/office/officeart/2005/8/layout/cycle1"/>
    <dgm:cxn modelId="{49EA7D30-7530-4B85-A20F-CF4D54FC2E62}" type="presParOf" srcId="{55AB3896-72FD-4FCC-AFBE-FFCA8D4B2925}" destId="{C4DD7CDE-4029-4853-9D8A-46169CFA07C6}" srcOrd="5" destOrd="0" presId="urn:microsoft.com/office/officeart/2005/8/layout/cycle1"/>
    <dgm:cxn modelId="{47571D8C-3ED5-44E8-9655-805E708D6A90}" type="presParOf" srcId="{55AB3896-72FD-4FCC-AFBE-FFCA8D4B2925}" destId="{52C66CAD-8F99-4409-BC93-71859AD32BD5}" srcOrd="6" destOrd="0" presId="urn:microsoft.com/office/officeart/2005/8/layout/cycle1"/>
    <dgm:cxn modelId="{B1BDB003-0513-41CB-A428-37D3C412EC10}" type="presParOf" srcId="{55AB3896-72FD-4FCC-AFBE-FFCA8D4B2925}" destId="{32979CC4-EEBD-48EC-AE0B-DE09DB27FD76}" srcOrd="7" destOrd="0" presId="urn:microsoft.com/office/officeart/2005/8/layout/cycle1"/>
    <dgm:cxn modelId="{C10C979C-6BFB-4EA4-B056-CBC6221D147B}" type="presParOf" srcId="{55AB3896-72FD-4FCC-AFBE-FFCA8D4B2925}" destId="{CEBD8671-00CF-4847-8CC6-7C62CC189BD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BBAF6-ACA6-451D-9D65-EC14CDDA032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FF8BDEA-15D5-4214-92DC-147A96A8AB26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EG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التطبيق</a:t>
          </a:r>
        </a:p>
      </dgm:t>
    </dgm:pt>
    <dgm:pt modelId="{8137C066-2754-4D47-AB51-3D04ED0BE9BB}" type="parTrans" cxnId="{39EECA9E-4CD0-4C04-A1D9-7BB198CF788E}">
      <dgm:prSet/>
      <dgm:spPr/>
      <dgm:t>
        <a:bodyPr/>
        <a:lstStyle/>
        <a:p>
          <a:pPr rtl="1"/>
          <a:endParaRPr lang="ar-EG"/>
        </a:p>
      </dgm:t>
    </dgm:pt>
    <dgm:pt modelId="{80B9E47A-5656-4F09-ABE5-1F4B83A7DE66}" type="sibTrans" cxnId="{39EECA9E-4CD0-4C04-A1D9-7BB198CF788E}">
      <dgm:prSet/>
      <dgm:spPr/>
      <dgm:t>
        <a:bodyPr/>
        <a:lstStyle/>
        <a:p>
          <a:pPr rtl="1"/>
          <a:endParaRPr lang="ar-EG"/>
        </a:p>
      </dgm:t>
    </dgm:pt>
    <dgm:pt modelId="{6D3E7925-8711-459E-80FE-45B886413FE9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EG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الفهم</a:t>
          </a:r>
        </a:p>
      </dgm:t>
    </dgm:pt>
    <dgm:pt modelId="{DA5892D2-F6D9-40F7-8B6F-1A3CE547B2A6}" type="parTrans" cxnId="{217C0575-26DF-49DA-BAF5-B92F9AA6BF5E}">
      <dgm:prSet/>
      <dgm:spPr/>
      <dgm:t>
        <a:bodyPr/>
        <a:lstStyle/>
        <a:p>
          <a:pPr rtl="1"/>
          <a:endParaRPr lang="ar-EG"/>
        </a:p>
      </dgm:t>
    </dgm:pt>
    <dgm:pt modelId="{0D36508F-EA82-42B9-A496-5703107D0AB7}" type="sibTrans" cxnId="{217C0575-26DF-49DA-BAF5-B92F9AA6BF5E}">
      <dgm:prSet/>
      <dgm:spPr/>
      <dgm:t>
        <a:bodyPr/>
        <a:lstStyle/>
        <a:p>
          <a:pPr rtl="1"/>
          <a:endParaRPr lang="ar-EG"/>
        </a:p>
      </dgm:t>
    </dgm:pt>
    <dgm:pt modelId="{A12A613C-B309-43E5-B89F-FBE60E242C9F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EG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المعرفة</a:t>
          </a:r>
          <a:endParaRPr lang="ar-EG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F_Najed" pitchFamily="2" charset="-78"/>
          </a:endParaRPr>
        </a:p>
      </dgm:t>
    </dgm:pt>
    <dgm:pt modelId="{018BFC2B-04AA-4FE4-AFE0-158CFA12355A}" type="parTrans" cxnId="{66FE73AC-8B6C-4248-9793-E9CF53F89485}">
      <dgm:prSet/>
      <dgm:spPr/>
      <dgm:t>
        <a:bodyPr/>
        <a:lstStyle/>
        <a:p>
          <a:pPr rtl="1"/>
          <a:endParaRPr lang="ar-EG"/>
        </a:p>
      </dgm:t>
    </dgm:pt>
    <dgm:pt modelId="{FED26D5A-5C85-4451-8E6B-14708BB97A60}" type="sibTrans" cxnId="{66FE73AC-8B6C-4248-9793-E9CF53F89485}">
      <dgm:prSet/>
      <dgm:spPr/>
      <dgm:t>
        <a:bodyPr/>
        <a:lstStyle/>
        <a:p>
          <a:pPr rtl="1"/>
          <a:endParaRPr lang="ar-EG"/>
        </a:p>
      </dgm:t>
    </dgm:pt>
    <dgm:pt modelId="{744EFC05-9A45-4D15-AA9D-E828BAB3B1AF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EG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التركيب</a:t>
          </a:r>
        </a:p>
      </dgm:t>
    </dgm:pt>
    <dgm:pt modelId="{5B3C998A-4024-4D59-90DF-797A79A497BC}" type="parTrans" cxnId="{FEDAC832-F3A0-477E-A814-2EFADBFE37C1}">
      <dgm:prSet/>
      <dgm:spPr/>
      <dgm:t>
        <a:bodyPr/>
        <a:lstStyle/>
        <a:p>
          <a:pPr rtl="1"/>
          <a:endParaRPr lang="ar-EG"/>
        </a:p>
      </dgm:t>
    </dgm:pt>
    <dgm:pt modelId="{00F25254-7C3D-4AC5-BADF-6DE12306738F}" type="sibTrans" cxnId="{FEDAC832-F3A0-477E-A814-2EFADBFE37C1}">
      <dgm:prSet/>
      <dgm:spPr/>
      <dgm:t>
        <a:bodyPr/>
        <a:lstStyle/>
        <a:p>
          <a:pPr rtl="1"/>
          <a:endParaRPr lang="ar-EG"/>
        </a:p>
      </dgm:t>
    </dgm:pt>
    <dgm:pt modelId="{F4D25605-7064-4914-90E4-9AAC654D2353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EG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التقويم</a:t>
          </a:r>
        </a:p>
      </dgm:t>
    </dgm:pt>
    <dgm:pt modelId="{63755BD4-C7A3-4459-8C77-36896E807C71}" type="parTrans" cxnId="{D21930D3-989B-4AA0-A27B-AFD09359A826}">
      <dgm:prSet/>
      <dgm:spPr/>
      <dgm:t>
        <a:bodyPr/>
        <a:lstStyle/>
        <a:p>
          <a:pPr rtl="1"/>
          <a:endParaRPr lang="ar-EG"/>
        </a:p>
      </dgm:t>
    </dgm:pt>
    <dgm:pt modelId="{05062585-BB90-4FEA-99C7-2768DA27959E}" type="sibTrans" cxnId="{D21930D3-989B-4AA0-A27B-AFD09359A826}">
      <dgm:prSet/>
      <dgm:spPr/>
      <dgm:t>
        <a:bodyPr/>
        <a:lstStyle/>
        <a:p>
          <a:pPr rtl="1"/>
          <a:endParaRPr lang="ar-EG"/>
        </a:p>
      </dgm:t>
    </dgm:pt>
    <dgm:pt modelId="{A9C50BB8-4C2F-4171-8F4D-16DD34A600CF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1"/>
          <a:r>
            <a:rPr lang="ar-EG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التحليل</a:t>
          </a:r>
        </a:p>
      </dgm:t>
    </dgm:pt>
    <dgm:pt modelId="{8DA2AC95-0B6B-49B5-BDF5-99EC229FFD9B}" type="parTrans" cxnId="{A78E3855-7D5B-42C1-9416-A2963EFD0A65}">
      <dgm:prSet/>
      <dgm:spPr/>
      <dgm:t>
        <a:bodyPr/>
        <a:lstStyle/>
        <a:p>
          <a:pPr rtl="1"/>
          <a:endParaRPr lang="ar-EG"/>
        </a:p>
      </dgm:t>
    </dgm:pt>
    <dgm:pt modelId="{989FAC63-F91A-464B-BD77-3BB48042F835}" type="sibTrans" cxnId="{A78E3855-7D5B-42C1-9416-A2963EFD0A65}">
      <dgm:prSet/>
      <dgm:spPr/>
      <dgm:t>
        <a:bodyPr/>
        <a:lstStyle/>
        <a:p>
          <a:pPr rtl="1"/>
          <a:endParaRPr lang="ar-EG"/>
        </a:p>
      </dgm:t>
    </dgm:pt>
    <dgm:pt modelId="{69EBFBA0-3366-4B1F-B033-5DAAEF19679C}" type="pres">
      <dgm:prSet presAssocID="{2E3BBAF6-ACA6-451D-9D65-EC14CDDA0328}" presName="Name0" presStyleCnt="0">
        <dgm:presLayoutVars>
          <dgm:dir/>
          <dgm:animLvl val="lvl"/>
          <dgm:resizeHandles val="exact"/>
        </dgm:presLayoutVars>
      </dgm:prSet>
      <dgm:spPr/>
    </dgm:pt>
    <dgm:pt modelId="{E2525136-7BA6-455D-B731-56D7D06A5F99}" type="pres">
      <dgm:prSet presAssocID="{F4D25605-7064-4914-90E4-9AAC654D2353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C6E03D07-0149-41A9-AE1A-E998569E7C17}" type="pres">
      <dgm:prSet presAssocID="{F4D25605-7064-4914-90E4-9AAC654D235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25470FD-FAAD-470E-9DB6-91B49C7D907D}" type="pres">
      <dgm:prSet presAssocID="{F4D25605-7064-4914-90E4-9AAC654D23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C7762F9-5409-434F-9967-61F93323ABB2}" type="pres">
      <dgm:prSet presAssocID="{744EFC05-9A45-4D15-AA9D-E828BAB3B1AF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B12B416-8963-412E-AE92-3C2736BD1301}" type="pres">
      <dgm:prSet presAssocID="{744EFC05-9A45-4D15-AA9D-E828BAB3B1A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0ED6676-DD67-400F-AB16-BE3DB9E1831D}" type="pres">
      <dgm:prSet presAssocID="{744EFC05-9A45-4D15-AA9D-E828BAB3B1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7188D9F-544B-40CD-ACC7-A286FEC8B4B0}" type="pres">
      <dgm:prSet presAssocID="{A9C50BB8-4C2F-4171-8F4D-16DD34A600CF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6C267B6-5CF1-49E9-A0AF-BC6A24E73207}" type="pres">
      <dgm:prSet presAssocID="{A9C50BB8-4C2F-4171-8F4D-16DD34A600CF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0B7E20F-BE80-481F-B1A3-5FF8F4B7C7FE}" type="pres">
      <dgm:prSet presAssocID="{A9C50BB8-4C2F-4171-8F4D-16DD34A600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AA11CCB-CDF2-4AB0-A83C-73D3EE066F9A}" type="pres">
      <dgm:prSet presAssocID="{BFF8BDEA-15D5-4214-92DC-147A96A8AB26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20BEB25-F7B8-4A1E-935D-DA020A181365}" type="pres">
      <dgm:prSet presAssocID="{BFF8BDEA-15D5-4214-92DC-147A96A8AB26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111BFDC-8C43-4C8C-AED4-60A350CD2B69}" type="pres">
      <dgm:prSet presAssocID="{BFF8BDEA-15D5-4214-92DC-147A96A8AB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1EE207B-3A3C-4DEA-A7F6-73AD81E03313}" type="pres">
      <dgm:prSet presAssocID="{6D3E7925-8711-459E-80FE-45B886413FE9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A757258E-A6BE-44FB-BDAA-C9D3D12BBDD2}" type="pres">
      <dgm:prSet presAssocID="{6D3E7925-8711-459E-80FE-45B886413FE9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BE19011-7675-4E5C-9CD6-04C713BC0DBC}" type="pres">
      <dgm:prSet presAssocID="{6D3E7925-8711-459E-80FE-45B886413F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CDDA0F7-1F9A-431F-86E4-39C99231028C}" type="pres">
      <dgm:prSet presAssocID="{A12A613C-B309-43E5-B89F-FBE60E242C9F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49710CD-0EC0-4976-9DBF-5E7E90CFE640}" type="pres">
      <dgm:prSet presAssocID="{A12A613C-B309-43E5-B89F-FBE60E242C9F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E7F4050-85D9-47E9-89E1-938A79D7397A}" type="pres">
      <dgm:prSet presAssocID="{A12A613C-B309-43E5-B89F-FBE60E242C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5EE5385B-762D-4C69-A810-E682C1EF4D2C}" type="presOf" srcId="{A12A613C-B309-43E5-B89F-FBE60E242C9F}" destId="{949710CD-0EC0-4976-9DBF-5E7E90CFE640}" srcOrd="0" destOrd="0" presId="urn:microsoft.com/office/officeart/2005/8/layout/pyramid1"/>
    <dgm:cxn modelId="{0264A08D-4861-4C24-94AA-8A28EBD23B8B}" type="presOf" srcId="{A12A613C-B309-43E5-B89F-FBE60E242C9F}" destId="{FE7F4050-85D9-47E9-89E1-938A79D7397A}" srcOrd="1" destOrd="0" presId="urn:microsoft.com/office/officeart/2005/8/layout/pyramid1"/>
    <dgm:cxn modelId="{FB3E8302-411E-4549-963B-CE1E36C52303}" type="presOf" srcId="{BFF8BDEA-15D5-4214-92DC-147A96A8AB26}" destId="{5111BFDC-8C43-4C8C-AED4-60A350CD2B69}" srcOrd="1" destOrd="0" presId="urn:microsoft.com/office/officeart/2005/8/layout/pyramid1"/>
    <dgm:cxn modelId="{1441F860-F91E-4B25-A455-7ADADC4E2586}" type="presOf" srcId="{A9C50BB8-4C2F-4171-8F4D-16DD34A600CF}" destId="{A0B7E20F-BE80-481F-B1A3-5FF8F4B7C7FE}" srcOrd="1" destOrd="0" presId="urn:microsoft.com/office/officeart/2005/8/layout/pyramid1"/>
    <dgm:cxn modelId="{A78E3855-7D5B-42C1-9416-A2963EFD0A65}" srcId="{2E3BBAF6-ACA6-451D-9D65-EC14CDDA0328}" destId="{A9C50BB8-4C2F-4171-8F4D-16DD34A600CF}" srcOrd="2" destOrd="0" parTransId="{8DA2AC95-0B6B-49B5-BDF5-99EC229FFD9B}" sibTransId="{989FAC63-F91A-464B-BD77-3BB48042F835}"/>
    <dgm:cxn modelId="{CCB082C2-2956-4E14-9E6B-AB436B65A8FC}" type="presOf" srcId="{6D3E7925-8711-459E-80FE-45B886413FE9}" destId="{A757258E-A6BE-44FB-BDAA-C9D3D12BBDD2}" srcOrd="0" destOrd="0" presId="urn:microsoft.com/office/officeart/2005/8/layout/pyramid1"/>
    <dgm:cxn modelId="{217C0575-26DF-49DA-BAF5-B92F9AA6BF5E}" srcId="{2E3BBAF6-ACA6-451D-9D65-EC14CDDA0328}" destId="{6D3E7925-8711-459E-80FE-45B886413FE9}" srcOrd="4" destOrd="0" parTransId="{DA5892D2-F6D9-40F7-8B6F-1A3CE547B2A6}" sibTransId="{0D36508F-EA82-42B9-A496-5703107D0AB7}"/>
    <dgm:cxn modelId="{AB6AAD28-36E9-4248-A0C4-A9827986CECA}" type="presOf" srcId="{744EFC05-9A45-4D15-AA9D-E828BAB3B1AF}" destId="{8B12B416-8963-412E-AE92-3C2736BD1301}" srcOrd="0" destOrd="0" presId="urn:microsoft.com/office/officeart/2005/8/layout/pyramid1"/>
    <dgm:cxn modelId="{66FE73AC-8B6C-4248-9793-E9CF53F89485}" srcId="{2E3BBAF6-ACA6-451D-9D65-EC14CDDA0328}" destId="{A12A613C-B309-43E5-B89F-FBE60E242C9F}" srcOrd="5" destOrd="0" parTransId="{018BFC2B-04AA-4FE4-AFE0-158CFA12355A}" sibTransId="{FED26D5A-5C85-4451-8E6B-14708BB97A60}"/>
    <dgm:cxn modelId="{064DE073-1A1F-4AC5-B1AA-6C884119685B}" type="presOf" srcId="{6D3E7925-8711-459E-80FE-45B886413FE9}" destId="{7BE19011-7675-4E5C-9CD6-04C713BC0DBC}" srcOrd="1" destOrd="0" presId="urn:microsoft.com/office/officeart/2005/8/layout/pyramid1"/>
    <dgm:cxn modelId="{75F549BB-8265-415C-AE07-2DFDD2D2D1EB}" type="presOf" srcId="{A9C50BB8-4C2F-4171-8F4D-16DD34A600CF}" destId="{56C267B6-5CF1-49E9-A0AF-BC6A24E73207}" srcOrd="0" destOrd="0" presId="urn:microsoft.com/office/officeart/2005/8/layout/pyramid1"/>
    <dgm:cxn modelId="{96B502D2-1584-4ADD-9C54-7101924350CE}" type="presOf" srcId="{BFF8BDEA-15D5-4214-92DC-147A96A8AB26}" destId="{720BEB25-F7B8-4A1E-935D-DA020A181365}" srcOrd="0" destOrd="0" presId="urn:microsoft.com/office/officeart/2005/8/layout/pyramid1"/>
    <dgm:cxn modelId="{BA7CCE3E-2746-4974-8746-2190339098ED}" type="presOf" srcId="{F4D25605-7064-4914-90E4-9AAC654D2353}" destId="{725470FD-FAAD-470E-9DB6-91B49C7D907D}" srcOrd="1" destOrd="0" presId="urn:microsoft.com/office/officeart/2005/8/layout/pyramid1"/>
    <dgm:cxn modelId="{D21930D3-989B-4AA0-A27B-AFD09359A826}" srcId="{2E3BBAF6-ACA6-451D-9D65-EC14CDDA0328}" destId="{F4D25605-7064-4914-90E4-9AAC654D2353}" srcOrd="0" destOrd="0" parTransId="{63755BD4-C7A3-4459-8C77-36896E807C71}" sibTransId="{05062585-BB90-4FEA-99C7-2768DA27959E}"/>
    <dgm:cxn modelId="{BE03C3C4-894E-4080-8594-CDCD76998CD8}" type="presOf" srcId="{F4D25605-7064-4914-90E4-9AAC654D2353}" destId="{C6E03D07-0149-41A9-AE1A-E998569E7C17}" srcOrd="0" destOrd="0" presId="urn:microsoft.com/office/officeart/2005/8/layout/pyramid1"/>
    <dgm:cxn modelId="{FEDAC832-F3A0-477E-A814-2EFADBFE37C1}" srcId="{2E3BBAF6-ACA6-451D-9D65-EC14CDDA0328}" destId="{744EFC05-9A45-4D15-AA9D-E828BAB3B1AF}" srcOrd="1" destOrd="0" parTransId="{5B3C998A-4024-4D59-90DF-797A79A497BC}" sibTransId="{00F25254-7C3D-4AC5-BADF-6DE12306738F}"/>
    <dgm:cxn modelId="{39EECA9E-4CD0-4C04-A1D9-7BB198CF788E}" srcId="{2E3BBAF6-ACA6-451D-9D65-EC14CDDA0328}" destId="{BFF8BDEA-15D5-4214-92DC-147A96A8AB26}" srcOrd="3" destOrd="0" parTransId="{8137C066-2754-4D47-AB51-3D04ED0BE9BB}" sibTransId="{80B9E47A-5656-4F09-ABE5-1F4B83A7DE66}"/>
    <dgm:cxn modelId="{2F1E2B24-101C-4478-929F-216094FB60FD}" type="presOf" srcId="{744EFC05-9A45-4D15-AA9D-E828BAB3B1AF}" destId="{50ED6676-DD67-400F-AB16-BE3DB9E1831D}" srcOrd="1" destOrd="0" presId="urn:microsoft.com/office/officeart/2005/8/layout/pyramid1"/>
    <dgm:cxn modelId="{652408EA-9E05-4F0A-A63C-85A90EECFDD8}" type="presOf" srcId="{2E3BBAF6-ACA6-451D-9D65-EC14CDDA0328}" destId="{69EBFBA0-3366-4B1F-B033-5DAAEF19679C}" srcOrd="0" destOrd="0" presId="urn:microsoft.com/office/officeart/2005/8/layout/pyramid1"/>
    <dgm:cxn modelId="{59FC52B1-43AE-4D50-B7E4-B32E711C094C}" type="presParOf" srcId="{69EBFBA0-3366-4B1F-B033-5DAAEF19679C}" destId="{E2525136-7BA6-455D-B731-56D7D06A5F99}" srcOrd="0" destOrd="0" presId="urn:microsoft.com/office/officeart/2005/8/layout/pyramid1"/>
    <dgm:cxn modelId="{DBFCFFA8-2F83-4B26-AC7C-5052F2035894}" type="presParOf" srcId="{E2525136-7BA6-455D-B731-56D7D06A5F99}" destId="{C6E03D07-0149-41A9-AE1A-E998569E7C17}" srcOrd="0" destOrd="0" presId="urn:microsoft.com/office/officeart/2005/8/layout/pyramid1"/>
    <dgm:cxn modelId="{20115F3D-FDCF-43CC-954D-7119E103DD94}" type="presParOf" srcId="{E2525136-7BA6-455D-B731-56D7D06A5F99}" destId="{725470FD-FAAD-470E-9DB6-91B49C7D907D}" srcOrd="1" destOrd="0" presId="urn:microsoft.com/office/officeart/2005/8/layout/pyramid1"/>
    <dgm:cxn modelId="{D45D48AC-2E9D-4C3E-8323-5ED1A30C67AF}" type="presParOf" srcId="{69EBFBA0-3366-4B1F-B033-5DAAEF19679C}" destId="{7C7762F9-5409-434F-9967-61F93323ABB2}" srcOrd="1" destOrd="0" presId="urn:microsoft.com/office/officeart/2005/8/layout/pyramid1"/>
    <dgm:cxn modelId="{9AC2430C-0782-4614-AA14-1742FFB02FC7}" type="presParOf" srcId="{7C7762F9-5409-434F-9967-61F93323ABB2}" destId="{8B12B416-8963-412E-AE92-3C2736BD1301}" srcOrd="0" destOrd="0" presId="urn:microsoft.com/office/officeart/2005/8/layout/pyramid1"/>
    <dgm:cxn modelId="{964C9837-18C8-42F9-9A11-A01C76B5C821}" type="presParOf" srcId="{7C7762F9-5409-434F-9967-61F93323ABB2}" destId="{50ED6676-DD67-400F-AB16-BE3DB9E1831D}" srcOrd="1" destOrd="0" presId="urn:microsoft.com/office/officeart/2005/8/layout/pyramid1"/>
    <dgm:cxn modelId="{AC126E81-DBC3-4ACB-9678-6D93C144981E}" type="presParOf" srcId="{69EBFBA0-3366-4B1F-B033-5DAAEF19679C}" destId="{27188D9F-544B-40CD-ACC7-A286FEC8B4B0}" srcOrd="2" destOrd="0" presId="urn:microsoft.com/office/officeart/2005/8/layout/pyramid1"/>
    <dgm:cxn modelId="{D43CF8B7-F803-4CA9-865D-250B2834F10A}" type="presParOf" srcId="{27188D9F-544B-40CD-ACC7-A286FEC8B4B0}" destId="{56C267B6-5CF1-49E9-A0AF-BC6A24E73207}" srcOrd="0" destOrd="0" presId="urn:microsoft.com/office/officeart/2005/8/layout/pyramid1"/>
    <dgm:cxn modelId="{4133537D-0318-4DF6-96B1-3882EA5DC12E}" type="presParOf" srcId="{27188D9F-544B-40CD-ACC7-A286FEC8B4B0}" destId="{A0B7E20F-BE80-481F-B1A3-5FF8F4B7C7FE}" srcOrd="1" destOrd="0" presId="urn:microsoft.com/office/officeart/2005/8/layout/pyramid1"/>
    <dgm:cxn modelId="{9F96CDFA-EBDE-4273-8518-F3D717B0E507}" type="presParOf" srcId="{69EBFBA0-3366-4B1F-B033-5DAAEF19679C}" destId="{8AA11CCB-CDF2-4AB0-A83C-73D3EE066F9A}" srcOrd="3" destOrd="0" presId="urn:microsoft.com/office/officeart/2005/8/layout/pyramid1"/>
    <dgm:cxn modelId="{E908DAB4-9896-4667-96C8-691112016661}" type="presParOf" srcId="{8AA11CCB-CDF2-4AB0-A83C-73D3EE066F9A}" destId="{720BEB25-F7B8-4A1E-935D-DA020A181365}" srcOrd="0" destOrd="0" presId="urn:microsoft.com/office/officeart/2005/8/layout/pyramid1"/>
    <dgm:cxn modelId="{23AF4D52-76E4-4218-9D16-55BEE04B3245}" type="presParOf" srcId="{8AA11CCB-CDF2-4AB0-A83C-73D3EE066F9A}" destId="{5111BFDC-8C43-4C8C-AED4-60A350CD2B69}" srcOrd="1" destOrd="0" presId="urn:microsoft.com/office/officeart/2005/8/layout/pyramid1"/>
    <dgm:cxn modelId="{7DF41CC3-7D48-4AF7-BC3B-2EEB8A65FE27}" type="presParOf" srcId="{69EBFBA0-3366-4B1F-B033-5DAAEF19679C}" destId="{51EE207B-3A3C-4DEA-A7F6-73AD81E03313}" srcOrd="4" destOrd="0" presId="urn:microsoft.com/office/officeart/2005/8/layout/pyramid1"/>
    <dgm:cxn modelId="{DB99B327-2BAF-4DA8-A3C1-A95C5FD8A0E8}" type="presParOf" srcId="{51EE207B-3A3C-4DEA-A7F6-73AD81E03313}" destId="{A757258E-A6BE-44FB-BDAA-C9D3D12BBDD2}" srcOrd="0" destOrd="0" presId="urn:microsoft.com/office/officeart/2005/8/layout/pyramid1"/>
    <dgm:cxn modelId="{58127F9B-03B8-4C71-8093-A650F61A5DEF}" type="presParOf" srcId="{51EE207B-3A3C-4DEA-A7F6-73AD81E03313}" destId="{7BE19011-7675-4E5C-9CD6-04C713BC0DBC}" srcOrd="1" destOrd="0" presId="urn:microsoft.com/office/officeart/2005/8/layout/pyramid1"/>
    <dgm:cxn modelId="{7B7D7CC4-75E1-4543-9E65-A021FDE0613E}" type="presParOf" srcId="{69EBFBA0-3366-4B1F-B033-5DAAEF19679C}" destId="{1CDDA0F7-1F9A-431F-86E4-39C99231028C}" srcOrd="5" destOrd="0" presId="urn:microsoft.com/office/officeart/2005/8/layout/pyramid1"/>
    <dgm:cxn modelId="{8F20CE95-4E09-46EC-A4C7-86D2891AC2B3}" type="presParOf" srcId="{1CDDA0F7-1F9A-431F-86E4-39C99231028C}" destId="{949710CD-0EC0-4976-9DBF-5E7E90CFE640}" srcOrd="0" destOrd="0" presId="urn:microsoft.com/office/officeart/2005/8/layout/pyramid1"/>
    <dgm:cxn modelId="{322A4233-7ADC-4BDA-B62F-A13888BD9242}" type="presParOf" srcId="{1CDDA0F7-1F9A-431F-86E4-39C99231028C}" destId="{FE7F4050-85D9-47E9-89E1-938A79D7397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6DA28A-81BD-4F17-ABB6-058DDADF2B49}">
      <dsp:nvSpPr>
        <dsp:cNvPr id="0" name=""/>
        <dsp:cNvSpPr/>
      </dsp:nvSpPr>
      <dsp:spPr>
        <a:xfrm>
          <a:off x="4815075" y="448251"/>
          <a:ext cx="2290097" cy="229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8" pitchFamily="2" charset="-78"/>
            </a:rPr>
            <a:t>أكتب (ماذا؟ كيف)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LAWI-3-8" pitchFamily="2" charset="-78"/>
          </a:endParaRPr>
        </a:p>
      </dsp:txBody>
      <dsp:txXfrm>
        <a:off x="4815075" y="448251"/>
        <a:ext cx="2290097" cy="2290097"/>
      </dsp:txXfrm>
    </dsp:sp>
    <dsp:sp modelId="{1DE4FAA2-D2AB-40B1-AE5E-490B29C75497}">
      <dsp:nvSpPr>
        <dsp:cNvPr id="0" name=""/>
        <dsp:cNvSpPr/>
      </dsp:nvSpPr>
      <dsp:spPr>
        <a:xfrm>
          <a:off x="1330961" y="-1234"/>
          <a:ext cx="5410570" cy="5410570"/>
        </a:xfrm>
        <a:prstGeom prst="circularArrow">
          <a:avLst>
            <a:gd name="adj1" fmla="val 8254"/>
            <a:gd name="adj2" fmla="val 576559"/>
            <a:gd name="adj3" fmla="val 2961834"/>
            <a:gd name="adj4" fmla="val 53077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F6C8F-9CBA-4F9C-A036-9BCB116A7E89}">
      <dsp:nvSpPr>
        <dsp:cNvPr id="0" name=""/>
        <dsp:cNvSpPr/>
      </dsp:nvSpPr>
      <dsp:spPr>
        <a:xfrm>
          <a:off x="2891198" y="3780504"/>
          <a:ext cx="2290097" cy="229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8" pitchFamily="2" charset="-78"/>
            </a:rPr>
            <a:t>عدل (ركز ، حدد ، نقح ، وضح ، قلل)</a:t>
          </a:r>
        </a:p>
      </dsp:txBody>
      <dsp:txXfrm>
        <a:off x="2891198" y="3780504"/>
        <a:ext cx="2290097" cy="2290097"/>
      </dsp:txXfrm>
    </dsp:sp>
    <dsp:sp modelId="{C4DD7CDE-4029-4853-9D8A-46169CFA07C6}">
      <dsp:nvSpPr>
        <dsp:cNvPr id="0" name=""/>
        <dsp:cNvSpPr/>
      </dsp:nvSpPr>
      <dsp:spPr>
        <a:xfrm>
          <a:off x="1330961" y="-1234"/>
          <a:ext cx="5410570" cy="5410570"/>
        </a:xfrm>
        <a:prstGeom prst="circularArrow">
          <a:avLst>
            <a:gd name="adj1" fmla="val 8254"/>
            <a:gd name="adj2" fmla="val 576559"/>
            <a:gd name="adj3" fmla="val 10170364"/>
            <a:gd name="adj4" fmla="val 7261608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79CC4-EEBD-48EC-AE0B-DE09DB27FD76}">
      <dsp:nvSpPr>
        <dsp:cNvPr id="0" name=""/>
        <dsp:cNvSpPr/>
      </dsp:nvSpPr>
      <dsp:spPr>
        <a:xfrm>
          <a:off x="967320" y="448251"/>
          <a:ext cx="2290097" cy="229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WI-3-8" pitchFamily="2" charset="-78"/>
            </a:rPr>
            <a:t>إفحص (اضبط ، قدر ، درج)</a:t>
          </a:r>
        </a:p>
      </dsp:txBody>
      <dsp:txXfrm>
        <a:off x="967320" y="448251"/>
        <a:ext cx="2290097" cy="2290097"/>
      </dsp:txXfrm>
    </dsp:sp>
    <dsp:sp modelId="{CEBD8671-00CF-4847-8CC6-7C62CC189BDE}">
      <dsp:nvSpPr>
        <dsp:cNvPr id="0" name=""/>
        <dsp:cNvSpPr/>
      </dsp:nvSpPr>
      <dsp:spPr>
        <a:xfrm>
          <a:off x="1330961" y="-1234"/>
          <a:ext cx="5410570" cy="5410570"/>
        </a:xfrm>
        <a:prstGeom prst="circularArrow">
          <a:avLst>
            <a:gd name="adj1" fmla="val 8254"/>
            <a:gd name="adj2" fmla="val 576559"/>
            <a:gd name="adj3" fmla="val 16854833"/>
            <a:gd name="adj4" fmla="val 14968608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E03D07-0149-41A9-AE1A-E998569E7C17}">
      <dsp:nvSpPr>
        <dsp:cNvPr id="0" name=""/>
        <dsp:cNvSpPr/>
      </dsp:nvSpPr>
      <dsp:spPr>
        <a:xfrm>
          <a:off x="3661197" y="0"/>
          <a:ext cx="1464478" cy="988225"/>
        </a:xfrm>
        <a:prstGeom prst="trapezoid">
          <a:avLst>
            <a:gd name="adj" fmla="val 740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التقويم</a:t>
          </a:r>
        </a:p>
      </dsp:txBody>
      <dsp:txXfrm>
        <a:off x="3661197" y="0"/>
        <a:ext cx="1464478" cy="988225"/>
      </dsp:txXfrm>
    </dsp:sp>
    <dsp:sp modelId="{8B12B416-8963-412E-AE92-3C2736BD1301}">
      <dsp:nvSpPr>
        <dsp:cNvPr id="0" name=""/>
        <dsp:cNvSpPr/>
      </dsp:nvSpPr>
      <dsp:spPr>
        <a:xfrm>
          <a:off x="2928958" y="988225"/>
          <a:ext cx="2928957" cy="988225"/>
        </a:xfrm>
        <a:prstGeom prst="trapezoid">
          <a:avLst>
            <a:gd name="adj" fmla="val 740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التركيب</a:t>
          </a:r>
        </a:p>
      </dsp:txBody>
      <dsp:txXfrm>
        <a:off x="3441525" y="988225"/>
        <a:ext cx="1903822" cy="988225"/>
      </dsp:txXfrm>
    </dsp:sp>
    <dsp:sp modelId="{56C267B6-5CF1-49E9-A0AF-BC6A24E73207}">
      <dsp:nvSpPr>
        <dsp:cNvPr id="0" name=""/>
        <dsp:cNvSpPr/>
      </dsp:nvSpPr>
      <dsp:spPr>
        <a:xfrm>
          <a:off x="2196718" y="1976451"/>
          <a:ext cx="4393436" cy="988225"/>
        </a:xfrm>
        <a:prstGeom prst="trapezoid">
          <a:avLst>
            <a:gd name="adj" fmla="val 740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التحليل</a:t>
          </a:r>
        </a:p>
      </dsp:txBody>
      <dsp:txXfrm>
        <a:off x="2965569" y="1976451"/>
        <a:ext cx="2855734" cy="988225"/>
      </dsp:txXfrm>
    </dsp:sp>
    <dsp:sp modelId="{720BEB25-F7B8-4A1E-935D-DA020A181365}">
      <dsp:nvSpPr>
        <dsp:cNvPr id="0" name=""/>
        <dsp:cNvSpPr/>
      </dsp:nvSpPr>
      <dsp:spPr>
        <a:xfrm>
          <a:off x="1464479" y="2964676"/>
          <a:ext cx="5857915" cy="988225"/>
        </a:xfrm>
        <a:prstGeom prst="trapezoid">
          <a:avLst>
            <a:gd name="adj" fmla="val 740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التطبيق</a:t>
          </a:r>
        </a:p>
      </dsp:txBody>
      <dsp:txXfrm>
        <a:off x="2489614" y="2964676"/>
        <a:ext cx="3807645" cy="988225"/>
      </dsp:txXfrm>
    </dsp:sp>
    <dsp:sp modelId="{A757258E-A6BE-44FB-BDAA-C9D3D12BBDD2}">
      <dsp:nvSpPr>
        <dsp:cNvPr id="0" name=""/>
        <dsp:cNvSpPr/>
      </dsp:nvSpPr>
      <dsp:spPr>
        <a:xfrm>
          <a:off x="732239" y="3952902"/>
          <a:ext cx="7322395" cy="988225"/>
        </a:xfrm>
        <a:prstGeom prst="trapezoid">
          <a:avLst>
            <a:gd name="adj" fmla="val 740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الفهم</a:t>
          </a:r>
        </a:p>
      </dsp:txBody>
      <dsp:txXfrm>
        <a:off x="2013658" y="3952902"/>
        <a:ext cx="4759556" cy="988225"/>
      </dsp:txXfrm>
    </dsp:sp>
    <dsp:sp modelId="{949710CD-0EC0-4976-9DBF-5E7E90CFE640}">
      <dsp:nvSpPr>
        <dsp:cNvPr id="0" name=""/>
        <dsp:cNvSpPr/>
      </dsp:nvSpPr>
      <dsp:spPr>
        <a:xfrm>
          <a:off x="0" y="4941128"/>
          <a:ext cx="8786874" cy="988225"/>
        </a:xfrm>
        <a:prstGeom prst="trapezoid">
          <a:avLst>
            <a:gd name="adj" fmla="val 740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rPr>
            <a:t>المعرفة</a:t>
          </a:r>
          <a:endParaRPr lang="ar-EG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F_Najed" pitchFamily="2" charset="-78"/>
          </a:endParaRPr>
        </a:p>
      </dsp:txBody>
      <dsp:txXfrm>
        <a:off x="1537702" y="4941128"/>
        <a:ext cx="5711468" cy="988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7EB1B6-5ECC-4DF7-8955-72852343046B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93544C-524D-4D0E-B025-81685CFD323A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4E472-426A-4931-AC8A-B31EA34EB321}" type="slidenum">
              <a:rPr lang="en-US"/>
              <a:pPr/>
              <a:t>20</a:t>
            </a:fld>
            <a:endParaRPr lang="th-TH"/>
          </a:p>
        </p:txBody>
      </p:sp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ar-EG">
              <a:cs typeface="Arial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FA51C9F3-773C-4A20-B2C1-18987E6E138D}" type="slidenum">
              <a:rPr lang="ar-SA" sz="1200">
                <a:latin typeface="Tahoma" pitchFamily="34" charset="0"/>
                <a:cs typeface="Times New Roman" pitchFamily="18" charset="0"/>
              </a:rPr>
              <a:pPr rtl="1"/>
              <a:t>20</a:t>
            </a:fld>
            <a:endParaRPr lang="ar-EG" sz="12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CF29C-FDF2-4E5D-B236-BBC165316072}" type="slidenum">
              <a:rPr lang="en-US"/>
              <a:pPr/>
              <a:t>21</a:t>
            </a:fld>
            <a:endParaRPr lang="th-TH"/>
          </a:p>
        </p:txBody>
      </p:sp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ar-EG">
              <a:cs typeface="Arial" pitchFamily="34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FB3DC211-BB8B-443C-897C-0F76090216C3}" type="slidenum">
              <a:rPr lang="ar-SA" sz="1200">
                <a:latin typeface="Tahoma" pitchFamily="34" charset="0"/>
                <a:cs typeface="Times New Roman" pitchFamily="18" charset="0"/>
              </a:rPr>
              <a:pPr rtl="1"/>
              <a:t>21</a:t>
            </a:fld>
            <a:endParaRPr lang="ar-EG" sz="12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14C5E-65CE-448F-A122-01E8EEB7D4A6}" type="slidenum">
              <a:rPr lang="en-US"/>
              <a:pPr/>
              <a:t>22</a:t>
            </a:fld>
            <a:endParaRPr lang="th-TH"/>
          </a:p>
        </p:txBody>
      </p:sp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ar-EG">
              <a:cs typeface="Arial" pitchFamily="34" charset="0"/>
            </a:endParaRPr>
          </a:p>
        </p:txBody>
      </p:sp>
      <p:sp>
        <p:nvSpPr>
          <p:cNvPr id="205828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4C641B67-80B9-4823-AFC6-A62A50007194}" type="slidenum">
              <a:rPr lang="ar-SA" sz="1200">
                <a:latin typeface="Tahoma" pitchFamily="34" charset="0"/>
                <a:cs typeface="Times New Roman" pitchFamily="18" charset="0"/>
              </a:rPr>
              <a:pPr rtl="1"/>
              <a:t>22</a:t>
            </a:fld>
            <a:endParaRPr lang="ar-EG" sz="12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CDD5E-50F6-4CA1-BDEA-75A96DE4459C}" type="slidenum">
              <a:rPr lang="en-US"/>
              <a:pPr/>
              <a:t>23</a:t>
            </a:fld>
            <a:endParaRPr lang="th-TH"/>
          </a:p>
        </p:txBody>
      </p:sp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ar-EG">
              <a:cs typeface="Arial" pitchFamily="34" charset="0"/>
            </a:endParaRPr>
          </a:p>
        </p:txBody>
      </p:sp>
      <p:sp>
        <p:nvSpPr>
          <p:cNvPr id="20787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496ABA05-220D-48DE-984A-18D778732D03}" type="slidenum">
              <a:rPr lang="ar-SA" sz="1200">
                <a:latin typeface="Tahoma" pitchFamily="34" charset="0"/>
                <a:cs typeface="Times New Roman" pitchFamily="18" charset="0"/>
              </a:rPr>
              <a:pPr rtl="1"/>
              <a:t>23</a:t>
            </a:fld>
            <a:endParaRPr lang="ar-EG" sz="12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9FF58-1ED2-4564-82C3-847BDCC998DE}" type="slidenum">
              <a:rPr lang="en-US"/>
              <a:pPr/>
              <a:t>24</a:t>
            </a:fld>
            <a:endParaRPr lang="th-TH"/>
          </a:p>
        </p:txBody>
      </p:sp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ar-EG">
              <a:cs typeface="Arial" pitchFamily="34" charset="0"/>
            </a:endParaRPr>
          </a:p>
        </p:txBody>
      </p:sp>
      <p:sp>
        <p:nvSpPr>
          <p:cNvPr id="209924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9C96E744-1CBB-45FC-9D6E-2AE12680D3BC}" type="slidenum">
              <a:rPr lang="ar-SA" sz="1200">
                <a:latin typeface="Tahoma" pitchFamily="34" charset="0"/>
                <a:cs typeface="Times New Roman" pitchFamily="18" charset="0"/>
              </a:rPr>
              <a:pPr rtl="1"/>
              <a:t>24</a:t>
            </a:fld>
            <a:endParaRPr lang="ar-EG" sz="12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9FF58-1ED2-4564-82C3-847BDCC998DE}" type="slidenum">
              <a:rPr lang="en-US"/>
              <a:pPr/>
              <a:t>25</a:t>
            </a:fld>
            <a:endParaRPr lang="th-TH"/>
          </a:p>
        </p:txBody>
      </p:sp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ar-EG">
              <a:cs typeface="Arial" pitchFamily="34" charset="0"/>
            </a:endParaRPr>
          </a:p>
        </p:txBody>
      </p:sp>
      <p:sp>
        <p:nvSpPr>
          <p:cNvPr id="209924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9C96E744-1CBB-45FC-9D6E-2AE12680D3BC}" type="slidenum">
              <a:rPr lang="ar-SA" sz="1200">
                <a:latin typeface="Tahoma" pitchFamily="34" charset="0"/>
                <a:cs typeface="Times New Roman" pitchFamily="18" charset="0"/>
              </a:rPr>
              <a:pPr rtl="1"/>
              <a:t>25</a:t>
            </a:fld>
            <a:endParaRPr lang="ar-EG" sz="12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F842F-66C3-4DD7-87D5-7BD57292DDD7}" type="slidenum">
              <a:rPr lang="en-US"/>
              <a:pPr/>
              <a:t>27</a:t>
            </a:fld>
            <a:endParaRPr lang="th-TH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58676-9B2C-439C-8C95-8CCB3D9F2AB5}" type="slidenum">
              <a:rPr lang="en-US"/>
              <a:pPr/>
              <a:t>35</a:t>
            </a:fld>
            <a:endParaRPr lang="th-TH"/>
          </a:p>
        </p:txBody>
      </p:sp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ar-EG">
              <a:cs typeface="Arial" pitchFamily="34" charset="0"/>
            </a:endParaRPr>
          </a:p>
        </p:txBody>
      </p:sp>
      <p:sp>
        <p:nvSpPr>
          <p:cNvPr id="199684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E6E052CA-E055-45A9-819A-FAE2E808770A}" type="slidenum">
              <a:rPr lang="ar-SA" sz="1200">
                <a:latin typeface="Tahoma" pitchFamily="34" charset="0"/>
                <a:cs typeface="Times New Roman" pitchFamily="18" charset="0"/>
              </a:rPr>
              <a:pPr rtl="1"/>
              <a:t>35</a:t>
            </a:fld>
            <a:endParaRPr lang="ar-EG" sz="12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BE088-38A2-47E0-B69E-2058A73C483A}" type="slidenum">
              <a:rPr lang="en-US"/>
              <a:pPr/>
              <a:t>37</a:t>
            </a:fld>
            <a:endParaRPr lang="th-TH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>
              <a:cs typeface="Arial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72636B5B-38E4-498A-8EFB-EAE22D33C96B}" type="slidenum">
              <a:rPr lang="ar-SA" sz="1200">
                <a:latin typeface="Tahoma" pitchFamily="34" charset="0"/>
                <a:cs typeface="Times New Roman" pitchFamily="18" charset="0"/>
              </a:rPr>
              <a:pPr rtl="1"/>
              <a:t>37</a:t>
            </a:fld>
            <a:endParaRPr lang="ar-EG" sz="12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eg/imgres?imgurl=http://www.heep2.edu.eg/sc/EN/img/dapap.gif&amp;imgrefurl=http://www.heep2.edu.eg/sc/EN/Projects.html&amp;usg=__ExDHd77dJRneGe-3CVEkQZC8_hs=&amp;h=100&amp;w=200&amp;sz=10&amp;hl=ar&amp;start=1&amp;itbs=1&amp;tbnid=nCGMvKInd9DEaM:&amp;tbnh=52&amp;tbnw=104&amp;prev=/images?q=DAPAP&amp;hl=ar&amp;gbv=2&amp;tbs=isch:1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00338" y="263525"/>
            <a:ext cx="5775325" cy="611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71414"/>
            <a:ext cx="5186370" cy="9286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1142984"/>
            <a:ext cx="5757874" cy="4525963"/>
          </a:xfrm>
        </p:spPr>
        <p:txBody>
          <a:bodyPr>
            <a:normAutofit/>
          </a:bodyPr>
          <a:lstStyle>
            <a:lvl1pPr algn="just">
              <a:buClr>
                <a:srgbClr val="C00000"/>
              </a:buClr>
              <a:buSzPct val="115000"/>
              <a:buFont typeface="Wingdings" pitchFamily="2" charset="2"/>
              <a:buChar char="v"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defRPr>
            </a:lvl1pPr>
          </a:lstStyle>
          <a:p>
            <a:pPr lvl="0"/>
            <a:endParaRPr lang="ar-EG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929454" y="6357959"/>
            <a:ext cx="2143140" cy="4286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 anchor="ctr" anchorCtr="0"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Extra Bold" pitchFamily="2" charset="-78"/>
              </a:rPr>
              <a:t>د / محسوب عبد القادر </a:t>
            </a:r>
            <a:r>
              <a:rPr lang="ar-EG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Extra Bold" pitchFamily="2" charset="-78"/>
              </a:rPr>
              <a:t>-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Extra Bold" pitchFamily="2" charset="-78"/>
              </a:rPr>
              <a:t>QAAQC</a:t>
            </a:r>
            <a:endParaRPr lang="ar-EG" dirty="0"/>
          </a:p>
        </p:txBody>
      </p:sp>
      <p:pic>
        <p:nvPicPr>
          <p:cNvPr id="63490" name="Picture 2" descr="http://t0.gstatic.com/images?q=tbn:nCGMvKInd9DEaM:http://www.heep2.edu.eg/sc/EN/img/dapap.gif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8" y="6286520"/>
            <a:ext cx="990600" cy="4953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6D3F-10D6-4918-AA8B-E4C4D7F88C5F}" type="datetimeFigureOut">
              <a:rPr lang="ar-EG" smtClean="0"/>
              <a:pPr/>
              <a:t>19/02/1435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E08A-CA1A-4957-B6D8-DB8D9A124D76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.eg/imgres?imgurl=http://blogs.edweek.org/edweek/thisweekineducation/upload/2007/06/national_yawn_standards/National%20Standards%20IC.jpg&amp;imgrefurl=http://blogs.edweek.org/edweek/thisweekineducation/2007/06/national_yawn_standards_again.html&amp;usg=__1eocyC62YxfLhAjHi8bYY95HjDw=&amp;h=276&amp;w=309&amp;sz=21&amp;hl=ar&amp;start=1&amp;tbnid=4BIz_ke_YAL1UM:&amp;tbnh=105&amp;tbnw=117&amp;prev=/images?q=standards&amp;gbv=2&amp;hl=a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.eg/imgres?imgurl=http://finaff.ucsc.edu/CashTrain/images/scale2.jpg&amp;imgrefurl=http://finaff.ucsc.edu/CashTrain/&amp;usg=__arAzcrNpy7p85UT7yjCayZ3_7BE=&amp;h=304&amp;w=350&amp;sz=12&amp;hl=ar&amp;start=3&amp;tbnid=5sr7yTR7jAKkeM:&amp;tbnh=104&amp;tbnw=120&amp;prev=/images?q=scale&amp;gbv=2&amp;hl=a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google.com.eg/imgres?imgurl=http://dotnet.org.za/blogs/willy/WindowsLiveWriter/CommunityAcademicProgram_11A0E/CLIPART_OF_10868_SM_2.jpg&amp;imgrefurl=http://dotnet.org.za/willy/archive/2008/10/01/community-academic-program.aspx&amp;usg=__rRoFoX6f9L_LGa_2wklvoDx_fqA=&amp;h=480&amp;w=480&amp;sz=44&amp;hl=ar&amp;start=3&amp;tbnid=vGUVO18Izns5LM:&amp;tbnh=129&amp;tbnw=129&amp;prev=/images?q=acadeimci+program&amp;gbv=2&amp;hl=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eg/imgres?imgurl=http://willscullypower.files.wordpress.com/2009/03/certification.jpg&amp;imgrefurl=http://willscullypower.wordpress.com/2009/03/03/google-analytics-launches-individual-qualification-iq-test-or/&amp;usg=__ViE9UATxKdULRhq6U9mrIwCaubo=&amp;h=480&amp;w=320&amp;sz=25&amp;hl=ar&amp;start=1&amp;tbnid=iOOQXRKvJMUv1M:&amp;tbnh=129&amp;tbnw=86&amp;prev=/images?q=certification&amp;gbv=2&amp;hl=ar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.eg/imgres?imgurl=http://www.ibagroup.eu/ii/meeting.jpg&amp;imgrefurl=http://www.ibagroup.eu/en/newsroom/news/iba-ibm-16-09-09.html&amp;usg=__6QW7OIMYNeHPlnyOtK0_0J_R030=&amp;h=491&amp;w=600&amp;sz=306&amp;hl=ar&amp;start=50&amp;tbnid=mbieddp1Ia79FM:&amp;tbnh=110&amp;tbnw=135&amp;prev=/images?q=academic+program&amp;gbv=2&amp;ndsp=20&amp;hl=ar&amp;sa=N&amp;start=4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.eg/imgres?imgurl=http://www.learningkeys.org/Portals/0/Curriculum.jpg&amp;imgrefurl=http://www.learningkeys.org/KeyPlays/tabid/101/Default.aspx&amp;usg=__2wjr-QU5LHDAt_pMmFOw-aPzXfM=&amp;h=1024&amp;w=819&amp;sz=68&amp;hl=ar&amp;start=147&amp;tbnid=86tqrFp6_b0_wM:&amp;tbnh=150&amp;tbnw=120&amp;prev=/images?q=curriculum&amp;gbv=2&amp;ndsp=20&amp;hl=ar&amp;sa=N&amp;start=14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.eg/imgres?imgurl=http://www.cityu.edu.hk/edo/obtl/elearn_tool/images/circle_ILO.png&amp;imgrefurl=http://www.cityu.edu.hk/edo/obtl/elearn_tool/p4.htm&amp;usg=__8rsfkpobfsC6dXi6WnXa06Aa6Tc=&amp;h=130&amp;w=140&amp;sz=2&amp;hl=ar&amp;start=47&amp;tbnid=ufKqMNGxuIl7-M:&amp;tbnh=86&amp;tbnw=93&amp;prev=/images?q=ILOs&amp;gbv=2&amp;ndsp=20&amp;hl=ar&amp;sa=N&amp;start=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g/imgres?imgurl=http://www.winona.edu/winonan/f2005/9-14/images/StackOfBooks.jpg&amp;imgrefurl=http://www.winona.edu/winonan/f2005/9-14/Bookpricessoar.htm&amp;usg=__JMqT5kaGEdM1r37EaiSlh5HCKKU=&amp;h=700&amp;w=497&amp;sz=56&amp;hl=ar&amp;start=13&amp;tbnid=Iix0YhR1osnh8M:&amp;tbnh=140&amp;tbnw=99&amp;prev=/images?q=books&amp;gbv=2&amp;hl=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g/imgres?imgurl=http://www.openwebu.com/files/imagecache/preview/files/publishers/mariannebh/662_Administration_for_E/class_images/Accounting.jpg&amp;imgrefurl=http://knoworacle.wordpress.com/category/oracle-functional/oracle-ap-functional/&amp;usg=__PKODETTj6wmg4r6WN4YLYfJAhk4=&amp;h=300&amp;w=400&amp;sz=22&amp;hl=ar&amp;start=30&amp;tbnid=KIZwOEhANckkNM:&amp;tbnh=93&amp;tbnw=124&amp;prev=/images?q=accounting+report&amp;gbv=2&amp;ndsp=20&amp;hl=ar&amp;sa=N&amp;start=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g/imgres?imgurl=http://www.flow4athletes.com/multimedia/ssp_images/dreamstime_2676756.jpg&amp;imgrefurl=http://flow4athletes.com/ssp/mental_conditioning&amp;usg=__jA9zeauxmf_e9tc1sgPs6aaAgyA=&amp;h=320&amp;w=320&amp;sz=6&amp;hl=ar&amp;start=1&amp;tbnid=shlXvsqKqcuH5M:&amp;tbnh=118&amp;tbnw=118&amp;prev=/images?q=mental+skills&amp;gbv=2&amp;hl=a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g/imgres?imgurl=http://www.l2lgroup.com/importance-of-effective-communication-skills-01.jpg&amp;imgrefurl=http://www.l2lgroup.com/_blog/L2L_Group/post/Good_Communication_Skills_are_the_Key_to_Excellent_Sales/&amp;usg=__XMQUlzl7oSstrgj7GfW6ICK8zGM=&amp;h=412&amp;w=291&amp;sz=31&amp;hl=ar&amp;start=1&amp;tbnid=Q2aVjfHGqfCP3M:&amp;tbnh=125&amp;tbnw=88&amp;prev=/images?q=communication+skill&amp;gbv=2&amp;hl=a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g/imgres?imgurl=http://www.dancelife.com.au/media/images/blog/communication.gif&amp;imgrefurl=http://www.dancelife.com.au/blogs/posts/clintsalter/tag/katehiston&amp;usg=__fgGFsJpZmp3L-f5uzst1NXAb-CA=&amp;h=307&amp;w=521&amp;sz=5&amp;hl=ar&amp;start=20&amp;tbnid=3Y_BM630fdPNmM:&amp;tbnh=77&amp;tbnw=131&amp;prev=/images?q=communication+skill&amp;gbv=2&amp;hl=a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com.eg/imgres?imgurl=http://www.entrepreneurs-journey.com/images/time-management.jpg&amp;imgrefurl=http://www.entrepreneurs-journey.com/996/why-entrepreneurs-need-to-invent-their-own-time-management-systems/&amp;usg=__M602QvvHw56mTBDdsfu3z0xLm8k=&amp;h=241&amp;w=348&amp;sz=23&amp;hl=ar&amp;start=57&amp;tbnid=kfOUes2v000aaM:&amp;tbnh=83&amp;tbnw=120&amp;prev=/images?q=time+,management&amp;gbv=2&amp;ndsp=20&amp;hl=ar&amp;sa=N&amp;start=40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g/imgres?imgurl=http://www.cwcboe.org/jchs/lib/jchs/thumbtack_note_important_1(2).jpg&amp;imgrefurl=http://www.cwcboe.org/jchs/&amp;usg=__KuYNeWAxVLYpAtNRMQ4rJqP1g7k=&amp;h=270&amp;w=384&amp;sz=13&amp;hl=ar&amp;start=16&amp;tbnid=tQkDS6E9DZob5M:&amp;tbnh=86&amp;tbnw=123&amp;prev=/images?q=important&amp;gbv=2&amp;hl=ar&amp;sa=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.eg/imgres?imgurl=http://messiahacademy.files.wordpress.com/2009/07/accreditation_status.jpg&amp;imgrefurl=http://messiahacademy.wordpress.com/&amp;usg=__FbQZpP8TOACPGmBtyP_ex9j_dpQ=&amp;h=371&amp;w=570&amp;sz=51&amp;hl=ar&amp;start=2&amp;itbs=1&amp;tbnid=_9oj4t6LIcoieM:&amp;tbnh=87&amp;tbnw=134&amp;prev=/images?q=accreditation&amp;gbv=2&amp;hl=ar&amp;sa=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01122" cy="2428892"/>
          </a:xfrm>
        </p:spPr>
        <p:txBody>
          <a:bodyPr>
            <a:noAutofit/>
          </a:bodyPr>
          <a:lstStyle/>
          <a:p>
            <a:r>
              <a:rPr lang="ar-EG" sz="9000" dirty="0" smtClean="0"/>
              <a:t>توصيف المقررات الدراسية</a:t>
            </a:r>
            <a:endParaRPr lang="ar-EG" sz="9000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4000504"/>
            <a:ext cx="535785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مركز ضمان الجودة</a:t>
            </a:r>
            <a:endParaRPr lang="ar-E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السبت – 11/ 1/ 2014م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exeng.edu.eg/~qau/images/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01122" cy="657229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429684" cy="1000132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cs typeface="PT Bold Heading" pitchFamily="2" charset="-78"/>
              </a:rPr>
              <a:t>موقع المعايير الأكاديمية فى عملية الاعتماد البرنامجى</a:t>
            </a:r>
            <a:endParaRPr lang="en-US" dirty="0"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285728"/>
          <a:ext cx="8286808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951072">
                <a:tc>
                  <a:txBody>
                    <a:bodyPr/>
                    <a:lstStyle/>
                    <a:p>
                      <a:pPr algn="ctr"/>
                      <a:r>
                        <a:rPr lang="ar-EG" sz="2800" dirty="0" smtClean="0">
                          <a:cs typeface="PT Bold Heading" pitchFamily="2" charset="-78"/>
                        </a:rPr>
                        <a:t>الفاعلية التعليمية للبرنامج</a:t>
                      </a:r>
                      <a:endParaRPr lang="en-US" sz="2800" dirty="0">
                        <a:cs typeface="PT Bold Heading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dirty="0" smtClean="0">
                          <a:cs typeface="PT Bold Heading" pitchFamily="2" charset="-78"/>
                        </a:rPr>
                        <a:t>إدارة البرنامج</a:t>
                      </a:r>
                      <a:endParaRPr lang="en-US" sz="2800" dirty="0">
                        <a:cs typeface="PT Bold Heading" pitchFamily="2" charset="-78"/>
                      </a:endParaRPr>
                    </a:p>
                  </a:txBody>
                  <a:tcPr anchor="ctr"/>
                </a:tc>
              </a:tr>
              <a:tr h="3692398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المعايير الأكاديمية للبرامج.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 تصميم البرنامج</a:t>
                      </a:r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التعليم والتعلم. </a:t>
                      </a:r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الطلاب. </a:t>
                      </a:r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أعضاء هيئة التدريس.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تقويم مخرجات التعلم. </a:t>
                      </a:r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التعزيز و التطوير..</a:t>
                      </a:r>
                      <a:endParaRPr lang="en-US" sz="2800" dirty="0"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رسالة وأهداف البرنامج. </a:t>
                      </a:r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قيادة وتنظيم البرنامج. </a:t>
                      </a:r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ar-EG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الموارد المالية والتسهيلات المادية الداعمة.</a:t>
                      </a:r>
                      <a:endParaRPr lang="en-US" sz="2800" dirty="0">
                        <a:cs typeface="PT Bold Heading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5357826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EG" sz="2400" dirty="0" smtClean="0">
                <a:cs typeface="PT Bold Heading" pitchFamily="2" charset="-78"/>
              </a:rPr>
              <a:t>ولعل من أهم ما يميز الفاعلية التعليمية للبرنامج هو وجود نظام شامل لتقويم مخرجات التعلم، والذي يعد من المعايير الحاكمة لاعتماده.</a:t>
            </a:r>
            <a:endParaRPr lang="en-US" sz="2400" dirty="0"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115328" cy="1357322"/>
          </a:xfrm>
        </p:spPr>
        <p:txBody>
          <a:bodyPr>
            <a:normAutofit/>
          </a:bodyPr>
          <a:lstStyle/>
          <a:p>
            <a:r>
              <a:rPr lang="ar-EG" dirty="0" smtClean="0"/>
              <a:t>المعايير القومية الأكاديمية القياسية</a:t>
            </a:r>
            <a:br>
              <a:rPr lang="ar-EG" dirty="0" smtClean="0"/>
            </a:br>
            <a:r>
              <a:rPr lang="ar-EG" dirty="0" smtClean="0"/>
              <a:t> </a:t>
            </a:r>
            <a:r>
              <a:rPr lang="en-US" dirty="0" smtClean="0"/>
              <a:t>National Academic Reference Standards (NARS)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2043113"/>
          </a:xfrm>
        </p:spPr>
        <p:txBody>
          <a:bodyPr>
            <a:normAutofit/>
          </a:bodyPr>
          <a:lstStyle/>
          <a:p>
            <a:r>
              <a:rPr lang="ar-EG" sz="3200" b="0" dirty="0" smtClean="0"/>
              <a:t>هى الأسس التى تضعها اللجان المتخصصة بمشاركة جميع الجهات المعنية والمستفيدين من الخدمة التعليمية استرشاداً بالمعايير الدولية مع المحافظة على الذاتية الثقافية للأمة ، وتمثل الحد الأدنى لمستوى عناصر جودة البرامج التعليمية .</a:t>
            </a:r>
            <a:endParaRPr lang="ar-EG" sz="3200" dirty="0" smtClean="0"/>
          </a:p>
          <a:p>
            <a:endParaRPr lang="ar-EG" dirty="0"/>
          </a:p>
        </p:txBody>
      </p:sp>
      <p:pic>
        <p:nvPicPr>
          <p:cNvPr id="4" name="Picture 5" descr="National%2520Standards%2520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3500462" cy="280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71414"/>
            <a:ext cx="7286676" cy="1000132"/>
          </a:xfrm>
        </p:spPr>
        <p:txBody>
          <a:bodyPr>
            <a:normAutofit fontScale="90000"/>
          </a:bodyPr>
          <a:lstStyle/>
          <a:p>
            <a:r>
              <a:rPr lang="ar-EG" dirty="0" smtClean="0"/>
              <a:t>المعايير المعتمدة </a:t>
            </a:r>
            <a:r>
              <a:rPr lang="en-US" dirty="0" smtClean="0"/>
              <a:t>Academic Reference Standards (ARS)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142984"/>
            <a:ext cx="6230496" cy="5000660"/>
          </a:xfrm>
        </p:spPr>
        <p:txBody>
          <a:bodyPr>
            <a:no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dirty="0" smtClean="0"/>
              <a:t>تسمى المعايير الأكاديمية القياسية (المرجعية) .</a:t>
            </a:r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dirty="0" smtClean="0"/>
              <a:t>هى المعايير التى تحددها المؤسسة التعليمية لنفسها و</a:t>
            </a:r>
            <a:r>
              <a:rPr lang="ar-SA" sz="3200" b="0" dirty="0" smtClean="0"/>
              <a:t>مستمدة من المراجع العالمية أو القومية أو كليهما</a:t>
            </a:r>
            <a:r>
              <a:rPr lang="ar-EG" sz="3200" dirty="0" smtClean="0"/>
              <a:t> وتعتمد من الهيئة القومية لضمان جودة التعليم والاعتماد .</a:t>
            </a:r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endParaRPr lang="ar-EG" sz="1400" dirty="0" smtClean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dirty="0" smtClean="0"/>
              <a:t>بشرط أن يكون مستواها أعلى من الحد الأدنى للمعايير القومية الأكاديمية القياسية .</a:t>
            </a:r>
          </a:p>
        </p:txBody>
      </p:sp>
      <p:pic>
        <p:nvPicPr>
          <p:cNvPr id="4" name="Picture 5" descr="scale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71810"/>
            <a:ext cx="2500330" cy="3073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4" y="71414"/>
            <a:ext cx="4257676" cy="785818"/>
          </a:xfrm>
        </p:spPr>
        <p:txBody>
          <a:bodyPr/>
          <a:lstStyle/>
          <a:p>
            <a:r>
              <a:rPr lang="ar-EG" dirty="0" smtClean="0"/>
              <a:t>المعايير</a:t>
            </a:r>
            <a:endParaRPr lang="th-TH" dirty="0"/>
          </a:p>
        </p:txBody>
      </p:sp>
      <p:sp>
        <p:nvSpPr>
          <p:cNvPr id="200707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500034" y="1142984"/>
            <a:ext cx="8186766" cy="5072098"/>
          </a:xfrm>
        </p:spPr>
        <p:txBody>
          <a:bodyPr>
            <a:normAutofit/>
          </a:bodyPr>
          <a:lstStyle/>
          <a:p>
            <a:pPr algn="justLow"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0" dirty="0"/>
              <a:t>هو متطلب واضح </a:t>
            </a:r>
            <a:r>
              <a:rPr lang="ar-EG" sz="3200" b="0" dirty="0" smtClean="0"/>
              <a:t>حول </a:t>
            </a:r>
            <a:r>
              <a:rPr lang="ar-EG" sz="3200" b="0" dirty="0"/>
              <a:t>أنواع المعرفة والفهم </a:t>
            </a:r>
            <a:r>
              <a:rPr lang="ar-EG" sz="3200" b="0" dirty="0" smtClean="0"/>
              <a:t>والمهارات </a:t>
            </a:r>
            <a:r>
              <a:rPr lang="ar-EG" sz="3200" b="0" dirty="0"/>
              <a:t>المتوقع </a:t>
            </a:r>
            <a:r>
              <a:rPr lang="ar-EG" sz="3200" b="0" dirty="0" smtClean="0"/>
              <a:t>أن تبنى عليها البرامج التعليمية .</a:t>
            </a:r>
            <a:endParaRPr lang="ar-EG" sz="3200" b="0" dirty="0"/>
          </a:p>
          <a:p>
            <a:pPr algn="justLow">
              <a:buClr>
                <a:srgbClr val="FF3300"/>
              </a:buClr>
              <a:buFont typeface="Wingdings" pitchFamily="2" charset="2"/>
              <a:buChar char="q"/>
            </a:pPr>
            <a:endParaRPr lang="ar-EG" sz="3200" b="0" dirty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0" dirty="0" smtClean="0"/>
              <a:t> ما </a:t>
            </a:r>
            <a:r>
              <a:rPr lang="ar-EG" sz="3200" b="0" dirty="0"/>
              <a:t>ينبغى أن يعرفه الطالب ويكون قادراً على أدائه </a:t>
            </a:r>
            <a:r>
              <a:rPr lang="ar-EG" sz="3200" b="0" dirty="0" smtClean="0"/>
              <a:t>.</a:t>
            </a:r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endParaRPr lang="ar-EG" sz="3200" b="0" dirty="0" smtClean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0" dirty="0" smtClean="0"/>
              <a:t> عبارات واسعة قد تكون مركبة تسمح بترجمتها إلى نواتج تعلم فى البرنامج .</a:t>
            </a:r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endParaRPr lang="ar-EG" sz="3200" b="0" dirty="0" smtClean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0" dirty="0" smtClean="0"/>
              <a:t> يفضل أن تبدأ بالمصدر .</a:t>
            </a:r>
            <a:endParaRPr lang="en-US" sz="3200" dirty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البرنامج الأكاديمى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dirty="0" smtClean="0"/>
              <a:t>يتضمن المناهج والمقررات والأنشطة التى تكسب الطالب المعرفة ، والمهارات ، والقيم اللازمة لتحقيق أهداف تعليمية مخططة ، وفى تخصص دراسى محدد ، والذى يتم منح الطالب درجة علمية أو شهادة اجتياز عند استيفاء مكوناته ومتطلباته .</a:t>
            </a:r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endParaRPr lang="ar-EG" dirty="0" smtClean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dirty="0" smtClean="0"/>
              <a:t>يناظر الدرجات العلمية : ليسانس ، بكالوريوس ، دبلو ، ماجستير ، دكتوراه .</a:t>
            </a:r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endParaRPr lang="ar-EG" dirty="0" smtClean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dirty="0" smtClean="0"/>
              <a:t>منها : برنامج الجغرافيا ، برنامج اللغة العربية ، وبرنامج اللغة الإنجليزية ..... الخ .</a:t>
            </a:r>
          </a:p>
          <a:p>
            <a:endParaRPr lang="ar-EG" dirty="0"/>
          </a:p>
        </p:txBody>
      </p:sp>
      <p:pic>
        <p:nvPicPr>
          <p:cNvPr id="4" name="Picture 5" descr="CLIPART_OF_10868_SM_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2087563" cy="2087563"/>
          </a:xfrm>
          <a:prstGeom prst="rect">
            <a:avLst/>
          </a:prstGeom>
          <a:noFill/>
        </p:spPr>
      </p:pic>
      <p:pic>
        <p:nvPicPr>
          <p:cNvPr id="5" name="Picture 7" descr="meeti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420938"/>
            <a:ext cx="2376487" cy="2303462"/>
          </a:xfrm>
          <a:prstGeom prst="rect">
            <a:avLst/>
          </a:prstGeom>
          <a:noFill/>
        </p:spPr>
      </p:pic>
      <p:pic>
        <p:nvPicPr>
          <p:cNvPr id="6" name="Picture 9" descr="certific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072074"/>
            <a:ext cx="1295400" cy="122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أهداف البرنامج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2114552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SA" b="0" dirty="0" smtClean="0"/>
              <a:t>النتائج النهائية التى يسعى البرنامج </a:t>
            </a:r>
            <a:r>
              <a:rPr lang="ar-EG" b="0" dirty="0" smtClean="0"/>
              <a:t>إ</a:t>
            </a:r>
            <a:r>
              <a:rPr lang="ar-SA" b="0" dirty="0" smtClean="0"/>
              <a:t>لى تحقيقها والتى يجب أن تكون محددة بدقة</a:t>
            </a:r>
            <a:r>
              <a:rPr lang="ar-EG" b="0" dirty="0" smtClean="0"/>
              <a:t> </a:t>
            </a:r>
            <a:r>
              <a:rPr lang="ar-SA" b="0" dirty="0" smtClean="0"/>
              <a:t>وواضحة ومفهوم</a:t>
            </a:r>
            <a:r>
              <a:rPr lang="ar-EG" b="0" dirty="0" smtClean="0"/>
              <a:t>ه</a:t>
            </a:r>
            <a:r>
              <a:rPr lang="ar-SA" b="0" dirty="0" smtClean="0"/>
              <a:t> وواقعية ومرنة وقابلة للقياس</a:t>
            </a:r>
            <a:r>
              <a:rPr lang="ar-EG" b="0" dirty="0" smtClean="0"/>
              <a:t> </a:t>
            </a:r>
            <a:r>
              <a:rPr lang="ar-SA" b="0" dirty="0" smtClean="0"/>
              <a:t>.</a:t>
            </a:r>
            <a:endParaRPr lang="ar-EG" b="0" dirty="0" smtClean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endParaRPr lang="th-TH" b="0" dirty="0" smtClean="0"/>
          </a:p>
          <a:p>
            <a:endParaRPr lang="ar-EG" dirty="0"/>
          </a:p>
        </p:txBody>
      </p:sp>
      <p:pic>
        <p:nvPicPr>
          <p:cNvPr id="4" name="Picture 4" descr="bullseye_goa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500570"/>
            <a:ext cx="58324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المنهج</a:t>
            </a:r>
            <a:endParaRPr lang="th-TH"/>
          </a:p>
        </p:txBody>
      </p:sp>
      <p:sp>
        <p:nvSpPr>
          <p:cNvPr id="186371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3071802" y="1557338"/>
            <a:ext cx="5387986" cy="372905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dirty="0"/>
              <a:t>المكون المعرفى والمهارى والوجدانى لتحقيق مخرجات التعلم المستهدفة فى فترة زمنية محددة .</a:t>
            </a:r>
            <a:endParaRPr lang="th-TH" dirty="0"/>
          </a:p>
        </p:txBody>
      </p:sp>
      <p:pic>
        <p:nvPicPr>
          <p:cNvPr id="186373" name="Picture 5" descr="Curricul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05038"/>
            <a:ext cx="2160587" cy="273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نواتج التعلم المستهدفة</a:t>
            </a:r>
            <a:endParaRPr lang="th-TH" dirty="0"/>
          </a:p>
        </p:txBody>
      </p:sp>
      <p:sp>
        <p:nvSpPr>
          <p:cNvPr id="200707" name="Rectangle 3" descr="Paper bag"/>
          <p:cNvSpPr>
            <a:spLocks noGrp="1" noChangeArrowheads="1"/>
          </p:cNvSpPr>
          <p:nvPr>
            <p:ph type="body" idx="1"/>
          </p:nvPr>
        </p:nvSpPr>
        <p:spPr>
          <a:xfrm>
            <a:off x="2195736" y="1142984"/>
            <a:ext cx="6491064" cy="5072098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SA" b="0" dirty="0" smtClean="0"/>
              <a:t>النتائج </a:t>
            </a:r>
            <a:r>
              <a:rPr lang="ar-SA" b="0" dirty="0"/>
              <a:t>المستهدفة من التعلم وه</a:t>
            </a:r>
            <a:r>
              <a:rPr lang="ar-EG" b="0" dirty="0"/>
              <a:t>ى</a:t>
            </a:r>
            <a:r>
              <a:rPr lang="ar-SA" b="0" dirty="0"/>
              <a:t> المعرفة والفهم والمهارات الت</a:t>
            </a:r>
            <a:r>
              <a:rPr lang="ar-EG" b="0" dirty="0"/>
              <a:t>ى</a:t>
            </a:r>
            <a:r>
              <a:rPr lang="ar-SA" b="0" dirty="0"/>
              <a:t> تسعى إلى تحقيقها</a:t>
            </a:r>
            <a:r>
              <a:rPr lang="ar-EG" b="0" dirty="0"/>
              <a:t> ا</a:t>
            </a:r>
            <a:r>
              <a:rPr lang="ar-SA" b="0" dirty="0"/>
              <a:t>لمؤسسة من خلال برامجها المختلفة والمرتبطة برسالتها، وتعكس المعايير الأكاديمية</a:t>
            </a:r>
            <a:r>
              <a:rPr lang="ar-EG" b="0" dirty="0"/>
              <a:t> </a:t>
            </a:r>
            <a:r>
              <a:rPr lang="ar-SA" b="0" dirty="0"/>
              <a:t>المتبناه</a:t>
            </a:r>
            <a:r>
              <a:rPr lang="ar-EG" b="0" dirty="0"/>
              <a:t> </a:t>
            </a:r>
            <a:r>
              <a:rPr lang="ar-SA" b="0" dirty="0"/>
              <a:t>، وقابلة للقياس</a:t>
            </a:r>
            <a:r>
              <a:rPr lang="ar-EG" b="0" dirty="0"/>
              <a:t> </a:t>
            </a:r>
            <a:r>
              <a:rPr lang="ar-SA" b="0" dirty="0"/>
              <a:t>، وكذا ترتبط بشكل واضح بالطرق المختلفة لتقويم الطلاب</a:t>
            </a:r>
            <a:r>
              <a:rPr lang="ar-EG" b="0" dirty="0"/>
              <a:t> </a:t>
            </a:r>
            <a:r>
              <a:rPr lang="ar-SA" b="0" dirty="0"/>
              <a:t>.</a:t>
            </a:r>
            <a:endParaRPr lang="ar-EG" b="0" dirty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endParaRPr lang="ar-EG" b="0" dirty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r>
              <a:rPr lang="ar-EG" b="0" dirty="0"/>
              <a:t>ما ينبغى أن يعرفه الطالب ويكون قادراً على أدائه .</a:t>
            </a:r>
            <a:endParaRPr lang="en-US" sz="1800" dirty="0"/>
          </a:p>
          <a:p>
            <a:pPr>
              <a:buClr>
                <a:srgbClr val="FF3300"/>
              </a:buClr>
              <a:buFont typeface="Wingdings" pitchFamily="2" charset="2"/>
              <a:buChar char="q"/>
            </a:pPr>
            <a:endParaRPr lang="th-TH" dirty="0"/>
          </a:p>
        </p:txBody>
      </p:sp>
      <p:pic>
        <p:nvPicPr>
          <p:cNvPr id="200708" name="Picture 4" descr="circle_I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2017713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ooode.com/data/media/273/0-pic38-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27088" y="1700213"/>
            <a:ext cx="7239000" cy="4800600"/>
            <a:chOff x="838200" y="1066800"/>
            <a:chExt cx="7239000" cy="4800600"/>
          </a:xfrm>
        </p:grpSpPr>
        <p:sp>
          <p:nvSpPr>
            <p:cNvPr id="22531" name="Oval 3"/>
            <p:cNvSpPr>
              <a:spLocks noChangeArrowheads="1"/>
            </p:cNvSpPr>
            <p:nvPr/>
          </p:nvSpPr>
          <p:spPr bwMode="auto">
            <a:xfrm>
              <a:off x="838200" y="1066800"/>
              <a:ext cx="7239000" cy="48006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39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0" hangingPunct="0">
                <a:defRPr/>
              </a:pPr>
              <a:endParaRPr lang="en-GB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  <a:cs typeface="Times New Roman" pitchFamily="18" charset="0"/>
              </a:endParaRPr>
            </a:p>
          </p:txBody>
        </p:sp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 flipH="1">
              <a:off x="2133600" y="1524000"/>
              <a:ext cx="4419600" cy="381000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2057400" y="1676400"/>
              <a:ext cx="5181600" cy="3276600"/>
            </a:xfrm>
            <a:prstGeom prst="line">
              <a:avLst/>
            </a:prstGeom>
            <a:noFill/>
            <a:ln w="412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700338" y="1773238"/>
            <a:ext cx="3429000" cy="1235075"/>
            <a:chOff x="2667000" y="1295400"/>
            <a:chExt cx="3429000" cy="1235075"/>
          </a:xfrm>
        </p:grpSpPr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2667000" y="1295400"/>
              <a:ext cx="3429000" cy="8617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ar-SA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المعرفة والفهم</a:t>
              </a:r>
              <a:endParaRPr lang="en-GB" sz="3200" b="1" dirty="0">
                <a:solidFill>
                  <a:srgbClr val="008000"/>
                </a:solidFill>
                <a:latin typeface="Times" pitchFamily="18" charset="0"/>
                <a:cs typeface="PT Bold Heading" pitchFamily="2" charset="-78"/>
              </a:endParaRPr>
            </a:p>
            <a:p>
              <a:pPr algn="ctr" rtl="1" eaLnBrk="0" hangingPunct="0"/>
              <a:endParaRPr lang="en-GB" b="1" dirty="0">
                <a:solidFill>
                  <a:srgbClr val="33CC33"/>
                </a:solidFill>
                <a:latin typeface="Times" pitchFamily="18" charset="0"/>
                <a:cs typeface="Times New Roman" pitchFamily="18" charset="0"/>
              </a:endParaRP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3500438" y="1828800"/>
              <a:ext cx="2039937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1">
                  <a:latin typeface="Times" pitchFamily="18" charset="0"/>
                  <a:cs typeface="Times New Roman" pitchFamily="18" charset="0"/>
                </a:rPr>
                <a:t>Knowledge &amp;</a:t>
              </a:r>
            </a:p>
            <a:p>
              <a:pPr algn="ctr" rtl="1" eaLnBrk="0" hangingPunct="0"/>
              <a:r>
                <a:rPr lang="en-GB" sz="2000" b="1">
                  <a:latin typeface="Times" pitchFamily="18" charset="0"/>
                  <a:cs typeface="Times New Roman" pitchFamily="18" charset="0"/>
                </a:rPr>
                <a:t>understanding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71563" y="3457575"/>
            <a:ext cx="2890837" cy="1050925"/>
            <a:chOff x="1071538" y="2692400"/>
            <a:chExt cx="2890862" cy="1050628"/>
          </a:xfrm>
        </p:grpSpPr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1143000" y="2692400"/>
              <a:ext cx="2819400" cy="579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ar-SA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مهارات</a:t>
              </a:r>
              <a:r>
                <a:rPr lang="en-US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 </a:t>
              </a:r>
              <a:r>
                <a:rPr lang="ar-SA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عقلية</a:t>
              </a:r>
              <a:endParaRPr lang="en-GB" sz="3200" b="1" dirty="0">
                <a:solidFill>
                  <a:srgbClr val="008000"/>
                </a:solidFill>
                <a:latin typeface="Times" pitchFamily="18" charset="0"/>
                <a:cs typeface="PT Bold Heading" pitchFamily="2" charset="-78"/>
              </a:endParaRPr>
            </a:p>
          </p:txBody>
        </p:sp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1071538" y="3285957"/>
              <a:ext cx="2786086" cy="4570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latin typeface="Times" pitchFamily="18" charset="0"/>
                  <a:cs typeface="Times New Roman" pitchFamily="18" charset="0"/>
                </a:rPr>
                <a:t>Skills</a:t>
              </a:r>
              <a:r>
                <a:rPr lang="ar-EG" sz="2400" b="1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GB" sz="2400" b="1">
                  <a:latin typeface="Times" pitchFamily="18" charset="0"/>
                  <a:cs typeface="Times New Roman" pitchFamily="18" charset="0"/>
                </a:rPr>
                <a:t>Intellectual</a:t>
              </a:r>
              <a:r>
                <a:rPr lang="ar-EG" sz="2400" b="1">
                  <a:latin typeface="Times" pitchFamily="18" charset="0"/>
                  <a:cs typeface="Times New Roman" pitchFamily="18" charset="0"/>
                </a:rPr>
                <a:t> </a:t>
              </a:r>
              <a:endParaRPr lang="en-GB" sz="2400" b="1">
                <a:latin typeface="Times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03800" y="3213100"/>
            <a:ext cx="2767013" cy="942975"/>
            <a:chOff x="5072066" y="2514600"/>
            <a:chExt cx="2767018" cy="942676"/>
          </a:xfrm>
        </p:grpSpPr>
        <p:sp>
          <p:nvSpPr>
            <p:cNvPr id="16397" name="Text Box 10"/>
            <p:cNvSpPr txBox="1">
              <a:spLocks noChangeArrowheads="1"/>
            </p:cNvSpPr>
            <p:nvPr/>
          </p:nvSpPr>
          <p:spPr bwMode="auto">
            <a:xfrm>
              <a:off x="5257800" y="2514600"/>
              <a:ext cx="2438400" cy="579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0" hangingPunct="0"/>
              <a:r>
                <a:rPr lang="ar-SA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مهارات</a:t>
              </a:r>
              <a:r>
                <a:rPr lang="en-US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 </a:t>
              </a:r>
              <a:r>
                <a:rPr lang="ar-SA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عملية</a:t>
              </a:r>
              <a:endParaRPr lang="en-GB" sz="3200" b="1" dirty="0">
                <a:solidFill>
                  <a:srgbClr val="008000"/>
                </a:solidFill>
                <a:latin typeface="Times" pitchFamily="18" charset="0"/>
                <a:cs typeface="PT Bold Heading" pitchFamily="2" charset="-78"/>
              </a:endParaRPr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5072066" y="3000221"/>
              <a:ext cx="2767018" cy="457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ar-EG" sz="2400" b="1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en-GB" sz="2400" b="1">
                  <a:latin typeface="Times" pitchFamily="18" charset="0"/>
                  <a:cs typeface="Times New Roman" pitchFamily="18" charset="0"/>
                </a:rPr>
                <a:t>practical</a:t>
              </a:r>
              <a:r>
                <a:rPr lang="en-US" sz="2400" b="1">
                  <a:latin typeface="Times" pitchFamily="18" charset="0"/>
                  <a:cs typeface="Times New Roman" pitchFamily="18" charset="0"/>
                </a:rPr>
                <a:t> Skills</a:t>
              </a:r>
              <a:endParaRPr lang="en-GB" sz="2400" b="1">
                <a:latin typeface="Times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429000" y="4633913"/>
            <a:ext cx="2514600" cy="1387475"/>
            <a:chOff x="3429000" y="4038600"/>
            <a:chExt cx="2514600" cy="1387475"/>
          </a:xfrm>
        </p:grpSpPr>
        <p:sp>
          <p:nvSpPr>
            <p:cNvPr id="16400" name="Text Box 12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2438400" cy="579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ar-SA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مهارات</a:t>
              </a:r>
              <a:r>
                <a:rPr lang="en-US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 </a:t>
              </a:r>
              <a:r>
                <a:rPr lang="ar-SA" sz="3200" b="1" dirty="0">
                  <a:solidFill>
                    <a:srgbClr val="008000"/>
                  </a:solidFill>
                  <a:latin typeface="Times" pitchFamily="18" charset="0"/>
                  <a:cs typeface="PT Bold Heading" pitchFamily="2" charset="-78"/>
                </a:rPr>
                <a:t>عامة</a:t>
              </a:r>
              <a:endParaRPr lang="en-GB" sz="3200" b="1" dirty="0">
                <a:solidFill>
                  <a:srgbClr val="008000"/>
                </a:solidFill>
                <a:latin typeface="Times" pitchFamily="18" charset="0"/>
                <a:cs typeface="PT Bold Heading" pitchFamily="2" charset="-78"/>
              </a:endParaRPr>
            </a:p>
          </p:txBody>
        </p:sp>
        <p:sp>
          <p:nvSpPr>
            <p:cNvPr id="16401" name="Text Box 13"/>
            <p:cNvSpPr txBox="1">
              <a:spLocks noChangeArrowheads="1"/>
            </p:cNvSpPr>
            <p:nvPr/>
          </p:nvSpPr>
          <p:spPr bwMode="auto">
            <a:xfrm>
              <a:off x="3505200" y="4724400"/>
              <a:ext cx="2438400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1">
                  <a:latin typeface="Times" pitchFamily="18" charset="0"/>
                  <a:cs typeface="Times New Roman" pitchFamily="18" charset="0"/>
                </a:rPr>
                <a:t>General &amp;</a:t>
              </a:r>
            </a:p>
            <a:p>
              <a:pPr algn="ctr" rtl="1" eaLnBrk="0" hangingPunct="0"/>
              <a:r>
                <a:rPr lang="en-GB" sz="2000" b="1">
                  <a:latin typeface="Times" pitchFamily="18" charset="0"/>
                  <a:cs typeface="Times New Roman" pitchFamily="18" charset="0"/>
                </a:rPr>
                <a:t>transferable</a:t>
              </a:r>
            </a:p>
          </p:txBody>
        </p:sp>
      </p:grpSp>
      <p:sp>
        <p:nvSpPr>
          <p:cNvPr id="2254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3995738" y="123825"/>
            <a:ext cx="4519612" cy="1144588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/>
          <a:p>
            <a:r>
              <a:rPr lang="ar-EG" sz="3600" b="1" dirty="0" smtClean="0">
                <a:latin typeface="Sakkal Majalla" pitchFamily="2" charset="-78"/>
                <a:cs typeface="Sakkal Majalla" pitchFamily="2" charset="-78"/>
              </a:rPr>
              <a:t>بنية المعايير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5072067" y="333375"/>
            <a:ext cx="3233734" cy="83185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المعرفة والفهم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772" name="TextBox 13"/>
          <p:cNvSpPr txBox="1">
            <a:spLocks noChangeArrowheads="1"/>
          </p:cNvSpPr>
          <p:nvPr/>
        </p:nvSpPr>
        <p:spPr bwMode="auto">
          <a:xfrm>
            <a:off x="500034" y="1357313"/>
            <a:ext cx="8001029" cy="18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 fontScale="92500" lnSpcReduction="20000"/>
          </a:bodyPr>
          <a:lstStyle/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المعلومات </a:t>
            </a:r>
            <a:r>
              <a:rPr lang="ar-EG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المتوقع أن يكتسبها الطالب نتيجة دراسته لأنشطة تعليمية تتضمن الحقائق ، المصطلحات ، النظريات ، المفاهيم الأساسية ، ويعنى الفهم إدراك المعنى أو التفسير الأساسى والضمنى للمادة العلمية .</a:t>
            </a:r>
            <a:endParaRPr lang="ar-EG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endParaRPr lang="ar-EG" sz="2400" dirty="0">
              <a:latin typeface="Tahoma" pitchFamily="34" charset="0"/>
              <a:cs typeface="AL-Mateen" pitchFamily="2" charset="-78"/>
            </a:endParaRP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endParaRPr lang="ar-EG" sz="2400" dirty="0">
              <a:latin typeface="Tahoma" pitchFamily="34" charset="0"/>
              <a:cs typeface="AL-Mateen" pitchFamily="2" charset="-78"/>
            </a:endParaRP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endParaRPr lang="ar-EG" sz="2400" dirty="0">
              <a:latin typeface="Tahoma" pitchFamily="34" charset="0"/>
              <a:cs typeface="AL-Mateen" pitchFamily="2" charset="-78"/>
            </a:endParaRP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endParaRPr lang="ar-EG" sz="2400" dirty="0">
              <a:latin typeface="Tahoma" pitchFamily="34" charset="0"/>
              <a:cs typeface="AL-Mateen" pitchFamily="2" charset="-78"/>
            </a:endParaRP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endParaRPr lang="ar-EG" sz="2400" dirty="0">
              <a:latin typeface="Tahoma" pitchFamily="34" charset="0"/>
              <a:cs typeface="AL-Mateen" pitchFamily="2" charset="-78"/>
            </a:endParaRP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endParaRPr lang="ar-EG" sz="2400" dirty="0">
              <a:latin typeface="Tahoma" pitchFamily="34" charset="0"/>
              <a:cs typeface="AL-Mateen" pitchFamily="2" charset="-78"/>
            </a:endParaRP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endParaRPr lang="ar-EG" sz="2400" dirty="0">
              <a:latin typeface="Tahoma" pitchFamily="34" charset="0"/>
              <a:cs typeface="AL-Mateen" pitchFamily="2" charset="-78"/>
            </a:endParaRPr>
          </a:p>
        </p:txBody>
      </p:sp>
      <p:pic>
        <p:nvPicPr>
          <p:cNvPr id="19467" name="Picture 11" descr="StackOfBook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82921"/>
            <a:ext cx="2200275" cy="354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327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000496" y="284163"/>
            <a:ext cx="4329117" cy="76835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المهارات </a:t>
            </a: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العملية / المهنية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775" name="TextBox 16"/>
          <p:cNvSpPr txBox="1">
            <a:spLocks noChangeArrowheads="1"/>
          </p:cNvSpPr>
          <p:nvPr/>
        </p:nvSpPr>
        <p:spPr bwMode="auto">
          <a:xfrm>
            <a:off x="285720" y="1557338"/>
            <a:ext cx="8286781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2400" dirty="0">
                <a:latin typeface="Tahoma" pitchFamily="34" charset="0"/>
                <a:cs typeface="AL-Mateen" pitchFamily="2" charset="-78"/>
              </a:rPr>
              <a:t>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القدرة على استخدام المادة الأكاديمية فى تطبيقات مهنية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endParaRPr lang="ar-EG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تطبيق المعلومات والتدريبات العملية المتخصصة فى مجال ما بهدف التطوير الناجح فى المهنة أو التطوير الذاتى .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4810" name="Picture 10" descr="Account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066877"/>
            <a:ext cx="2967037" cy="253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327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00562" y="284163"/>
            <a:ext cx="3829051" cy="76835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b" anchorCtr="0">
            <a:noAutofit/>
          </a:bodyPr>
          <a:lstStyle/>
          <a:p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المهارات </a:t>
            </a: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العقلية / الذهنية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775" name="TextBox 16"/>
          <p:cNvSpPr txBox="1">
            <a:spLocks noChangeArrowheads="1"/>
          </p:cNvSpPr>
          <p:nvPr/>
        </p:nvSpPr>
        <p:spPr bwMode="auto">
          <a:xfrm>
            <a:off x="285720" y="1285860"/>
            <a:ext cx="82867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قدرت تعليمية وإدراكية تتضمن التفكير الناقد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والإبداعى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، وتشمل القدرة على تطبيق وتحليل وإعادة بناء وتقييم المعلومات .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6853" name="Picture 5" descr="dreamstime_26767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429000"/>
            <a:ext cx="1871663" cy="2592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327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3857620" y="284163"/>
            <a:ext cx="4471993" cy="76835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b" anchorCtr="0">
            <a:noAutofit/>
          </a:bodyPr>
          <a:lstStyle/>
          <a:p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المهارات العامة والمنقولة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799" name="TextBox 22"/>
          <p:cNvSpPr txBox="1">
            <a:spLocks noChangeArrowheads="1"/>
          </p:cNvSpPr>
          <p:nvPr/>
        </p:nvSpPr>
        <p:spPr bwMode="auto">
          <a:xfrm>
            <a:off x="2500298" y="1214423"/>
            <a:ext cx="618491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2400" dirty="0">
                <a:latin typeface="Tahoma" pitchFamily="34" charset="0"/>
                <a:cs typeface="AL-Mateen" pitchFamily="2" charset="-78"/>
              </a:rPr>
              <a:t>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تلك المهارات التى لا ترتبط بموضوع معين وغالباً ما يحتاجها الطالب فى التعليم والتوظيف والتعلم المستمر وتنمية القدرات الذاتية ، وتتضمن :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مهارات التعلم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الذاتى ،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مهارات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الاتصال ،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مهارات الإدارة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الذاتية ،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مهارات العمل فى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فريق ،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مهارات حل المشكلات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، كتابة التقارير .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>
              <a:buClr>
                <a:srgbClr val="FF3300"/>
              </a:buClr>
            </a:pP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8902" name="Picture 6" descr="importance-of-effective-communication-skills-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49275"/>
            <a:ext cx="1800225" cy="2519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337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3857620" y="284163"/>
            <a:ext cx="4471993" cy="76835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b" anchorCtr="0">
            <a:noAutofit/>
          </a:bodyPr>
          <a:lstStyle/>
          <a:p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المهارات العامة والمنقولة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799" name="TextBox 22"/>
          <p:cNvSpPr txBox="1">
            <a:spLocks noChangeArrowheads="1"/>
          </p:cNvSpPr>
          <p:nvPr/>
        </p:nvSpPr>
        <p:spPr bwMode="auto">
          <a:xfrm>
            <a:off x="2500298" y="1214423"/>
            <a:ext cx="618491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1"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2400" dirty="0">
                <a:latin typeface="Tahoma" pitchFamily="34" charset="0"/>
                <a:cs typeface="AL-Mateen" pitchFamily="2" charset="-78"/>
              </a:rPr>
              <a:t> </a:t>
            </a:r>
            <a:r>
              <a:rPr lang="ar-EG" sz="2400" dirty="0" smtClean="0">
                <a:latin typeface="Tahoma" pitchFamily="34" charset="0"/>
                <a:cs typeface="AL-Mateen" pitchFamily="2" charset="-78"/>
              </a:rPr>
              <a:t>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ومنها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أيضاً : مهارة إدارة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الوقت ،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والمرونة فى تبنى التغييرات والعمل فى ظل الأوضاع المتناقضة ، والاتصال الفعال ، إدارة البيانات والمعارف وتكنولوجيا المعلومات ، وإدارة الأفراد وحفزهم ، والريادة والرؤية.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Char char="q"/>
            </a:pP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8904" name="Picture 8" descr="communic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73463"/>
            <a:ext cx="1655763" cy="1655762"/>
          </a:xfrm>
          <a:prstGeom prst="rect">
            <a:avLst/>
          </a:prstGeom>
          <a:noFill/>
        </p:spPr>
      </p:pic>
      <p:pic>
        <p:nvPicPr>
          <p:cNvPr id="208906" name="Picture 10" descr="time-managemen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428736"/>
            <a:ext cx="1655762" cy="1296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nimBg="1"/>
      <p:bldP spid="337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357298"/>
            <a:ext cx="6072230" cy="2286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ar-EG" sz="3600" dirty="0" smtClean="0">
                <a:cs typeface="PT Bold Heading" pitchFamily="2" charset="-78"/>
              </a:rPr>
              <a:t>نحو تنفيذ المعايير</a:t>
            </a:r>
            <a:endParaRPr lang="en-US" sz="3600" dirty="0"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Group 2"/>
          <p:cNvGraphicFramePr>
            <a:graphicFrameLocks noGrp="1"/>
          </p:cNvGraphicFramePr>
          <p:nvPr>
            <p:ph/>
          </p:nvPr>
        </p:nvGraphicFramePr>
        <p:xfrm>
          <a:off x="2700338" y="263525"/>
          <a:ext cx="5775325" cy="5713413"/>
        </p:xfrm>
        <a:graphic>
          <a:graphicData uri="http://schemas.openxmlformats.org/drawingml/2006/table">
            <a:tbl>
              <a:tblPr/>
              <a:tblGrid>
                <a:gridCol w="5775325"/>
              </a:tblGrid>
              <a:tr h="5713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EG"/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717925" y="3308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endParaRPr lang="ar-EG" sz="1800" b="1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21194" name="Picture 10" descr="untitl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85728"/>
            <a:ext cx="8786842" cy="611666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1571604" y="4786322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en-US" sz="1800" b="1" dirty="0">
                <a:solidFill>
                  <a:srgbClr val="996633"/>
                </a:solidFill>
                <a:latin typeface="Verdana" pitchFamily="34" charset="0"/>
                <a:cs typeface="Arial" pitchFamily="34" charset="0"/>
              </a:rPr>
              <a:t>Attributes</a:t>
            </a:r>
            <a:endParaRPr lang="en-US" sz="1400" b="1" dirty="0">
              <a:solidFill>
                <a:srgbClr val="996633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3643306" y="2928934"/>
            <a:ext cx="17812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en-US" sz="4000" b="1" dirty="0">
                <a:latin typeface="Verdana" pitchFamily="34" charset="0"/>
                <a:cs typeface="Arial" pitchFamily="34" charset="0"/>
              </a:rPr>
              <a:t>NARS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9" name="Picture 5" descr="Assessing%20Student%20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0350"/>
            <a:ext cx="6842125" cy="619283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124075" y="620713"/>
            <a:ext cx="5184775" cy="5473700"/>
          </a:xfrm>
          <a:prstGeom prst="ellipse">
            <a:avLst/>
          </a:prstGeom>
          <a:noFill/>
          <a:ln w="2286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987675" y="1773238"/>
            <a:ext cx="1258888" cy="12588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 sz="5400" dirty="0">
                <a:latin typeface="Agency FB" pitchFamily="34" charset="0"/>
                <a:hlinkClick r:id="rId2" action="ppaction://hlinksldjump"/>
              </a:rPr>
              <a:t>ATs</a:t>
            </a:r>
            <a:endParaRPr lang="th-TH" sz="5400" dirty="0">
              <a:latin typeface="Agency FB" pitchFamily="34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924300" y="4221163"/>
            <a:ext cx="1258888" cy="12588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 sz="4800" dirty="0">
                <a:hlinkClick r:id="rId3" action="ppaction://hlinksldjump"/>
              </a:rPr>
              <a:t>TLAs</a:t>
            </a:r>
            <a:endParaRPr lang="th-TH" sz="4800" dirty="0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508625" y="2276475"/>
            <a:ext cx="1258888" cy="12588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 sz="5400" dirty="0">
                <a:solidFill>
                  <a:schemeClr val="bg1"/>
                </a:solidFill>
                <a:hlinkClick r:id="rId4" action="ppaction://hlinksldjump"/>
              </a:rPr>
              <a:t>ILOs</a:t>
            </a:r>
            <a:endParaRPr lang="th-TH" sz="5400" dirty="0">
              <a:solidFill>
                <a:schemeClr val="bg1"/>
              </a:solidFill>
            </a:endParaRPr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3479800" y="3068638"/>
            <a:ext cx="587375" cy="1296987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3" y="136"/>
              </a:cxn>
              <a:cxn ang="0">
                <a:pos x="370" y="817"/>
              </a:cxn>
            </a:cxnLst>
            <a:rect l="0" t="0" r="r" b="b"/>
            <a:pathLst>
              <a:path w="370" h="817">
                <a:moveTo>
                  <a:pt x="53" y="0"/>
                </a:moveTo>
                <a:cubicBezTo>
                  <a:pt x="26" y="0"/>
                  <a:pt x="0" y="0"/>
                  <a:pt x="53" y="136"/>
                </a:cubicBezTo>
                <a:cubicBezTo>
                  <a:pt x="106" y="272"/>
                  <a:pt x="317" y="704"/>
                  <a:pt x="370" y="817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 type="stealth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4284663" y="2349500"/>
            <a:ext cx="1295400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2" y="45"/>
              </a:cxn>
              <a:cxn ang="0">
                <a:pos x="816" y="136"/>
              </a:cxn>
            </a:cxnLst>
            <a:rect l="0" t="0" r="r" b="b"/>
            <a:pathLst>
              <a:path w="816" h="136">
                <a:moveTo>
                  <a:pt x="0" y="0"/>
                </a:moveTo>
                <a:cubicBezTo>
                  <a:pt x="113" y="11"/>
                  <a:pt x="226" y="22"/>
                  <a:pt x="362" y="45"/>
                </a:cubicBezTo>
                <a:cubicBezTo>
                  <a:pt x="498" y="68"/>
                  <a:pt x="740" y="121"/>
                  <a:pt x="816" y="136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5148263" y="3500438"/>
            <a:ext cx="923925" cy="1152525"/>
          </a:xfrm>
          <a:custGeom>
            <a:avLst/>
            <a:gdLst/>
            <a:ahLst/>
            <a:cxnLst>
              <a:cxn ang="0">
                <a:pos x="499" y="0"/>
              </a:cxn>
              <a:cxn ang="0">
                <a:pos x="499" y="182"/>
              </a:cxn>
              <a:cxn ang="0">
                <a:pos x="0" y="726"/>
              </a:cxn>
            </a:cxnLst>
            <a:rect l="0" t="0" r="r" b="b"/>
            <a:pathLst>
              <a:path w="582" h="726">
                <a:moveTo>
                  <a:pt x="499" y="0"/>
                </a:moveTo>
                <a:cubicBezTo>
                  <a:pt x="540" y="30"/>
                  <a:pt x="582" y="61"/>
                  <a:pt x="499" y="182"/>
                </a:cubicBezTo>
                <a:cubicBezTo>
                  <a:pt x="416" y="303"/>
                  <a:pt x="83" y="635"/>
                  <a:pt x="0" y="726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6446" y="214290"/>
            <a:ext cx="31432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PT Bold Heading" pitchFamily="2" charset="-78"/>
              </a:rPr>
              <a:t>مستوى هيئة ضمان الجودة والاعتماد</a:t>
            </a:r>
            <a:endParaRPr lang="ar-E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PT Bold Heading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1571612"/>
            <a:ext cx="26432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PT Bold Heading" pitchFamily="2" charset="-78"/>
              </a:rPr>
              <a:t>مستوى الكلية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3636" y="3786190"/>
            <a:ext cx="26432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PT Bold Heading" pitchFamily="2" charset="-78"/>
              </a:rPr>
              <a:t>مستوى البرامج الأكاديمية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500034" y="1142984"/>
            <a:ext cx="8286808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71472" y="2928934"/>
            <a:ext cx="8286808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910" y="285728"/>
            <a:ext cx="50720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PT Bold Heading" pitchFamily="2" charset="-78"/>
              </a:rPr>
              <a:t>وضع المعايير القومية الأكاديمية القياسية للبرامج الأكاديمية لمرحلتى الليسانس والدراسات العليا</a:t>
            </a:r>
            <a:endParaRPr lang="ar-E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PT Bold Heading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1285860"/>
            <a:ext cx="5357850" cy="1357322"/>
          </a:xfrm>
          <a:prstGeom prst="rect">
            <a:avLst/>
          </a:prstGeom>
          <a:noFill/>
        </p:spPr>
        <p:txBody>
          <a:bodyPr wrap="square" rtlCol="1">
            <a:normAutofit fontScale="85000" lnSpcReduction="20000"/>
          </a:bodyPr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اقتراح / تبنى المعايير المعتمدة للليسانس والدراسات العليا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تجذير ثقافة الجودة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وضع خطة عمل تنفيذية لتأهيل البرامج للاعتماد ودعمها ومتابعتها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طلب تقويم داخلى من مركز ضمان الجودة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طلب زيارة استرشادية من هيئة ضمان الجودة والاعتماد </a:t>
            </a:r>
          </a:p>
          <a:p>
            <a:pPr algn="just"/>
            <a:endParaRPr lang="ar-EG" dirty="0" smtClean="0"/>
          </a:p>
          <a:p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3075760"/>
            <a:ext cx="478634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رسالة البرنامج الأكاديمى وأهدافه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مواصفات خريج البرنامج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توصيف البرنامج الأكاديمى 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توصيف المقررات الدراسية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كتابة تقرير البرنامج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كتابة تقرير المقرر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وتنفيذ خطة تقويم البرنامج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خطة تحسين البرنامج </a:t>
            </a:r>
          </a:p>
          <a:p>
            <a:pPr algn="just"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وضع خطة تحسين المقرر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hlinkClick r:id="rId2" action="ppaction://hlinksldjump"/>
              </a:rPr>
              <a:t>ILOs</a:t>
            </a:r>
            <a:endParaRPr lang="th-TH" sz="4800" dirty="0"/>
          </a:p>
        </p:txBody>
      </p:sp>
      <p:sp>
        <p:nvSpPr>
          <p:cNvPr id="48131" name="Rectangle 3" descr="Paper bag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ar-EG"/>
              <a:t>نواتج التعلم المستهدفة .</a:t>
            </a:r>
          </a:p>
          <a:p>
            <a:pPr>
              <a:buFontTx/>
              <a:buChar char="•"/>
            </a:pPr>
            <a:endParaRPr lang="ar-EG"/>
          </a:p>
          <a:p>
            <a:pPr>
              <a:buFontTx/>
              <a:buChar char="•"/>
            </a:pPr>
            <a:r>
              <a:rPr lang="en-US"/>
              <a:t>Intended Learning Outcomes</a:t>
            </a:r>
            <a:r>
              <a:rPr lang="ar-EG"/>
              <a:t> 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hlinkClick r:id="rId2" action="ppaction://hlinksldjump"/>
              </a:rPr>
              <a:t>ATs</a:t>
            </a:r>
            <a:endParaRPr lang="th-TH" sz="5400" dirty="0"/>
          </a:p>
        </p:txBody>
      </p:sp>
      <p:sp>
        <p:nvSpPr>
          <p:cNvPr id="49155" name="Rectangle 3" descr="Paper bag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ar-EG"/>
              <a:t>مهام التقييم .</a:t>
            </a:r>
          </a:p>
          <a:p>
            <a:pPr>
              <a:buFontTx/>
              <a:buChar char="•"/>
            </a:pPr>
            <a:endParaRPr lang="ar-EG"/>
          </a:p>
          <a:p>
            <a:pPr>
              <a:buFontTx/>
              <a:buChar char="•"/>
            </a:pPr>
            <a:r>
              <a:rPr lang="en-US"/>
              <a:t>Assessment Tasks</a:t>
            </a:r>
            <a:r>
              <a:rPr lang="ar-EG"/>
              <a:t> 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hlinkClick r:id="rId2" action="ppaction://hlinksldjump"/>
              </a:rPr>
              <a:t>TLAs</a:t>
            </a:r>
            <a:endParaRPr lang="th-TH" sz="5400" dirty="0"/>
          </a:p>
        </p:txBody>
      </p:sp>
      <p:sp>
        <p:nvSpPr>
          <p:cNvPr id="50179" name="Rectangle 3" descr="Paper bag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ar-EG"/>
              <a:t>أنشطة التعليم والتعلم .</a:t>
            </a:r>
          </a:p>
          <a:p>
            <a:pPr>
              <a:buFontTx/>
              <a:buChar char="•"/>
            </a:pPr>
            <a:endParaRPr lang="ar-EG"/>
          </a:p>
          <a:p>
            <a:pPr>
              <a:buFontTx/>
              <a:buChar char="•"/>
            </a:pPr>
            <a:r>
              <a:rPr lang="en-US"/>
              <a:t>Teaching &amp; Learning Activities</a:t>
            </a:r>
            <a:r>
              <a:rPr lang="ar-EG"/>
              <a:t> .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sz="4000" dirty="0">
                <a:solidFill>
                  <a:srgbClr val="FF3300"/>
                </a:solidFill>
              </a:rPr>
              <a:t>ماذا </a:t>
            </a:r>
            <a:r>
              <a:rPr lang="ar-EG" sz="4000" dirty="0" smtClean="0">
                <a:solidFill>
                  <a:srgbClr val="FF3300"/>
                </a:solidFill>
              </a:rPr>
              <a:t>علينا </a:t>
            </a:r>
            <a:r>
              <a:rPr lang="ar-EG" sz="4000" dirty="0">
                <a:solidFill>
                  <a:srgbClr val="FF3300"/>
                </a:solidFill>
              </a:rPr>
              <a:t>؟؟؟</a:t>
            </a:r>
            <a:endParaRPr lang="th-TH" sz="4000" dirty="0">
              <a:solidFill>
                <a:srgbClr val="FF3300"/>
              </a:solidFill>
            </a:endParaRPr>
          </a:p>
        </p:txBody>
      </p:sp>
      <p:graphicFrame>
        <p:nvGraphicFramePr>
          <p:cNvPr id="224259" name="Object 3" descr="Paper bag"/>
          <p:cNvGraphicFramePr>
            <a:graphicFrameLocks/>
          </p:cNvGraphicFramePr>
          <p:nvPr>
            <p:ph idx="1"/>
          </p:nvPr>
        </p:nvGraphicFramePr>
        <p:xfrm>
          <a:off x="2916238" y="1125538"/>
          <a:ext cx="1871662" cy="4525962"/>
        </p:xfrm>
        <a:graphic>
          <a:graphicData uri="http://schemas.openxmlformats.org/presentationml/2006/ole">
            <p:oleObj spid="_x0000_s2050" name="Microsoft ClipArt Gallery" r:id="rId3" imgW="2147760" imgH="5811480" progId="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00034" y="285728"/>
          <a:ext cx="807249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0" y="260350"/>
            <a:ext cx="2713038" cy="88265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/>
          <a:p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أهمية نواتج التعلم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14282" y="1412875"/>
            <a:ext cx="878687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وسيلة فعالة لمراجعة المنهج ومحتوى المقررات الدراسية .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endParaRPr lang="ar-E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وسيلة فعالة لتحديد وسائل التقويم المناسبة .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endParaRPr lang="ar-E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تسمح بتقويم فعالية التدريس .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endParaRPr lang="ar-E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تشجع التعلم النشط المتمركز حول الطالب .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endParaRPr lang="ar-E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تعرف الطالب بوضوح ما يتوقع أن يتعلمه ،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وكيف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سيتم تقييمه .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endParaRPr lang="ar-E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marL="342900" indent="-342900" algn="r" rtl="1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تشجع الطالب على تحمل المسئولية والتعلم الذاتى والتقويم الذاتى 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8663" name="Picture 7" descr="thumbtack_note_important_1(2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72" y="2071678"/>
            <a:ext cx="2305050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3182937" cy="946150"/>
          </a:xfrm>
        </p:spPr>
        <p:txBody>
          <a:bodyPr/>
          <a:lstStyle/>
          <a:p>
            <a:r>
              <a:rPr lang="ar-EG"/>
              <a:t>مستويات نواتج التعلم</a:t>
            </a:r>
            <a:endParaRPr lang="th-TH"/>
          </a:p>
        </p:txBody>
      </p:sp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4486275" y="3506788"/>
            <a:ext cx="349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 </a:t>
            </a: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4333875" y="3662363"/>
            <a:ext cx="349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 </a:t>
            </a: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5649913" y="3732213"/>
            <a:ext cx="333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 </a:t>
            </a: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7100888" y="3506788"/>
            <a:ext cx="6985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  </a:t>
            </a: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2901950" y="3025775"/>
            <a:ext cx="1588" cy="1343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>
            <a:off x="5554663" y="2233613"/>
            <a:ext cx="3175" cy="29130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>
            <a:off x="6834188" y="1851025"/>
            <a:ext cx="1587" cy="3678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8226425" y="1412875"/>
            <a:ext cx="3175" cy="4540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056935">
            <a:off x="977900" y="5260975"/>
            <a:ext cx="3665538" cy="184150"/>
            <a:chOff x="1400" y="3560"/>
            <a:chExt cx="1536" cy="104"/>
          </a:xfrm>
        </p:grpSpPr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>
              <a:off x="1400" y="3608"/>
              <a:ext cx="14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ar-EG"/>
            </a:p>
          </p:txBody>
        </p:sp>
        <p:sp>
          <p:nvSpPr>
            <p:cNvPr id="210960" name="Freeform 16"/>
            <p:cNvSpPr>
              <a:spLocks/>
            </p:cNvSpPr>
            <p:nvPr/>
          </p:nvSpPr>
          <p:spPr bwMode="auto">
            <a:xfrm>
              <a:off x="2816" y="3560"/>
              <a:ext cx="120" cy="10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104"/>
                </a:cxn>
                <a:cxn ang="0">
                  <a:pos x="120" y="48"/>
                </a:cxn>
                <a:cxn ang="0">
                  <a:pos x="0" y="0"/>
                </a:cxn>
                <a:cxn ang="0">
                  <a:pos x="0" y="48"/>
                </a:cxn>
              </a:cxnLst>
              <a:rect l="0" t="0" r="r" b="b"/>
              <a:pathLst>
                <a:path w="120" h="104">
                  <a:moveTo>
                    <a:pt x="0" y="48"/>
                  </a:moveTo>
                  <a:lnTo>
                    <a:pt x="0" y="104"/>
                  </a:lnTo>
                  <a:lnTo>
                    <a:pt x="120" y="48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ar-EG"/>
            </a:p>
          </p:txBody>
        </p:sp>
      </p:grpSp>
      <p:sp>
        <p:nvSpPr>
          <p:cNvPr id="210961" name="Rectangle 17"/>
          <p:cNvSpPr>
            <a:spLocks noChangeArrowheads="1"/>
          </p:cNvSpPr>
          <p:nvPr/>
        </p:nvSpPr>
        <p:spPr bwMode="auto">
          <a:xfrm rot="907568">
            <a:off x="2195513" y="4797425"/>
            <a:ext cx="2138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ar-SA" sz="2400" b="1">
                <a:solidFill>
                  <a:srgbClr val="000000"/>
                </a:solidFill>
                <a:latin typeface="Times" pitchFamily="18" charset="0"/>
                <a:cs typeface="AL-Mateen" pitchFamily="2" charset="-78"/>
              </a:rPr>
              <a:t>التنفيذ/التحقيق</a:t>
            </a:r>
            <a:endParaRPr lang="en-US" sz="2400" b="1">
              <a:latin typeface="Times New Roman" pitchFamily="18" charset="0"/>
              <a:cs typeface="AL-Mateen" pitchFamily="2" charset="-78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-1080124">
            <a:off x="1547813" y="1844675"/>
            <a:ext cx="4008437" cy="552450"/>
            <a:chOff x="1008" y="1200"/>
            <a:chExt cx="1680" cy="313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008" y="1200"/>
              <a:ext cx="1528" cy="104"/>
              <a:chOff x="1392" y="1400"/>
              <a:chExt cx="1528" cy="104"/>
            </a:xfrm>
          </p:grpSpPr>
          <p:sp>
            <p:nvSpPr>
              <p:cNvPr id="210964" name="Line 20"/>
              <p:cNvSpPr>
                <a:spLocks noChangeShapeType="1"/>
              </p:cNvSpPr>
              <p:nvPr/>
            </p:nvSpPr>
            <p:spPr bwMode="auto">
              <a:xfrm>
                <a:off x="1504" y="1456"/>
                <a:ext cx="141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0000"/>
                </a:extrusionClr>
              </a:sp3d>
            </p:spPr>
            <p:txBody>
              <a:bodyPr>
                <a:flatTx/>
              </a:bodyPr>
              <a:lstStyle/>
              <a:p>
                <a:endParaRPr lang="ar-EG"/>
              </a:p>
            </p:txBody>
          </p:sp>
          <p:sp>
            <p:nvSpPr>
              <p:cNvPr id="210965" name="Freeform 21"/>
              <p:cNvSpPr>
                <a:spLocks/>
              </p:cNvSpPr>
              <p:nvPr/>
            </p:nvSpPr>
            <p:spPr bwMode="auto">
              <a:xfrm>
                <a:off x="1392" y="1400"/>
                <a:ext cx="112" cy="104"/>
              </a:xfrm>
              <a:custGeom>
                <a:avLst/>
                <a:gdLst/>
                <a:ahLst/>
                <a:cxnLst>
                  <a:cxn ang="0">
                    <a:pos x="112" y="56"/>
                  </a:cxn>
                  <a:cxn ang="0">
                    <a:pos x="112" y="0"/>
                  </a:cxn>
                  <a:cxn ang="0">
                    <a:pos x="0" y="56"/>
                  </a:cxn>
                  <a:cxn ang="0">
                    <a:pos x="112" y="104"/>
                  </a:cxn>
                  <a:cxn ang="0">
                    <a:pos x="112" y="56"/>
                  </a:cxn>
                </a:cxnLst>
                <a:rect l="0" t="0" r="r" b="b"/>
                <a:pathLst>
                  <a:path w="112" h="104">
                    <a:moveTo>
                      <a:pt x="112" y="56"/>
                    </a:moveTo>
                    <a:lnTo>
                      <a:pt x="112" y="0"/>
                    </a:lnTo>
                    <a:lnTo>
                      <a:pt x="0" y="56"/>
                    </a:lnTo>
                    <a:lnTo>
                      <a:pt x="112" y="104"/>
                    </a:lnTo>
                    <a:lnTo>
                      <a:pt x="112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000000"/>
                </a:extrusionClr>
              </a:sp3d>
            </p:spPr>
            <p:txBody>
              <a:bodyPr>
                <a:flatTx/>
              </a:bodyPr>
              <a:lstStyle/>
              <a:p>
                <a:endParaRPr lang="ar-EG"/>
              </a:p>
            </p:txBody>
          </p:sp>
        </p:grpSp>
        <p:sp>
          <p:nvSpPr>
            <p:cNvPr id="210966" name="Rectangle 22"/>
            <p:cNvSpPr>
              <a:spLocks noChangeArrowheads="1"/>
            </p:cNvSpPr>
            <p:nvPr/>
          </p:nvSpPr>
          <p:spPr bwMode="auto">
            <a:xfrm>
              <a:off x="1104" y="1306"/>
              <a:ext cx="158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ar-SA" sz="2400" b="1" i="1">
                  <a:solidFill>
                    <a:srgbClr val="000000"/>
                  </a:solidFill>
                  <a:latin typeface="Times" pitchFamily="18" charset="0"/>
                  <a:cs typeface="AL-Mateen" pitchFamily="2" charset="-78"/>
                </a:rPr>
                <a:t>التصميم</a:t>
              </a:r>
              <a:endParaRPr lang="en-US" sz="2400" b="1">
                <a:latin typeface="Times New Roman" pitchFamily="18" charset="0"/>
                <a:cs typeface="AL-Mateen" pitchFamily="2" charset="-78"/>
              </a:endParaRPr>
            </a:p>
          </p:txBody>
        </p:sp>
      </p:grpSp>
      <p:sp>
        <p:nvSpPr>
          <p:cNvPr id="210967" name="Line 23"/>
          <p:cNvSpPr>
            <a:spLocks noChangeShapeType="1"/>
          </p:cNvSpPr>
          <p:nvPr/>
        </p:nvSpPr>
        <p:spPr bwMode="auto">
          <a:xfrm>
            <a:off x="4237038" y="2628900"/>
            <a:ext cx="3175" cy="21224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210968" name="Line 24"/>
          <p:cNvSpPr>
            <a:spLocks noChangeShapeType="1"/>
          </p:cNvSpPr>
          <p:nvPr/>
        </p:nvSpPr>
        <p:spPr bwMode="auto">
          <a:xfrm>
            <a:off x="592138" y="3690938"/>
            <a:ext cx="7634287" cy="2276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>
            <a:flatTx/>
          </a:bodyPr>
          <a:lstStyle/>
          <a:p>
            <a:endParaRPr lang="ar-EG"/>
          </a:p>
        </p:txBody>
      </p:sp>
      <p:sp>
        <p:nvSpPr>
          <p:cNvPr id="210969" name="Line 25"/>
          <p:cNvSpPr>
            <a:spLocks noChangeShapeType="1"/>
          </p:cNvSpPr>
          <p:nvPr/>
        </p:nvSpPr>
        <p:spPr bwMode="auto">
          <a:xfrm flipV="1">
            <a:off x="592138" y="1412875"/>
            <a:ext cx="7615237" cy="22780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>
            <a:flatTx/>
          </a:bodyPr>
          <a:lstStyle/>
          <a:p>
            <a:endParaRPr lang="ar-EG"/>
          </a:p>
        </p:txBody>
      </p:sp>
      <p:sp>
        <p:nvSpPr>
          <p:cNvPr id="210970" name="Rectangle 26"/>
          <p:cNvSpPr>
            <a:spLocks noChangeArrowheads="1"/>
          </p:cNvSpPr>
          <p:nvPr/>
        </p:nvSpPr>
        <p:spPr bwMode="auto">
          <a:xfrm>
            <a:off x="684213" y="1700213"/>
            <a:ext cx="7412037" cy="4484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EG"/>
          </a:p>
        </p:txBody>
      </p:sp>
      <p:sp>
        <p:nvSpPr>
          <p:cNvPr id="210971" name="Text Box 27"/>
          <p:cNvSpPr txBox="1">
            <a:spLocks noChangeArrowheads="1"/>
          </p:cNvSpPr>
          <p:nvPr/>
        </p:nvSpPr>
        <p:spPr bwMode="auto">
          <a:xfrm>
            <a:off x="6877050" y="3573463"/>
            <a:ext cx="116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ar-SA" sz="2400" b="1">
                <a:latin typeface="Times New Roman" pitchFamily="18" charset="0"/>
                <a:cs typeface="AL-Mateen" pitchFamily="2" charset="-78"/>
              </a:rPr>
              <a:t>المؤسسة</a:t>
            </a:r>
            <a:endParaRPr lang="en-US" sz="2400" b="1">
              <a:latin typeface="Times New Roman" pitchFamily="18" charset="0"/>
              <a:cs typeface="AL-Mateen" pitchFamily="2" charset="-78"/>
            </a:endParaRPr>
          </a:p>
        </p:txBody>
      </p:sp>
      <p:sp>
        <p:nvSpPr>
          <p:cNvPr id="210972" name="Text Box 28"/>
          <p:cNvSpPr txBox="1">
            <a:spLocks noChangeArrowheads="1"/>
          </p:cNvSpPr>
          <p:nvPr/>
        </p:nvSpPr>
        <p:spPr bwMode="auto">
          <a:xfrm>
            <a:off x="1528763" y="3429000"/>
            <a:ext cx="94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ar-EG" sz="2400" b="1">
                <a:latin typeface="Times New Roman" pitchFamily="18" charset="0"/>
                <a:cs typeface="AL-Mateen" pitchFamily="2" charset="-78"/>
              </a:rPr>
              <a:t>المحاضرة</a:t>
            </a:r>
            <a:endParaRPr lang="en-US" sz="2400" b="1">
              <a:latin typeface="Times New Roman" pitchFamily="18" charset="0"/>
              <a:cs typeface="AL-Mateen" pitchFamily="2" charset="-78"/>
            </a:endParaRPr>
          </a:p>
        </p:txBody>
      </p:sp>
      <p:sp>
        <p:nvSpPr>
          <p:cNvPr id="210973" name="Text Box 29"/>
          <p:cNvSpPr txBox="1">
            <a:spLocks noChangeArrowheads="1"/>
          </p:cNvSpPr>
          <p:nvPr/>
        </p:nvSpPr>
        <p:spPr bwMode="auto">
          <a:xfrm>
            <a:off x="3160713" y="3335338"/>
            <a:ext cx="957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ar-SA" sz="2400" b="1">
                <a:latin typeface="Times New Roman" pitchFamily="18" charset="0"/>
                <a:cs typeface="AL-Mateen" pitchFamily="2" charset="-78"/>
              </a:rPr>
              <a:t>الوحدة</a:t>
            </a:r>
            <a:endParaRPr lang="ar-EG" sz="2400" b="1">
              <a:latin typeface="Times New Roman" pitchFamily="18" charset="0"/>
              <a:cs typeface="AL-Mateen" pitchFamily="2" charset="-78"/>
            </a:endParaRPr>
          </a:p>
          <a:p>
            <a:pPr algn="ctr" rtl="1"/>
            <a:r>
              <a:rPr lang="ar-EG" sz="2400" b="1">
                <a:latin typeface="Times New Roman" pitchFamily="18" charset="0"/>
                <a:cs typeface="AL-Mateen" pitchFamily="2" charset="-78"/>
              </a:rPr>
              <a:t>أو</a:t>
            </a:r>
            <a:r>
              <a:rPr lang="ar-EG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400" b="1">
                <a:latin typeface="Times New Roman" pitchFamily="18" charset="0"/>
                <a:cs typeface="AL-Mateen" pitchFamily="2" charset="-78"/>
              </a:rPr>
              <a:t>الفصل</a:t>
            </a:r>
            <a:endParaRPr lang="en-US" sz="2400" b="1">
              <a:latin typeface="Times New Roman" pitchFamily="18" charset="0"/>
              <a:cs typeface="AL-Mateen" pitchFamily="2" charset="-78"/>
            </a:endParaRPr>
          </a:p>
        </p:txBody>
      </p:sp>
      <p:sp>
        <p:nvSpPr>
          <p:cNvPr id="210974" name="Text Box 30"/>
          <p:cNvSpPr txBox="1">
            <a:spLocks noChangeArrowheads="1"/>
          </p:cNvSpPr>
          <p:nvPr/>
        </p:nvSpPr>
        <p:spPr bwMode="auto">
          <a:xfrm>
            <a:off x="4530725" y="34782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ar-SA" sz="2400" b="1">
                <a:latin typeface="Times New Roman" pitchFamily="18" charset="0"/>
                <a:cs typeface="AL-Mateen" pitchFamily="2" charset="-78"/>
              </a:rPr>
              <a:t>المقرر</a:t>
            </a:r>
            <a:endParaRPr lang="en-US" sz="2400" b="1">
              <a:latin typeface="Times New Roman" pitchFamily="18" charset="0"/>
              <a:cs typeface="AL-Mateen" pitchFamily="2" charset="-78"/>
            </a:endParaRPr>
          </a:p>
        </p:txBody>
      </p:sp>
      <p:sp>
        <p:nvSpPr>
          <p:cNvPr id="210975" name="Text Box 31"/>
          <p:cNvSpPr txBox="1">
            <a:spLocks noChangeArrowheads="1"/>
          </p:cNvSpPr>
          <p:nvPr/>
        </p:nvSpPr>
        <p:spPr bwMode="auto">
          <a:xfrm>
            <a:off x="5703888" y="3478213"/>
            <a:ext cx="89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ar-SA" sz="2400" b="1">
                <a:latin typeface="Times New Roman" pitchFamily="18" charset="0"/>
                <a:cs typeface="AL-Mateen" pitchFamily="2" charset="-78"/>
              </a:rPr>
              <a:t>البرنامج</a:t>
            </a:r>
            <a:endParaRPr lang="en-US" sz="2400" b="1">
              <a:latin typeface="Times New Roman" pitchFamily="18" charset="0"/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 descr="Paper bag"/>
          <p:cNvSpPr>
            <a:spLocks noGrp="1" noChangeArrowheads="1"/>
          </p:cNvSpPr>
          <p:nvPr>
            <p:ph type="body" idx="4294967295"/>
          </p:nvPr>
        </p:nvSpPr>
        <p:spPr>
          <a:xfrm>
            <a:off x="4498975" y="428625"/>
            <a:ext cx="4321175" cy="839788"/>
          </a:xfrm>
          <a:solidFill>
            <a:schemeClr val="accent4">
              <a:lumMod val="20000"/>
              <a:lumOff val="80000"/>
            </a:schemeClr>
          </a:solidFill>
          <a:ln/>
        </p:spPr>
        <p:txBody>
          <a:bodyPr anchor="ctr" anchorCtr="0">
            <a:normAutofit/>
          </a:bodyPr>
          <a:lstStyle/>
          <a:p>
            <a:pPr algn="ctr">
              <a:buNone/>
            </a:pP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خريطة نواتج التعلم المستهدفة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84478" name="Group 158"/>
          <p:cNvGraphicFramePr>
            <a:graphicFrameLocks noGrp="1"/>
          </p:cNvGraphicFramePr>
          <p:nvPr>
            <p:ph idx="4294967295"/>
          </p:nvPr>
        </p:nvGraphicFramePr>
        <p:xfrm>
          <a:off x="214285" y="1928801"/>
          <a:ext cx="8029604" cy="4429156"/>
        </p:xfrm>
        <a:graphic>
          <a:graphicData uri="http://schemas.openxmlformats.org/drawingml/2006/table">
            <a:tbl>
              <a:tblPr rtl="1"/>
              <a:tblGrid>
                <a:gridCol w="3279994"/>
                <a:gridCol w="517793"/>
                <a:gridCol w="519697"/>
                <a:gridCol w="517793"/>
                <a:gridCol w="517793"/>
                <a:gridCol w="517793"/>
                <a:gridCol w="517793"/>
                <a:gridCol w="517793"/>
                <a:gridCol w="519698"/>
                <a:gridCol w="603457"/>
              </a:tblGrid>
              <a:tr h="792055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ILOs </a:t>
                      </a:r>
                      <a:r>
                        <a:rPr kumimoji="0" lang="ar-E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للبرنامج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م1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م2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م3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م4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م5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م6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م7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م 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م 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805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ILOs  </a:t>
                      </a: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 (1)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541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ILOs  </a:t>
                      </a: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 (2)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541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ILOs  </a:t>
                      </a: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 (3)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673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ILOs  </a:t>
                      </a: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 (4)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541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ILOs  </a:t>
                      </a: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 (5)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L-Mateen" pitchFamily="2" charset="-78"/>
                        </a:rPr>
                        <a:t>×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L-Matee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19" name="Text Box 138"/>
          <p:cNvSpPr txBox="1">
            <a:spLocks noChangeArrowheads="1"/>
          </p:cNvSpPr>
          <p:nvPr/>
        </p:nvSpPr>
        <p:spPr bwMode="auto">
          <a:xfrm>
            <a:off x="2195513" y="1341438"/>
            <a:ext cx="20875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المقررات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build="p" animBg="1"/>
      <p:bldP spid="400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357298"/>
            <a:ext cx="8786874" cy="1857388"/>
          </a:xfrm>
        </p:spPr>
        <p:txBody>
          <a:bodyPr>
            <a:normAutofit/>
          </a:bodyPr>
          <a:lstStyle/>
          <a:p>
            <a:r>
              <a:rPr lang="ar-EG" sz="5400" dirty="0" smtClean="0"/>
              <a:t>كتابة نواتج التعلم المعرفية وممستوياتها</a:t>
            </a:r>
            <a:endParaRPr lang="ar-EG" sz="5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71438"/>
            <a:ext cx="4343376" cy="9286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مستويات نواتج المعرفة</a:t>
            </a:r>
            <a:endParaRPr lang="ar-E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 descr="http://www.edutrapedia.com/uploads/userfiles/RLO/rlo-6.JPG"/>
          <p:cNvPicPr>
            <a:picLocks noChangeAspect="1" noChangeArrowheads="1"/>
          </p:cNvPicPr>
          <p:nvPr/>
        </p:nvPicPr>
        <p:blipFill>
          <a:blip r:embed="rId2" cstate="print"/>
          <a:srcRect l="37616"/>
          <a:stretch>
            <a:fillRect/>
          </a:stretch>
        </p:blipFill>
        <p:spPr bwMode="auto">
          <a:xfrm>
            <a:off x="3437708" y="1071546"/>
            <a:ext cx="4634754" cy="5381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86050" y="571480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>
                <a:solidFill>
                  <a:schemeClr val="bg1"/>
                </a:solidFill>
                <a:cs typeface="AdvertisingExtraBold" pitchFamily="2" charset="-78"/>
              </a:rPr>
              <a:t>الإطار المفاهيمى للمعايير الأكاديمية</a:t>
            </a:r>
            <a:endParaRPr lang="en-US" sz="2800" dirty="0">
              <a:solidFill>
                <a:schemeClr val="bg1"/>
              </a:solidFill>
              <a:cs typeface="AdvertisingExtraBold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1022978"/>
            <a:ext cx="185738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EG" dirty="0" smtClean="0"/>
              <a:t>الدولة </a:t>
            </a:r>
            <a:r>
              <a:rPr lang="en-US" dirty="0" smtClean="0"/>
              <a:t>State</a:t>
            </a:r>
            <a:endParaRPr lang="ar-EG" dirty="0" smtClean="0"/>
          </a:p>
          <a:p>
            <a:r>
              <a:rPr lang="ar-EG" dirty="0" smtClean="0"/>
              <a:t>الهيئة </a:t>
            </a:r>
            <a:r>
              <a:rPr lang="en-US" dirty="0" smtClean="0"/>
              <a:t>NAQAAE</a:t>
            </a:r>
            <a:endParaRPr lang="ar-EG" dirty="0" smtClean="0"/>
          </a:p>
          <a:p>
            <a:r>
              <a:rPr lang="ar-EG" dirty="0" smtClean="0"/>
              <a:t>المجتمع </a:t>
            </a:r>
            <a:r>
              <a:rPr lang="en-US" dirty="0" smtClean="0"/>
              <a:t>Society</a:t>
            </a:r>
            <a:endParaRPr lang="ar-EG" dirty="0" smtClean="0"/>
          </a:p>
          <a:p>
            <a:r>
              <a:rPr lang="ar-EG" dirty="0" smtClean="0"/>
              <a:t>المؤسسة </a:t>
            </a:r>
            <a:r>
              <a:rPr lang="en-US" dirty="0" smtClean="0"/>
              <a:t>Institution</a:t>
            </a:r>
            <a:endParaRPr lang="ar-EG" dirty="0" smtClean="0"/>
          </a:p>
          <a:p>
            <a:r>
              <a:rPr lang="ar-EG" dirty="0" smtClean="0"/>
              <a:t>القسم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285728"/>
            <a:ext cx="2571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dirty="0" smtClean="0"/>
              <a:t>مستويات المسئولية</a:t>
            </a:r>
          </a:p>
          <a:p>
            <a:pPr algn="ctr"/>
            <a:r>
              <a:rPr lang="en-US" dirty="0" smtClean="0"/>
              <a:t>Responsibility Levels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14282" y="500042"/>
            <a:ext cx="8548718" cy="5572164"/>
            <a:chOff x="1676400" y="2438400"/>
            <a:chExt cx="7086600" cy="37338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676400" y="2514600"/>
              <a:ext cx="1143000" cy="609600"/>
            </a:xfrm>
            <a:prstGeom prst="flowChartProcess">
              <a:avLst/>
            </a:prstGeom>
            <a:solidFill>
              <a:srgbClr val="D3C46B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rtl="0"/>
              <a:r>
                <a:rPr lang="ar-SA" sz="2400">
                  <a:latin typeface="Times New Roman" pitchFamily="18" charset="0"/>
                  <a:cs typeface="Times New Roman" pitchFamily="18" charset="0"/>
                </a:rPr>
                <a:t>التقويم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819400" y="3124200"/>
              <a:ext cx="1143000" cy="609600"/>
            </a:xfrm>
            <a:prstGeom prst="flowChartProcess">
              <a:avLst/>
            </a:prstGeom>
            <a:solidFill>
              <a:srgbClr val="D3C46B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rtl="0"/>
              <a:r>
                <a:rPr lang="ar-SA" sz="2400">
                  <a:latin typeface="Times New Roman" pitchFamily="18" charset="0"/>
                  <a:cs typeface="Times New Roman" pitchFamily="18" charset="0"/>
                </a:rPr>
                <a:t>التركيب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962400" y="3733800"/>
              <a:ext cx="1143000" cy="609600"/>
            </a:xfrm>
            <a:prstGeom prst="flowChartProcess">
              <a:avLst/>
            </a:prstGeom>
            <a:solidFill>
              <a:srgbClr val="D3C46B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rtl="0"/>
              <a:r>
                <a:rPr lang="ar-SA" sz="2400">
                  <a:latin typeface="Times New Roman" pitchFamily="18" charset="0"/>
                  <a:cs typeface="Times New Roman" pitchFamily="18" charset="0"/>
                </a:rPr>
                <a:t>التحليل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105400" y="4343400"/>
              <a:ext cx="1143000" cy="609600"/>
            </a:xfrm>
            <a:prstGeom prst="flowChartProcess">
              <a:avLst/>
            </a:prstGeom>
            <a:solidFill>
              <a:srgbClr val="D3C46B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rtl="0"/>
              <a:r>
                <a:rPr lang="ar-SA" sz="2400" dirty="0">
                  <a:latin typeface="Times New Roman" pitchFamily="18" charset="0"/>
                  <a:cs typeface="Times New Roman" pitchFamily="18" charset="0"/>
                </a:rPr>
                <a:t>التطبيق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6248400" y="4953000"/>
              <a:ext cx="1143000" cy="609600"/>
            </a:xfrm>
            <a:prstGeom prst="flowChartProcess">
              <a:avLst/>
            </a:prstGeom>
            <a:solidFill>
              <a:srgbClr val="D3C46B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rtl="0"/>
              <a:r>
                <a:rPr lang="ar-SA" sz="2400">
                  <a:latin typeface="Times New Roman" pitchFamily="18" charset="0"/>
                  <a:cs typeface="Times New Roman" pitchFamily="18" charset="0"/>
                </a:rPr>
                <a:t>الفهم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7391400" y="5562600"/>
              <a:ext cx="1143000" cy="609600"/>
            </a:xfrm>
            <a:prstGeom prst="flowChartProcess">
              <a:avLst/>
            </a:prstGeom>
            <a:solidFill>
              <a:srgbClr val="D3C46B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rtl="0"/>
              <a:r>
                <a:rPr lang="ar-SA" sz="2400">
                  <a:latin typeface="Times New Roman" pitchFamily="18" charset="0"/>
                  <a:cs typeface="Times New Roman" pitchFamily="18" charset="0"/>
                </a:rPr>
                <a:t>التذكر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 flipV="1">
              <a:off x="4191000" y="2438400"/>
              <a:ext cx="4572000" cy="2667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/>
            <a:lstStyle/>
            <a:p>
              <a:endParaRPr lang="ar-EG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2844" y="214290"/>
          <a:ext cx="878687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مستوى المعرفة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1"/>
            <a:ext cx="8401080" cy="3543312"/>
          </a:xfrm>
        </p:spPr>
        <p:txBody>
          <a:bodyPr/>
          <a:lstStyle/>
          <a:p>
            <a:r>
              <a:rPr lang="ar-EG" dirty="0" smtClean="0"/>
              <a:t>قدرة المتعلم على تذكر ما سبق تعلمه (الذاكرة الصماء وتعلم الحقائق)</a:t>
            </a:r>
          </a:p>
          <a:p>
            <a:pPr>
              <a:buNone/>
            </a:pPr>
            <a:endParaRPr lang="ar-EG" dirty="0" smtClean="0"/>
          </a:p>
          <a:p>
            <a:r>
              <a:rPr lang="ar-EG" dirty="0" smtClean="0"/>
              <a:t> ومن الأفعال فى هذا المستوى :  يعرف ، يضيف ، يكتب ، يحدد ، يشير إلى ، يسترجع ، يذكر ، يعرض ، يسمى ، يختار ، يكرر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مستوى الفهم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911741"/>
          </a:xfrm>
        </p:spPr>
        <p:txBody>
          <a:bodyPr>
            <a:normAutofit/>
          </a:bodyPr>
          <a:lstStyle/>
          <a:p>
            <a:r>
              <a:rPr lang="ar-EG" dirty="0" smtClean="0"/>
              <a:t>قدرة المتعلم على ترجمة الصورة الذهنية المحفوظة بلغته الخاصة ، أى كيف يتعامل مع المادة التى فهمها</a:t>
            </a:r>
          </a:p>
          <a:p>
            <a:endParaRPr lang="ar-EG" dirty="0" smtClean="0"/>
          </a:p>
          <a:p>
            <a:r>
              <a:rPr lang="ar-EG" dirty="0" smtClean="0"/>
              <a:t>القدرة على إعطاء المعنى والقدرة على التفسير وتمثل الحد الأدنى للاستيعاب ، وأبعاده : الترجمة ، التفسير ، التنبؤ</a:t>
            </a:r>
          </a:p>
          <a:p>
            <a:pPr>
              <a:buNone/>
            </a:pPr>
            <a:endParaRPr lang="ar-EG" dirty="0" smtClean="0"/>
          </a:p>
          <a:p>
            <a:r>
              <a:rPr lang="ar-EG" dirty="0" smtClean="0"/>
              <a:t> ومن الأفعال فى هذا المستوى :  يفسر ، يترجم ، يعطى مثال ، يوضح ، يعبر ، يكمل ، يستبدل ، يصف ، يناقش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مستوى التطبيق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r>
              <a:rPr lang="ar-EG" dirty="0" smtClean="0"/>
              <a:t>قدرة المتعلم على استعمال أو توظيف ما تم تعلمه فى مواقف جديدة </a:t>
            </a:r>
          </a:p>
          <a:p>
            <a:endParaRPr lang="ar-EG" dirty="0" smtClean="0"/>
          </a:p>
          <a:p>
            <a:r>
              <a:rPr lang="ar-EG" dirty="0" smtClean="0"/>
              <a:t>الحد الأعلى للاستيعاب</a:t>
            </a:r>
          </a:p>
          <a:p>
            <a:pPr>
              <a:buNone/>
            </a:pPr>
            <a:endParaRPr lang="ar-EG" dirty="0" smtClean="0"/>
          </a:p>
          <a:p>
            <a:r>
              <a:rPr lang="ar-EG" dirty="0" smtClean="0"/>
              <a:t> ومن الأفعال فى هذا المستوى :  يطبق ، يستخدم ، يربط ، يحل ، يضيف ، يكتشف ، يوظف ، يبين ، يوضح ، ينفذ ، يعد ، يحسب 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4" y="71415"/>
            <a:ext cx="4500594" cy="9286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مستوى التحليل </a:t>
            </a:r>
            <a:endParaRPr lang="ar-E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8072494" cy="4286280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r>
              <a:rPr lang="ar-EG" dirty="0" smtClean="0"/>
              <a:t> </a:t>
            </a:r>
            <a:r>
              <a:rPr lang="ar-E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قدرة المتعلم على تفتيت مادة التعلم (مشكلة / فكرة / معلومة) إلى عناصرها الجزئية المكونة لها ليعرف كيف ترتبط ببعضها البعض وكيف تنتظم معاً</a:t>
            </a: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endParaRPr lang="ar-EG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r>
              <a:rPr lang="ar-E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اختزال المفاهيم إلى أجزاء ويبين العلاقة بينها </a:t>
            </a: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endParaRPr lang="ar-EG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r>
              <a:rPr lang="ar-E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ومن الأفعال فى هذا المستوى : يحلل ، يجزىء ، يفرق ، يميز ، يتعرف على ، يعين ، يشرح ، يستدل ، يقارن ، يوازن ، يقسم ، يفحص ، يختبر ، يتحرى ، يصنف ، يحل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066" y="214291"/>
            <a:ext cx="3814762" cy="7858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مستوى التركيب</a:t>
            </a:r>
            <a:endParaRPr lang="ar-E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429684" cy="464347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r>
              <a:rPr lang="ar-EG" dirty="0" smtClean="0"/>
              <a:t> </a:t>
            </a:r>
            <a:r>
              <a:rPr lang="ar-EG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قدرة المتعلم على وضع الأجزاء مع بعضها البعض لتشكيل كل جديد ، أو تشكيل بنى معرفية جديدة من المعارف والمهارات المكتسبة على نحو يتميز بالابداع</a:t>
            </a: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endParaRPr lang="ar-EG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r>
              <a:rPr lang="ar-EG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توليد أفكار جديدة أو نتائج من المفاهيم التى سبق تعلمها</a:t>
            </a: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endParaRPr lang="ar-EG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r>
              <a:rPr lang="ar-EG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ومن الأفعال فى هذا المستوى : يشكل ، يصنف ، يؤلف ، يجمع ، يصمم ، ينظم ، يولد ، يعدل ، يخطط ، يعيد ترتيب ، يلخص ، يقرن ، يعيد تنظيم ، يعيد كتابة ، يعيد بناء ، يبنى ، يطور ، ينتج ، يكامل ، يعمم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32" y="142852"/>
            <a:ext cx="3600448" cy="108426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مستوى التقويم</a:t>
            </a:r>
            <a:endParaRPr lang="ar-E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572560" cy="3929090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r>
              <a:rPr lang="ar-EG" dirty="0" smtClean="0">
                <a:solidFill>
                  <a:schemeClr val="tx1"/>
                </a:solidFill>
              </a:rPr>
              <a:t> </a:t>
            </a:r>
            <a:r>
              <a:rPr lang="ar-E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قدرة المتعلم على إصدار أحكام بناء على محكات ذاتية يطورها بنفسه أو استناداً إلى معايير خارجية ، أى كيف يعد المتعلم حجة أو يقوم بمناظرة ويقارن ويفند الحجج ويتخذ أحكام وقرارات </a:t>
            </a: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endParaRPr lang="ar-E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just">
              <a:buClr>
                <a:srgbClr val="FF0000"/>
              </a:buClr>
              <a:buSzPct val="115000"/>
              <a:buFont typeface="Wingdings" pitchFamily="2" charset="2"/>
              <a:buChar char="v"/>
            </a:pPr>
            <a:r>
              <a:rPr lang="ar-E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ومن الأفعال فى هذا المستوى : يقوم ، يقدر ، يحكم ويقرر ، يتحقق من ، يبرز ، يوازن ، ينقد ، يوصى ، يلخص ، يعدل ، يفسر ، يستخلص ، يختار ، يقنع ، يعطى حكماً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274638"/>
            <a:ext cx="3754437" cy="850900"/>
          </a:xfrm>
        </p:spPr>
        <p:txBody>
          <a:bodyPr/>
          <a:lstStyle/>
          <a:p>
            <a:pPr eaLnBrk="1" hangingPunct="1"/>
            <a:r>
              <a:rPr lang="ar-EG" dirty="0" smtClean="0"/>
              <a:t>مفهوم الاعتماد</a:t>
            </a:r>
            <a:endParaRPr lang="th-TH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1" y="1600201"/>
            <a:ext cx="7686700" cy="26146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EG" b="0" dirty="0" smtClean="0"/>
              <a:t> </a:t>
            </a:r>
            <a:r>
              <a:rPr lang="ar-EG" sz="3200" b="0" dirty="0" smtClean="0"/>
              <a:t>إقرار الهيئة القومية لضمان جودة التعليم والاعتماد استيفاء  المؤسسة التعليمية أو البرنامج التعليمى مستوى  معيناً من  معايير الجودة وفقاً لأحكام القانون رقم 82 لسنة 2006 </a:t>
            </a:r>
            <a:r>
              <a:rPr lang="en-US" sz="3200" b="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ar-EG" b="0" dirty="0" smtClean="0"/>
              <a:t>استحقاق الثقة</a:t>
            </a:r>
          </a:p>
          <a:p>
            <a:pPr eaLnBrk="1" hangingPunct="1">
              <a:lnSpc>
                <a:spcPct val="90000"/>
              </a:lnSpc>
              <a:defRPr/>
            </a:pPr>
            <a:endParaRPr lang="ar-EG" b="0" dirty="0" smtClean="0"/>
          </a:p>
        </p:txBody>
      </p:sp>
      <p:pic>
        <p:nvPicPr>
          <p:cNvPr id="17413" name="Picture 4" descr="naq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5572164" cy="32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5" y="71414"/>
            <a:ext cx="4257676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EG" dirty="0" smtClean="0"/>
              <a:t>الاعتماد التخصصى / البرنامجى</a:t>
            </a:r>
            <a:endParaRPr lang="th-TH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214422"/>
            <a:ext cx="8543956" cy="3500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ar-EG" b="0" dirty="0" smtClean="0"/>
              <a:t>يسمى الاعتماد المتخصص أو الاعتماد البرامجى </a:t>
            </a:r>
          </a:p>
          <a:p>
            <a:pPr eaLnBrk="1" hangingPunct="1">
              <a:lnSpc>
                <a:spcPct val="80000"/>
              </a:lnSpc>
              <a:defRPr/>
            </a:pPr>
            <a:endParaRPr lang="ar-EG" sz="1100" b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ar-EG" b="0" dirty="0" smtClean="0"/>
              <a:t> تقويم متكامل وفحص دقيق لكل ما يتعلق بالبرامج الدراسية  ، والقائمين بالتدريس ، ومؤهلاتهم وخبراتهم وأنشطتهم ، وكذلك الطلاب </a:t>
            </a:r>
            <a:r>
              <a:rPr lang="ar-EG" b="0" u="sng" dirty="0" smtClean="0">
                <a:solidFill>
                  <a:srgbClr val="FF0000"/>
                </a:solidFill>
              </a:rPr>
              <a:t>وتقويمهم</a:t>
            </a:r>
            <a:r>
              <a:rPr lang="ar-EG" b="0" dirty="0" smtClean="0">
                <a:solidFill>
                  <a:srgbClr val="FF0000"/>
                </a:solidFill>
              </a:rPr>
              <a:t> </a:t>
            </a:r>
            <a:r>
              <a:rPr lang="ar-EG" b="0" dirty="0" smtClean="0"/>
              <a:t>وفحص سجلاتهم ، وتوفير مصادر التعلم وغيرها .</a:t>
            </a:r>
          </a:p>
          <a:p>
            <a:pPr eaLnBrk="1" hangingPunct="1">
              <a:lnSpc>
                <a:spcPct val="80000"/>
              </a:lnSpc>
              <a:defRPr/>
            </a:pPr>
            <a:endParaRPr lang="ar-EG" sz="1100" b="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ar-EG" b="0" dirty="0" smtClean="0"/>
              <a:t>الاعتراف بالكفاءة الأكاديمية للكليات وبرامجها التعليمية ، ومنه اعتماد جزئى واعتماد كلى .</a:t>
            </a:r>
            <a:endParaRPr lang="th-TH" b="0" dirty="0" smtClean="0"/>
          </a:p>
        </p:txBody>
      </p:sp>
      <p:pic>
        <p:nvPicPr>
          <p:cNvPr id="23556" name="Picture 6" descr="accreditation_stat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214818"/>
            <a:ext cx="3214710" cy="251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688" y="274638"/>
            <a:ext cx="2170112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EG" smtClean="0"/>
              <a:t>شهادة الاعتماد</a:t>
            </a:r>
            <a:endParaRPr lang="th-TH" smtClean="0"/>
          </a:p>
        </p:txBody>
      </p:sp>
      <p:pic>
        <p:nvPicPr>
          <p:cNvPr id="18435" name="Picture 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772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700338" y="4076700"/>
            <a:ext cx="3816350" cy="288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ar-EG" sz="1400" dirty="0" smtClean="0">
                <a:solidFill>
                  <a:srgbClr val="FF3300"/>
                </a:solidFill>
                <a:cs typeface="PT Bold Heading" pitchFamily="2" charset="-78"/>
              </a:rPr>
              <a:t>برنامج الجغرافيا – كلية الآداب بقنا – جامعة جنوب الوادى</a:t>
            </a:r>
            <a:endParaRPr lang="th-TH" sz="1400" dirty="0">
              <a:solidFill>
                <a:srgbClr val="FF3300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429684" cy="1000132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cs typeface="PT Bold Heading" pitchFamily="2" charset="-78"/>
              </a:rPr>
              <a:t>موقع المعايير الأكاديمية فى عملية الاعتماد المؤسسى</a:t>
            </a:r>
            <a:endParaRPr lang="en-US" dirty="0"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alexeng.edu.eg/~qau/images/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358246" cy="650085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1418</Words>
  <Application>Microsoft Office PowerPoint</Application>
  <PresentationFormat>On-screen Show (4:3)</PresentationFormat>
  <Paragraphs>263</Paragraphs>
  <Slides>47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Microsoft ClipArt Gallery</vt:lpstr>
      <vt:lpstr>توصيف المقررات الدراسية</vt:lpstr>
      <vt:lpstr>Slide 2</vt:lpstr>
      <vt:lpstr>Slide 3</vt:lpstr>
      <vt:lpstr>Slide 4</vt:lpstr>
      <vt:lpstr>مفهوم الاعتماد</vt:lpstr>
      <vt:lpstr>الاعتماد التخصصى / البرنامجى</vt:lpstr>
      <vt:lpstr>شهادة الاعتماد</vt:lpstr>
      <vt:lpstr>موقع المعايير الأكاديمية فى عملية الاعتماد المؤسسى</vt:lpstr>
      <vt:lpstr>Slide 9</vt:lpstr>
      <vt:lpstr>Slide 10</vt:lpstr>
      <vt:lpstr>موقع المعايير الأكاديمية فى عملية الاعتماد البرنامجى</vt:lpstr>
      <vt:lpstr>Slide 12</vt:lpstr>
      <vt:lpstr>المعايير القومية الأكاديمية القياسية  National Academic Reference Standards (NARS)</vt:lpstr>
      <vt:lpstr>المعايير المعتمدة Academic Reference Standards (ARS)</vt:lpstr>
      <vt:lpstr>المعايير</vt:lpstr>
      <vt:lpstr>البرنامج الأكاديمى</vt:lpstr>
      <vt:lpstr>أهداف البرنامج</vt:lpstr>
      <vt:lpstr>المنهج</vt:lpstr>
      <vt:lpstr>نواتج التعلم المستهدفة</vt:lpstr>
      <vt:lpstr>بنية المعايير</vt:lpstr>
      <vt:lpstr>المعرفة والفهم</vt:lpstr>
      <vt:lpstr>المهارات العملية / المهنية</vt:lpstr>
      <vt:lpstr>المهارات العقلية / الذهنية</vt:lpstr>
      <vt:lpstr>المهارات العامة والمنقولة</vt:lpstr>
      <vt:lpstr>المهارات العامة والمنقولة</vt:lpstr>
      <vt:lpstr>Slide 26</vt:lpstr>
      <vt:lpstr>Slide 27</vt:lpstr>
      <vt:lpstr>Slide 28</vt:lpstr>
      <vt:lpstr>Slide 29</vt:lpstr>
      <vt:lpstr>ILOs</vt:lpstr>
      <vt:lpstr>ATs</vt:lpstr>
      <vt:lpstr>TLAs</vt:lpstr>
      <vt:lpstr>ماذا علينا ؟؟؟</vt:lpstr>
      <vt:lpstr>Slide 34</vt:lpstr>
      <vt:lpstr>أهمية نواتج التعلم</vt:lpstr>
      <vt:lpstr>مستويات نواتج التعلم</vt:lpstr>
      <vt:lpstr>Slide 37</vt:lpstr>
      <vt:lpstr>كتابة نواتج التعلم المعرفية وممستوياتها</vt:lpstr>
      <vt:lpstr>مستويات نواتج المعرفة</vt:lpstr>
      <vt:lpstr>Slide 40</vt:lpstr>
      <vt:lpstr>Slide 41</vt:lpstr>
      <vt:lpstr>مستوى المعرفة</vt:lpstr>
      <vt:lpstr>مستوى الفهم</vt:lpstr>
      <vt:lpstr>مستوى التطبيق</vt:lpstr>
      <vt:lpstr>مستوى التحليل </vt:lpstr>
      <vt:lpstr>مستوى التركيب</vt:lpstr>
      <vt:lpstr>مستوى التقويم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DR.mahsoub</dc:creator>
  <cp:lastModifiedBy>vip</cp:lastModifiedBy>
  <cp:revision>25</cp:revision>
  <dcterms:created xsi:type="dcterms:W3CDTF">2010-04-02T16:22:42Z</dcterms:created>
  <dcterms:modified xsi:type="dcterms:W3CDTF">2013-12-22T05:14:45Z</dcterms:modified>
</cp:coreProperties>
</file>