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6" r:id="rId2"/>
    <p:sldId id="267" r:id="rId3"/>
    <p:sldId id="268" r:id="rId4"/>
    <p:sldId id="274" r:id="rId5"/>
    <p:sldId id="269" r:id="rId6"/>
    <p:sldId id="271" r:id="rId7"/>
    <p:sldId id="270" r:id="rId8"/>
    <p:sldId id="278" r:id="rId9"/>
    <p:sldId id="279" r:id="rId10"/>
    <p:sldId id="280" r:id="rId11"/>
    <p:sldId id="305" r:id="rId12"/>
    <p:sldId id="306" r:id="rId13"/>
    <p:sldId id="304" r:id="rId14"/>
    <p:sldId id="275" r:id="rId15"/>
    <p:sldId id="276" r:id="rId16"/>
    <p:sldId id="277" r:id="rId17"/>
    <p:sldId id="281" r:id="rId18"/>
    <p:sldId id="258" r:id="rId19"/>
    <p:sldId id="259" r:id="rId20"/>
    <p:sldId id="282" r:id="rId21"/>
    <p:sldId id="285" r:id="rId22"/>
    <p:sldId id="286" r:id="rId23"/>
    <p:sldId id="288" r:id="rId24"/>
    <p:sldId id="287" r:id="rId25"/>
    <p:sldId id="263" r:id="rId26"/>
    <p:sldId id="264" r:id="rId27"/>
    <p:sldId id="261" r:id="rId28"/>
    <p:sldId id="291" r:id="rId29"/>
    <p:sldId id="265" r:id="rId30"/>
    <p:sldId id="266" r:id="rId31"/>
    <p:sldId id="27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92" r:id="rId4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1493B7-C51C-4C67-8AB3-20EFC0B76360}" type="datetimeFigureOut">
              <a:rPr lang="ar-EG" smtClean="0"/>
              <a:t>30/07/1431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10571D-E2D3-49B6-BA36-B7B72F976D9D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F842F-66C3-4DD7-87D5-7BD57292DDD7}" type="slidenum">
              <a:rPr lang="en-US"/>
              <a:pPr/>
              <a:t>20</a:t>
            </a:fld>
            <a:endParaRPr lang="th-TH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eg/imgres?imgurl=http://www.heep2.edu.eg/sc/img/logo/dsasp.gif&amp;imgrefurl=http://www.heep2.edu.eg/sc/forms.html&amp;usg=__cv85bIk5OHmOcb9rXKRM3Eto5sY=&amp;h=100&amp;w=200&amp;sz=12&amp;hl=ar&amp;start=1&amp;itbs=1&amp;tbnid=W939y3N-FAbAbM:&amp;tbnh=52&amp;tbnw=104&amp;prev=/images?q=DSASP&amp;hl=ar&amp;gbv=2&amp;tbs=isch:1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00338" y="263525"/>
            <a:ext cx="5775325" cy="611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482952" cy="994122"/>
          </a:xfr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12776"/>
            <a:ext cx="5482952" cy="4713387"/>
          </a:xfrm>
        </p:spPr>
        <p:txBody>
          <a:bodyPr>
            <a:normAutofit/>
          </a:bodyPr>
          <a:lstStyle>
            <a:lvl1pPr algn="just">
              <a:buFont typeface="Wingdings" pitchFamily="2" charset="2"/>
              <a:buChar char="q"/>
              <a:defRPr sz="2800" b="1">
                <a:solidFill>
                  <a:srgbClr val="002060"/>
                </a:solidFill>
                <a:effectLst/>
                <a:latin typeface="Sakkal Majalla" pitchFamily="2" charset="-78"/>
                <a:cs typeface="Sakkal Majalla" pitchFamily="2" charset="-78"/>
              </a:defRPr>
            </a:lvl1pPr>
          </a:lstStyle>
          <a:p>
            <a:pPr lvl="0"/>
            <a:endParaRPr lang="ar-EG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16216" y="6402814"/>
            <a:ext cx="244827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د/ محسوب عبد القادر -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QAAC</a:t>
            </a:r>
            <a:endParaRPr lang="ar-E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6" name="AutoShape 2" descr="data:image/jpg;base64,/9j/4AAQSkZJRgABAQAAAQABAAD/2wBDAAkGBwgHBgkIBwgKCgkLDRYPDQwMDRsUFRAWIB0iIiAdHx8kKDQsJCYxJx8fLT0tMTU3Ojo6Iys/RD84QzQ5Ojf/2wBDAQoKCg0MDRoPDxo3JR8lNzc3Nzc3Nzc3Nzc3Nzc3Nzc3Nzc3Nzc3Nzc3Nzc3Nzc3Nzc3Nzc3Nzc3Nzc3Nzc3Nzf/wAARCAA0AGgDASIAAhEBAxEB/8QAGgAAAgMBAQAAAAAAAAAAAAAAAAYEBQcDAv/EADIQAAIBAwMCBAQFBQEBAAAAAAECAwQFEQASIQYxEyJBUQcyYYEUFSNCcVJikaGxgpL/xAAZAQACAwEAAAAAAAAAAAAAAAABAwACBAX/xAAtEQABAwIDBwQBBQAAAAAAAAABAAIRAzEhQdEEUWGRobHBEyJxgeESMkLw8f/aAAwDAQACEQMRAD8A3HRo0pXVb3cJZ48iipIn2maoYRhgWPKBWYnC8DdtyWJ4IGLNANzCBJyCZKuup6RJGmY/poHKqpZiCcAADuSRgAck6roupqGWngnSOpKzyCNAI8kk78djxkoR/OBxpaSht1LWDx6iuutasvj+DIzlVkJB3iFcleQuN2BwCCNWcdDcpIoIqS101HDA26FZmSIRk55CIH55P7geTo+3IE9B1Ug5mOvZc67qO7VDrJYrdNUUrZAJp2STy9z58DBJC84I2seR2kxXDqP8BVVU9DFBUHKwU0zqwDHYFJKn5eXJzyP4wdQrzDWW5adq+vh8KVip8GAkqcZ4EjsCSeOw7/XUaSa3QFUlr7krFSxCUtKuAGZTn9PPdW4+mrgOIENHXRV9gOJPTVSp7x1HVw0op7YEL5kmCziNowHUbdzDByA/+Qf5911z6mp6eGGktM05WBS8ySIzeLgEqdxwRyORnkHSXdrnXi6mKgu8tPTGKNk8elhlZmaV0A4QYztHHPf76gJderoiWkntzBdxLSUsajaM5JIQccd/qPfThRqRgG9dEs1GbzyGq1EdUwUtMj3OGpgnlLlKbwsyhR2yozjJ4BPBOORnXSHqy0z1FVDDOHamDbgrDJKkhxj+3Gee4PGdZHTfEy4qAlXQU0yccI8iduRwSy9/pq5t3W/S9S9N+YWqKnkgIMbzUyuEIOeJEG7H/g/XQdsz2iXMP0Z/KgrU3ftfzw/C16OVJQTG6tglTg5wR3B+uvekC2y1MsVPNYbjQNGpctJvKxyyuQS8gXcC2BjB2nLE4GANMVgqL0aqohvFA0e4mQTrUI8Q+UBEAAbHc+Yf91nLRjB15J0kXCvdGjRqiK5VM6U0DzSZ2qOwGSfYD6nS9TQ1V/qXmlmaGiidkDRNhpGBwwRv2qCCCw8zEHBVcZu7pkUhcKWEbpIwAycKwJx9gdV/SEqCyQUWV8ehUU8yg/uUcN/DDDA+oYaAxJO6POKscGiM58KxprfS0lIaWkhWCEg5EPkOT3ORzn699ZPaKu+z27qiugv1wE9mmJgWSUOjopbIZSOeF1sWsi6TYJZfiEzdg0//ACXWugfa4nh3WarcD57KffuqprjZulKxp2oaO4TmOumhwGjI8pAYg7Rnd9hq96ao7lS9S3agu9W1fSxwQyUbzImdpZ85wBlsjBPrgHS/0vZ6W/fC6js9VIsdRUvPJSMw7Orsc/8Ac/QnVv8ADLqCapoKmz3cFLjaP05C/dowSASfUjGD9j66ZUADHBosfOB8KrCS4F2en9KVviXTxVdsrbrTRiOSku34QvGNp2BBxx7SZP8ALaqbNBHB8P5r4lFDcaiKv8OpWpZ2EcWB8uGG05Yebvz9NW9pSW89A9T7g0iz7rgrjJUSb3Zlz/UAiEj+4e+qD4c3sWisNJc4w9luxNNNv+UMABn/AA4B+jZ9NaWgimWj+JSHEfrBOYVlbKaxVfX9mp7fbqc2quolZoJk8TB2uTknJ3BlwTn01J/KbXe4+sKP8ro6Sazl3pJ6VDGcKX8rDOD8n+9R7HYH6b+LdBbyzPCHeSB27tGY3x9xyD9RqH1R1QlBV9R2q025aV62rkSsqmnMjyAMwIUYAUHJ457nUgucAw5DupIDSXbz2SfbrjWWypFTb6iSCXGCyH5h7EdiPocjW0/DrrQXmE09SAk8W0SIPlAJwHX2XJAK+hIxweMM08/Cm31E93qaqMMIRAafd6M7kYH2ALH226m30mGkXm4sfH2psVRwqhmRvr9Le9GjRrkLoJSq75crXfJJLjSVX5fIWRAgRlUKQFcEc5YsowSCS2APLlvaR0tym/H9OVv60a4zEOwyfIQeGXOTtJGM5BXPLSyqwwwBHsRpUuHRcLVUU9nnNAUXsuSAQcqFwQQM4zyR5V476Z7HXwO9VBc3iFMS/wBTT7orhQP4qrkSU4ZlJ/uTHiL9lYD3OkWzdOXappb1QUV1snh3ebfUNFO8kkK7iSoTaOecc40xzydVW2Aw1VJT3WFFG15F3MTkjuozx5Tkr6HnXmtrrZVTVcUtunnShyszuI5Bv3BQEEmcZO891wEJ9dMYajLAGd2h1VXCm+5I+dRopdw6VrIKCw03T1XDTvaXLq9QpPieQgggf1EnP8nUGPpW9Crv12dretyulP8AhkiikcRRAqAXLFck8A4x99dadLMY4mpLy1L4hISP8TNEeM58viYA8p/bjU1IKxpzBS3+V5QM7BVRMQM49YW0PWc28/Y4zlKPpNNiOesJIkudN0Tfko7vFKYvyWKlkgowHR2yQXyxXnA9vX6cqNHcrCOn5LLXw17r+MaeGsiVA8YKKvyFsHOORn251pNz6Gg6jqVuVfXS1blAglWtjClQT/TCB76jn4ddM0XNbUQpzj9e4HH+gutLNqogYzPAHykP2erNxHyErt1vQVHW1Be6mGrWkt1P4MKKqvJLwwy3mAHzE8Z7aXbrE/UPUNbU2KmrapamZptngeZCxJIO0sMDPfI1qMVl6QoJ2goqejq6tUkKxxxeLyisSC0hdQfKR9DjUoXjxIYI7NaTUnaMiUl41Yg8BFGMcZ3YHYjvxojaCDNNhtGJjVA0ARD38h/iQ7H8OamZDVXudKWmjG6RY5FJUDvuk+RB/wDR+mtEp7lYel6OOKhEdSUj8sVH5goJGcH1JwSSTk4H0AkUNv6iuTq94mjp6VgQ1IoAGxlIKEL3ODwSeCO2rik6etlNFEopkd41QCRh5gVC8g+mSik47kaz1aheZqmeAsnMaGCKYjibrn01VXSqp5pLtB4RMm6LgDyn9uPUAjgnuCNGrnRrO4yZTAICNGjRoIo1xqaSmq4zHVQRTRkglZEDAkHI4PsedGjUUVJU9F2KoBBpGQHuElYD09M49Pb1PudEHStvoHR6UyowqFnHyfMqMv8AT25/z98mjT2vcRiUotAOAUBui7a+KZp6soqeGCWUttIl9Sv97DUxOirRgB/HdRztLgD39APXJ/lm99GjTXOdF1VoCsKPp+00UiyU9FGrqxdWOWKse5GTx31PhpoICxhiSMsAp2rjgdh/A0aNZC4m5TgALLro0aNBFGjRo1FF/9k=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7927975" y="-236538"/>
            <a:ext cx="990600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68" name="AutoShape 4" descr="data:image/jpg;base64,/9j/4AAQSkZJRgABAQAAAQABAAD/2wBDAAkGBwgHBgkIBwgKCgkLDRYPDQwMDRsUFRAWIB0iIiAdHx8kKDQsJCYxJx8fLT0tMTU3Ojo6Iys/RD84QzQ5Ojf/2wBDAQoKCg0MDRoPDxo3JR8lNzc3Nzc3Nzc3Nzc3Nzc3Nzc3Nzc3Nzc3Nzc3Nzc3Nzc3Nzc3Nzc3Nzc3Nzc3Nzc3Nzf/wAARCAA0AGgDASIAAhEBAxEB/8QAGgAAAgMBAQAAAAAAAAAAAAAAAAYEBQcDAv/EADIQAAIBAwMCBAQFBQEBAAAAAAECAwQFEQASIQYxEyJBUQcyYYEUFSNCcVJikaGxgpL/xAAZAQACAwEAAAAAAAAAAAAAAAABAwACBAX/xAAtEQABAwIDBwQBBQAAAAAAAAABAAIRAzEhQdEEUWGRobHBEyJxgeESMkLw8f/aAAwDAQACEQMRAD8A3HRo0pXVb3cJZ48iipIn2maoYRhgWPKBWYnC8DdtyWJ4IGLNANzCBJyCZKuup6RJGmY/poHKqpZiCcAADuSRgAck6roupqGWngnSOpKzyCNAI8kk78djxkoR/OBxpaSht1LWDx6iuutasvj+DIzlVkJB3iFcleQuN2BwCCNWcdDcpIoIqS101HDA26FZmSIRk55CIH55P7geTo+3IE9B1Ug5mOvZc67qO7VDrJYrdNUUrZAJp2STy9z58DBJC84I2seR2kxXDqP8BVVU9DFBUHKwU0zqwDHYFJKn5eXJzyP4wdQrzDWW5adq+vh8KVip8GAkqcZ4EjsCSeOw7/XUaSa3QFUlr7krFSxCUtKuAGZTn9PPdW4+mrgOIENHXRV9gOJPTVSp7x1HVw0op7YEL5kmCziNowHUbdzDByA/+Qf5911z6mp6eGGktM05WBS8ySIzeLgEqdxwRyORnkHSXdrnXi6mKgu8tPTGKNk8elhlZmaV0A4QYztHHPf76gJderoiWkntzBdxLSUsajaM5JIQccd/qPfThRqRgG9dEs1GbzyGq1EdUwUtMj3OGpgnlLlKbwsyhR2yozjJ4BPBOORnXSHqy0z1FVDDOHamDbgrDJKkhxj+3Gee4PGdZHTfEy4qAlXQU0yccI8iduRwSy9/pq5t3W/S9S9N+YWqKnkgIMbzUyuEIOeJEG7H/g/XQdsz2iXMP0Z/KgrU3ftfzw/C16OVJQTG6tglTg5wR3B+uvekC2y1MsVPNYbjQNGpctJvKxyyuQS8gXcC2BjB2nLE4GANMVgqL0aqohvFA0e4mQTrUI8Q+UBEAAbHc+Yf91nLRjB15J0kXCvdGjRqiK5VM6U0DzSZ2qOwGSfYD6nS9TQ1V/qXmlmaGiidkDRNhpGBwwRv2qCCCw8zEHBVcZu7pkUhcKWEbpIwAycKwJx9gdV/SEqCyQUWV8ehUU8yg/uUcN/DDDA+oYaAxJO6POKscGiM58KxprfS0lIaWkhWCEg5EPkOT3ORzn699ZPaKu+z27qiugv1wE9mmJgWSUOjopbIZSOeF1sWsi6TYJZfiEzdg0//ACXWugfa4nh3WarcD57KffuqprjZulKxp2oaO4TmOumhwGjI8pAYg7Rnd9hq96ao7lS9S3agu9W1fSxwQyUbzImdpZ85wBlsjBPrgHS/0vZ6W/fC6js9VIsdRUvPJSMw7Orsc/8Ac/QnVv8ADLqCapoKmz3cFLjaP05C/dowSASfUjGD9j66ZUADHBosfOB8KrCS4F2en9KVviXTxVdsrbrTRiOSku34QvGNp2BBxx7SZP8ALaqbNBHB8P5r4lFDcaiKv8OpWpZ2EcWB8uGG05Yebvz9NW9pSW89A9T7g0iz7rgrjJUSb3Zlz/UAiEj+4e+qD4c3sWisNJc4w9luxNNNv+UMABn/AA4B+jZ9NaWgimWj+JSHEfrBOYVlbKaxVfX9mp7fbqc2quolZoJk8TB2uTknJ3BlwTn01J/KbXe4+sKP8ro6Sazl3pJ6VDGcKX8rDOD8n+9R7HYH6b+LdBbyzPCHeSB27tGY3x9xyD9RqH1R1QlBV9R2q025aV62rkSsqmnMjyAMwIUYAUHJ457nUgucAw5DupIDSXbz2SfbrjWWypFTb6iSCXGCyH5h7EdiPocjW0/DrrQXmE09SAk8W0SIPlAJwHX2XJAK+hIxweMM08/Cm31E93qaqMMIRAafd6M7kYH2ALH226m30mGkXm4sfH2psVRwqhmRvr9Le9GjRrkLoJSq75crXfJJLjSVX5fIWRAgRlUKQFcEc5YsowSCS2APLlvaR0tym/H9OVv60a4zEOwyfIQeGXOTtJGM5BXPLSyqwwwBHsRpUuHRcLVUU9nnNAUXsuSAQcqFwQQM4zyR5V476Z7HXwO9VBc3iFMS/wBTT7orhQP4qrkSU4ZlJ/uTHiL9lYD3OkWzdOXappb1QUV1snh3ebfUNFO8kkK7iSoTaOecc40xzydVW2Aw1VJT3WFFG15F3MTkjuozx5Tkr6HnXmtrrZVTVcUtunnShyszuI5Bv3BQEEmcZO891wEJ9dMYajLAGd2h1VXCm+5I+dRopdw6VrIKCw03T1XDTvaXLq9QpPieQgggf1EnP8nUGPpW9Crv12dretyulP8AhkiikcRRAqAXLFck8A4x99dadLMY4mpLy1L4hISP8TNEeM58viYA8p/bjU1IKxpzBS3+V5QM7BVRMQM49YW0PWc28/Y4zlKPpNNiOesJIkudN0Tfko7vFKYvyWKlkgowHR2yQXyxXnA9vX6cqNHcrCOn5LLXw17r+MaeGsiVA8YKKvyFsHOORn251pNz6Gg6jqVuVfXS1blAglWtjClQT/TCB76jn4ddM0XNbUQpzj9e4HH+gutLNqogYzPAHykP2erNxHyErt1vQVHW1Be6mGrWkt1P4MKKqvJLwwy3mAHzE8Z7aXbrE/UPUNbU2KmrapamZptngeZCxJIO0sMDPfI1qMVl6QoJ2goqejq6tUkKxxxeLyisSC0hdQfKR9DjUoXjxIYI7NaTUnaMiUl41Yg8BFGMcZ3YHYjvxojaCDNNhtGJjVA0ARD38h/iQ7H8OamZDVXudKWmjG6RY5FJUDvuk+RB/wDR+mtEp7lYel6OOKhEdSUj8sVH5goJGcH1JwSSTk4H0AkUNv6iuTq94mjp6VgQ1IoAGxlIKEL3ODwSeCO2rik6etlNFEopkd41QCRh5gVC8g+mSik47kaz1aheZqmeAsnMaGCKYjibrn01VXSqp5pLtB4RMm6LgDyn9uPUAjgnuCNGrnRrO4yZTAICNGjRoIo1xqaSmq4zHVQRTRkglZEDAkHI4PsedGjUUVJU9F2KoBBpGQHuElYD09M49Pb1PudEHStvoHR6UyowqFnHyfMqMv8AT25/z98mjT2vcRiUotAOAUBui7a+KZp6soqeGCWUttIl9Sv97DUxOirRgB/HdRztLgD39APXJ/lm99GjTXOdF1VoCsKPp+00UiyU9FGrqxdWOWKse5GTx31PhpoICxhiSMsAp2rjgdh/A0aNZC4m5TgALLro0aNBFGjRo1FF/9k=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7927975" y="-236538"/>
            <a:ext cx="990600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70" name="AutoShape 6" descr="data:image/jpg;base64,/9j/4AAQSkZJRgABAQAAAQABAAD/2wBDAAkGBwgHBgkIBwgKCgkLDRYPDQwMDRsUFRAWIB0iIiAdHx8kKDQsJCYxJx8fLT0tMTU3Ojo6Iys/RD84QzQ5Ojf/2wBDAQoKCg0MDRoPDxo3JR8lNzc3Nzc3Nzc3Nzc3Nzc3Nzc3Nzc3Nzc3Nzc3Nzc3Nzc3Nzc3Nzc3Nzc3Nzc3Nzc3Nzf/wAARCAA0AGgDASIAAhEBAxEB/8QAGgAAAgMBAQAAAAAAAAAAAAAAAAYEBQcDAv/EADIQAAIBAwMCBAQFBQEBAAAAAAECAwQFEQASIQYxEyJBUQcyYYEUFSNCcVJikaGxgpL/xAAZAQACAwEAAAAAAAAAAAAAAAABAwACBAX/xAAtEQABAwIDBwQBBQAAAAAAAAABAAIRAzEhQdEEUWGRobHBEyJxgeESMkLw8f/aAAwDAQACEQMRAD8A3HRo0pXVb3cJZ48iipIn2maoYRhgWPKBWYnC8DdtyWJ4IGLNANzCBJyCZKuup6RJGmY/poHKqpZiCcAADuSRgAck6roupqGWngnSOpKzyCNAI8kk78djxkoR/OBxpaSht1LWDx6iuutasvj+DIzlVkJB3iFcleQuN2BwCCNWcdDcpIoIqS101HDA26FZmSIRk55CIH55P7geTo+3IE9B1Ug5mOvZc67qO7VDrJYrdNUUrZAJp2STy9z58DBJC84I2seR2kxXDqP8BVVU9DFBUHKwU0zqwDHYFJKn5eXJzyP4wdQrzDWW5adq+vh8KVip8GAkqcZ4EjsCSeOw7/XUaSa3QFUlr7krFSxCUtKuAGZTn9PPdW4+mrgOIENHXRV9gOJPTVSp7x1HVw0op7YEL5kmCziNowHUbdzDByA/+Qf5911z6mp6eGGktM05WBS8ySIzeLgEqdxwRyORnkHSXdrnXi6mKgu8tPTGKNk8elhlZmaV0A4QYztHHPf76gJderoiWkntzBdxLSUsajaM5JIQccd/qPfThRqRgG9dEs1GbzyGq1EdUwUtMj3OGpgnlLlKbwsyhR2yozjJ4BPBOORnXSHqy0z1FVDDOHamDbgrDJKkhxj+3Gee4PGdZHTfEy4qAlXQU0yccI8iduRwSy9/pq5t3W/S9S9N+YWqKnkgIMbzUyuEIOeJEG7H/g/XQdsz2iXMP0Z/KgrU3ftfzw/C16OVJQTG6tglTg5wR3B+uvekC2y1MsVPNYbjQNGpctJvKxyyuQS8gXcC2BjB2nLE4GANMVgqL0aqohvFA0e4mQTrUI8Q+UBEAAbHc+Yf91nLRjB15J0kXCvdGjRqiK5VM6U0DzSZ2qOwGSfYD6nS9TQ1V/qXmlmaGiidkDRNhpGBwwRv2qCCCw8zEHBVcZu7pkUhcKWEbpIwAycKwJx9gdV/SEqCyQUWV8ehUU8yg/uUcN/DDDA+oYaAxJO6POKscGiM58KxprfS0lIaWkhWCEg5EPkOT3ORzn699ZPaKu+z27qiugv1wE9mmJgWSUOjopbIZSOeF1sWsi6TYJZfiEzdg0//ACXWugfa4nh3WarcD57KffuqprjZulKxp2oaO4TmOumhwGjI8pAYg7Rnd9hq96ao7lS9S3agu9W1fSxwQyUbzImdpZ85wBlsjBPrgHS/0vZ6W/fC6js9VIsdRUvPJSMw7Orsc/8Ac/QnVv8ADLqCapoKmz3cFLjaP05C/dowSASfUjGD9j66ZUADHBosfOB8KrCS4F2en9KVviXTxVdsrbrTRiOSku34QvGNp2BBxx7SZP8ALaqbNBHB8P5r4lFDcaiKv8OpWpZ2EcWB8uGG05Yebvz9NW9pSW89A9T7g0iz7rgrjJUSb3Zlz/UAiEj+4e+qD4c3sWisNJc4w9luxNNNv+UMABn/AA4B+jZ9NaWgimWj+JSHEfrBOYVlbKaxVfX9mp7fbqc2quolZoJk8TB2uTknJ3BlwTn01J/KbXe4+sKP8ro6Sazl3pJ6VDGcKX8rDOD8n+9R7HYH6b+LdBbyzPCHeSB27tGY3x9xyD9RqH1R1QlBV9R2q025aV62rkSsqmnMjyAMwIUYAUHJ457nUgucAw5DupIDSXbz2SfbrjWWypFTb6iSCXGCyH5h7EdiPocjW0/DrrQXmE09SAk8W0SIPlAJwHX2XJAK+hIxweMM08/Cm31E93qaqMMIRAafd6M7kYH2ALH226m30mGkXm4sfH2psVRwqhmRvr9Le9GjRrkLoJSq75crXfJJLjSVX5fIWRAgRlUKQFcEc5YsowSCS2APLlvaR0tym/H9OVv60a4zEOwyfIQeGXOTtJGM5BXPLSyqwwwBHsRpUuHRcLVUU9nnNAUXsuSAQcqFwQQM4zyR5V476Z7HXwO9VBc3iFMS/wBTT7orhQP4qrkSU4ZlJ/uTHiL9lYD3OkWzdOXappb1QUV1snh3ebfUNFO8kkK7iSoTaOecc40xzydVW2Aw1VJT3WFFG15F3MTkjuozx5Tkr6HnXmtrrZVTVcUtunnShyszuI5Bv3BQEEmcZO891wEJ9dMYajLAGd2h1VXCm+5I+dRopdw6VrIKCw03T1XDTvaXLq9QpPieQgggf1EnP8nUGPpW9Crv12dretyulP8AhkiikcRRAqAXLFck8A4x99dadLMY4mpLy1L4hISP8TNEeM58viYA8p/bjU1IKxpzBS3+V5QM7BVRMQM49YW0PWc28/Y4zlKPpNNiOesJIkudN0Tfko7vFKYvyWKlkgowHR2yQXyxXnA9vX6cqNHcrCOn5LLXw17r+MaeGsiVA8YKKvyFsHOORn251pNz6Gg6jqVuVfXS1blAglWtjClQT/TCB76jn4ddM0XNbUQpzj9e4HH+gutLNqogYzPAHykP2erNxHyErt1vQVHW1Be6mGrWkt1P4MKKqvJLwwy3mAHzE8Z7aXbrE/UPUNbU2KmrapamZptngeZCxJIO0sMDPfI1qMVl6QoJ2goqejq6tUkKxxxeLyisSC0hdQfKR9DjUoXjxIYI7NaTUnaMiUl41Yg8BFGMcZ3YHYjvxojaCDNNhtGJjVA0ARD38h/iQ7H8OamZDVXudKWmjG6RY5FJUDvuk+RB/wDR+mtEp7lYel6OOKhEdSUj8sVH5goJGcH1JwSSTk4H0AkUNv6iuTq94mjp6VgQ1IoAGxlIKEL3ODwSeCO2rik6etlNFEopkd41QCRh5gVC8g+mSik47kaz1aheZqmeAsnMaGCKYjibrn01VXSqp5pLtB4RMm6LgDyn9uPUAjgnuCNGrnRrO4yZTAICNGjRoIo1xqaSmq4zHVQRTRkglZEDAkHI4PsedGjUUVJU9F2KoBBpGQHuElYD09M49Pb1PudEHStvoHR6UyowqFnHyfMqMv8AT25/z98mjT2vcRiUotAOAUBui7a+KZp6soqeGCWUttIl9Sv97DUxOirRgB/HdRztLgD39APXJ/lm99GjTXOdF1VoCsKPp+00UiyU9FGrqxdWOWKse5GTx31PhpoICxhiSMsAp2rjgdh/A0aNZC4m5TgALLro0aNBFGjRo1FF/9k=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7927975" y="-236538"/>
            <a:ext cx="990600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72" name="AutoShape 8" descr="data:image/jpg;base64,/9j/4AAQSkZJRgABAQAAAQABAAD/2wBDAAkGBwgHBgkIBwgKCgkLDRYPDQwMDRsUFRAWIB0iIiAdHx8kKDQsJCYxJx8fLT0tMTU3Ojo6Iys/RD84QzQ5Ojf/2wBDAQoKCg0MDRoPDxo3JR8lNzc3Nzc3Nzc3Nzc3Nzc3Nzc3Nzc3Nzc3Nzc3Nzc3Nzc3Nzc3Nzc3Nzc3Nzc3Nzc3Nzf/wAARCAA0AGgDASIAAhEBAxEB/8QAGgAAAgMBAQAAAAAAAAAAAAAAAAYEBQcDAv/EADIQAAIBAwMCBAQFBQEBAAAAAAECAwQFEQASIQYxEyJBUQcyYYEUFSNCcVJikaGxgpL/xAAZAQACAwEAAAAAAAAAAAAAAAABAwACBAX/xAAtEQABAwIDBwQBBQAAAAAAAAABAAIRAzEhQdEEUWGRobHBEyJxgeESMkLw8f/aAAwDAQACEQMRAD8A3HRo0pXVb3cJZ48iipIn2maoYRhgWPKBWYnC8DdtyWJ4IGLNANzCBJyCZKuup6RJGmY/poHKqpZiCcAADuSRgAck6roupqGWngnSOpKzyCNAI8kk78djxkoR/OBxpaSht1LWDx6iuutasvj+DIzlVkJB3iFcleQuN2BwCCNWcdDcpIoIqS101HDA26FZmSIRk55CIH55P7geTo+3IE9B1Ug5mOvZc67qO7VDrJYrdNUUrZAJp2STy9z58DBJC84I2seR2kxXDqP8BVVU9DFBUHKwU0zqwDHYFJKn5eXJzyP4wdQrzDWW5adq+vh8KVip8GAkqcZ4EjsCSeOw7/XUaSa3QFUlr7krFSxCUtKuAGZTn9PPdW4+mrgOIENHXRV9gOJPTVSp7x1HVw0op7YEL5kmCziNowHUbdzDByA/+Qf5911z6mp6eGGktM05WBS8ySIzeLgEqdxwRyORnkHSXdrnXi6mKgu8tPTGKNk8elhlZmaV0A4QYztHHPf76gJderoiWkntzBdxLSUsajaM5JIQccd/qPfThRqRgG9dEs1GbzyGq1EdUwUtMj3OGpgnlLlKbwsyhR2yozjJ4BPBOORnXSHqy0z1FVDDOHamDbgrDJKkhxj+3Gee4PGdZHTfEy4qAlXQU0yccI8iduRwSy9/pq5t3W/S9S9N+YWqKnkgIMbzUyuEIOeJEG7H/g/XQdsz2iXMP0Z/KgrU3ftfzw/C16OVJQTG6tglTg5wR3B+uvekC2y1MsVPNYbjQNGpctJvKxyyuQS8gXcC2BjB2nLE4GANMVgqL0aqohvFA0e4mQTrUI8Q+UBEAAbHc+Yf91nLRjB15J0kXCvdGjRqiK5VM6U0DzSZ2qOwGSfYD6nS9TQ1V/qXmlmaGiidkDRNhpGBwwRv2qCCCw8zEHBVcZu7pkUhcKWEbpIwAycKwJx9gdV/SEqCyQUWV8ehUU8yg/uUcN/DDDA+oYaAxJO6POKscGiM58KxprfS0lIaWkhWCEg5EPkOT3ORzn699ZPaKu+z27qiugv1wE9mmJgWSUOjopbIZSOeF1sWsi6TYJZfiEzdg0//ACXWugfa4nh3WarcD57KffuqprjZulKxp2oaO4TmOumhwGjI8pAYg7Rnd9hq96ao7lS9S3agu9W1fSxwQyUbzImdpZ85wBlsjBPrgHS/0vZ6W/fC6js9VIsdRUvPJSMw7Orsc/8Ac/QnVv8ADLqCapoKmz3cFLjaP05C/dowSASfUjGD9j66ZUADHBosfOB8KrCS4F2en9KVviXTxVdsrbrTRiOSku34QvGNp2BBxx7SZP8ALaqbNBHB8P5r4lFDcaiKv8OpWpZ2EcWB8uGG05Yebvz9NW9pSW89A9T7g0iz7rgrjJUSb3Zlz/UAiEj+4e+qD4c3sWisNJc4w9luxNNNv+UMABn/AA4B+jZ9NaWgimWj+JSHEfrBOYVlbKaxVfX9mp7fbqc2quolZoJk8TB2uTknJ3BlwTn01J/KbXe4+sKP8ro6Sazl3pJ6VDGcKX8rDOD8n+9R7HYH6b+LdBbyzPCHeSB27tGY3x9xyD9RqH1R1QlBV9R2q025aV62rkSsqmnMjyAMwIUYAUHJ457nUgucAw5DupIDSXbz2SfbrjWWypFTb6iSCXGCyH5h7EdiPocjW0/DrrQXmE09SAk8W0SIPlAJwHX2XJAK+hIxweMM08/Cm31E93qaqMMIRAafd6M7kYH2ALH226m30mGkXm4sfH2psVRwqhmRvr9Le9GjRrkLoJSq75crXfJJLjSVX5fIWRAgRlUKQFcEc5YsowSCS2APLlvaR0tym/H9OVv60a4zEOwyfIQeGXOTtJGM5BXPLSyqwwwBHsRpUuHRcLVUU9nnNAUXsuSAQcqFwQQM4zyR5V476Z7HXwO9VBc3iFMS/wBTT7orhQP4qrkSU4ZlJ/uTHiL9lYD3OkWzdOXappb1QUV1snh3ebfUNFO8kkK7iSoTaOecc40xzydVW2Aw1VJT3WFFG15F3MTkjuozx5Tkr6HnXmtrrZVTVcUtunnShyszuI5Bv3BQEEmcZO891wEJ9dMYajLAGd2h1VXCm+5I+dRopdw6VrIKCw03T1XDTvaXLq9QpPieQgggf1EnP8nUGPpW9Crv12dretyulP8AhkiikcRRAqAXLFck8A4x99dadLMY4mpLy1L4hISP8TNEeM58viYA8p/bjU1IKxpzBS3+V5QM7BVRMQM49YW0PWc28/Y4zlKPpNNiOesJIkudN0Tfko7vFKYvyWKlkgowHR2yQXyxXnA9vX6cqNHcrCOn5LLXw17r+MaeGsiVA8YKKvyFsHOORn251pNz6Gg6jqVuVfXS1blAglWtjClQT/TCB76jn4ddM0XNbUQpzj9e4HH+gutLNqogYzPAHykP2erNxHyErt1vQVHW1Be6mGrWkt1P4MKKqvJLwwy3mAHzE8Z7aXbrE/UPUNbU2KmrapamZptngeZCxJIO0sMDPfI1qMVl6QoJ2goqejq6tUkKxxxeLyisSC0hdQfKR9DjUoXjxIYI7NaTUnaMiUl41Yg8BFGMcZ3YHYjvxojaCDNNhtGJjVA0ARD38h/iQ7H8OamZDVXudKWmjG6RY5FJUDvuk+RB/wDR+mtEp7lYel6OOKhEdSUj8sVH5goJGcH1JwSSTk4H0AkUNv6iuTq94mjp6VgQ1IoAGxlIKEL3ODwSeCO2rik6etlNFEopkd41QCRh5gVC8g+mSik47kaz1aheZqmeAsnMaGCKYjibrn01VXSqp5pLtB4RMm6LgDyn9uPUAjgnuCNGrnRrO4yZTAICNGjRoIo1xqaSmq4zHVQRTRkglZEDAkHI4PsedGjUUVJU9F2KoBBpGQHuElYD09M49Pb1PudEHStvoHR6UyowqFnHyfMqMv8AT25/z98mjT2vcRiUotAOAUBui7a+KZp6soqeGCWUttIl9Sv97DUxOirRgB/HdRztLgD39APXJ/lm99GjTXOdF1VoCsKPp+00UiyU9FGrqxdWOWKse5GTx31PhpoICxhiSMsAp2rjgdh/A0aNZC4m5TgALLro0aNBFGjRo1FF/9k=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7927975" y="-236538"/>
            <a:ext cx="990600" cy="49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5C4F-5B15-4ACF-90DA-46A48E77A9F6}" type="datetimeFigureOut">
              <a:rPr lang="ar-EG" smtClean="0"/>
              <a:pPr/>
              <a:t>30/07/1431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EBFC-D335-4BED-9670-7A62BE902D5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.dodea.edu/ddessasc/assessment/forlearning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eg/imgres?imgurl=http://www.dancelife.com.au/media/images/blog/communication.gif&amp;imgrefurl=http://www.dancelife.com.au/blogs/posts/clintsalter/tag/katehiston&amp;usg=__fgGFsJpZmp3L-f5uzst1NXAb-CA=&amp;h=307&amp;w=521&amp;sz=5&amp;hl=ar&amp;start=20&amp;tbnid=3Y_BM630fdPNmM:&amp;tbnh=77&amp;tbnw=131&amp;prev=/images?q=communication+skill&amp;gbv=2&amp;hl=ar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google.com.eg/imgres?imgurl=http://www.winona.edu/winonan/f2005/9-14/images/StackOfBooks.jpg&amp;imgrefurl=http://www.winona.edu/winonan/f2005/9-14/Bookpricessoar.htm&amp;usg=__JMqT5kaGEdM1r37EaiSlh5HCKKU=&amp;h=700&amp;w=497&amp;sz=56&amp;hl=ar&amp;start=13&amp;tbnid=Iix0YhR1osnh8M:&amp;tbnh=140&amp;tbnw=99&amp;prev=/images?q=books&amp;gbv=2&amp;hl=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eg/imgres?imgurl=http://www.flow4athletes.com/multimedia/ssp_images/dreamstime_2676756.jpg&amp;imgrefurl=http://flow4athletes.com/ssp/mental_conditioning&amp;usg=__jA9zeauxmf_e9tc1sgPs6aaAgyA=&amp;h=320&amp;w=320&amp;sz=6&amp;hl=ar&amp;start=1&amp;tbnid=shlXvsqKqcuH5M:&amp;tbnh=118&amp;tbnw=118&amp;prev=/images?q=mental+skills&amp;gbv=2&amp;hl=ar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.eg/imgres?imgurl=http://www.openwebu.com/files/imagecache/preview/files/publishers/mariannebh/662_Administration_for_E/class_images/Accounting.jpg&amp;imgrefurl=http://knoworacle.wordpress.com/category/oracle-functional/oracle-ap-functional/&amp;usg=__PKODETTj6wmg4r6WN4YLYfJAhk4=&amp;h=300&amp;w=400&amp;sz=22&amp;hl=ar&amp;start=30&amp;tbnid=KIZwOEhANckkNM:&amp;tbnh=93&amp;tbnw=124&amp;prev=/images?q=accounting+report&amp;gbv=2&amp;ndsp=20&amp;hl=ar&amp;sa=N&amp;start=20" TargetMode="Externa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.eg/imgres?imgurl=http://bcsd.k12.ny.us/middle/Canuto/images/standards%255B1%255D.jpg&amp;imgrefurl=http://bcsd.k12.ny.us/middle/Canuto/canuto.htm&amp;usg=__Mi_foJzJ0fOG0ksR0Z4KEnxubRI=&amp;h=1060&amp;w=1146&amp;sz=153&amp;hl=ar&amp;start=2&amp;itbs=1&amp;tbnid=_33BmvbDBw3OKM:&amp;tbnh=139&amp;tbnw=150&amp;prev=/images%3Fq%3Dstandards%26hl%3Dar%26tbs%3Disch: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ndergrad.wayne.edu/learning_outcome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.eg/imgres?imgurl=http://www.freefoto.com/images/1216/05/1216_05_54---Stop-Sign--Beatty--Nevada--USA_web.jpg%3F%26k%3DStop%2BSign%252C%2BBeatty%252C%2BNevada%252C%2BUSA&amp;imgrefurl=http://www.freefoto.com/preview/1216-05-54%3Fffid%3D1216-05-54&amp;usg=__ckfhbhIpTWq-YIlrh5ZO7CkkGuo=&amp;h=600&amp;w=400&amp;sz=72&amp;hl=ar&amp;start=14&amp;itbs=1&amp;tbnid=BWjzLQihdLCLVM:&amp;tbnh=135&amp;tbnw=90&amp;prev=/images%3Fq%3Dstop%26hl%3Dar%26gbv%3D2%26tbs%3Disch: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imgres?imgurl=http://basmagm.files.wordpress.com/2007/11/268_2.jpg&amp;imgrefurl=http://basmagm.wordpress.com/2007/11/&amp;usg=__gN9_r3QJDJILKTzssEgaBBa2VF8=&amp;h=500&amp;w=500&amp;sz=106&amp;hl=ar&amp;start=18&amp;itbs=1&amp;tbnid=VwRJGWmkB6lxEM:&amp;tbnh=130&amp;tbnw=130&amp;prev=/images?q=%D8%A8%D8%A7%D9%82%D8%A9+%D9%88%D8%B1%D8%AF&amp;hl=ar&amp;gbv=2&amp;tbs=isch:1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imgres?imgurl=http://basmagm.files.wordpress.com/2007/11/268_2.jpg&amp;imgrefurl=http://basmagm.wordpress.com/2007/11/&amp;usg=__gN9_r3QJDJILKTzssEgaBBa2VF8=&amp;h=500&amp;w=500&amp;sz=106&amp;hl=ar&amp;start=18&amp;itbs=1&amp;tbnid=VwRJGWmkB6lxEM:&amp;tbnh=130&amp;tbnw=130&amp;prev=/images?q=%D8%A8%D8%A7%D9%82%D8%A9+%D9%88%D8%B1%D8%AF&amp;hl=ar&amp;gbv=2&amp;tbs=isch:1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eg/imgres?imgurl=http://www.blackcommentator.com/311/311_images/311_cartoon_obama_expectations_small_over.jpg&amp;imgrefurl=http://www.blackcommentator.com/index_311.html&amp;usg=__8MDgJVJu-uvhu65dxT7RhrqrfU4=&amp;h=451&amp;w=470&amp;sz=19&amp;hl=ar&amp;start=22&amp;itbs=1&amp;tbnid=qRk6IelBRGw_FM:&amp;tbnh=124&amp;tbnw=129&amp;prev=/images?q=expectations&amp;start=21&amp;hl=ar&amp;sa=N&amp;gbv=2&amp;ndsp=21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eg/imgres?imgurl=http://richardwiseman.files.wordpress.com/2009/05/question-mark3a.jpg&amp;imgrefurl=http://richardwiseman.wordpress.com/2009/05/&amp;usg=__w1kt9mHBTE25kSaBZUn3inqShQ4=&amp;h=375&amp;w=300&amp;sz=9&amp;hl=ar&amp;start=1&amp;itbs=1&amp;tbnid=RcKEWbm16NCR_M:&amp;tbnh=122&amp;tbnw=98&amp;prev=/images?q=what+is&amp;hl=ar&amp;gbv=2&amp;tbs=isch: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eg/imgres?imgurl=http://marketingassassin.files.wordpress.com/2009/09/objectives.jpg&amp;imgrefurl=http://marketingassassin.wordpress.com/2009/09/22/principles-of-marketing-6-know-where-you-want-to-go-and-focus-on-it/&amp;usg=__c0ocokc6GNDqrsFlsbIwtuFarUY=&amp;h=300&amp;w=400&amp;sz=61&amp;hl=ar&amp;start=9&amp;itbs=1&amp;tbnid=0xH9U_RgPyLkAM:&amp;tbnh=93&amp;tbnw=124&amp;prev=/images?q=objectives&amp;hl=ar&amp;sa=N&amp;gbv=2&amp;ndsp=21&amp;tbs=isch: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.eg/imgres?imgurl=http://www.acc-tau.co.il/Agenda.gif&amp;imgrefurl=http://www.acc-tau.co.il/WS_108e.html&amp;usg=__Go802MD04CCGivYxPvFrzIuR0N4=&amp;h=364&amp;w=331&amp;sz=9&amp;hl=ar&amp;start=1&amp;um=1&amp;tbnid=XvHK5DcvHgq8MM:&amp;tbnh=121&amp;tbnw=110&amp;prev=/images?q=agenda&amp;hl=ar&amp;um=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eg/imgres?imgurl=http://www.blackcommentator.com/311/311_images/311_cartoon_obama_expectations_small_over.jpg&amp;imgrefurl=http://www.blackcommentator.com/index_311.html&amp;usg=__8MDgJVJu-uvhu65dxT7RhrqrfU4=&amp;h=451&amp;w=470&amp;sz=19&amp;hl=ar&amp;start=22&amp;itbs=1&amp;tbnid=qRk6IelBRGw_FM:&amp;tbnh=124&amp;tbnw=129&amp;prev=/images?q=expectations&amp;start=21&amp;hl=ar&amp;sa=N&amp;gbv=2&amp;ndsp=21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eg/imgres?imgurl=http://richardwiseman.files.wordpress.com/2009/05/question-mark3a.jpg&amp;imgrefurl=http://richardwiseman.wordpress.com/2009/05/&amp;usg=__w1kt9mHBTE25kSaBZUn3inqShQ4=&amp;h=375&amp;w=300&amp;sz=9&amp;hl=ar&amp;start=1&amp;itbs=1&amp;tbnid=RcKEWbm16NCR_M:&amp;tbnh=122&amp;tbnw=98&amp;prev=/images?q=what+is&amp;hl=ar&amp;gbv=2&amp;tbs=isch: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eg/imgres?imgurl=http://marketingassassin.files.wordpress.com/2009/09/objectives.jpg&amp;imgrefurl=http://marketingassassin.wordpress.com/2009/09/22/principles-of-marketing-6-know-where-you-want-to-go-and-focus-on-it/&amp;usg=__c0ocokc6GNDqrsFlsbIwtuFarUY=&amp;h=300&amp;w=400&amp;sz=61&amp;hl=ar&amp;start=9&amp;itbs=1&amp;tbnid=0xH9U_RgPyLkAM:&amp;tbnh=93&amp;tbnw=124&amp;prev=/images?q=objectives&amp;hl=ar&amp;sa=N&amp;gbv=2&amp;ndsp=21&amp;tbs=isch: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.eg/imgres?imgurl=http://www.acc-tau.co.il/Agenda.gif&amp;imgrefurl=http://www.acc-tau.co.il/WS_108e.html&amp;usg=__Go802MD04CCGivYxPvFrzIuR0N4=&amp;h=364&amp;w=331&amp;sz=9&amp;hl=ar&amp;start=1&amp;um=1&amp;tbnid=XvHK5DcvHgq8MM:&amp;tbnh=121&amp;tbnw=110&amp;prev=/images?q=agenda&amp;hl=ar&amp;um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.eg/imgres?imgurl=http://www.library.uiuc.edu/cpx/vertfile/teska/evaluation/evaluation.jpeg&amp;imgrefurl=http://www.shabeeba.org/index.php%3Foption%3Dcom_frontpage%26Itemid%3D1%26limit%3D23%26limitstart%3D207&amp;usg=__W8lV1Dc9_nJSkbQhpTMa4TS8gV4=&amp;h=364&amp;w=348&amp;sz=18&amp;hl=ar&amp;start=1&amp;itbs=1&amp;tbnid=ZBwflB2xwdam7M:&amp;tbnh=121&amp;tbnw=116&amp;prev=/images%3Fq%3Devaluation%26hl%3Dar%26gbv%3D2%26tbs%3Disch: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Bottom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ar-EG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تقويم نواتج تعلم الطلاب</a:t>
            </a:r>
            <a:endParaRPr lang="ar-EG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/ محسوب عبد </a:t>
            </a:r>
            <a:r>
              <a:rPr lang="ar-EG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القادر</a:t>
            </a:r>
          </a:p>
          <a:p>
            <a:r>
              <a:rPr lang="ar-EG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القياس والتقويم – كلية التربية </a:t>
            </a:r>
            <a:endParaRPr lang="ar-EG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EG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نائب مدير مركز ضمان الجودة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نشاط (2)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يعد الاصلاح المبنى على المعايير آخر توجه دولى لتطوير التعليم رغبة فى تحقيق جودته فى عمليات التعليم والتعلم والتقويم . شارك الزملاء لتحديد المقصود بمصطلح </a:t>
            </a:r>
            <a:r>
              <a:rPr lang="en-US" dirty="0" smtClean="0"/>
              <a:t>Standards-based Evaluation</a:t>
            </a:r>
            <a:r>
              <a:rPr lang="ar-EG" dirty="0" smtClean="0"/>
              <a:t> .  </a:t>
            </a:r>
          </a:p>
          <a:p>
            <a:endParaRPr lang="ar-EG" dirty="0" smtClean="0"/>
          </a:p>
          <a:p>
            <a:r>
              <a:rPr lang="ar-EG" dirty="0" smtClean="0"/>
              <a:t>العمل : جماعى</a:t>
            </a:r>
          </a:p>
          <a:p>
            <a:endParaRPr lang="ar-EG" dirty="0" smtClean="0"/>
          </a:p>
          <a:p>
            <a:r>
              <a:rPr lang="ar-EG" dirty="0" smtClean="0"/>
              <a:t>زمن النشاط : 5 دقائق</a:t>
            </a:r>
            <a:endParaRPr lang="ar-E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779096" cy="994122"/>
          </a:xfrm>
        </p:spPr>
        <p:txBody>
          <a:bodyPr/>
          <a:lstStyle/>
          <a:p>
            <a:pPr rtl="0"/>
            <a:r>
              <a:rPr lang="en-US" dirty="0" smtClean="0"/>
              <a:t>A Standards-Based Education </a:t>
            </a:r>
            <a:r>
              <a:rPr lang="en-US" dirty="0" smtClean="0"/>
              <a:t>System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lnSpcReduction="10000"/>
          </a:bodyPr>
          <a:lstStyle/>
          <a:p>
            <a:pPr rtl="0">
              <a:buNone/>
            </a:pPr>
            <a:r>
              <a:rPr lang="en-US" dirty="0" smtClean="0"/>
              <a:t>Standards-based education is a process for planning, delivering, monitoring and improving academic programs in which clearly defined academic </a:t>
            </a:r>
            <a:r>
              <a:rPr lang="en-US" dirty="0" smtClean="0"/>
              <a:t>standards </a:t>
            </a:r>
            <a:r>
              <a:rPr lang="en-US" dirty="0" smtClean="0"/>
              <a:t>provide the basis for </a:t>
            </a:r>
            <a:r>
              <a:rPr lang="en-US" dirty="0" smtClean="0"/>
              <a:t>teaching and </a:t>
            </a:r>
            <a:r>
              <a:rPr lang="en-US" dirty="0" smtClean="0"/>
              <a:t>assessment. </a:t>
            </a:r>
            <a:endParaRPr lang="en-US" dirty="0" smtClean="0"/>
          </a:p>
          <a:p>
            <a:pPr rtl="0">
              <a:buNone/>
            </a:pPr>
            <a:endParaRPr lang="en-US" dirty="0" smtClean="0"/>
          </a:p>
          <a:p>
            <a:pPr rtl="0"/>
            <a:r>
              <a:rPr lang="en-US" dirty="0" smtClean="0"/>
              <a:t>Standards help ensure students learn what is important, rather than allowing textbooks to dictate classroom practice. </a:t>
            </a:r>
            <a:endParaRPr lang="en-US" dirty="0" smtClean="0"/>
          </a:p>
          <a:p>
            <a:pPr rtl="0">
              <a:buNone/>
            </a:pPr>
            <a:endParaRPr lang="en-US" dirty="0" smtClean="0"/>
          </a:p>
          <a:p>
            <a:pPr rtl="0"/>
            <a:r>
              <a:rPr lang="en-US" dirty="0" smtClean="0"/>
              <a:t>Student learning is the focus - aiming for a high and deep level of student understanding that goes beyond traditional textbook-based or lesson-based instruction.</a:t>
            </a:r>
          </a:p>
          <a:p>
            <a:pPr rtl="0"/>
            <a:endParaRPr lang="ar-E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482952" cy="994122"/>
          </a:xfrm>
        </p:spPr>
        <p:txBody>
          <a:bodyPr/>
          <a:lstStyle/>
          <a:p>
            <a:r>
              <a:rPr lang="en-US" dirty="0" smtClean="0"/>
              <a:t>A standards-based system: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 lnSpcReduction="10000"/>
          </a:bodyPr>
          <a:lstStyle/>
          <a:p>
            <a:pPr rtl="0"/>
            <a:r>
              <a:rPr lang="en-US" dirty="0" smtClean="0"/>
              <a:t>measures its success based on student learning (the achievement of standards) </a:t>
            </a:r>
            <a:r>
              <a:rPr lang="en-US" dirty="0" smtClean="0"/>
              <a:t>,</a:t>
            </a:r>
          </a:p>
          <a:p>
            <a:pPr rtl="0">
              <a:buNone/>
            </a:pPr>
            <a:endParaRPr lang="en-US" dirty="0" smtClean="0"/>
          </a:p>
          <a:p>
            <a:pPr rtl="0"/>
            <a:r>
              <a:rPr lang="en-US" dirty="0" smtClean="0"/>
              <a:t>aligns policies, initiatives, curriculum, instruction, and assessments with clearly defined academic </a:t>
            </a:r>
            <a:r>
              <a:rPr lang="en-US" dirty="0" smtClean="0"/>
              <a:t>standards, </a:t>
            </a:r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consistently communicates and uses standards to focus on ways to ensure success for all </a:t>
            </a:r>
            <a:r>
              <a:rPr lang="en-US" dirty="0" smtClean="0"/>
              <a:t>students, and  </a:t>
            </a:r>
          </a:p>
          <a:p>
            <a:pPr rtl="0"/>
            <a:endParaRPr lang="en-US" dirty="0" smtClean="0"/>
          </a:p>
          <a:p>
            <a:pPr rtl="0"/>
            <a:r>
              <a:rPr lang="en-US" dirty="0" smtClean="0">
                <a:hlinkClick r:id="rId2" action="ppaction://hlinkfile"/>
              </a:rPr>
              <a:t>uses assessment to inform instruction</a:t>
            </a:r>
            <a:r>
              <a:rPr lang="en-US" dirty="0" smtClean="0"/>
              <a:t>.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urriculum, instruction, environment, and assessment are 4 major components in a standards-based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727280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 smtClean="0"/>
              <a:t>تقويم نواتج تعلم الطلاب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525963"/>
          </a:xfrm>
        </p:spPr>
        <p:txBody>
          <a:bodyPr/>
          <a:lstStyle/>
          <a:p>
            <a:r>
              <a:rPr lang="ar-EG" dirty="0" smtClean="0"/>
              <a:t>يسمى التقويم القائم على المعايير  </a:t>
            </a:r>
            <a:r>
              <a:rPr lang="en-US" dirty="0" smtClean="0"/>
              <a:t>Standards-Based Evaluation</a:t>
            </a:r>
          </a:p>
          <a:p>
            <a:endParaRPr lang="en-US" dirty="0" smtClean="0"/>
          </a:p>
          <a:p>
            <a:r>
              <a:rPr lang="ar-EG" dirty="0" smtClean="0"/>
              <a:t> تقويم نواتج المعرفة والفهم ، والنواتج الذهنية ، والنواتج العملية المهنية ، والنواتج العامة والمنقولة باستخدام أساليب تقويم محددة يتم الاتفاق عليها على مستوى البرنامج الأكاديمى </a:t>
            </a:r>
            <a:endParaRPr lang="ar-EG" dirty="0"/>
          </a:p>
        </p:txBody>
      </p:sp>
      <p:pic>
        <p:nvPicPr>
          <p:cNvPr id="4" name="Picture 11" descr="StackOfBook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5" y="4581128"/>
            <a:ext cx="1691681" cy="1538231"/>
          </a:xfrm>
          <a:prstGeom prst="rect">
            <a:avLst/>
          </a:prstGeom>
          <a:noFill/>
        </p:spPr>
      </p:pic>
      <p:pic>
        <p:nvPicPr>
          <p:cNvPr id="5" name="Picture 10" descr="Accounti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581128"/>
            <a:ext cx="1368375" cy="1522810"/>
          </a:xfrm>
          <a:prstGeom prst="rect">
            <a:avLst/>
          </a:prstGeom>
          <a:noFill/>
        </p:spPr>
      </p:pic>
      <p:pic>
        <p:nvPicPr>
          <p:cNvPr id="6" name="Picture 5" descr="dreamstime_267675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581128"/>
            <a:ext cx="1360172" cy="1656283"/>
          </a:xfrm>
          <a:prstGeom prst="rect">
            <a:avLst/>
          </a:prstGeom>
          <a:noFill/>
        </p:spPr>
      </p:pic>
      <p:pic>
        <p:nvPicPr>
          <p:cNvPr id="7" name="Picture 8" descr="communicati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81128"/>
            <a:ext cx="1655763" cy="165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43116"/>
            <a:ext cx="7572428" cy="1000132"/>
          </a:xfrm>
        </p:spPr>
        <p:txBody>
          <a:bodyPr>
            <a:normAutofit/>
          </a:bodyPr>
          <a:lstStyle/>
          <a:p>
            <a:r>
              <a:rPr lang="ar-EG" dirty="0" smtClean="0"/>
              <a:t>موقع التقويم فى منظومة جودة البرامج الأكاديمية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6446" y="500042"/>
            <a:ext cx="31432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Boutros Ads Condensed" pitchFamily="2" charset="-78"/>
              </a:rPr>
              <a:t>مستوى هيئة ضمان الجودة والاعتماد</a:t>
            </a:r>
            <a:endParaRPr lang="ar-E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Boutros Ads Condensed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1876000"/>
            <a:ext cx="264320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Boutros Ads Condensed" pitchFamily="2" charset="-78"/>
              </a:rPr>
              <a:t>مستوى الكلية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636" y="4304892"/>
            <a:ext cx="264320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Boutros Ads Condensed" pitchFamily="2" charset="-78"/>
              </a:rPr>
              <a:t>مستوى البرامج الأكاديمية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500034" y="1142984"/>
            <a:ext cx="8286808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71472" y="2928934"/>
            <a:ext cx="8286808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910" y="285728"/>
            <a:ext cx="50720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وضع المعايير القياسية المرجعية للبرامج الأكاديمية لمرحلتى الليسانس والدراسات العليا</a:t>
            </a:r>
            <a:endParaRPr lang="ar-E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1285860"/>
            <a:ext cx="5357850" cy="1357322"/>
          </a:xfrm>
          <a:prstGeom prst="rect">
            <a:avLst/>
          </a:prstGeom>
          <a:noFill/>
        </p:spPr>
        <p:txBody>
          <a:bodyPr wrap="square" rtlCol="1">
            <a:normAutofit fontScale="85000" lnSpcReduction="20000"/>
          </a:bodyPr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اقتراح / تبنى المعايير المعتمدة للليسانس والدراسات العليا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تجذير ثقافة الجودة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وضع خطة عمل تنفيذية لتأهيل البرامج للاعتماد ودعمها ومتابعتها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طلب تقويم داخلى من مركز ضمان الجودة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طلب زيارة استرشادية من هيئة ضمان الجودة والاعتماد </a:t>
            </a:r>
          </a:p>
          <a:p>
            <a:pPr algn="just"/>
            <a:endParaRPr lang="ar-EG" dirty="0" smtClean="0"/>
          </a:p>
          <a:p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3075760"/>
            <a:ext cx="478634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رسالة البرنامج الأكاديمى وأهدافه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مواصفات خريج البرنامج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توصيف البرنامج الأكاديمى 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توصيف المقررات الدراسية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كتابة تقرير البرنامج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كتابة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تقارير المقررات</a:t>
            </a:r>
            <a:endParaRPr lang="ar-E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وتنفيذ خطة تقويم البرنامج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خطة تحسين البرنامج 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خطة تحسين 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أو تطوير المقررات  </a:t>
            </a:r>
            <a:endParaRPr lang="ar-E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نشاط (3)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شارك الزملاء لتحديد الفرق بين تقويم البرنامج وتقويم نواتج تعلم الطلاب فى البرنامج .</a:t>
            </a:r>
          </a:p>
          <a:p>
            <a:endParaRPr lang="ar-EG" dirty="0" smtClean="0"/>
          </a:p>
          <a:p>
            <a:r>
              <a:rPr lang="ar-EG" dirty="0" smtClean="0"/>
              <a:t> العمل : جماعى</a:t>
            </a:r>
          </a:p>
          <a:p>
            <a:endParaRPr lang="ar-EG" dirty="0" smtClean="0"/>
          </a:p>
          <a:p>
            <a:r>
              <a:rPr lang="ar-EG" dirty="0" smtClean="0"/>
              <a:t> زمن النشاط : 5 دقائق</a:t>
            </a:r>
            <a:endParaRPr lang="ar-E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تقويم البرامج وتقويم نواتج التعلم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 تقويم البرنامج يتم مقابل معايير محورى إدارة البرنامج والفاعلية التعليمية للبرنامج</a:t>
            </a:r>
          </a:p>
          <a:p>
            <a:endParaRPr lang="ar-EG" dirty="0" smtClean="0"/>
          </a:p>
          <a:p>
            <a:r>
              <a:rPr lang="ar-EG" dirty="0" smtClean="0"/>
              <a:t>تقويم البرنامج يكون داخلى أو خارجى ويستهدف الحصول على الاعتماد المتخصص</a:t>
            </a:r>
          </a:p>
          <a:p>
            <a:endParaRPr lang="ar-EG" dirty="0" smtClean="0"/>
          </a:p>
          <a:p>
            <a:r>
              <a:rPr lang="ar-EG" dirty="0" smtClean="0"/>
              <a:t>تقويم نواتج تعلم الطلاب فى البرنامج جزء من عملية تقويم البرنامج ويتم بالاتفاق حول أساليب التقويم المناسبة لنواتج التعلم فى المقررات المختلفة </a:t>
            </a:r>
            <a:endParaRPr lang="ar-EG" dirty="0"/>
          </a:p>
        </p:txBody>
      </p:sp>
      <p:sp>
        <p:nvSpPr>
          <p:cNvPr id="22530" name="AutoShape 2" descr="data:image/jpg;base64,/9j/4AAQSkZJRgABAQAAAQABAAD/2wCEAAkGBhIREBESExMTEhUVFxQVFhcUFBgXFxYVFxQYGBoWFBQdHCYfFxokGRsUHy8jLygqLCwyFx4xNTUrNyYrLCoBCQoKDgwOGg8PGi0cHyQxNSwsLiwqKiwsLTU0LCwuMCksNCwsLCwpKSkuLDUsLDUsLCwwLCwsLyksLCwsLCwpKf/AABEIAIsAlgMBIgACEQEDEQH/xAAbAAEAAgMBAQAAAAAAAAAAAAAABAUBAwYCB//EAD0QAAIBAgQCCAIIBQMFAAAAAAECEQADBBIhMQVBBhMiUWFxgZGhsRQjMkJSksHRFUNicoLS8PEHFjOiwv/EABkBAQADAQEAAAAAAAAAAAAAAAABAgMFBP/EACkRAAICAQMDAgcBAQAAAAAAAAABAhEDEiExE0FRFPAEImFxgdHhkUL/2gAMAwEAAhEDEQA/APt1q2FUKNAAAPQRXqaUoCFxnHtZss6L1j6BEmMzHYTXuzinI7VplP8Ach/+qi4v6zFWk5Wx1p89l9jBq0rOLbbLtJJEG/xRUUk5hH4rbjXkM228Cal2GJUExqAYHKapOk/FMps4Zf8AyYhgo0kKgYZ2I56cvOYir1RoKsrsh8HqlYrmumPFXw6JcUsBmyNGwzDsn1ICz/VUt0rIirdHTUrkei/TAYm6U1EgNr4qNtwNZ56etddURkpcEyi47MUpSrFRSlKAUpSgFKUoDTiXgetZrYVB31pQClKicWxBSzcYbxC/3NoPiRUN0rJSsr+H8MtXrl3EOisXbKhI16tNFju1zVZrgVH2S6+TsfgSRUTh2HxFq2qMbNzKAJUNb+Ha517xHFGtqWezcgSSUyuIAmdwfhWUaS35Lu29jmOMXjbu3L0lyL1nDW7lzKeqj6y4ygKBroneTXbzVQMAr4JkukL1iszkx2Wclp15gke1fP8AifHHtQuGxV6+ifaa5nA1OiWypDMZ5lSNOfKssnTWp9zSGPq7Lt7/AAfV64npgGvX+pLB7HVl7gGoQoT9oghg06iCPskEGq3hXSPFWijwbyPOYO5Z5IBSHgheekmc3Lc2AwjIim6qG+tws4a6BqyODcBI1UjLyMDQbVlLPrh8iJWLRL5jQeC2cPe+pKi6iFwyHQhQC1u6gJglXUg7mVI2178GuHwnR5zmW1bayHUBrphSVIIyoILZV00OXNm3gEHt7aAAAbDStsPDdUjPI9+bPVKUrcyFKUoBSlKAUpSgPF06VivTAc6VJFGapOPcQCXcNbK3HzOXItoXPYUkZgOUz7Vd1W4Pt4i8/JItr82+MVnPsvJpHySBxJOedf7rbr81qr43xmyQloXEOcjMQwIW2sMxcz2RHfymoXEv+olizdayUuZgWUHsrbLLyLltPaqXhvF1xWJOIxShkUZbNsLKjaXYNqTM7+BgECklK9HLCqtfY2cYwWJ4pftNhx1OGtZh1l5T9dOhKWt8umh075FUdvDN9MuYVZS9ZIGVFJDAqp6zrCIRYMc2GaNyK+lJ0isbZivmp/SubwfHcP8AxPEkkAOlqGE65BBJgaQSB6e2Ob4XW1qW5ti+JcU1Hg8XuguIFlwl9Q5B0yEgzEqHJ7E94Wup4Lj0vWwwBV0+ruK2r23XdGJ1PfPOQede047hz/NT1MfOq/irKQ17DXF65ROVWEXQPuMusnuPLyrSODpL5UZvL1NpMvqVR8P6UK4yujJdzKvVjUjMAQWP2U3mJJAHfpVu2KQbuo/yFaRergye3JupUNuLWR/MT8wNaD0iw8xnnyVv2q+mXgrqRZ0qsXpFhiY61Z3jXbv2qnxnTW3NwIZylgG5dm2G2jaSB61Sb0K5F4rU6R1dKqcBx+01q2XuKGKqTJ5x5VIXjVgkAXUJJgCdztAqyi2roq2lsTqVilQSCKUpQGnGYoW7bOdlE+Z5DzJgVzY4PjBYVsPiAruWuMtxVyy+sBgpYR4z6DSr7ifCbWIULdXMAZGsQYifapNq0FUKNgAB5CqNNssnSPkWN6Ouj3czrcK9YGnOoJJJ7YJaQO1+Y+l9wPhBdFY6RmI2ksZYIvfpHtXvpNaYXbvVrnJbUFgOU6TvrAjxqbjQ1oWsqkC2iFfMgEknaZ09K9sI1JKPgxlK1uVXFMQLVouRtA10HaMDMYMLJ1PKonCsPK55kts20qJg+R1b/I1N41hLmJtqLIdX7WU25OSUYAkDlOUT+9T7vCjbtoGKB8gZwWGadOyANDHxk1N3l37FeMe3crrYAaD4+9bWs93/ABW+3hxoW2+J8v3rF4jMwUkwW9hNemzEgY7hpuZSjlcpBZJhXIIykjaQM3w7hTG37lvq7c5iVAAUMS7jWACSTttJ0JnYEz4I1I3E+Y7683HzW3MmJRQRuCSWkePZ+JGxrCUOXDZmilwpcEZXRp33iTIBI3ifao/EQepcBkWQRLvkGvIPyO+vKvXCFy3fo1xus3bMBlMuwbXf8Tnn9neppUDswG7gRIJ5TOlTCTnD69xKOmRQ4axcs4W5cPUXS2ZFtvbDgAsSpR1aYBMSR2ivkaruIOHDlLXVvaZVuKssM1xssFm7UyVBBmIPjXR4jBYAWVVi9q4qywNx1fOupcWiSrEFjEAxm0qLgeiQIW9m6tNhKReeSWzu3oIEaAzvXDipZZuKTOnqUI6mW1u2FAHcI1EeG1erGFBv2fC4kfmFbMDw0m20POQEyxEtAkxA1MQTy1rGFvhXV20W3LGf6VLb+YrvXUfscurZ3dKo+F8QsWbKl7qAvLt2531kxsIiTtPnXvi/H7QtRbuo1y4QiBHBYltJAB3HziubqVWz16d6LmlQ+E4E2bKIXZyJJZmZjJMkAsSco2HgBSrFSZSlKA4PjNwnE3BOzf71qRax920SuY6aZTqB4Qah8bJ+mXgNII+QP61aC/auwbqsr5QGdCJYgASVjzrof8razzd2ZNvNdw+UQbiozACAObGBpsJquxt/Nca5+Ik+Qnl6VIOO+uW59kKVgDko0gd+lReI3kmLWcg6nNAifugUimmQ2S8FhWdluQ2Qa+YUEwBz2j1rRhjkF24RrGQbbudTH9ob3rdhcdDW2zQ2TJJGiDLHZAmdYM1h3TqwoMnOSNNxlAB95pvwxsSb9s3Fw4LGWQanXdzv5CPatOOuJ1GVFgdZpG7BU1Zj39oe/hWocSUMqsDlW3klYJBKQSB5k16xLJ1dsKZEuTP2pkDXkNAKintYshYjhDoGxaKVIUM8/eVQAGC7yB6RPhUrheKRLdy8txZPYSWEqTq0g8wPnW9+KDMwJI6xSCzLy/CAJgaR68oqixPALK2B1Nx7bM1xiAxInTKSpJAGnnrvpXmlDJFtwV32PRGUJUpuq7mjpDxi3fVbkC7ctEMtwqck23AmSIaSVSBvJ21qy/7wS7atK6C2xuEf0wLQacx1JJMbeHca5O2L9hLttyhKJmRo3AuFyyjbc7H8NbQLlzEJZZgqG7DG3qWXIsrLDQyDy5nurm+qy9WqS3qv8/Z718LB47ttVdn0K3Ys3CkPoQqgKJMnck7RJJnxqmxl+1bYC6ZG5QRLgcoOgUmASdK143gdtVIs38RbYkQQ0QomcxESYP8AvapfRjgym9o7dhdyEYlpjMSynXX5V0Mk8uiq5PFCOPVd3X4/ZZcL4XbxqJiHtmyuVkW1acqjJm++VC5wSJGgAB8TUvC4ZHxICKq2sMCqqoAXrG3gD8MEec1t42Gt2Xfr7qmIWOr+0dAfsct/IGt/R7h3UYe2muaJYtuWO8+Ow9K8qSuvyzS9rLGlKVsZilKUBxXFcDf+l32S07BisELpGRRofMGtN7heKMEWn+Hymu7pXoWdpJUZvGmcP/DMRGtlh6j9K8tgr/Kzc/Kf2ruqVPqH4I6SPnw4PiJJ6p/as/QMSf5Vw/4kftX0ClPUvwOkjhf4RiCB9S8+aifjWU4Pijp1RHmV/wBVdzSo9RLwiemjjBwC/wA7evfmX968fwm+P5TaeE/Ku2pT1Eh00fI+NYO4HcOjLFontKZgkg6f2s1QwwRrbucuqtJbfM6nQczqfhXXdJujq4zH2rQLkCHxDB2AFuezbgEDXUDzJ5VutdGbNni6uttQlyy0AKMqsuXRRy0Un/muTlxuebq33R1cWbp4un9GQb2MCoXJ0AJnwAk1ddCXDLcYFWBymVMjWTuN9I9qteLYZGW3Zygi4wUgiewoLMPYR61sv8Ow6JcbqkUQWbKoUmNdxBmujPNqvY5ihRFvj6RiQm9uzq3cbhG3jAI92FXNVPRnhvU2BM5nJuEEliMxkLJ1IAq2isMa2t9zWT7eBSkUrQoKUpQClKUApSlAKUpQClKUArVirpVGYLmIBMd8ch41tpQHPdD8ULiXGcZb7NmvId1OyjyA+ZqRxu+Ev4JiDrdZJGyhrTaseWsD1rPHODG4OtskpfQSrD70A9huUHb5yNKgYTiRxQfCYhMt4Z8xWCqlcrKVIJ+61sk7SSDuJwppafbNtm9V/wALLENcOJBQKwtJ2lMhi1w/dbYHKvPv5VqxHEUv3Ew4zZtHuqwIKqpkBp7z3SNPKoXAukVtHfD3nVbikjMWHaylUhj+ISo8QQe+rbBWQ1+9egTpaB5wmp9MxPtRPWvv7/hDjpf2LEVmsVmtzI8Xdtp9YpS6oI1n0pQHqlKUApSlAKUpQClKUApSlAKUpQCqfBYFrQv3nCi7cJMLqFOyqGOrax6nTSritN8SyL45j/jqP/bKfSoaJTORfhtwXl61cq4dWe1BBN0kgKrPu2oAOgMEAzM11uAw3V20TcganvY6k+pmo+Pwi3blkH7jdb+UFQPUn4Gp9UjGmy0pWhWaxWa0KA0ryzAb6UoDNKUoBSlKAUpSgFKUoDMUisUoDMUisUoDMV5ZZrzeYhSRUC/jHB0PLuH4VP6mgJ6WQGZtZaB5AbAe5PrWyKrmxb668zyHeKlYW4SDPeRQG+leWP6fOs0Bhx5HzpWaU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300913" y="-631825"/>
            <a:ext cx="1428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2531" name="Picture 3" descr="C:\Users\D mahsob\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772816"/>
            <a:ext cx="233975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نشاط (4)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412776"/>
            <a:ext cx="5698976" cy="4713387"/>
          </a:xfrm>
        </p:spPr>
        <p:txBody>
          <a:bodyPr/>
          <a:lstStyle/>
          <a:p>
            <a:r>
              <a:rPr lang="ar-EG" dirty="0" smtClean="0"/>
              <a:t>شارك الزملاء لفحص الشكل الوارد بالشريحة القادمة لتحديد كيفية تطبيق تقويم نواتج تعلم الطلاب المبنى على معايير جودة البرامج الأكاديمية </a:t>
            </a:r>
          </a:p>
          <a:p>
            <a:endParaRPr lang="ar-EG" dirty="0" smtClean="0"/>
          </a:p>
          <a:p>
            <a:r>
              <a:rPr lang="ar-EG" dirty="0" smtClean="0"/>
              <a:t> العمل : جماعى </a:t>
            </a:r>
          </a:p>
          <a:p>
            <a:endParaRPr lang="ar-EG" dirty="0" smtClean="0"/>
          </a:p>
          <a:p>
            <a:r>
              <a:rPr lang="ar-EG" dirty="0" smtClean="0"/>
              <a:t> زمن النشاط : 10 دقائق</a:t>
            </a:r>
            <a:endParaRPr lang="ar-E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بسم الله الرحمان الرحي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928688"/>
            <a:ext cx="7715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السلام عليكم ورحمة الله وبركاته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928938"/>
            <a:ext cx="6286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Group 2"/>
          <p:cNvGraphicFramePr>
            <a:graphicFrameLocks noGrp="1"/>
          </p:cNvGraphicFramePr>
          <p:nvPr>
            <p:ph/>
          </p:nvPr>
        </p:nvGraphicFramePr>
        <p:xfrm>
          <a:off x="2700338" y="263525"/>
          <a:ext cx="5775325" cy="5713413"/>
        </p:xfrm>
        <a:graphic>
          <a:graphicData uri="http://schemas.openxmlformats.org/drawingml/2006/table">
            <a:tbl>
              <a:tblPr/>
              <a:tblGrid>
                <a:gridCol w="5775325"/>
              </a:tblGrid>
              <a:tr h="5713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EG"/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717925" y="3308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endParaRPr lang="ar-EG" sz="1800" b="1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21194" name="Picture 10" descr="untitl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1714488"/>
            <a:ext cx="8786842" cy="4687900"/>
          </a:xfrm>
          <a:prstGeom prst="rect">
            <a:avLst/>
          </a:prstGeom>
          <a:noFill/>
        </p:spPr>
      </p:pic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1547813" y="522287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en-US" sz="1800" b="1">
                <a:solidFill>
                  <a:srgbClr val="996633"/>
                </a:solidFill>
                <a:latin typeface="Verdana" pitchFamily="34" charset="0"/>
                <a:cs typeface="Arial" pitchFamily="34" charset="0"/>
              </a:rPr>
              <a:t>Attributes</a:t>
            </a:r>
            <a:endParaRPr lang="en-US" sz="1400" b="1">
              <a:solidFill>
                <a:srgbClr val="996633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4143372" y="3929066"/>
            <a:ext cx="89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en-US" sz="1800" b="1" dirty="0">
                <a:latin typeface="Verdana" pitchFamily="34" charset="0"/>
                <a:cs typeface="Arial" pitchFamily="34" charset="0"/>
              </a:rPr>
              <a:t>NARS</a:t>
            </a:r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2500298" y="188913"/>
            <a:ext cx="6392877" cy="1143000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 anchorCtr="0">
            <a:flatTx/>
          </a:bodyPr>
          <a:lstStyle/>
          <a:p>
            <a:pPr algn="ctr" rtl="1"/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تنفيذ المعايير الأكاديمية المرجعية القومية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نشاط (5)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تفكر فى العلاقة بين التقويم والتدريس والتعلم فى ضوء فكر المعايير</a:t>
            </a:r>
          </a:p>
          <a:p>
            <a:endParaRPr lang="ar-EG" dirty="0" smtClean="0"/>
          </a:p>
          <a:p>
            <a:r>
              <a:rPr lang="ar-EG" dirty="0" smtClean="0"/>
              <a:t>العمل : فردى </a:t>
            </a:r>
          </a:p>
          <a:p>
            <a:endParaRPr lang="ar-EG" dirty="0" smtClean="0"/>
          </a:p>
          <a:p>
            <a:r>
              <a:rPr lang="ar-EG" dirty="0" smtClean="0"/>
              <a:t>زمن النشاط : 5 دقائق</a:t>
            </a:r>
            <a:endParaRPr lang="ar-E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ndergrad.wayne.edu/assessment/l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49694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124075" y="620713"/>
            <a:ext cx="5184775" cy="5473700"/>
          </a:xfrm>
          <a:prstGeom prst="ellipse">
            <a:avLst/>
          </a:prstGeom>
          <a:noFill/>
          <a:ln w="2286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987675" y="1773238"/>
            <a:ext cx="1258888" cy="12588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924300" y="4221163"/>
            <a:ext cx="1258888" cy="12588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TLAs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508625" y="2276475"/>
            <a:ext cx="1258888" cy="12588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ILOs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3479800" y="3068638"/>
            <a:ext cx="587375" cy="1296987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3" y="136"/>
              </a:cxn>
              <a:cxn ang="0">
                <a:pos x="370" y="817"/>
              </a:cxn>
            </a:cxnLst>
            <a:rect l="0" t="0" r="r" b="b"/>
            <a:pathLst>
              <a:path w="370" h="817">
                <a:moveTo>
                  <a:pt x="53" y="0"/>
                </a:moveTo>
                <a:cubicBezTo>
                  <a:pt x="26" y="0"/>
                  <a:pt x="0" y="0"/>
                  <a:pt x="53" y="136"/>
                </a:cubicBezTo>
                <a:cubicBezTo>
                  <a:pt x="106" y="272"/>
                  <a:pt x="317" y="704"/>
                  <a:pt x="370" y="817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endParaRPr lang="ar-EG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4284663" y="2349500"/>
            <a:ext cx="1295400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2" y="45"/>
              </a:cxn>
              <a:cxn ang="0">
                <a:pos x="816" y="136"/>
              </a:cxn>
            </a:cxnLst>
            <a:rect l="0" t="0" r="r" b="b"/>
            <a:pathLst>
              <a:path w="816" h="136">
                <a:moveTo>
                  <a:pt x="0" y="0"/>
                </a:moveTo>
                <a:cubicBezTo>
                  <a:pt x="113" y="11"/>
                  <a:pt x="226" y="22"/>
                  <a:pt x="362" y="45"/>
                </a:cubicBezTo>
                <a:cubicBezTo>
                  <a:pt x="498" y="68"/>
                  <a:pt x="740" y="121"/>
                  <a:pt x="816" y="136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ar-EG"/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5148263" y="3500438"/>
            <a:ext cx="923925" cy="1152525"/>
          </a:xfrm>
          <a:custGeom>
            <a:avLst/>
            <a:gdLst/>
            <a:ahLst/>
            <a:cxnLst>
              <a:cxn ang="0">
                <a:pos x="499" y="0"/>
              </a:cxn>
              <a:cxn ang="0">
                <a:pos x="499" y="182"/>
              </a:cxn>
              <a:cxn ang="0">
                <a:pos x="0" y="726"/>
              </a:cxn>
            </a:cxnLst>
            <a:rect l="0" t="0" r="r" b="b"/>
            <a:pathLst>
              <a:path w="582" h="726">
                <a:moveTo>
                  <a:pt x="499" y="0"/>
                </a:moveTo>
                <a:cubicBezTo>
                  <a:pt x="540" y="30"/>
                  <a:pt x="582" y="61"/>
                  <a:pt x="499" y="182"/>
                </a:cubicBezTo>
                <a:cubicBezTo>
                  <a:pt x="416" y="303"/>
                  <a:pt x="83" y="635"/>
                  <a:pt x="0" y="726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492896"/>
            <a:ext cx="5482952" cy="994122"/>
          </a:xfrm>
        </p:spPr>
        <p:txBody>
          <a:bodyPr/>
          <a:lstStyle/>
          <a:p>
            <a:r>
              <a:rPr lang="ar-EG" dirty="0" smtClean="0"/>
              <a:t>نحو التطبيق .......</a:t>
            </a:r>
            <a:endParaRPr lang="ar-E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Goals, Objectives, Outcomes</a:t>
            </a:r>
            <a:endParaRPr lang="ar-EG" dirty="0"/>
          </a:p>
        </p:txBody>
      </p:sp>
      <p:pic>
        <p:nvPicPr>
          <p:cNvPr id="21506" name="Picture 2" descr="Outcomes Pyrami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mapping </a:t>
            </a:r>
            <a:endParaRPr lang="ar-EG" dirty="0"/>
          </a:p>
        </p:txBody>
      </p:sp>
      <p:pic>
        <p:nvPicPr>
          <p:cNvPr id="20482" name="Picture 2" descr="map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Assessment </a:t>
            </a:r>
            <a:r>
              <a:rPr lang="en-US" dirty="0" smtClean="0"/>
              <a:t>Plan</a:t>
            </a:r>
            <a:endParaRPr lang="ar-EG" dirty="0"/>
          </a:p>
        </p:txBody>
      </p:sp>
      <p:pic>
        <p:nvPicPr>
          <p:cNvPr id="18434" name="Picture 2" descr="Outcomes Assessment Plan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980728"/>
            <a:ext cx="5482952" cy="994122"/>
          </a:xfrm>
        </p:spPr>
        <p:txBody>
          <a:bodyPr/>
          <a:lstStyle/>
          <a:p>
            <a:r>
              <a:rPr lang="ar-EG" dirty="0" smtClean="0"/>
              <a:t>لحظة من فضلك ...</a:t>
            </a:r>
            <a:endParaRPr lang="ar-EG" dirty="0"/>
          </a:p>
        </p:txBody>
      </p:sp>
      <p:sp>
        <p:nvSpPr>
          <p:cNvPr id="48130" name="AutoShape 2" descr="data:image/jpg;base64,/9j/4AAQSkZJRgABAQAAAQABAAD/2wCEAAkGBhQQEBEUEBQVFBUUFBgXFhQVFBQWFRcWFBYXFxUXFxgXHiYeGBwjGhQUIzIgJCcpLCwsFR4xNTAqNSkrLCkBCQoKDgwOGQ8PGjUkHiE1MjEsLCosKi4sLTQpNSksLC01LDQsLTQ1Ki8sKiwsLCkpLCwvKTQsKSwvLywpNSosLP/AABEIAIcAWgMBIgACEQEDEQH/xAAbAAACAwEBAQAAAAAAAAAAAAAEBQABAwIGB//EAD0QAAIBAgMFBQMKBQUBAAAAAAECAwARBBIhBQYxQWETIjJRcVKBoQcUM0JicpGSscEjJFPC8GOjstHSFv/EABsBAAEFAQEAAAAAAAAAAAAAAAIAAQQFBgMH/8QAMBEAAQMCBAMHAwUBAAAAAAAAAQACAwQRBRIhMUFRYQYTMnGBodEikeEUI1JTsUL/2gAMAwEAAhEDEQA/AFtXV2qWrVLIqqldWqWpIlVVXVqlqSS5qV1aqtSSXSvW4YUNUzUJCIFFrKKv5wKCzmq7Smyp8y0tUtXVqlqNAFVSrtUtSTqqlqJwez3mbLGpYjU8go82Y6KOpNMUggg1kPzh/ZUkQg+RfjJ6Cw6mo09VHCLvPpxU2koJ6t2WJt+vD7oHZ+yJJ79mvdHidjlRfvMdB6celMjuezfQzwSn2RJlb8HAoTG7beWwY2VfCigKij7KjQUKZ6pH4u8u+gaLYw9lGd3+6/6umwW2N3dxEP0kMgHnlzL+ZbilpFOMPtuaL6OV16Bjb8OFEf8A1hcgYmKGYXF2aMB7c7Mtq7x4uP8Atv2UCfstM3WJ4PnoV54iubU73r2asGKdIxZCFZRcnRh5nXiDSertrg5ocOKyLm5SQVtapaurVLUSELm1F4SBQGkl+jTTKDYu54IDy8yeQHmRXGFwxka1wBYlmPBVGrMegH/XOg9qbQEjBUuI00RTxtzZvtMdT7hwAqsxCr7hmVviPt1WhwLCjXTZn+Bu/Xp8onG7ceQZBZIxwjQZUHUj6x6sSaXki+bnYC/QXsPjWLtYkcbGtsDhHnkWOIFnY2A/UnyAHOsqXOcbncr1FsUULBlADR6ALrtqO2Vs6XEtkhUsefCwHmxOgr0mF+TqNlZPnSmdR3kTKVU8gwvmtfnp6Vl8mZKYudG0IjII8ikigj4mujYjmAdxVfNiMZgkfAblnMHj9tERBu3hMMQMdODI1h2aEgLf2iBm95sKWb7bvLhJEMd8kgOhNypW1xfmLEfGpgtyp5pnLqY4hI13fQlQxuVB1Nxz4daz3+3hE8oXDlSIlYKxGZC7WubcCBYD8aMgZTcW5KFG+T9S3JIX6EvGlhytwBv1utt5W7SHBTe1BkPrHa/xJrz9qewkybJjubtBPYno4ufTVqS2rU0D88DSvPMUh7qrkb1W1qtUubDW9dWrUzGGCSZfGGWND7JcOSw+0AmnlmvxArvNKIoy88FHpKZ1TM2Fm7jZDbYxYiUwIdb/AMZhzYcIwfZU8fNvuilmCwjTyJHHYs7ZQL2F/Wn2ycPFhcMMXiIxKzsVgiPhOXxSNx0B0Gn63Am9O34sU8TwxdkypZyLDMTbQZeQ7wvzB5Vj5nmRxkedTwXq9CwU7RTU7PpFxn0tmG+m5109k+i3Uw+DgbEYtvnGVgvZxGyZ7+Ete5148PQ11u5ix2W08ZGixEJljVbWTu8BoOfZ8qEm02DH9rEf3v8A+ardmORtmbR0Xswvdtq5dVVnJ8hlCi3Q043FuV1CkzOieZXEkvDOlgRfTYXt+UN8nuJK7QjF/Gsinr3S2vvUU82E2TbeJUfW7X45X/akXyeQF8ehH1Edj+XKPi4ozY+OD7bZwdGllA9Mjgf8RQRmwb5rtXMzTT2/r187kj2CH3027O+JnhaQiNHICL3VtxGa3i0POvNXpzvvIpx0xQhgcpupBF8igi46g0hL1ykJLirKiY1tNHlFrgf4vW7rSZ8Ljov9NZAPuHX+2ltqO3TjMMc2IfwsjQov9Rmtm9y240JatNhWbudV5v2kyfrnZTyv5rYpWW3DbCwj2pZHPoioo+LtRFqD3igEkmBibTug39kyyuM35bUeKOtBbmQg7OsvXNd/EE+35TbYW9mGaCHC42EMEOVXIDKLk2JGhXjYkUo3z2GuExRSPwModQTe1yQVvzsVPuNNp/k4dcSFU/y4ClpXZb2A7+g4G4PQDnSXfDbQxWLd08CgIh81W+vvJY+lqzclwyzxrwW7ozE6qD6V12kEuF9ASRbyJ10TraGmw8N1m/umNc7g7xRQCaHEkLHLqCQSt7FWU281I/CkeM3kaXCQYbIFWI3zXJZm7/uA750+NKQa5mSzgW8FMZQ95BJFNpmcTpvvcFe6x28eEwcUkezQTJILNKcxyjoW1JHK2g4614jPbhXBNUTQOeXKXT0rKcGxJJ3JNyfVWWphsPZJxMwQGy+J25Kg8Tf5zIpaoubDUnS3nfyr3C4T5nB2I+lks058uaxD0vr1NSKSnM8gaNuKrsZxIUMBcPEdB8+iz2niw5VYxlijGWNfJRzPU8aCy13apatoxgY0NbsF5C95e4uduVtak29zfzOX2Iol/wBtWPxY08y1rjNnLjYwjELOgtFIeDD+m5/Q8v1rsThfLF9PDVXvZ+tipKrNLsRa/LZeXxm82JmjEckzslrZbgXt7RAu3vvS29XiMO0bsjgqymxB4gis71lHEndeqxMjaP2wAOi0vUvXINXpwuCeYHLoetAuuYCwV3qE1VMtg7GOKmCXyoozSP7KDifXkKJrS42C5yytiYXvNgN043S2aI1OLkF8pKwKfrSc39F/X0oiRixJOpJuT5k0Zjpw5AQZY0GWNfJRw95oYrWxoaUU8duJ3Xj+K4i6unMh24DkFlaqtWuWqtU9VK2y1YWtclTLSQ3XO1NlDHppZcSg7rHQSqPqt18j/g8BLEUZlcFWU2IOhBHEGvoS6EEaEcDRb467Z+zi7SwBk7NS5toNTwqjq8M7x+aPS+612E9o3UkZjlGYDb48l4PAbu4if6KFyPaIyr+ZrCmS7opCrPisRFEL97s80zX65dAffXpZsU7+NmPQnT8OFLd6ZP5FgDwlXQSXt3VNrEWj88vW/OozsNbFbMb3UmTtPUT37tobb1Pv8LvA7MwSqrJHJPcXBlbKv5V/ejpceSmRFSNPZjUKDbz86W7IX+BH939zRmWrmCkhjALW6rM1WIVNQT3ryfVZZaorW2WqK1MUBY5arLW2SqyU6a6IyVeStslXkpkywyVMlb5KmSknWKpqKXb03+ZG+b6RbXyHSw8IHK99G1vflam5Wke8YzYQhQCWlGgjYXNra85Dp4hx4DhVfVeJql0+xRGx1/gR/d/c0ZkrPZEJEEYIINtQRYjU8jRoiJ4DhU1nhCjO3KGyVMlEZKrJRoUPkqslEZKrJSQorJUyVKlCkqK1eSpUpXSXMq2UnyB/Ske2MSY4UkytpMrgF73AJIy+yDyHKpUqBVeIKZTnQpzsDFXw8RKqe6eSjXMdbAW4aWo2Sa9gFA0Hlrb3VKlSmNFgVwc83IVdr9nT3dOnSpHMFt3QbG+tjfTnpUqUeUIM5UM+hGUcD5c83TqPyihezqVKcC2yYuJ3X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878763" y="-617538"/>
            <a:ext cx="8572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48131" name="Picture 3" descr="C:\Users\D mahsob\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230425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Assessment ?</a:t>
            </a:r>
            <a:endParaRPr lang="ar-EG" dirty="0"/>
          </a:p>
        </p:txBody>
      </p:sp>
      <p:pic>
        <p:nvPicPr>
          <p:cNvPr id="23554" name="Picture 2" descr="how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VwRJGWmkB6lxEM:http://basmagm.files.wordpress.com/2007/11/268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642938"/>
            <a:ext cx="63579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43625" y="214312"/>
            <a:ext cx="2643188" cy="910432"/>
          </a:xfrm>
          <a:prstGeom prst="rect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مرحباً بكم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earning Outcomes Management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2\صورطبيعيةمش ممكن\وردة حمرا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785786" y="1142984"/>
            <a:ext cx="72295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9600" b="1" dirty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cs typeface="+mj-cs"/>
              </a:rPr>
              <a:t>شكـــراً</a:t>
            </a:r>
            <a:endParaRPr lang="en-US" sz="9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Bottom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ar-EG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تقويم نواتج تعلم الطلاب</a:t>
            </a:r>
            <a:endParaRPr lang="ar-EG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/ محسوب عبد </a:t>
            </a:r>
            <a:r>
              <a:rPr lang="ar-EG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القادر</a:t>
            </a:r>
          </a:p>
          <a:p>
            <a:r>
              <a:rPr lang="ar-EG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القياس والتقويم – كلية التربية </a:t>
            </a:r>
            <a:endParaRPr lang="ar-EG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EG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نائب مدير مركز ضمان الجودة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بسم الله الرحمان الرحي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928688"/>
            <a:ext cx="7715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السلام عليكم ورحمة الله وبركاته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928938"/>
            <a:ext cx="6286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VwRJGWmkB6lxEM:http://basmagm.files.wordpress.com/2007/11/268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642938"/>
            <a:ext cx="63579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43625" y="214312"/>
            <a:ext cx="2643188" cy="910432"/>
          </a:xfrm>
          <a:prstGeom prst="rect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مرحباً بكم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ماهى توقعاتك لهذه </a:t>
            </a:r>
            <a:r>
              <a:rPr lang="ar-EG" dirty="0" smtClean="0"/>
              <a:t>الورشة ؟</a:t>
            </a:r>
            <a:endParaRPr lang="ar-EG" dirty="0"/>
          </a:p>
        </p:txBody>
      </p:sp>
      <p:pic>
        <p:nvPicPr>
          <p:cNvPr id="10242" name="Picture 2" descr="http://t2.gstatic.com/images?q=tbn:qRk6IelBRGw_FM:http://www.blackcommentator.com/311/311_images/311_cartoon_obama_expectations_small_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2014543" cy="2500330"/>
          </a:xfrm>
          <a:prstGeom prst="rect">
            <a:avLst/>
          </a:prstGeom>
          <a:noFill/>
        </p:spPr>
      </p:pic>
      <p:pic>
        <p:nvPicPr>
          <p:cNvPr id="10244" name="Picture 4" descr="http://t0.gstatic.com/images?q=tbn:RcKEWbm16NCR_M:http://richardwiseman.files.wordpress.com/2009/05/question-mark3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714356"/>
            <a:ext cx="2428892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1412776"/>
            <a:ext cx="5184576" cy="4392488"/>
          </a:xfrm>
          <a:prstGeom prst="rect">
            <a:avLst/>
          </a:prstGeom>
          <a:noFill/>
        </p:spPr>
        <p:txBody>
          <a:bodyPr wrap="square" rtlCol="1"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endParaRPr lang="ar-EG" dirty="0" smtClean="0"/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</a:t>
            </a: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..........</a:t>
            </a: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...............</a:t>
            </a: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......................</a:t>
            </a: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...............................</a:t>
            </a:r>
            <a:endParaRPr lang="ar-EG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35896" y="274638"/>
            <a:ext cx="5135042" cy="777875"/>
          </a:xfrm>
          <a:solidFill>
            <a:schemeClr val="tx2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  <a:flatTx/>
          </a:bodyPr>
          <a:lstStyle/>
          <a:p>
            <a:pPr algn="ctr"/>
            <a:r>
              <a:rPr lang="ar-EG" sz="4000" b="1" dirty="0" smtClean="0">
                <a:effectLst/>
                <a:latin typeface="Sakkal Majalla" pitchFamily="2" charset="-78"/>
                <a:cs typeface="Sakkal Majalla" pitchFamily="2" charset="-78"/>
              </a:rPr>
              <a:t>الهدف العام لورشة العمل</a:t>
            </a:r>
            <a:endParaRPr lang="th-TH" sz="4000" b="1" dirty="0" smtClean="0">
              <a:effectLst/>
              <a:latin typeface="Sakkal Majalla" pitchFamily="2" charset="-78"/>
              <a:cs typeface="PT Bold Heading" pitchFamily="2" charset="-78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268413"/>
            <a:ext cx="8146231" cy="2620962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ar-E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اكساب </a:t>
            </a:r>
            <a:r>
              <a:rPr lang="ar-EG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المشاركين المعارف والمهارات الخاصة </a:t>
            </a:r>
            <a:r>
              <a:rPr lang="ar-EG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بتقويم نواتج تعلم الطلاب فى البرنامج والمقررات الدراسية .</a:t>
            </a:r>
            <a:endParaRPr lang="ar-EG" b="1" dirty="0" smtClean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ar-EG" b="1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ar-EG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تنمية الاتجاه الإيجابى نحو </a:t>
            </a:r>
            <a:r>
              <a:rPr lang="ar-EG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الإفادة من نتائج تقويم نواتج تعلم الطلاب .</a:t>
            </a:r>
            <a:endParaRPr lang="th-TH" sz="2400" b="1" dirty="0" smtClean="0">
              <a:solidFill>
                <a:srgbClr val="002060"/>
              </a:solidFill>
              <a:latin typeface="Arabic Typesetting" pitchFamily="66" charset="-78"/>
              <a:cs typeface="Simplified Arabic" pitchFamily="18" charset="-78"/>
            </a:endParaRPr>
          </a:p>
        </p:txBody>
      </p:sp>
      <p:pic>
        <p:nvPicPr>
          <p:cNvPr id="70660" name="Picture 4" descr="bullseye_goa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933825"/>
            <a:ext cx="58324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0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الأهداف التفصيلية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7067128" cy="4713387"/>
          </a:xfrm>
        </p:spPr>
        <p:txBody>
          <a:bodyPr/>
          <a:lstStyle/>
          <a:p>
            <a:pPr>
              <a:buNone/>
            </a:pPr>
            <a:r>
              <a:rPr lang="ar-EG" dirty="0" smtClean="0"/>
              <a:t>بنهاية ورشة العمل يرجى أن يكون المشارك أكثر قدرة على أن :-</a:t>
            </a:r>
          </a:p>
          <a:p>
            <a:endParaRPr lang="ar-EG" dirty="0" smtClean="0"/>
          </a:p>
          <a:p>
            <a:endParaRPr lang="ar-EG" dirty="0" smtClean="0"/>
          </a:p>
          <a:p>
            <a:endParaRPr lang="ar-EG" dirty="0"/>
          </a:p>
        </p:txBody>
      </p:sp>
      <p:pic>
        <p:nvPicPr>
          <p:cNvPr id="4" name="Picture 2" descr="http://t1.gstatic.com/images?q=tbn:0xH9U_RgPyLkAM:http://marketingassassin.files.wordpress.com/2009/09/objecti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338437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25963" y="76200"/>
            <a:ext cx="4343400" cy="1022350"/>
          </a:xfrm>
          <a:solidFill>
            <a:schemeClr val="tx2">
              <a:lumMod val="40000"/>
              <a:lumOff val="60000"/>
              <a:alpha val="27000"/>
            </a:schemeClr>
          </a:solidFill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  <a:flatTx/>
          </a:bodyPr>
          <a:lstStyle/>
          <a:p>
            <a:pPr algn="ctr"/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أجندة </a:t>
            </a: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ورشة العمل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PT Bold Heading" pitchFamily="2" charset="-78"/>
            </a:endParaRPr>
          </a:p>
        </p:txBody>
      </p:sp>
      <p:graphicFrame>
        <p:nvGraphicFramePr>
          <p:cNvPr id="71700" name="Group 20"/>
          <p:cNvGraphicFramePr>
            <a:graphicFrameLocks noGrp="1"/>
          </p:cNvGraphicFramePr>
          <p:nvPr>
            <p:ph idx="4294967295"/>
          </p:nvPr>
        </p:nvGraphicFramePr>
        <p:xfrm>
          <a:off x="2771800" y="1498600"/>
          <a:ext cx="5976664" cy="2874963"/>
        </p:xfrm>
        <a:graphic>
          <a:graphicData uri="http://schemas.openxmlformats.org/drawingml/2006/table">
            <a:tbl>
              <a:tblPr/>
              <a:tblGrid>
                <a:gridCol w="5976664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الأنشطة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3275">
                <a:tc>
                  <a:txBody>
                    <a:bodyPr/>
                    <a:lstStyle/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endParaRPr kumimoji="0" lang="ar-EG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697" name="Picture 17" descr="Agen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577975"/>
            <a:ext cx="244792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نشاط (1)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. شارك الزملاء لتحديد قائمة بها </a:t>
            </a:r>
          </a:p>
          <a:p>
            <a:endParaRPr lang="ar-EG" dirty="0" smtClean="0"/>
          </a:p>
          <a:p>
            <a:r>
              <a:rPr lang="ar-EG" dirty="0" smtClean="0"/>
              <a:t>العمل : جماعى</a:t>
            </a:r>
          </a:p>
          <a:p>
            <a:pPr>
              <a:buNone/>
            </a:pPr>
            <a:endParaRPr lang="ar-EG" dirty="0" smtClean="0"/>
          </a:p>
          <a:p>
            <a:r>
              <a:rPr lang="ar-EG" dirty="0" smtClean="0"/>
              <a:t>زمن النشاط : 5 دقائق</a:t>
            </a:r>
          </a:p>
          <a:p>
            <a:endParaRPr lang="ar-EG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ماهى توقعاتك لهذه </a:t>
            </a:r>
            <a:r>
              <a:rPr lang="ar-EG" dirty="0" smtClean="0"/>
              <a:t>الورشة ؟</a:t>
            </a:r>
            <a:endParaRPr lang="ar-EG" dirty="0"/>
          </a:p>
        </p:txBody>
      </p:sp>
      <p:pic>
        <p:nvPicPr>
          <p:cNvPr id="10242" name="Picture 2" descr="http://t2.gstatic.com/images?q=tbn:qRk6IelBRGw_FM:http://www.blackcommentator.com/311/311_images/311_cartoon_obama_expectations_small_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2014543" cy="2500330"/>
          </a:xfrm>
          <a:prstGeom prst="rect">
            <a:avLst/>
          </a:prstGeom>
          <a:noFill/>
        </p:spPr>
      </p:pic>
      <p:pic>
        <p:nvPicPr>
          <p:cNvPr id="10244" name="Picture 4" descr="http://t0.gstatic.com/images?q=tbn:RcKEWbm16NCR_M:http://richardwiseman.files.wordpress.com/2009/05/question-mark3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714356"/>
            <a:ext cx="2428892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1412776"/>
            <a:ext cx="5184576" cy="4392488"/>
          </a:xfrm>
          <a:prstGeom prst="rect">
            <a:avLst/>
          </a:prstGeom>
          <a:noFill/>
        </p:spPr>
        <p:txBody>
          <a:bodyPr wrap="square" rtlCol="1"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endParaRPr lang="ar-EG" dirty="0" smtClean="0"/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</a:t>
            </a: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..........</a:t>
            </a: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...............</a:t>
            </a: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......................</a:t>
            </a:r>
          </a:p>
          <a:p>
            <a:pPr algn="just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ar-EG" sz="2800" dirty="0" smtClean="0">
                <a:latin typeface="Arabic Typesetting" pitchFamily="66" charset="-78"/>
                <a:cs typeface="Arabic Typesetting" pitchFamily="66" charset="-78"/>
              </a:rPr>
              <a:t>...............................</a:t>
            </a:r>
            <a:endParaRPr lang="ar-EG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Assessment ?</a:t>
            </a:r>
            <a:endParaRPr lang="ar-EG" dirty="0"/>
          </a:p>
        </p:txBody>
      </p:sp>
      <p:pic>
        <p:nvPicPr>
          <p:cNvPr id="23554" name="Picture 2" descr="how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earning Outcomes Management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2\صورطبيعيةمش ممكن\وردة حمرا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785786" y="1142984"/>
            <a:ext cx="72295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9600" b="1" dirty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cs typeface="+mj-cs"/>
              </a:rPr>
              <a:t>شكـــراً</a:t>
            </a:r>
            <a:endParaRPr lang="en-US" sz="96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35896" y="274638"/>
            <a:ext cx="5135042" cy="777875"/>
          </a:xfrm>
          <a:solidFill>
            <a:schemeClr val="tx2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  <a:flatTx/>
          </a:bodyPr>
          <a:lstStyle/>
          <a:p>
            <a:pPr algn="ctr"/>
            <a:r>
              <a:rPr lang="ar-EG" sz="4000" b="1" dirty="0" smtClean="0">
                <a:effectLst/>
                <a:latin typeface="Sakkal Majalla" pitchFamily="2" charset="-78"/>
                <a:cs typeface="Sakkal Majalla" pitchFamily="2" charset="-78"/>
              </a:rPr>
              <a:t>الهدف العام لورشة العمل</a:t>
            </a:r>
            <a:endParaRPr lang="th-TH" sz="4000" b="1" dirty="0" smtClean="0">
              <a:effectLst/>
              <a:latin typeface="Sakkal Majalla" pitchFamily="2" charset="-78"/>
              <a:cs typeface="PT Bold Heading" pitchFamily="2" charset="-78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268413"/>
            <a:ext cx="8146231" cy="262096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ar-E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اكساب </a:t>
            </a:r>
            <a:r>
              <a:rPr lang="ar-EG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المشاركين المعارف والمهارات الخاصة </a:t>
            </a:r>
            <a:r>
              <a:rPr lang="ar-EG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بتقويم نواتج تعلم الطلاب فى البرنامج والمقررات الدراسية .</a:t>
            </a:r>
            <a:endParaRPr lang="ar-EG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endParaRPr lang="ar-EG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>
              <a:buClr>
                <a:srgbClr val="002060"/>
              </a:buClr>
              <a:buSzTx/>
              <a:buFont typeface="Wingdings" pitchFamily="2" charset="2"/>
              <a:buChar char="q"/>
            </a:pPr>
            <a:r>
              <a:rPr lang="ar-EG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تنمية الاتجاه الإيجابى نحو </a:t>
            </a:r>
            <a:r>
              <a:rPr lang="ar-EG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الإفادة من نتائج تقويم نواتج تعلم الطلاب .</a:t>
            </a:r>
            <a:endParaRPr lang="th-TH" sz="2400" b="1" dirty="0" smtClean="0">
              <a:solidFill>
                <a:srgbClr val="002060"/>
              </a:solidFill>
              <a:latin typeface="Sakkal Majalla" pitchFamily="2" charset="-78"/>
              <a:cs typeface="Simplified Arabic" pitchFamily="18" charset="-78"/>
            </a:endParaRPr>
          </a:p>
        </p:txBody>
      </p:sp>
      <p:pic>
        <p:nvPicPr>
          <p:cNvPr id="70660" name="Picture 4" descr="bullseye_goa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933825"/>
            <a:ext cx="58324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0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الأهداف التفصيلية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7067128" cy="4713387"/>
          </a:xfrm>
        </p:spPr>
        <p:txBody>
          <a:bodyPr/>
          <a:lstStyle/>
          <a:p>
            <a:pPr>
              <a:buNone/>
            </a:pPr>
            <a:r>
              <a:rPr lang="ar-EG" dirty="0" smtClean="0"/>
              <a:t>بنهاية ورشة العمل يرجى أن يكون المشارك أكثر قدرة على أن :-</a:t>
            </a:r>
          </a:p>
          <a:p>
            <a:r>
              <a:rPr lang="ar-EG" dirty="0" smtClean="0"/>
              <a:t>يحدد موقع التقويم فى مؤسسات التعليم العالى </a:t>
            </a:r>
          </a:p>
          <a:p>
            <a:r>
              <a:rPr lang="ar-EG" dirty="0" smtClean="0"/>
              <a:t>يميز بين تقويم البرنامج وتقويم نواتج التعلم فى البرنامج</a:t>
            </a:r>
          </a:p>
          <a:p>
            <a:r>
              <a:rPr lang="ar-EG" dirty="0" smtClean="0"/>
              <a:t>يناقش المقصود بالتقويم المبنى على المعايير</a:t>
            </a:r>
          </a:p>
          <a:p>
            <a:r>
              <a:rPr lang="ar-EG" dirty="0" smtClean="0"/>
              <a:t>يناقش مفهوم </a:t>
            </a:r>
            <a:r>
              <a:rPr lang="ar-EG" dirty="0" smtClean="0"/>
              <a:t>تقويم نواتج التعلم </a:t>
            </a:r>
            <a:endParaRPr lang="ar-EG" dirty="0" smtClean="0"/>
          </a:p>
          <a:p>
            <a:r>
              <a:rPr lang="ar-EG" dirty="0" smtClean="0"/>
              <a:t>يضع خطة لتقويم نواتج تعلم الطلاب فى مقرر دراسى </a:t>
            </a:r>
            <a:endParaRPr lang="ar-EG" dirty="0" smtClean="0"/>
          </a:p>
          <a:p>
            <a:endParaRPr lang="ar-EG" dirty="0" smtClean="0"/>
          </a:p>
          <a:p>
            <a:endParaRPr lang="ar-EG" dirty="0"/>
          </a:p>
        </p:txBody>
      </p:sp>
      <p:pic>
        <p:nvPicPr>
          <p:cNvPr id="4" name="Picture 2" descr="http://t1.gstatic.com/images?q=tbn:0xH9U_RgPyLkAM:http://marketingassassin.files.wordpress.com/2009/09/objecti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338437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25963" y="76200"/>
            <a:ext cx="4343400" cy="1022350"/>
          </a:xfrm>
          <a:solidFill>
            <a:schemeClr val="tx2">
              <a:lumMod val="40000"/>
              <a:lumOff val="60000"/>
              <a:alpha val="27000"/>
            </a:schemeClr>
          </a:solidFill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  <a:flatTx/>
          </a:bodyPr>
          <a:lstStyle/>
          <a:p>
            <a:pPr algn="ctr"/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أجندة </a:t>
            </a: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ورشة العمل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PT Bold Heading" pitchFamily="2" charset="-78"/>
            </a:endParaRPr>
          </a:p>
        </p:txBody>
      </p:sp>
      <p:graphicFrame>
        <p:nvGraphicFramePr>
          <p:cNvPr id="71700" name="Group 20"/>
          <p:cNvGraphicFramePr>
            <a:graphicFrameLocks noGrp="1"/>
          </p:cNvGraphicFramePr>
          <p:nvPr>
            <p:ph idx="4294967295"/>
          </p:nvPr>
        </p:nvGraphicFramePr>
        <p:xfrm>
          <a:off x="2771800" y="1498600"/>
          <a:ext cx="5976664" cy="3026728"/>
        </p:xfrm>
        <a:graphic>
          <a:graphicData uri="http://schemas.openxmlformats.org/drawingml/2006/table">
            <a:tbl>
              <a:tblPr/>
              <a:tblGrid>
                <a:gridCol w="5976664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الأنشطة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3275">
                <a:tc>
                  <a:txBody>
                    <a:bodyPr/>
                    <a:lstStyle/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التقويم فى التعليم العالى </a:t>
                      </a:r>
                    </a:p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التقويم والاعتماد </a:t>
                      </a:r>
                    </a:p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العلاقة بين التعليم والتعلم والتقويم</a:t>
                      </a:r>
                    </a:p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خطة تقويم نواتج التعلم </a:t>
                      </a:r>
                      <a:endParaRPr kumimoji="0" lang="ar-EG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التقويم المبنى على المعايير </a:t>
                      </a:r>
                      <a:endParaRPr kumimoji="0" lang="ar-EG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697" name="Picture 17" descr="Agen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577975"/>
            <a:ext cx="244792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نشاط (1)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 هناك العديد من عمليات التقويم التى تتم فى التعليم العالى . شارك الزملاء لتحديد قائمة بها </a:t>
            </a:r>
          </a:p>
          <a:p>
            <a:endParaRPr lang="ar-EG" dirty="0" smtClean="0"/>
          </a:p>
          <a:p>
            <a:r>
              <a:rPr lang="ar-EG" dirty="0" smtClean="0"/>
              <a:t>العمل : جماعى</a:t>
            </a:r>
          </a:p>
          <a:p>
            <a:pPr>
              <a:buNone/>
            </a:pPr>
            <a:endParaRPr lang="ar-EG" dirty="0" smtClean="0"/>
          </a:p>
          <a:p>
            <a:r>
              <a:rPr lang="ar-EG" dirty="0" smtClean="0"/>
              <a:t>زمن النشاط : 5 دقائق</a:t>
            </a:r>
          </a:p>
          <a:p>
            <a:endParaRPr lang="ar-EG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131024" cy="994122"/>
          </a:xfrm>
        </p:spPr>
        <p:txBody>
          <a:bodyPr/>
          <a:lstStyle/>
          <a:p>
            <a:r>
              <a:rPr lang="ar-EG" dirty="0" smtClean="0"/>
              <a:t>عمليات التقويم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EG" dirty="0" smtClean="0"/>
              <a:t>من عمليات التقويم فى التعليم العالى :-</a:t>
            </a:r>
          </a:p>
          <a:p>
            <a:pPr>
              <a:lnSpc>
                <a:spcPct val="150000"/>
              </a:lnSpc>
            </a:pPr>
            <a:r>
              <a:rPr lang="ar-EG" dirty="0" smtClean="0"/>
              <a:t>تقويم مؤسسات التعليم العالى (جامعات ، كليات ، معاهد)</a:t>
            </a:r>
          </a:p>
          <a:p>
            <a:pPr>
              <a:lnSpc>
                <a:spcPct val="150000"/>
              </a:lnSpc>
            </a:pPr>
            <a:r>
              <a:rPr lang="ar-EG" dirty="0" smtClean="0"/>
              <a:t>تقويم البرامج الأكاديمية</a:t>
            </a:r>
          </a:p>
          <a:p>
            <a:pPr>
              <a:lnSpc>
                <a:spcPct val="150000"/>
              </a:lnSpc>
            </a:pPr>
            <a:r>
              <a:rPr lang="ar-EG" dirty="0" smtClean="0"/>
              <a:t>تقويم المبانى الجامعية</a:t>
            </a:r>
          </a:p>
          <a:p>
            <a:pPr>
              <a:lnSpc>
                <a:spcPct val="150000"/>
              </a:lnSpc>
            </a:pPr>
            <a:r>
              <a:rPr lang="ar-EG" dirty="0" smtClean="0"/>
              <a:t>تقويم المعلم الجامعى</a:t>
            </a:r>
          </a:p>
          <a:p>
            <a:pPr>
              <a:lnSpc>
                <a:spcPct val="150000"/>
              </a:lnSpc>
            </a:pPr>
            <a:r>
              <a:rPr lang="ar-EG" dirty="0" smtClean="0"/>
              <a:t>تقويم نواتج تعلم الطلاب</a:t>
            </a:r>
            <a:endParaRPr lang="ar-EG" dirty="0"/>
          </a:p>
        </p:txBody>
      </p:sp>
      <p:sp>
        <p:nvSpPr>
          <p:cNvPr id="1026" name="AutoShape 2" descr="data:image/jpg;base64,/9j/4AAQSkZJRgABAQAAAQABAAD/2wCEAAkGBhQSEBUUExMWFRIWGRUXGBgYGB4ZGRccFRUWHRQZHhoeHScfHx8lIBgYHy8gIycpLCwsGR4xNTAqNSYsLSkBCQoKDgwOGQ8PGS0kHSQsLCksKS81LCwsLSw2LCwsKSwpKTQsKSkpLCwpKSwsLCwpLCkpLCwpLCktLCwsLCwsKf/AABEIAHkAdAMBIgACEQEDEQH/xAAcAAACAQUBAAAAAAAAAAAAAAAABwgCAwQFBgH/xABUEAABAgMEBAcHDQ0IAwAAAAABAgMABBEFEiExBgdBURMiMmFxgZEUcpOhsdHSFRYzQlJTVJKys7TB4RcjJTU2YnN0dYKiwvAIJCZDVYOj4zREY//EABgBAAMBAQAAAAAAAAAAAAAAAAACAwEE/8QAIxEAAgIBBAIDAQEAAAAAAAAAAAECEQMSITEyE2EiQXFRFP/aAAwDAQACEQMRAD8A5HTzWjPqtGYDM040024ttCG1FIutqKQTvJpUk76ZARpG9YNqq5M7NHoWo+SNJbYUJp4L5Yccvbcb6r2PTWJNssqPJBimOGq9wEV66rb9/nv+TzRW3pJbquS7PnoDh+qHu7LXRVRxOQEY5MWWBP7MewlPVy3/AHy0Piu+aD1ct/3y0Piu+aGerSgOOFqUaXNupNFcGQGkb77x4g6MY6OTQhDd6aLaV7UocKkjmvFCTXqEL44/0LEb6uW/75aHxXfNGUjS7SEAC9OYYYsEnDnLdT1w5TpBZwOLzfhR6UVtT0k7g0+K8ygsdGHnjPHH2FiTVp5bwNC7NV/Q/wDXGOvWXbQNDMvgjYW0+hDkVOlBIdQtsD2/Kazp7KmqU9C7p5oyrx3mGWFPhhYkPunWz8Jf8Gn0IPunWz8Jf8Gn0Id987z2wXzvPbG/5/YWIpWtm1gaGccB3FKPQi7Ja5LUQ4lSppSwCCUqSgpUNoPFrjvGMO8xH7WMPwpM98n5tETyYtCuwsl6I9jwQRE0hrpe1dtGbSc0zEwD1OrESpUoAVOQiMmnUr+GZtFeVNO49+6T4r0ScdSBW9SgqSTkKZkxSBXH9mitW0EttrfdUENIFSpWQGwc5OVBUknCOPn5wPMd0z6lS1mmvBMCqX5umRXTjJQc7icTmTShNUza6ZkKtObB9TpcnuNg/wDsOJN0PKTtxwSDhnuN7J0Y0ZcnHBalqALvisrLGpSkE1StSThSlCAa1qCdgFXNvZEZNR3Zi2Y9aFoNpTJoRZlmjBC1JF5Y2lCBn0jn45OEZ7erCUJCpp6ZnljPhHC2jqSmqgP3o7ZqWcfVXxnBI5h9kZ7Wjo9sonow8tYKjHuzl8mSfRbHEjQWzf8AT2adLh8d+MK0dVdlujisOS6/dtOqVTnurvDqFIZHrfRvV2jzRYd0d9yvtH1jzQXiYtZ0JO07PtSxfv7Ez3VKDMmpug7FoJvIByqk3d5xAO50S0panEqMojg5lIKlyRUA277pUuo4IX+ZQJO5JN+O/mZRSDRQzqN4UDmNxBGYPXCS0+0XVZky3OyZLbd8EUPsTmJuj8wgGgNdoOFK5KLj8ovYpjzanpkqY1bNtFD7SXGzVKt+BSRykqGxQOBGyMqOPk7cC0sWo2AhiZWlieR7Vp8US2+NwOAVzKSTUmsd06A3gMV7Tu6OeLwyal7OijGUmmcILWb+NX/9r5huH5CF1otkWq/XaGiOjgUD6oTP1MRLRpwKSCMiAR0HKCLNm+wt94j5IgjjGIraXNBzSB9NcFThTUY0q6AeyHTrFmlKaalGyUuTzyWLwzS2cX1fFw6FGEna/wCULv7Qc+lmHXaDHC2/KA8liWmHh3y1hrfzp/rJ4jp1FmltWxkT9ry1nJFJGTaS64nYQjitoPTgOhajDMYkC8rhF4I9qkbtnVHH6sWOEnLVdPtnm2eejLZqOjjf1SGOBGuVN0QlDVV8AlAAoBQR7BBEygQQQQAUPMhQooVBjjtLtFA7LutKxbcSU1OaD7Q9SqGvNHaRQ80FJKTkcIeE3H8JZMan+kfNT1nqeatOzHcL7fJPtHElSCrqVwZ/dEdRoFaypiQbU4auovNL33mzTHnu3SecmMzRmwly+ks0oCjbkshw86lOITXLaWnD2xqNBhdetJqoPBzz/Nmoiv8AB4jFcW0qH5VnWQi9bH40c7xr5sQ9IRuttoi01H3TbRHUinlSYrn6giU1m+wt94j5Iggs32FvvEfJEEcQxFS1h/iF39oOfSzDwnFBFuSijUcLLTTXMShbbgT5T2QjZY/4gT+vj6VDv0/aWmXRNNCrsm4mYArS8hIIfR0FBNe9h4jpXFl3QBXBWnasuTRXCMPJG9LjVCofwg9UMBCqiFBbtvNytpyFqoVWUmmu53VbEpPGQo84wJH/AMVQ2kODMGqTiDsjGt2Rbqi/BBBCjhBBBAAQEwRYffABqcBiTuAxMbQrlRiytqsuvutoWlTrIQHUjNHCAlAOzIHDphQat3OF7umMSHpt1QJ2jlA7v8w5RhaJ22WZC2LVcJSZpam2eday4RTfQup6AhW6On0BsEy1msBfFJTwhHtquG8BTmBSOqK4e1jVZuYSWuH8Yj9E35Vw7lHqhKa5G6Wgk72Wz2KcH1RfN1FRJXRpwqkpZSjUllkk7yW01gijRQ/3CV/QMfNIgjiGIvSv5QJ/Xx9KiSqkAihAIIoQciDmDEapX8oE/r4+lRJJ5JOAwG0/UIrArDgVAlG5dbtjzav7jMKUqTe95XeqlNTtBIB6c6Lw2uhmm7tlu+plqm6lNBLvnkXMQkFXuMAAc08lVAMOr0l0RZnZYsOCmRSsAFSFDJQr2EbQSMMwtrQnFyqEyFttKflK/eJpFb6NgIVmaDNJxAGIUKQSW5OUNtx/SzlQMagioIxBByoYvQjdH2rTs9KVWdMN2lIYkNVAUBmQkE1B5kKIqTxY6qW11NIwnZKblFVoSpoqQMKg3qBXYmJuxYqlQyII4ca6rJpXuwZVpwTtej2POMV3XhIGgl0zE04TS4yyoq6Teu+KsYad84kmFdrA0yMyv1Ks9QcmHiW33BihhH+aLw20qFUrdFRyiKWLQn7XtMEKCbLklZlRrMKTTHDBQruojpMcw9ajLCTZ9iIK33BR2ZrjQco8JlQc3FFcKqh0mJpV2ZE9KNTM1LWUwCqRs/jvq99cxvA7MVFQNPdOU5IhgOulRqfsHMBGl0W0abkWA0jjKJvLWc1q2noGQGwc5JO4jsxw0o2whMa5/wDz2/0CPnXYc8J3XU2BNsnaWadjjlPLGZuoIkBoA4FWVIkZdzS4+K0kHxgwRrdUcyV2LJmtaIUjwbi006rtI8jhGI8Wc8F262pOSp5Kh0GZBESaiK1mH8Jt/rKPnhEqTFIFcYRjz9ntvtqbdQlxtQopKhUH7dxGI2RkRYfdOSRVXiHTFKso3QrrV1ZvSbhcsuaU2TiWlqw5uNQpP74649Z1jWxKIPdMktxArVaa3esgLTTshmM2eBirjHxfbGUkUygaS2RJQvkUv3bW/wDTBXvE5/Fi7J625t5JTK2UsE4fewbtdl6jQHjHSIa987z2xgzM6VcVFTz59nnjFFsxwS5Yl9MvVVcup2dcSyyVoSppKheIWaY0vV70q2ZYRlybNny6Q8hUzLy9EjhA+ppUyEkklDaRwjhNaXiUJGGwGO9t3QpM3dW42la2gstoWohsqIwvAZioHVCukp7hFFxTDjk6pXA3nEpS1LuAKutoSSaBCQVckkU54yfxFURoWLbSX5dKkyr0u3wiW2lPLK3Hb6SUqVUkipFAVEgkgA4gRuBJECqiEjxxrtErbbfbW0uhSFFpwAkgFFKKSq6k1TUYgYEcwi6ZlfCrZdVV1q7jkFoWDwboH51CDTJSVDKkPiyOXxCUVEvLpsr0nbCe12JPdMuaYcERXocVXyjthvwp9d3skt3jnykxXN0EQ0dQszesZsY8Rx5OPOu9hzcbtrHkYH9nd4mynBhxZlwDraZP80EcIwh7Eev2gyqlLz7Zpuq6kxK05xF/SXRmYs+fcbCF1acvNqCSQU3rzShmMqddQco2H3RLY9/e8Gn0IaLoeMqJH1gERmVpxaoFTNTQA21V5owVacT5JPdszjj7MseIKhtY3kRKesFYiv69Z/4bM+Hc9KD16z/w2Z8O56UGs3yIlOoA5wJAGWERY9es/wDDZnw7npRU3plaCjQTk0TuDzhPyoNZmtEpVLAFScIUmn9kcBNicacU1LOONmZKEhSkLopHDJSRtC1A86jneFF0dJLTOcxOHpccPlMExpHaLiFIW7MKQoEKSbxBBzBFINUWtxZTs6dqV7lXIkTSytbqXFgPgt3TxyaA0Faitc8YYE1b7c4wl2WcQZyVWpIbvgKmGwRwzABPGrQKQQDikU2wmtGrSblljuqWvIqVBVwXwbhTTjUCkY1umlCAQcKHrNEreek1MpblnRemHbxUE8ZPGqlJKgLyblcTSqTjQxJWnaN5QzpCeQ80h1tV5tYCkneD5DsI2EGFlrvRjKnbR4dhaP1xd0/taakFJXLLMuxNKdd4FQbUtpYKeFAIKwEKKgtNDtUMKQurVt+Yminh3Vu3a3bxyvUrQbK0GW6OmeZSjRKqZID+zwxSyVmvKmHD0UbaT/LBG+1Q2CqUsllC0lLi7zq0nMFxVUgg5G4EVGw1gjnNO0jykewQAeER5cEVQQAU3BBcEVQQAU3BBcEVQQAeUgpHsEAGl0t0UZtCWVLvjinFKhykKFbq084r1gkGI8zthTUpNNyUwzMPFBX3MGFFCXQQql0hNaVVVRrVIqk0rUSgihXngAXGgerBSFd02jcemCkIQ0fvjbCMeKLxN4muZrTHEkkx3crYMu0bzbDTat6G0pPaBWM+CAAggggA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56513" y="-547688"/>
            <a:ext cx="11049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027" name="Picture 3" descr="C:\Users\D mahsob\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797</Words>
  <Application>Microsoft Office PowerPoint</Application>
  <PresentationFormat>On-screen Show (4:3)</PresentationFormat>
  <Paragraphs>153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تقويم نواتج تعلم الطلاب</vt:lpstr>
      <vt:lpstr>Slide 2</vt:lpstr>
      <vt:lpstr>Slide 3</vt:lpstr>
      <vt:lpstr>ماهى توقعاتك لهذه الورشة ؟</vt:lpstr>
      <vt:lpstr>الهدف العام لورشة العمل</vt:lpstr>
      <vt:lpstr>الأهداف التفصيلية</vt:lpstr>
      <vt:lpstr>أجندة ورشة العمل</vt:lpstr>
      <vt:lpstr>نشاط (1)</vt:lpstr>
      <vt:lpstr>عمليات التقويم</vt:lpstr>
      <vt:lpstr>نشاط (2)</vt:lpstr>
      <vt:lpstr>A Standards-Based Education System</vt:lpstr>
      <vt:lpstr>A standards-based system:</vt:lpstr>
      <vt:lpstr>Slide 13</vt:lpstr>
      <vt:lpstr>تقويم نواتج تعلم الطلاب </vt:lpstr>
      <vt:lpstr>موقع التقويم فى منظومة جودة البرامج الأكاديمية</vt:lpstr>
      <vt:lpstr>Slide 16</vt:lpstr>
      <vt:lpstr>نشاط (3)</vt:lpstr>
      <vt:lpstr>تقويم البرامج وتقويم نواتج التعلم</vt:lpstr>
      <vt:lpstr>نشاط (4)</vt:lpstr>
      <vt:lpstr>Slide 20</vt:lpstr>
      <vt:lpstr>نشاط (5)</vt:lpstr>
      <vt:lpstr>Slide 22</vt:lpstr>
      <vt:lpstr>Slide 23</vt:lpstr>
      <vt:lpstr>نحو التطبيق .......</vt:lpstr>
      <vt:lpstr>Goals, Objectives, Outcomes</vt:lpstr>
      <vt:lpstr>Curriculum mapping </vt:lpstr>
      <vt:lpstr>Outcomes Assessment Plan</vt:lpstr>
      <vt:lpstr>لحظة من فضلك ...</vt:lpstr>
      <vt:lpstr>How to do Assessment ?</vt:lpstr>
      <vt:lpstr>Slide 30</vt:lpstr>
      <vt:lpstr>Slide 31</vt:lpstr>
      <vt:lpstr>تقويم نواتج تعلم الطلاب</vt:lpstr>
      <vt:lpstr>Slide 33</vt:lpstr>
      <vt:lpstr>Slide 34</vt:lpstr>
      <vt:lpstr>ماهى توقعاتك لهذه الورشة ؟</vt:lpstr>
      <vt:lpstr>الهدف العام لورشة العمل</vt:lpstr>
      <vt:lpstr>الأهداف التفصيلية</vt:lpstr>
      <vt:lpstr>أجندة ورشة العمل</vt:lpstr>
      <vt:lpstr>نشاط (1)</vt:lpstr>
      <vt:lpstr>How to do Assessment ?</vt:lpstr>
      <vt:lpstr>Slide 41</vt:lpstr>
      <vt:lpstr>Slide 42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تقويم نواتج التعلم</dc:title>
  <dc:creator>Dr. Hassan</dc:creator>
  <cp:lastModifiedBy>Dr. Hassan</cp:lastModifiedBy>
  <cp:revision>22</cp:revision>
  <dcterms:created xsi:type="dcterms:W3CDTF">2010-07-10T17:59:34Z</dcterms:created>
  <dcterms:modified xsi:type="dcterms:W3CDTF">2010-07-11T05:58:33Z</dcterms:modified>
</cp:coreProperties>
</file>