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9" r:id="rId3"/>
    <p:sldId id="276" r:id="rId4"/>
    <p:sldId id="271" r:id="rId5"/>
    <p:sldId id="272" r:id="rId6"/>
    <p:sldId id="310" r:id="rId7"/>
    <p:sldId id="294" r:id="rId8"/>
    <p:sldId id="297" r:id="rId9"/>
    <p:sldId id="312" r:id="rId10"/>
    <p:sldId id="299" r:id="rId11"/>
    <p:sldId id="296" r:id="rId12"/>
    <p:sldId id="301" r:id="rId13"/>
    <p:sldId id="302" r:id="rId14"/>
    <p:sldId id="303" r:id="rId15"/>
    <p:sldId id="304" r:id="rId16"/>
    <p:sldId id="305" r:id="rId17"/>
    <p:sldId id="307" r:id="rId18"/>
    <p:sldId id="306" r:id="rId19"/>
    <p:sldId id="300" r:id="rId20"/>
    <p:sldId id="309" r:id="rId21"/>
    <p:sldId id="308" r:id="rId22"/>
    <p:sldId id="298" r:id="rId23"/>
    <p:sldId id="265" r:id="rId24"/>
    <p:sldId id="263" r:id="rId25"/>
    <p:sldId id="274" r:id="rId26"/>
    <p:sldId id="261" r:id="rId27"/>
    <p:sldId id="280" r:id="rId28"/>
    <p:sldId id="311" r:id="rId29"/>
    <p:sldId id="262" r:id="rId30"/>
    <p:sldId id="281" r:id="rId31"/>
    <p:sldId id="289" r:id="rId32"/>
    <p:sldId id="288" r:id="rId33"/>
    <p:sldId id="287" r:id="rId34"/>
    <p:sldId id="260" r:id="rId35"/>
    <p:sldId id="277" r:id="rId36"/>
    <p:sldId id="283" r:id="rId37"/>
    <p:sldId id="284" r:id="rId38"/>
    <p:sldId id="314" r:id="rId39"/>
    <p:sldId id="313" r:id="rId4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BBAF6-ACA6-451D-9D65-EC14CDDA032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FF8BDEA-15D5-4214-92DC-147A96A8AB26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التطبيق</a:t>
          </a:r>
        </a:p>
      </dgm:t>
    </dgm:pt>
    <dgm:pt modelId="{8137C066-2754-4D47-AB51-3D04ED0BE9BB}" type="parTrans" cxnId="{39EECA9E-4CD0-4C04-A1D9-7BB198CF788E}">
      <dgm:prSet/>
      <dgm:spPr/>
      <dgm:t>
        <a:bodyPr/>
        <a:lstStyle/>
        <a:p>
          <a:pPr rtl="1"/>
          <a:endParaRPr lang="ar-EG"/>
        </a:p>
      </dgm:t>
    </dgm:pt>
    <dgm:pt modelId="{80B9E47A-5656-4F09-ABE5-1F4B83A7DE66}" type="sibTrans" cxnId="{39EECA9E-4CD0-4C04-A1D9-7BB198CF788E}">
      <dgm:prSet/>
      <dgm:spPr/>
      <dgm:t>
        <a:bodyPr/>
        <a:lstStyle/>
        <a:p>
          <a:pPr rtl="1"/>
          <a:endParaRPr lang="ar-EG"/>
        </a:p>
      </dgm:t>
    </dgm:pt>
    <dgm:pt modelId="{6D3E7925-8711-459E-80FE-45B886413FE9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الفهم</a:t>
          </a:r>
        </a:p>
      </dgm:t>
    </dgm:pt>
    <dgm:pt modelId="{DA5892D2-F6D9-40F7-8B6F-1A3CE547B2A6}" type="parTrans" cxnId="{217C0575-26DF-49DA-BAF5-B92F9AA6BF5E}">
      <dgm:prSet/>
      <dgm:spPr/>
      <dgm:t>
        <a:bodyPr/>
        <a:lstStyle/>
        <a:p>
          <a:pPr rtl="1"/>
          <a:endParaRPr lang="ar-EG"/>
        </a:p>
      </dgm:t>
    </dgm:pt>
    <dgm:pt modelId="{0D36508F-EA82-42B9-A496-5703107D0AB7}" type="sibTrans" cxnId="{217C0575-26DF-49DA-BAF5-B92F9AA6BF5E}">
      <dgm:prSet/>
      <dgm:spPr/>
      <dgm:t>
        <a:bodyPr/>
        <a:lstStyle/>
        <a:p>
          <a:pPr rtl="1"/>
          <a:endParaRPr lang="ar-EG"/>
        </a:p>
      </dgm:t>
    </dgm:pt>
    <dgm:pt modelId="{A12A613C-B309-43E5-B89F-FBE60E242C9F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المعرفة</a:t>
          </a:r>
          <a:endParaRPr lang="ar-EG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AF_Najed" pitchFamily="2" charset="-78"/>
          </a:endParaRPr>
        </a:p>
      </dgm:t>
    </dgm:pt>
    <dgm:pt modelId="{018BFC2B-04AA-4FE4-AFE0-158CFA12355A}" type="parTrans" cxnId="{66FE73AC-8B6C-4248-9793-E9CF53F89485}">
      <dgm:prSet/>
      <dgm:spPr/>
      <dgm:t>
        <a:bodyPr/>
        <a:lstStyle/>
        <a:p>
          <a:pPr rtl="1"/>
          <a:endParaRPr lang="ar-EG"/>
        </a:p>
      </dgm:t>
    </dgm:pt>
    <dgm:pt modelId="{FED26D5A-5C85-4451-8E6B-14708BB97A60}" type="sibTrans" cxnId="{66FE73AC-8B6C-4248-9793-E9CF53F89485}">
      <dgm:prSet/>
      <dgm:spPr/>
      <dgm:t>
        <a:bodyPr/>
        <a:lstStyle/>
        <a:p>
          <a:pPr rtl="1"/>
          <a:endParaRPr lang="ar-EG"/>
        </a:p>
      </dgm:t>
    </dgm:pt>
    <dgm:pt modelId="{744EFC05-9A45-4D15-AA9D-E828BAB3B1AF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التركيب</a:t>
          </a:r>
        </a:p>
      </dgm:t>
    </dgm:pt>
    <dgm:pt modelId="{5B3C998A-4024-4D59-90DF-797A79A497BC}" type="parTrans" cxnId="{FEDAC832-F3A0-477E-A814-2EFADBFE37C1}">
      <dgm:prSet/>
      <dgm:spPr/>
      <dgm:t>
        <a:bodyPr/>
        <a:lstStyle/>
        <a:p>
          <a:pPr rtl="1"/>
          <a:endParaRPr lang="ar-EG"/>
        </a:p>
      </dgm:t>
    </dgm:pt>
    <dgm:pt modelId="{00F25254-7C3D-4AC5-BADF-6DE12306738F}" type="sibTrans" cxnId="{FEDAC832-F3A0-477E-A814-2EFADBFE37C1}">
      <dgm:prSet/>
      <dgm:spPr/>
      <dgm:t>
        <a:bodyPr/>
        <a:lstStyle/>
        <a:p>
          <a:pPr rtl="1"/>
          <a:endParaRPr lang="ar-EG"/>
        </a:p>
      </dgm:t>
    </dgm:pt>
    <dgm:pt modelId="{F4D25605-7064-4914-90E4-9AAC654D2353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التقويم</a:t>
          </a:r>
        </a:p>
      </dgm:t>
    </dgm:pt>
    <dgm:pt modelId="{63755BD4-C7A3-4459-8C77-36896E807C71}" type="parTrans" cxnId="{D21930D3-989B-4AA0-A27B-AFD09359A826}">
      <dgm:prSet/>
      <dgm:spPr/>
      <dgm:t>
        <a:bodyPr/>
        <a:lstStyle/>
        <a:p>
          <a:pPr rtl="1"/>
          <a:endParaRPr lang="ar-EG"/>
        </a:p>
      </dgm:t>
    </dgm:pt>
    <dgm:pt modelId="{05062585-BB90-4FEA-99C7-2768DA27959E}" type="sibTrans" cxnId="{D21930D3-989B-4AA0-A27B-AFD09359A826}">
      <dgm:prSet/>
      <dgm:spPr/>
      <dgm:t>
        <a:bodyPr/>
        <a:lstStyle/>
        <a:p>
          <a:pPr rtl="1"/>
          <a:endParaRPr lang="ar-EG"/>
        </a:p>
      </dgm:t>
    </dgm:pt>
    <dgm:pt modelId="{A9C50BB8-4C2F-4171-8F4D-16DD34A600CF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التحليل</a:t>
          </a:r>
        </a:p>
      </dgm:t>
    </dgm:pt>
    <dgm:pt modelId="{8DA2AC95-0B6B-49B5-BDF5-99EC229FFD9B}" type="parTrans" cxnId="{A78E3855-7D5B-42C1-9416-A2963EFD0A65}">
      <dgm:prSet/>
      <dgm:spPr/>
      <dgm:t>
        <a:bodyPr/>
        <a:lstStyle/>
        <a:p>
          <a:pPr rtl="1"/>
          <a:endParaRPr lang="ar-EG"/>
        </a:p>
      </dgm:t>
    </dgm:pt>
    <dgm:pt modelId="{989FAC63-F91A-464B-BD77-3BB48042F835}" type="sibTrans" cxnId="{A78E3855-7D5B-42C1-9416-A2963EFD0A65}">
      <dgm:prSet/>
      <dgm:spPr/>
      <dgm:t>
        <a:bodyPr/>
        <a:lstStyle/>
        <a:p>
          <a:pPr rtl="1"/>
          <a:endParaRPr lang="ar-EG"/>
        </a:p>
      </dgm:t>
    </dgm:pt>
    <dgm:pt modelId="{69EBFBA0-3366-4B1F-B033-5DAAEF19679C}" type="pres">
      <dgm:prSet presAssocID="{2E3BBAF6-ACA6-451D-9D65-EC14CDDA0328}" presName="Name0" presStyleCnt="0">
        <dgm:presLayoutVars>
          <dgm:dir/>
          <dgm:animLvl val="lvl"/>
          <dgm:resizeHandles val="exact"/>
        </dgm:presLayoutVars>
      </dgm:prSet>
      <dgm:spPr/>
    </dgm:pt>
    <dgm:pt modelId="{E2525136-7BA6-455D-B731-56D7D06A5F99}" type="pres">
      <dgm:prSet presAssocID="{F4D25605-7064-4914-90E4-9AAC654D2353}" presName="Name8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6E03D07-0149-41A9-AE1A-E998569E7C17}" type="pres">
      <dgm:prSet presAssocID="{F4D25605-7064-4914-90E4-9AAC654D2353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25470FD-FAAD-470E-9DB6-91B49C7D907D}" type="pres">
      <dgm:prSet presAssocID="{F4D25605-7064-4914-90E4-9AAC654D235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C7762F9-5409-434F-9967-61F93323ABB2}" type="pres">
      <dgm:prSet presAssocID="{744EFC05-9A45-4D15-AA9D-E828BAB3B1AF}" presName="Name8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B12B416-8963-412E-AE92-3C2736BD1301}" type="pres">
      <dgm:prSet presAssocID="{744EFC05-9A45-4D15-AA9D-E828BAB3B1AF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0ED6676-DD67-400F-AB16-BE3DB9E1831D}" type="pres">
      <dgm:prSet presAssocID="{744EFC05-9A45-4D15-AA9D-E828BAB3B1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7188D9F-544B-40CD-ACC7-A286FEC8B4B0}" type="pres">
      <dgm:prSet presAssocID="{A9C50BB8-4C2F-4171-8F4D-16DD34A600CF}" presName="Name8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6C267B6-5CF1-49E9-A0AF-BC6A24E73207}" type="pres">
      <dgm:prSet presAssocID="{A9C50BB8-4C2F-4171-8F4D-16DD34A600CF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0B7E20F-BE80-481F-B1A3-5FF8F4B7C7FE}" type="pres">
      <dgm:prSet presAssocID="{A9C50BB8-4C2F-4171-8F4D-16DD34A600C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AA11CCB-CDF2-4AB0-A83C-73D3EE066F9A}" type="pres">
      <dgm:prSet presAssocID="{BFF8BDEA-15D5-4214-92DC-147A96A8AB26}" presName="Name8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20BEB25-F7B8-4A1E-935D-DA020A181365}" type="pres">
      <dgm:prSet presAssocID="{BFF8BDEA-15D5-4214-92DC-147A96A8AB26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111BFDC-8C43-4C8C-AED4-60A350CD2B69}" type="pres">
      <dgm:prSet presAssocID="{BFF8BDEA-15D5-4214-92DC-147A96A8AB2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1EE207B-3A3C-4DEA-A7F6-73AD81E03313}" type="pres">
      <dgm:prSet presAssocID="{6D3E7925-8711-459E-80FE-45B886413FE9}" presName="Name8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757258E-A6BE-44FB-BDAA-C9D3D12BBDD2}" type="pres">
      <dgm:prSet presAssocID="{6D3E7925-8711-459E-80FE-45B886413FE9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BE19011-7675-4E5C-9CD6-04C713BC0DBC}" type="pres">
      <dgm:prSet presAssocID="{6D3E7925-8711-459E-80FE-45B886413F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CDDA0F7-1F9A-431F-86E4-39C99231028C}" type="pres">
      <dgm:prSet presAssocID="{A12A613C-B309-43E5-B89F-FBE60E242C9F}" presName="Name8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49710CD-0EC0-4976-9DBF-5E7E90CFE640}" type="pres">
      <dgm:prSet presAssocID="{A12A613C-B309-43E5-B89F-FBE60E242C9F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E7F4050-85D9-47E9-89E1-938A79D7397A}" type="pres">
      <dgm:prSet presAssocID="{A12A613C-B309-43E5-B89F-FBE60E242C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0F79618A-4FAF-40DB-ABC6-664FE180512C}" type="presOf" srcId="{F4D25605-7064-4914-90E4-9AAC654D2353}" destId="{C6E03D07-0149-41A9-AE1A-E998569E7C17}" srcOrd="0" destOrd="0" presId="urn:microsoft.com/office/officeart/2005/8/layout/pyramid1"/>
    <dgm:cxn modelId="{0B5BBE8D-EBDE-4AC3-B210-0C198DDD2CCA}" type="presOf" srcId="{BFF8BDEA-15D5-4214-92DC-147A96A8AB26}" destId="{720BEB25-F7B8-4A1E-935D-DA020A181365}" srcOrd="0" destOrd="0" presId="urn:microsoft.com/office/officeart/2005/8/layout/pyramid1"/>
    <dgm:cxn modelId="{AFEDD47E-8BEE-43AD-BC91-FABDA7FEC72C}" type="presOf" srcId="{A12A613C-B309-43E5-B89F-FBE60E242C9F}" destId="{FE7F4050-85D9-47E9-89E1-938A79D7397A}" srcOrd="1" destOrd="0" presId="urn:microsoft.com/office/officeart/2005/8/layout/pyramid1"/>
    <dgm:cxn modelId="{E57CA062-2750-4A29-B0B2-C18C3446E7FE}" type="presOf" srcId="{744EFC05-9A45-4D15-AA9D-E828BAB3B1AF}" destId="{8B12B416-8963-412E-AE92-3C2736BD1301}" srcOrd="0" destOrd="0" presId="urn:microsoft.com/office/officeart/2005/8/layout/pyramid1"/>
    <dgm:cxn modelId="{A78E3855-7D5B-42C1-9416-A2963EFD0A65}" srcId="{2E3BBAF6-ACA6-451D-9D65-EC14CDDA0328}" destId="{A9C50BB8-4C2F-4171-8F4D-16DD34A600CF}" srcOrd="2" destOrd="0" parTransId="{8DA2AC95-0B6B-49B5-BDF5-99EC229FFD9B}" sibTransId="{989FAC63-F91A-464B-BD77-3BB48042F835}"/>
    <dgm:cxn modelId="{D0874D2A-F518-4C38-B104-28591E93276F}" type="presOf" srcId="{A12A613C-B309-43E5-B89F-FBE60E242C9F}" destId="{949710CD-0EC0-4976-9DBF-5E7E90CFE640}" srcOrd="0" destOrd="0" presId="urn:microsoft.com/office/officeart/2005/8/layout/pyramid1"/>
    <dgm:cxn modelId="{D9715E53-CE8B-483E-A147-13F1C90822DF}" type="presOf" srcId="{2E3BBAF6-ACA6-451D-9D65-EC14CDDA0328}" destId="{69EBFBA0-3366-4B1F-B033-5DAAEF19679C}" srcOrd="0" destOrd="0" presId="urn:microsoft.com/office/officeart/2005/8/layout/pyramid1"/>
    <dgm:cxn modelId="{184891F3-C079-4DFE-92F4-5E1FD14CA9FB}" type="presOf" srcId="{F4D25605-7064-4914-90E4-9AAC654D2353}" destId="{725470FD-FAAD-470E-9DB6-91B49C7D907D}" srcOrd="1" destOrd="0" presId="urn:microsoft.com/office/officeart/2005/8/layout/pyramid1"/>
    <dgm:cxn modelId="{217C0575-26DF-49DA-BAF5-B92F9AA6BF5E}" srcId="{2E3BBAF6-ACA6-451D-9D65-EC14CDDA0328}" destId="{6D3E7925-8711-459E-80FE-45B886413FE9}" srcOrd="4" destOrd="0" parTransId="{DA5892D2-F6D9-40F7-8B6F-1A3CE547B2A6}" sibTransId="{0D36508F-EA82-42B9-A496-5703107D0AB7}"/>
    <dgm:cxn modelId="{5F38C735-A6C8-4A9E-975A-947CCBC8A71D}" type="presOf" srcId="{744EFC05-9A45-4D15-AA9D-E828BAB3B1AF}" destId="{50ED6676-DD67-400F-AB16-BE3DB9E1831D}" srcOrd="1" destOrd="0" presId="urn:microsoft.com/office/officeart/2005/8/layout/pyramid1"/>
    <dgm:cxn modelId="{34D65FA8-DFEF-48D4-80E7-D2DB1BA0A9E5}" type="presOf" srcId="{A9C50BB8-4C2F-4171-8F4D-16DD34A600CF}" destId="{A0B7E20F-BE80-481F-B1A3-5FF8F4B7C7FE}" srcOrd="1" destOrd="0" presId="urn:microsoft.com/office/officeart/2005/8/layout/pyramid1"/>
    <dgm:cxn modelId="{66FE73AC-8B6C-4248-9793-E9CF53F89485}" srcId="{2E3BBAF6-ACA6-451D-9D65-EC14CDDA0328}" destId="{A12A613C-B309-43E5-B89F-FBE60E242C9F}" srcOrd="5" destOrd="0" parTransId="{018BFC2B-04AA-4FE4-AFE0-158CFA12355A}" sibTransId="{FED26D5A-5C85-4451-8E6B-14708BB97A60}"/>
    <dgm:cxn modelId="{5CD4C305-3EA1-400A-AA84-F8FFEADA917C}" type="presOf" srcId="{6D3E7925-8711-459E-80FE-45B886413FE9}" destId="{A757258E-A6BE-44FB-BDAA-C9D3D12BBDD2}" srcOrd="0" destOrd="0" presId="urn:microsoft.com/office/officeart/2005/8/layout/pyramid1"/>
    <dgm:cxn modelId="{F00BA296-0C63-4366-AD2D-C8079BD6C038}" type="presOf" srcId="{A9C50BB8-4C2F-4171-8F4D-16DD34A600CF}" destId="{56C267B6-5CF1-49E9-A0AF-BC6A24E73207}" srcOrd="0" destOrd="0" presId="urn:microsoft.com/office/officeart/2005/8/layout/pyramid1"/>
    <dgm:cxn modelId="{D21930D3-989B-4AA0-A27B-AFD09359A826}" srcId="{2E3BBAF6-ACA6-451D-9D65-EC14CDDA0328}" destId="{F4D25605-7064-4914-90E4-9AAC654D2353}" srcOrd="0" destOrd="0" parTransId="{63755BD4-C7A3-4459-8C77-36896E807C71}" sibTransId="{05062585-BB90-4FEA-99C7-2768DA27959E}"/>
    <dgm:cxn modelId="{1A1609C4-5BA9-4012-85C1-12F13B25DFBB}" type="presOf" srcId="{6D3E7925-8711-459E-80FE-45B886413FE9}" destId="{7BE19011-7675-4E5C-9CD6-04C713BC0DBC}" srcOrd="1" destOrd="0" presId="urn:microsoft.com/office/officeart/2005/8/layout/pyramid1"/>
    <dgm:cxn modelId="{FEDAC832-F3A0-477E-A814-2EFADBFE37C1}" srcId="{2E3BBAF6-ACA6-451D-9D65-EC14CDDA0328}" destId="{744EFC05-9A45-4D15-AA9D-E828BAB3B1AF}" srcOrd="1" destOrd="0" parTransId="{5B3C998A-4024-4D59-90DF-797A79A497BC}" sibTransId="{00F25254-7C3D-4AC5-BADF-6DE12306738F}"/>
    <dgm:cxn modelId="{39EECA9E-4CD0-4C04-A1D9-7BB198CF788E}" srcId="{2E3BBAF6-ACA6-451D-9D65-EC14CDDA0328}" destId="{BFF8BDEA-15D5-4214-92DC-147A96A8AB26}" srcOrd="3" destOrd="0" parTransId="{8137C066-2754-4D47-AB51-3D04ED0BE9BB}" sibTransId="{80B9E47A-5656-4F09-ABE5-1F4B83A7DE66}"/>
    <dgm:cxn modelId="{E24D6417-314B-4B08-BABE-9DE19501CB51}" type="presOf" srcId="{BFF8BDEA-15D5-4214-92DC-147A96A8AB26}" destId="{5111BFDC-8C43-4C8C-AED4-60A350CD2B69}" srcOrd="1" destOrd="0" presId="urn:microsoft.com/office/officeart/2005/8/layout/pyramid1"/>
    <dgm:cxn modelId="{389DDF74-25EB-4D45-99F7-B97175123BC7}" type="presParOf" srcId="{69EBFBA0-3366-4B1F-B033-5DAAEF19679C}" destId="{E2525136-7BA6-455D-B731-56D7D06A5F99}" srcOrd="0" destOrd="0" presId="urn:microsoft.com/office/officeart/2005/8/layout/pyramid1"/>
    <dgm:cxn modelId="{75B23769-2294-4787-B09D-5112DC260B0C}" type="presParOf" srcId="{E2525136-7BA6-455D-B731-56D7D06A5F99}" destId="{C6E03D07-0149-41A9-AE1A-E998569E7C17}" srcOrd="0" destOrd="0" presId="urn:microsoft.com/office/officeart/2005/8/layout/pyramid1"/>
    <dgm:cxn modelId="{C6BD4708-49A4-4533-8FAD-676EAC3BDEC3}" type="presParOf" srcId="{E2525136-7BA6-455D-B731-56D7D06A5F99}" destId="{725470FD-FAAD-470E-9DB6-91B49C7D907D}" srcOrd="1" destOrd="0" presId="urn:microsoft.com/office/officeart/2005/8/layout/pyramid1"/>
    <dgm:cxn modelId="{456113AD-CFD5-4A22-AD81-1DB065AA2151}" type="presParOf" srcId="{69EBFBA0-3366-4B1F-B033-5DAAEF19679C}" destId="{7C7762F9-5409-434F-9967-61F93323ABB2}" srcOrd="1" destOrd="0" presId="urn:microsoft.com/office/officeart/2005/8/layout/pyramid1"/>
    <dgm:cxn modelId="{4D0A4F5F-AE16-4D15-ACF3-696C1711018B}" type="presParOf" srcId="{7C7762F9-5409-434F-9967-61F93323ABB2}" destId="{8B12B416-8963-412E-AE92-3C2736BD1301}" srcOrd="0" destOrd="0" presId="urn:microsoft.com/office/officeart/2005/8/layout/pyramid1"/>
    <dgm:cxn modelId="{E0B2905D-DFEC-4330-9057-ACA584148EB1}" type="presParOf" srcId="{7C7762F9-5409-434F-9967-61F93323ABB2}" destId="{50ED6676-DD67-400F-AB16-BE3DB9E1831D}" srcOrd="1" destOrd="0" presId="urn:microsoft.com/office/officeart/2005/8/layout/pyramid1"/>
    <dgm:cxn modelId="{638BEDE7-42EA-4055-B594-57EF8C1CE949}" type="presParOf" srcId="{69EBFBA0-3366-4B1F-B033-5DAAEF19679C}" destId="{27188D9F-544B-40CD-ACC7-A286FEC8B4B0}" srcOrd="2" destOrd="0" presId="urn:microsoft.com/office/officeart/2005/8/layout/pyramid1"/>
    <dgm:cxn modelId="{9BA77E73-0ADC-4653-9427-4828C9E3AF0A}" type="presParOf" srcId="{27188D9F-544B-40CD-ACC7-A286FEC8B4B0}" destId="{56C267B6-5CF1-49E9-A0AF-BC6A24E73207}" srcOrd="0" destOrd="0" presId="urn:microsoft.com/office/officeart/2005/8/layout/pyramid1"/>
    <dgm:cxn modelId="{A969E059-8E52-41B7-AC58-52509A9F3F0A}" type="presParOf" srcId="{27188D9F-544B-40CD-ACC7-A286FEC8B4B0}" destId="{A0B7E20F-BE80-481F-B1A3-5FF8F4B7C7FE}" srcOrd="1" destOrd="0" presId="urn:microsoft.com/office/officeart/2005/8/layout/pyramid1"/>
    <dgm:cxn modelId="{EF83C283-1D3F-46C7-9A13-7D0D517338D0}" type="presParOf" srcId="{69EBFBA0-3366-4B1F-B033-5DAAEF19679C}" destId="{8AA11CCB-CDF2-4AB0-A83C-73D3EE066F9A}" srcOrd="3" destOrd="0" presId="urn:microsoft.com/office/officeart/2005/8/layout/pyramid1"/>
    <dgm:cxn modelId="{5B1EE078-ED45-406C-8A69-603A95964332}" type="presParOf" srcId="{8AA11CCB-CDF2-4AB0-A83C-73D3EE066F9A}" destId="{720BEB25-F7B8-4A1E-935D-DA020A181365}" srcOrd="0" destOrd="0" presId="urn:microsoft.com/office/officeart/2005/8/layout/pyramid1"/>
    <dgm:cxn modelId="{618D44E9-BD99-46C1-ACDD-4424615514EA}" type="presParOf" srcId="{8AA11CCB-CDF2-4AB0-A83C-73D3EE066F9A}" destId="{5111BFDC-8C43-4C8C-AED4-60A350CD2B69}" srcOrd="1" destOrd="0" presId="urn:microsoft.com/office/officeart/2005/8/layout/pyramid1"/>
    <dgm:cxn modelId="{9D044807-0623-40ED-871D-0F788CAF456C}" type="presParOf" srcId="{69EBFBA0-3366-4B1F-B033-5DAAEF19679C}" destId="{51EE207B-3A3C-4DEA-A7F6-73AD81E03313}" srcOrd="4" destOrd="0" presId="urn:microsoft.com/office/officeart/2005/8/layout/pyramid1"/>
    <dgm:cxn modelId="{F0F6B17D-8AAA-481A-97D6-F7420E9118ED}" type="presParOf" srcId="{51EE207B-3A3C-4DEA-A7F6-73AD81E03313}" destId="{A757258E-A6BE-44FB-BDAA-C9D3D12BBDD2}" srcOrd="0" destOrd="0" presId="urn:microsoft.com/office/officeart/2005/8/layout/pyramid1"/>
    <dgm:cxn modelId="{A5C2E8F7-1815-48BF-8BFD-F1C037FF440E}" type="presParOf" srcId="{51EE207B-3A3C-4DEA-A7F6-73AD81E03313}" destId="{7BE19011-7675-4E5C-9CD6-04C713BC0DBC}" srcOrd="1" destOrd="0" presId="urn:microsoft.com/office/officeart/2005/8/layout/pyramid1"/>
    <dgm:cxn modelId="{B07D4F56-9C05-46C9-B621-0F41D630D5AF}" type="presParOf" srcId="{69EBFBA0-3366-4B1F-B033-5DAAEF19679C}" destId="{1CDDA0F7-1F9A-431F-86E4-39C99231028C}" srcOrd="5" destOrd="0" presId="urn:microsoft.com/office/officeart/2005/8/layout/pyramid1"/>
    <dgm:cxn modelId="{0D13247D-F022-4CD2-AA86-FDA78F48C3D8}" type="presParOf" srcId="{1CDDA0F7-1F9A-431F-86E4-39C99231028C}" destId="{949710CD-0EC0-4976-9DBF-5E7E90CFE640}" srcOrd="0" destOrd="0" presId="urn:microsoft.com/office/officeart/2005/8/layout/pyramid1"/>
    <dgm:cxn modelId="{423AEFD3-A5FB-4D75-BD3C-26EB8FFA5A62}" type="presParOf" srcId="{1CDDA0F7-1F9A-431F-86E4-39C99231028C}" destId="{FE7F4050-85D9-47E9-89E1-938A79D7397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E03D07-0149-41A9-AE1A-E998569E7C17}">
      <dsp:nvSpPr>
        <dsp:cNvPr id="0" name=""/>
        <dsp:cNvSpPr/>
      </dsp:nvSpPr>
      <dsp:spPr>
        <a:xfrm>
          <a:off x="3661197" y="0"/>
          <a:ext cx="1464478" cy="988225"/>
        </a:xfrm>
        <a:prstGeom prst="trapezoid">
          <a:avLst>
            <a:gd name="adj" fmla="val 74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التقويم</a:t>
          </a:r>
        </a:p>
      </dsp:txBody>
      <dsp:txXfrm>
        <a:off x="3661197" y="0"/>
        <a:ext cx="1464478" cy="988225"/>
      </dsp:txXfrm>
    </dsp:sp>
    <dsp:sp modelId="{8B12B416-8963-412E-AE92-3C2736BD1301}">
      <dsp:nvSpPr>
        <dsp:cNvPr id="0" name=""/>
        <dsp:cNvSpPr/>
      </dsp:nvSpPr>
      <dsp:spPr>
        <a:xfrm>
          <a:off x="2928958" y="988225"/>
          <a:ext cx="2928957" cy="988225"/>
        </a:xfrm>
        <a:prstGeom prst="trapezoid">
          <a:avLst>
            <a:gd name="adj" fmla="val 74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التركيب</a:t>
          </a:r>
        </a:p>
      </dsp:txBody>
      <dsp:txXfrm>
        <a:off x="3441525" y="988225"/>
        <a:ext cx="1903822" cy="988225"/>
      </dsp:txXfrm>
    </dsp:sp>
    <dsp:sp modelId="{56C267B6-5CF1-49E9-A0AF-BC6A24E73207}">
      <dsp:nvSpPr>
        <dsp:cNvPr id="0" name=""/>
        <dsp:cNvSpPr/>
      </dsp:nvSpPr>
      <dsp:spPr>
        <a:xfrm>
          <a:off x="2196718" y="1976451"/>
          <a:ext cx="4393436" cy="988225"/>
        </a:xfrm>
        <a:prstGeom prst="trapezoid">
          <a:avLst>
            <a:gd name="adj" fmla="val 74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التحليل</a:t>
          </a:r>
        </a:p>
      </dsp:txBody>
      <dsp:txXfrm>
        <a:off x="2965569" y="1976451"/>
        <a:ext cx="2855734" cy="988225"/>
      </dsp:txXfrm>
    </dsp:sp>
    <dsp:sp modelId="{720BEB25-F7B8-4A1E-935D-DA020A181365}">
      <dsp:nvSpPr>
        <dsp:cNvPr id="0" name=""/>
        <dsp:cNvSpPr/>
      </dsp:nvSpPr>
      <dsp:spPr>
        <a:xfrm>
          <a:off x="1464479" y="2964676"/>
          <a:ext cx="5857915" cy="988225"/>
        </a:xfrm>
        <a:prstGeom prst="trapezoid">
          <a:avLst>
            <a:gd name="adj" fmla="val 74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التطبيق</a:t>
          </a:r>
        </a:p>
      </dsp:txBody>
      <dsp:txXfrm>
        <a:off x="2489614" y="2964676"/>
        <a:ext cx="3807645" cy="988225"/>
      </dsp:txXfrm>
    </dsp:sp>
    <dsp:sp modelId="{A757258E-A6BE-44FB-BDAA-C9D3D12BBDD2}">
      <dsp:nvSpPr>
        <dsp:cNvPr id="0" name=""/>
        <dsp:cNvSpPr/>
      </dsp:nvSpPr>
      <dsp:spPr>
        <a:xfrm>
          <a:off x="732239" y="3952902"/>
          <a:ext cx="7322395" cy="988225"/>
        </a:xfrm>
        <a:prstGeom prst="trapezoid">
          <a:avLst>
            <a:gd name="adj" fmla="val 74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الفهم</a:t>
          </a:r>
        </a:p>
      </dsp:txBody>
      <dsp:txXfrm>
        <a:off x="2013658" y="3952902"/>
        <a:ext cx="4759556" cy="988225"/>
      </dsp:txXfrm>
    </dsp:sp>
    <dsp:sp modelId="{949710CD-0EC0-4976-9DBF-5E7E90CFE640}">
      <dsp:nvSpPr>
        <dsp:cNvPr id="0" name=""/>
        <dsp:cNvSpPr/>
      </dsp:nvSpPr>
      <dsp:spPr>
        <a:xfrm>
          <a:off x="0" y="4941128"/>
          <a:ext cx="8786874" cy="988225"/>
        </a:xfrm>
        <a:prstGeom prst="trapezoid">
          <a:avLst>
            <a:gd name="adj" fmla="val 74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المعرفة</a:t>
          </a:r>
          <a:endParaRPr lang="ar-EG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AF_Najed" pitchFamily="2" charset="-78"/>
          </a:endParaRPr>
        </a:p>
      </dsp:txBody>
      <dsp:txXfrm>
        <a:off x="1537702" y="4941128"/>
        <a:ext cx="5711468" cy="988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eg/imgres?imgurl=http://www.heep2.edu.eg/sc/EN/img/dsasp.gif&amp;imgrefurl=http://www.heep2.edu.eg/sc/EN/Projects.html&amp;usg=__CbklfBSy-Xye-s_MuUVem-6ZU_Q=&amp;h=100&amp;w=200&amp;sz=12&amp;hl=ar&amp;start=6&amp;itbs=1&amp;tbnid=W939y3N-FAbAbM:&amp;tbnh=52&amp;tbnw=104&amp;prev=/images?q=DSASP&amp;hl=ar&amp;gbv=2&amp;tbs=isch:1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240" y="142852"/>
            <a:ext cx="5629260" cy="857256"/>
          </a:xfrm>
          <a:solidFill>
            <a:srgbClr val="FFFF00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6050" y="1285860"/>
            <a:ext cx="6000792" cy="4929222"/>
          </a:xfrm>
        </p:spPr>
        <p:txBody>
          <a:bodyPr/>
          <a:lstStyle>
            <a:lvl1pPr marL="0" indent="0" algn="just">
              <a:buClr>
                <a:srgbClr val="C00000"/>
              </a:buClr>
              <a:buSzPct val="115000"/>
              <a:buFont typeface="Wingdings" pitchFamily="2" charset="2"/>
              <a:buChar char="q"/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ar-EG" dirty="0"/>
          </a:p>
        </p:txBody>
      </p:sp>
      <p:pic>
        <p:nvPicPr>
          <p:cNvPr id="12290" name="Picture 2" descr="http://t1.gstatic.com/images?q=tbn:W939y3N-FAbAbM:http://www.heep2.edu.eg/sc/EN/img/dsasp.gif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6286520"/>
            <a:ext cx="990600" cy="49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6786578" y="6357958"/>
            <a:ext cx="2071702" cy="428628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 anchor="ctr" anchorCtr="0">
            <a:normAutofit/>
          </a:bodyPr>
          <a:lstStyle/>
          <a:p>
            <a:r>
              <a:rPr lang="ar-EG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dvertisingExtraBold" pitchFamily="2" charset="-78"/>
              </a:rPr>
              <a:t>د/ محسوب عبد القادر</a:t>
            </a:r>
            <a:endParaRPr lang="ar-E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dvertisingExtraBold" pitchFamily="2" charset="-7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0ADFE-17F2-42CD-A069-E3F7E6B7F93D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F168-BA7B-4BAF-B384-7FFE9CB214FA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eg/imgres?imgurl=http://www2.0zz0.com/2008/09/04/03/957591199.jpg&amp;imgrefurl=http://www.khorh.com/vb/showthread.php?t=21379&amp;usg=__pPnvFrp-mrWJzULIUwlTV6LD-18=&amp;h=500&amp;w=500&amp;sz=44&amp;hl=ar&amp;start=60&amp;itbs=1&amp;tbnid=OWNGpgABUzgt_M:&amp;tbnh=130&amp;tbnw=130&amp;prev=/images?q=%D8%A8%D8%A7%D9%82%D8%A9+%D9%88%D8%B1%D8%AF&amp;start=42&amp;hl=ar&amp;sa=N&amp;gbv=2&amp;ndsp=21&amp;tbs=isch:1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eg/imgres?imgurl=http://www.mcw.edu/FileLibrary/User/dbrown/portfolio.jpg&amp;imgrefurl=http://www.mcw.edu/display/docid2546.htm&amp;usg=__qzxuByn9kIV7kSYv5e-cwLTYu_w=&amp;h=480&amp;w=496&amp;sz=28&amp;hl=ar&amp;start=3&amp;itbs=1&amp;tbnid=FcptmXWWMQk9zM:&amp;tbnh=126&amp;tbnw=130&amp;prev=/images?q=portfolio&amp;hl=ar&amp;sa=N&amp;gbv=2&amp;ndsp=20&amp;tbs=isch:1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eg/imgres?imgurl=http://www.intrawebdesign.nl/style/default/images/portfolio.jpg&amp;imgrefurl=http://intrawebdesign.nl/index.php?tag=portfolio&amp;usg=__XSmP56xKLWPLsMulAW4UpuQPr0s=&amp;h=289&amp;w=430&amp;sz=32&amp;hl=ar&amp;start=12&amp;itbs=1&amp;tbnid=fJ_yOdC_bAUzHM:&amp;tbnh=85&amp;tbnw=126&amp;prev=/images?q=portfolio&amp;hl=ar&amp;sa=N&amp;gbv=2&amp;ndsp=20&amp;tbs=isch:1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eg/imgres?imgurl=http://www.heep.edu.eg/images/NAQAAEs.jpg&amp;imgrefurl=http://www.heep.edu.eg/&amp;usg=__UlwaeufTxCjcaWIA_qjCIlaDQbw=&amp;h=130&amp;w=133&amp;sz=26&amp;hl=ar&amp;start=4&amp;itbs=1&amp;tbnid=Mg7tH2ppi_I_iM:&amp;tbnh=90&amp;tbnw=92&amp;prev=/images?q=naqaae&amp;hl=ar&amp;gbv=2&amp;tbs=isch: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eg/imgres?imgurl=http://basmagm.files.wordpress.com/2007/11/268_2.jpg&amp;imgrefurl=http://basmagm.wordpress.com/2007/11/&amp;usg=__gN9_r3QJDJILKTzssEgaBBa2VF8=&amp;h=500&amp;w=500&amp;sz=106&amp;hl=ar&amp;start=18&amp;itbs=1&amp;tbnid=VwRJGWmkB6lxEM:&amp;tbnh=130&amp;tbnw=130&amp;prev=/images?q=%D8%A8%D8%A7%D9%82%D8%A9+%D9%88%D8%B1%D8%AF&amp;hl=ar&amp;gbv=2&amp;tbs=isch:1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.eg/imgres?imgurl=http://www.trycreativesolutions.com/Websites/creativesolutions/Images/portfolio-main-03digital.jpg&amp;imgrefurl=http://www.trycreativesolutions.com/portfolio&amp;usg=__5DpKF5eugqRAGNddxtc2Va4Px2M=&amp;h=376&amp;w=300&amp;sz=130&amp;hl=ar&amp;start=31&amp;itbs=1&amp;tbnid=E9NwU3lAHtkFGM:&amp;tbnh=122&amp;tbnw=97&amp;prev=/images?q=portfolio&amp;start=20&amp;hl=ar&amp;sa=N&amp;gbv=2&amp;ndsp=20&amp;tbs=isch: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hyperlink" Target="http://www.google.com.eg/imgres?imgurl=http://www.aj-n-dbs.com/project-portfolio.jpg&amp;imgrefurl=http://www.aj-n-dbs.com/portfolio.htm&amp;usg=__sTPOm2Fm0wxYR_RxisEM15r8ir0=&amp;h=325&amp;w=309&amp;sz=35&amp;hl=ar&amp;start=32&amp;itbs=1&amp;tbnid=g7dh67tISc8R2M:&amp;tbnh=118&amp;tbnw=112&amp;prev=/images?q=portfolio&amp;start=20&amp;hl=ar&amp;sa=N&amp;gbv=2&amp;ndsp=20&amp;tbs=isch:1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m.eg/imgres?imgurl=http://www.detroitfocus.org/DetroitFocus2000/images/Portfolio_Main.jpg&amp;imgrefurl=http://www.detroitfocus.org/DetroitFocus2000/Portfolio.html&amp;usg=__pM7-mmKn61KQiLyG2ppFxOC3LlI=&amp;h=350&amp;w=480&amp;sz=38&amp;hl=ar&amp;start=11&amp;itbs=1&amp;tbnid=RJE2FfpwtcI8NM:&amp;tbnh=94&amp;tbnw=129&amp;prev=/images?q=portfolio&amp;hl=ar&amp;sa=G&amp;gbv=2&amp;tbs=isch:1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.eg/imgres?imgurl=http://msa2010.files.wordpress.com/2009/12/feedback.jpg&amp;imgrefurl=http://msa2010.wordpress.com/2009/12/23/welcome-back/&amp;usg=__pnu-ZWG43HK0O2LQPTZYdL0tm9E=&amp;h=320&amp;w=368&amp;sz=13&amp;hl=ar&amp;start=1&amp;itbs=1&amp;tbnid=wOCWUbPbc6aXzM:&amp;tbnh=106&amp;tbnw=122&amp;prev=/images?q=feedback&amp;hl=ar&amp;gbv=2&amp;tbs=isch:1" TargetMode="Externa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.eg/imgres?imgurl=http://ameresourcing.com/contents/feedback70622.jpg&amp;imgrefurl=http://ameresourcing.com/feedbackSuggestion.php&amp;h=511&amp;w=441&amp;sz=38&amp;tbnid=Cd91F8F1fnzCwM:&amp;tbnh=242&amp;tbnw=209&amp;prev=/images?q=feedback+image&amp;hl=ar&amp;usg=___Kv7vTD-ujNGPPJiYD-U4O-TMFM=&amp;ei=uFT7S7eSGI_60wTt_dj2AQ&amp;sa=X&amp;oi=image_result&amp;resnum=3&amp;ct=image&amp;ved=0CAkQ9QEwAg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643866" cy="1785950"/>
          </a:xfrm>
          <a:blipFill dpi="0" rotWithShape="1">
            <a:blip r:embed="rId2" cstate="print">
              <a:alphaModFix amt="2500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ar-EG" sz="10000" dirty="0" smtClean="0"/>
              <a:t>الورقة الإمتحانية</a:t>
            </a:r>
            <a:endParaRPr lang="ar-EG" sz="10000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3786190"/>
            <a:ext cx="44291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dvertisingExtraBold" pitchFamily="2" charset="-78"/>
              </a:rPr>
              <a:t>كلية الزراعة – 18/ 5 / 2010م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dvertisingExtraBold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2844" y="214290"/>
          <a:ext cx="878687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مستوى المعرفة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298" y="1285860"/>
            <a:ext cx="6286544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قدرة المتعلم على تذكر ما سبق تعلمه (الذاكرة الصماء وتعلم الحقائق)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 يعرف ، يضيف ، يكتب ، يحدد ، يشير إلى ، يسترجع ، يذكر ، يعرض ، يسمى ، يختار ، يكرر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مستوى الفهم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285860"/>
            <a:ext cx="7929618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قدرة المتعلم على ترجمة الصورة الذهنية المحفوظة بلغته الخاصة ، أى كيف يتعامل مع المادة التى فهمها</a:t>
            </a:r>
          </a:p>
          <a:p>
            <a:endParaRPr lang="ar-EG" dirty="0" smtClean="0"/>
          </a:p>
          <a:p>
            <a:r>
              <a:rPr lang="ar-EG" dirty="0" smtClean="0"/>
              <a:t>القدرة على إعطاء المعنى والقدرة على التفسير وتمثل الحد الأدنى للاستيعاب ، وأبعاده : الترجمة ، التفسير ، التنبؤ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 يفسر ، يترجم ، يعطى مثال ، يوضح ، يعبر ، يكمل ، يستبدل ، يصف ، يناقش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مستوى التطبيق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1285860"/>
            <a:ext cx="7358114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قدرة المتعلم على استعمال أو توظيف ما تم تعلمه فى مواقف جديدة </a:t>
            </a:r>
          </a:p>
          <a:p>
            <a:endParaRPr lang="ar-EG" dirty="0" smtClean="0"/>
          </a:p>
          <a:p>
            <a:r>
              <a:rPr lang="ar-EG" dirty="0" smtClean="0"/>
              <a:t>الحد الأعلى للاستيعاب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 يطبق ، يستخدم ، يربط ، يحل ، يضيف ، يكتشف ، يوظف ، يبين ، يوضح ، ينفذ ، يعد ، يحسب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مستوى التحليل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8072494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قدرة المتعلم على تفتيت مادة التعلم (مشكلة / فكرة / معلومة) إلى عناصرها الجزئية المكونة لها ليعرف كيف ترتبط ببعضها البعض وكيف تنتظم معاً</a:t>
            </a:r>
          </a:p>
          <a:p>
            <a:endParaRPr lang="ar-EG" dirty="0" smtClean="0"/>
          </a:p>
          <a:p>
            <a:r>
              <a:rPr lang="ar-EG" dirty="0" smtClean="0"/>
              <a:t>اختزال المفاهيم إلى أجزاء ويبين العلاقة بينها 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يحلل ، يجزىء ، يفرق ، يميز ، يتعرف على ، يعين ، يشرح ، يستدل ، يقارن ، يوازن ، يقسم ، يفحص ، يختبر ، يتحرى ، يصنف ، يحل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مستوى التركيب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042" y="1285860"/>
            <a:ext cx="7143800" cy="4929222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قدرة المتعلم على وضع الأجزاء مع بعضها البعض لتشكيل كل جديد ، أو تشكيل بنى معرفية جديدة من المعارف والمهارات المكتسبة على نحو يتميز بالابداع</a:t>
            </a:r>
          </a:p>
          <a:p>
            <a:endParaRPr lang="ar-EG" dirty="0" smtClean="0"/>
          </a:p>
          <a:p>
            <a:r>
              <a:rPr lang="ar-EG" dirty="0" smtClean="0"/>
              <a:t>توليد أفكار جديدة أو نتائج من المفاهيم التى سبق تعلمها</a:t>
            </a:r>
          </a:p>
          <a:p>
            <a:endParaRPr lang="ar-EG" dirty="0" smtClean="0"/>
          </a:p>
          <a:p>
            <a:r>
              <a:rPr lang="ar-EG" dirty="0" smtClean="0"/>
              <a:t>ومن الأفعال فى هذا المستوى : يشكل ، يصنف ، يؤلف ، يجمع ، يصمم ، ينظم ، يولد ، يعدل ، يخطط ، يعيد ترتيب ، يلخص ، يقرن ، يعيد تنظيم ، يعيد كتابة ، يعيد بناء ، يبنى ، يطور ، ينتج ، يكامل ، يعمم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مستوى التقويم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8143932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قدرة المتعلم على إصدار أحكام بناء على محكات ذاتية يطورها بنفسه أو استناداً إلى معايير خارجية ، أى كيف يعد المتعلم حجة أو يقوم بمناظرة ويقارن ويفند الحجج ويتخذ أحكام وقرارات </a:t>
            </a:r>
          </a:p>
          <a:p>
            <a:endParaRPr lang="ar-EG" dirty="0" smtClean="0"/>
          </a:p>
          <a:p>
            <a:r>
              <a:rPr lang="ar-EG" dirty="0" smtClean="0"/>
              <a:t> ومن الأفعال فى هذا المستوى : يقوم ، يقدر ، يحكم ويقرر ، يتحقق من ، يبرز ، يوازن ، ينقد ، يوصى ، يلخص ، يعدل ، يفسر ، يستخلص ، يختار ، </a:t>
            </a:r>
            <a:r>
              <a:rPr lang="ar-EG" smtClean="0"/>
              <a:t>يقنع ، يعطى حكماً</a:t>
            </a:r>
            <a:endParaRPr lang="ar-EG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جدول مواصفات الورقة الامتحانية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429684" cy="4929222"/>
          </a:xfrm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 جدول يضم محتوى المقرر (رأسياً) ونواتج تعلم الطلاب فى المقرر (أفقياً) .</a:t>
            </a:r>
          </a:p>
          <a:p>
            <a:endParaRPr lang="ar-EG" dirty="0" smtClean="0"/>
          </a:p>
          <a:p>
            <a:r>
              <a:rPr lang="ar-EG" dirty="0" smtClean="0"/>
              <a:t>يتطلب مهارة تحليل المحتوى ووزنه</a:t>
            </a:r>
          </a:p>
          <a:p>
            <a:endParaRPr lang="ar-EG" dirty="0" smtClean="0"/>
          </a:p>
          <a:p>
            <a:r>
              <a:rPr lang="ar-EG" dirty="0" smtClean="0"/>
              <a:t> يتطلب توصيف دقيق للمقرر</a:t>
            </a:r>
          </a:p>
          <a:p>
            <a:endParaRPr lang="ar-EG" dirty="0" smtClean="0"/>
          </a:p>
          <a:p>
            <a:r>
              <a:rPr lang="ar-EG" dirty="0" smtClean="0"/>
              <a:t> يتطلب تحديد لمستوى ناتج التعلم المقاس</a:t>
            </a:r>
          </a:p>
          <a:p>
            <a:endParaRPr lang="ar-EG" dirty="0" smtClean="0"/>
          </a:p>
          <a:p>
            <a:r>
              <a:rPr lang="ar-EG" dirty="0" smtClean="0"/>
              <a:t> يتطلب تحديد نوع الأسئلة أو البنود الاختبارية المناسبة لقياس ناتج التعلم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جدول مواصفات الورقة الامتحانية</a:t>
            </a:r>
            <a:endParaRPr lang="ar-E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77" y="1397000"/>
          <a:ext cx="8715441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43195"/>
                <a:gridCol w="1000119"/>
                <a:gridCol w="1014408"/>
                <a:gridCol w="1452573"/>
                <a:gridCol w="1452573"/>
                <a:gridCol w="1452573"/>
              </a:tblGrid>
              <a:tr h="960430">
                <a:tc>
                  <a:txBody>
                    <a:bodyPr/>
                    <a:lstStyle/>
                    <a:p>
                      <a:pPr algn="l" rtl="1"/>
                      <a:r>
                        <a:rPr lang="ar-EG" sz="3200" b="1" dirty="0" smtClean="0">
                          <a:cs typeface="AF_Najed" pitchFamily="2" charset="-78"/>
                        </a:rPr>
                        <a:t>نواتج التعلم</a:t>
                      </a:r>
                    </a:p>
                    <a:p>
                      <a:pPr algn="ctr" rtl="1"/>
                      <a:endParaRPr lang="ar-EG" sz="3200" b="1" dirty="0" smtClean="0">
                        <a:cs typeface="AF_Najed" pitchFamily="2" charset="-78"/>
                      </a:endParaRPr>
                    </a:p>
                    <a:p>
                      <a:pPr algn="r" rtl="1"/>
                      <a:r>
                        <a:rPr lang="ar-EG" sz="3200" b="1" dirty="0" smtClean="0">
                          <a:cs typeface="AF_Najed" pitchFamily="2" charset="-78"/>
                        </a:rPr>
                        <a:t>المحتوى</a:t>
                      </a:r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cs typeface="AF_Najed" pitchFamily="2" charset="-78"/>
                        </a:rPr>
                        <a:t>1</a:t>
                      </a:r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cs typeface="AF_Najed" pitchFamily="2" charset="-78"/>
                        </a:rPr>
                        <a:t>2</a:t>
                      </a:r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cs typeface="AF_Najed" pitchFamily="2" charset="-78"/>
                        </a:rPr>
                        <a:t>3</a:t>
                      </a:r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cs typeface="AF_Najed" pitchFamily="2" charset="-78"/>
                        </a:rPr>
                        <a:t>4</a:t>
                      </a:r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cs typeface="AF_Najed" pitchFamily="2" charset="-78"/>
                        </a:rPr>
                        <a:t>5</a:t>
                      </a:r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78376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cs typeface="AF_Najed" pitchFamily="2" charset="-78"/>
                        </a:rPr>
                        <a:t>الفصل الأول</a:t>
                      </a:r>
                      <a:endParaRPr lang="ar-EG" sz="3200" b="1" dirty="0">
                        <a:solidFill>
                          <a:schemeClr val="bg1"/>
                        </a:solidFill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78376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cs typeface="AF_Najed" pitchFamily="2" charset="-78"/>
                        </a:rPr>
                        <a:t>الفصل الثانى</a:t>
                      </a:r>
                      <a:endParaRPr lang="ar-EG" sz="3200" b="1" dirty="0">
                        <a:solidFill>
                          <a:schemeClr val="bg1"/>
                        </a:solidFill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78376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cs typeface="AF_Najed" pitchFamily="2" charset="-78"/>
                        </a:rPr>
                        <a:t>الفصل الثالث</a:t>
                      </a:r>
                      <a:endParaRPr lang="ar-EG" sz="3200" b="1" dirty="0">
                        <a:solidFill>
                          <a:schemeClr val="bg1"/>
                        </a:solidFill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78376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cs typeface="AF_Najed" pitchFamily="2" charset="-78"/>
                        </a:rPr>
                        <a:t>الفصل الرابع</a:t>
                      </a:r>
                      <a:endParaRPr lang="ar-EG" sz="3200" b="1" dirty="0">
                        <a:solidFill>
                          <a:schemeClr val="bg1"/>
                        </a:solidFill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78376">
                <a:tc>
                  <a:txBody>
                    <a:bodyPr/>
                    <a:lstStyle/>
                    <a:p>
                      <a:pPr algn="ctr" rtl="1"/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200" b="1" dirty="0">
                        <a:cs typeface="AF_Najed" pitchFamily="2" charset="-7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10800000" flipV="1">
            <a:off x="6572264" y="1428736"/>
            <a:ext cx="2357454" cy="1500198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مواصفات الورقة الامتحانية الجيدة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501122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الشروط البديهية : الشمول ، والتقنين ، والموضوعية</a:t>
            </a:r>
          </a:p>
          <a:p>
            <a:endParaRPr lang="ar-EG" dirty="0" smtClean="0"/>
          </a:p>
          <a:p>
            <a:r>
              <a:rPr lang="ar-EG" dirty="0" smtClean="0"/>
              <a:t>الشروط السيكومترية : ثبات الدرجات ، وصدق البنود الاختبارية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بسم الله الرحمان الرحي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7715304" cy="1609732"/>
          </a:xfrm>
          <a:prstGeom prst="rect">
            <a:avLst/>
          </a:prstGeom>
          <a:noFill/>
        </p:spPr>
      </p:pic>
      <p:pic>
        <p:nvPicPr>
          <p:cNvPr id="17412" name="Picture 4" descr="السلام عليكم ورحمة الله وبركات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928934"/>
            <a:ext cx="6286544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خصائص البنود الاختبارية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2066" y="2000240"/>
            <a:ext cx="3714776" cy="3643338"/>
          </a:xfrm>
        </p:spPr>
        <p:txBody>
          <a:bodyPr>
            <a:normAutofit/>
          </a:bodyPr>
          <a:lstStyle/>
          <a:p>
            <a:r>
              <a:rPr lang="ar-EG" dirty="0" smtClean="0"/>
              <a:t>معامل الصعوبة</a:t>
            </a:r>
          </a:p>
          <a:p>
            <a:endParaRPr lang="ar-EG" dirty="0" smtClean="0"/>
          </a:p>
          <a:p>
            <a:r>
              <a:rPr lang="ar-EG" dirty="0" smtClean="0"/>
              <a:t>معامل السهولة</a:t>
            </a:r>
          </a:p>
          <a:p>
            <a:endParaRPr lang="ar-EG" dirty="0" smtClean="0"/>
          </a:p>
          <a:p>
            <a:r>
              <a:rPr lang="ar-EG" dirty="0" smtClean="0"/>
              <a:t> معامل التمييز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85786" y="2000240"/>
            <a:ext cx="3714776" cy="307183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" pitchFamily="2" charset="2"/>
              <a:buChar char="q"/>
              <a:tabLst/>
              <a:defRPr/>
            </a:pPr>
            <a:r>
              <a:rPr kumimoji="0" lang="ar-E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معامل الاستقلال </a:t>
            </a:r>
          </a:p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" pitchFamily="2" charset="2"/>
              <a:buChar char="q"/>
              <a:tabLst/>
              <a:defRPr/>
            </a:pPr>
            <a:endParaRPr kumimoji="0" lang="ar-EG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akkal Majalla" pitchFamily="2" charset="-78"/>
              <a:ea typeface="+mn-ea"/>
              <a:cs typeface="Sakkal Majalla" pitchFamily="2" charset="-78"/>
            </a:endParaRPr>
          </a:p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" pitchFamily="2" charset="2"/>
              <a:buChar char="q"/>
              <a:tabLst/>
              <a:defRPr/>
            </a:pPr>
            <a:r>
              <a:rPr kumimoji="0" lang="ar-E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معامل الملاءمة </a:t>
            </a:r>
          </a:p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15000"/>
              <a:tabLst/>
              <a:defRPr/>
            </a:pPr>
            <a:endParaRPr kumimoji="0" lang="ar-EG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3636" y="1285860"/>
            <a:ext cx="2571768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النظرية الكلاسيكية</a:t>
            </a:r>
            <a:endParaRPr lang="ar-E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1285860"/>
            <a:ext cx="342902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نظرية القياس الموضوعى</a:t>
            </a:r>
            <a:endParaRPr lang="ar-E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إخراج الورقة الامتحانية – الشكل العام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298" y="1285860"/>
            <a:ext cx="6286544" cy="4929222"/>
          </a:xfrm>
        </p:spPr>
        <p:txBody>
          <a:bodyPr>
            <a:normAutofit fontScale="85000" lnSpcReduction="20000"/>
          </a:bodyPr>
          <a:lstStyle/>
          <a:p>
            <a:r>
              <a:rPr lang="ar-EG" dirty="0" smtClean="0"/>
              <a:t> بنط الكتابة</a:t>
            </a:r>
          </a:p>
          <a:p>
            <a:endParaRPr lang="ar-EG" dirty="0" smtClean="0"/>
          </a:p>
          <a:p>
            <a:r>
              <a:rPr lang="ar-EG" dirty="0" smtClean="0"/>
              <a:t> الأخطاء الإملائية</a:t>
            </a:r>
          </a:p>
          <a:p>
            <a:endParaRPr lang="ar-EG" dirty="0" smtClean="0"/>
          </a:p>
          <a:p>
            <a:r>
              <a:rPr lang="ar-EG" dirty="0" smtClean="0"/>
              <a:t> شعار الجامعة والكلية أعلى الصفحة</a:t>
            </a:r>
          </a:p>
          <a:p>
            <a:endParaRPr lang="ar-EG" dirty="0" smtClean="0"/>
          </a:p>
          <a:p>
            <a:r>
              <a:rPr lang="ar-EG" dirty="0" smtClean="0"/>
              <a:t> الدور وزمن الامتحان وتاريخه والفرقة / الشعبة</a:t>
            </a:r>
          </a:p>
          <a:p>
            <a:endParaRPr lang="ar-EG" dirty="0" smtClean="0"/>
          </a:p>
          <a:p>
            <a:r>
              <a:rPr lang="ar-EG" dirty="0" smtClean="0"/>
              <a:t> الدرجة الكلية ودرجات الأسئلة والبنود</a:t>
            </a:r>
          </a:p>
          <a:p>
            <a:endParaRPr lang="ar-EG" dirty="0" smtClean="0"/>
          </a:p>
          <a:p>
            <a:r>
              <a:rPr lang="ar-EG" dirty="0" smtClean="0"/>
              <a:t> توقيع معد أو معدى الامتحان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ar-EG" dirty="0" smtClean="0"/>
              <a:t>إخراج الورقة الامتحانية – البنود الاختبارية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285860"/>
            <a:ext cx="8001056" cy="4929222"/>
          </a:xfrm>
        </p:spPr>
        <p:txBody>
          <a:bodyPr>
            <a:normAutofit fontScale="85000" lnSpcReduction="20000"/>
          </a:bodyPr>
          <a:lstStyle/>
          <a:p>
            <a:r>
              <a:rPr lang="ar-EG" dirty="0" smtClean="0"/>
              <a:t> تغطى محتوى المقرر</a:t>
            </a:r>
          </a:p>
          <a:p>
            <a:endParaRPr lang="ar-EG" dirty="0" smtClean="0"/>
          </a:p>
          <a:p>
            <a:r>
              <a:rPr lang="ar-EG" dirty="0" smtClean="0"/>
              <a:t> التعليمات (رأس السؤال) توجه الطالب للاجابة ولا تضلله</a:t>
            </a:r>
          </a:p>
          <a:p>
            <a:endParaRPr lang="ar-EG" dirty="0" smtClean="0"/>
          </a:p>
          <a:p>
            <a:r>
              <a:rPr lang="ar-EG" dirty="0" smtClean="0"/>
              <a:t>تركيب الجملة موجزاً وبسيطاً</a:t>
            </a:r>
          </a:p>
          <a:p>
            <a:endParaRPr lang="ar-EG" dirty="0" smtClean="0"/>
          </a:p>
          <a:p>
            <a:r>
              <a:rPr lang="ar-EG" dirty="0" smtClean="0"/>
              <a:t> وضع حدود زمنية ملائمة للاجابة عن مختلف البنود</a:t>
            </a:r>
          </a:p>
          <a:p>
            <a:endParaRPr lang="ar-EG" dirty="0" smtClean="0"/>
          </a:p>
          <a:p>
            <a:r>
              <a:rPr lang="ar-EG" dirty="0" smtClean="0"/>
              <a:t> تنويع الأسئلة</a:t>
            </a:r>
          </a:p>
          <a:p>
            <a:endParaRPr lang="ar-EG" dirty="0" smtClean="0"/>
          </a:p>
          <a:p>
            <a:r>
              <a:rPr lang="ar-EG" dirty="0" smtClean="0"/>
              <a:t> تقيس نواتج التعلم فى مختلف المستويات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142984"/>
            <a:ext cx="7715304" cy="2000264"/>
          </a:xfrm>
          <a:blipFill dpi="0" rotWithShape="1">
            <a:blip r:embed="rId2" cstate="print">
              <a:alphaModFix amt="27000"/>
            </a:blip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ar-EG" sz="6600" dirty="0" smtClean="0"/>
              <a:t>البورتفوليو والتغذية الراجعة</a:t>
            </a:r>
            <a:endParaRPr lang="ar-EG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3786190"/>
            <a:ext cx="44291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dvertisingExtraBold" pitchFamily="2" charset="-78"/>
              </a:rPr>
              <a:t>كلية الزراعة – 25 / 5 / 2010م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dvertisingExtraBold" pitchFamily="2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2.gstatic.com/images?q=tbn:OWNGpgABUzgt_M:http://www2.0zz0.com/2008/09/04/03/95759119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857232"/>
            <a:ext cx="814393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dirty="0" smtClean="0"/>
              <a:t>النواتج المستهدفة من ورشة العمل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EG" dirty="0" smtClean="0"/>
              <a:t> تعرف المقصود بالبورتفوليو</a:t>
            </a:r>
          </a:p>
          <a:p>
            <a:endParaRPr lang="ar-EG" dirty="0" smtClean="0"/>
          </a:p>
          <a:p>
            <a:r>
              <a:rPr lang="ar-EG" dirty="0" smtClean="0"/>
              <a:t> تعرف مكونات البورتفوليو</a:t>
            </a:r>
          </a:p>
          <a:p>
            <a:endParaRPr lang="ar-EG" dirty="0" smtClean="0"/>
          </a:p>
          <a:p>
            <a:r>
              <a:rPr lang="ar-EG" dirty="0" smtClean="0"/>
              <a:t> تحديد أهمية البورتفوليو</a:t>
            </a:r>
          </a:p>
          <a:p>
            <a:endParaRPr lang="ar-EG" dirty="0" smtClean="0"/>
          </a:p>
          <a:p>
            <a:r>
              <a:rPr lang="ar-EG" dirty="0" smtClean="0"/>
              <a:t> تعرف أنواع البورتفوليو</a:t>
            </a:r>
          </a:p>
          <a:p>
            <a:endParaRPr lang="ar-EG" dirty="0" smtClean="0"/>
          </a:p>
          <a:p>
            <a:r>
              <a:rPr lang="ar-EG" dirty="0" smtClean="0"/>
              <a:t> تعرف أسس إعداد البورتفوليو</a:t>
            </a:r>
          </a:p>
          <a:p>
            <a:endParaRPr lang="ar-EG" dirty="0" smtClean="0"/>
          </a:p>
          <a:p>
            <a:r>
              <a:rPr lang="ar-EG" dirty="0" smtClean="0"/>
              <a:t> تعرف ماهية التغذية الراجعة وأنواعها أهميتها</a:t>
            </a:r>
            <a:endParaRPr lang="ar-E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البورتفوليو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dirty="0" smtClean="0"/>
              <a:t> يسمى ملف إنجاز المتعلم ، أو ملف الإنجاز</a:t>
            </a:r>
          </a:p>
          <a:p>
            <a:endParaRPr lang="ar-EG" dirty="0" smtClean="0"/>
          </a:p>
          <a:p>
            <a:r>
              <a:rPr lang="ar-EG" dirty="0" smtClean="0"/>
              <a:t>يسمى حقيبة المتعلم</a:t>
            </a:r>
          </a:p>
          <a:p>
            <a:endParaRPr lang="ar-EG" dirty="0" smtClean="0"/>
          </a:p>
          <a:p>
            <a:r>
              <a:rPr lang="ar-EG" dirty="0" smtClean="0"/>
              <a:t> هو سلة تجمع فيها أدلة على معارف الطالب ومهاراته ، وميوله </a:t>
            </a:r>
          </a:p>
          <a:p>
            <a:endParaRPr lang="ar-EG" dirty="0" smtClean="0"/>
          </a:p>
          <a:p>
            <a:r>
              <a:rPr lang="ar-EG" dirty="0" smtClean="0"/>
              <a:t>هو تجمع هادف ومنظم لأعمال الطالب وإنجازاته عبر فترة زمنية محددة ، يتم مراجعتها في ضوء محكات محددة للحكم على مدى تحقيق أدائه لمعايير الجودة المنشودة .</a:t>
            </a:r>
            <a:endParaRPr lang="ar-EG" dirty="0"/>
          </a:p>
        </p:txBody>
      </p:sp>
      <p:pic>
        <p:nvPicPr>
          <p:cNvPr id="19458" name="Picture 2" descr="http://t1.gstatic.com/images?q=tbn:FcptmXWWMQk9zM:http://www.mcw.edu/FileLibrary/User/dbrown/portfoli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1714488"/>
            <a:ext cx="242886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محتوى البورتفوليو (1 /2)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429684" cy="4929222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عينة من الأوراق الامتحانية. </a:t>
            </a:r>
          </a:p>
          <a:p>
            <a:endParaRPr lang="ar-EG" dirty="0" smtClean="0"/>
          </a:p>
          <a:p>
            <a:r>
              <a:rPr lang="ar-EG" dirty="0" smtClean="0"/>
              <a:t>نتائج الامتحانات وأدوات التقويم. </a:t>
            </a:r>
          </a:p>
          <a:p>
            <a:endParaRPr lang="ar-EG" dirty="0" smtClean="0"/>
          </a:p>
          <a:p>
            <a:r>
              <a:rPr lang="ar-EG" dirty="0" smtClean="0"/>
              <a:t>عينات من كتابات الطالب ومقالاته. </a:t>
            </a:r>
          </a:p>
          <a:p>
            <a:endParaRPr lang="ar-EG" dirty="0" smtClean="0"/>
          </a:p>
          <a:p>
            <a:r>
              <a:rPr lang="ar-EG" dirty="0" smtClean="0"/>
              <a:t>مصادر المعرفة التي اطلع عليها. 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بعض التقارير التي تتضمن ملخصات للبحوث، والتجارب والأنشطة . </a:t>
            </a:r>
          </a:p>
        </p:txBody>
      </p:sp>
      <p:pic>
        <p:nvPicPr>
          <p:cNvPr id="18434" name="Picture 2" descr="http://t2.gstatic.com/images?q=tbn:fJ_yOdC_bAUzHM:http://www.intrawebdesign.nl/style/default/images/portfoli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000108"/>
            <a:ext cx="2071702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محتوى البورتفوليو (2 / 2)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285860"/>
            <a:ext cx="7429552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ملخص المشروعات الفردية والجماعية التي قام بها. </a:t>
            </a:r>
          </a:p>
          <a:p>
            <a:endParaRPr lang="ar-EG" dirty="0" smtClean="0"/>
          </a:p>
          <a:p>
            <a:r>
              <a:rPr lang="ar-EG" dirty="0" smtClean="0"/>
              <a:t>الأنشطة الطلابية التي يقوم بها ويمارسها. </a:t>
            </a:r>
          </a:p>
          <a:p>
            <a:endParaRPr lang="ar-EG" dirty="0" smtClean="0"/>
          </a:p>
          <a:p>
            <a:r>
              <a:rPr lang="ar-EG" dirty="0" smtClean="0"/>
              <a:t>مواد سمعية وبصرية لأعمال قام بها الطالب أيضًا. </a:t>
            </a:r>
            <a:endParaRPr lang="ar-EG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أهمية البورتفوليو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285860"/>
            <a:ext cx="7786742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تنمية مهارات التفكير الناقد والابداعى .</a:t>
            </a:r>
          </a:p>
          <a:p>
            <a:endParaRPr lang="ar-EG" dirty="0" smtClean="0"/>
          </a:p>
          <a:p>
            <a:r>
              <a:rPr lang="ar-EG" dirty="0" smtClean="0"/>
              <a:t>تنمية مهارات التنظيم والاستقلال الذاتى لدى الطلاب</a:t>
            </a:r>
          </a:p>
          <a:p>
            <a:endParaRPr lang="ar-EG" dirty="0" smtClean="0"/>
          </a:p>
          <a:p>
            <a:r>
              <a:rPr lang="ar-EG" dirty="0" smtClean="0"/>
              <a:t>دمج الطلاب في تقويم تقدمهم في عملية التعلم </a:t>
            </a:r>
          </a:p>
          <a:p>
            <a:endParaRPr lang="ar-EG" dirty="0" smtClean="0"/>
          </a:p>
          <a:p>
            <a:r>
              <a:rPr lang="ar-EG" dirty="0" smtClean="0"/>
              <a:t>ممارسة الطلاب عمليات التأمل فيما يقومون به من أعمال .</a:t>
            </a:r>
            <a:endParaRPr lang="ar-EG" dirty="0"/>
          </a:p>
        </p:txBody>
      </p:sp>
      <p:pic>
        <p:nvPicPr>
          <p:cNvPr id="16386" name="Picture 2" descr="http://t1.gstatic.com/images?q=tbn:Mg7tH2ppi_I_iM:http://www.heep.edu.eg/images/NAQAA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785794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1.gstatic.com/images?q=tbn:VwRJGWmkB6lxEM:http://basmagm.files.wordpress.com/2007/11/268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642918"/>
            <a:ext cx="6357982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أشكال البورتفوليو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البورتفوليو المعتاد </a:t>
            </a:r>
          </a:p>
          <a:p>
            <a:endParaRPr lang="ar-EG" dirty="0" smtClean="0"/>
          </a:p>
          <a:p>
            <a:r>
              <a:rPr lang="ar-EG" dirty="0" smtClean="0"/>
              <a:t> البورتفوليو الرقمى</a:t>
            </a:r>
          </a:p>
        </p:txBody>
      </p:sp>
      <p:pic>
        <p:nvPicPr>
          <p:cNvPr id="15362" name="Picture 2" descr="http://t0.gstatic.com/images?q=tbn:E9NwU3lAHtkFGM:http://www.trycreativesolutions.com/Websites/creativesolutions/Images/portfolio-main-03digit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429000"/>
            <a:ext cx="1709743" cy="2428892"/>
          </a:xfrm>
          <a:prstGeom prst="rect">
            <a:avLst/>
          </a:prstGeom>
          <a:noFill/>
        </p:spPr>
      </p:pic>
      <p:pic>
        <p:nvPicPr>
          <p:cNvPr id="15364" name="Picture 4" descr="http://t1.gstatic.com/images?q=tbn:g7dh67tISc8R2M:http://www.aj-n-dbs.com/project-portfoli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000108"/>
            <a:ext cx="1781180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البورتفوليو المعتاد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285860"/>
            <a:ext cx="8358246" cy="1785950"/>
          </a:xfrm>
        </p:spPr>
        <p:txBody>
          <a:bodyPr>
            <a:normAutofit/>
          </a:bodyPr>
          <a:lstStyle/>
          <a:p>
            <a:r>
              <a:rPr lang="ar-EG" dirty="0" smtClean="0"/>
              <a:t> محض تجميع لأعمال الطالب المختلفة ، يرتب من قبل الطالب وقد ينشد المساعدة من الآخرين فى بنائه .</a:t>
            </a:r>
            <a:endParaRPr lang="ar-EG" dirty="0"/>
          </a:p>
        </p:txBody>
      </p:sp>
      <p:pic>
        <p:nvPicPr>
          <p:cNvPr id="14338" name="Picture 2" descr="http://t2.gstatic.com/images?q=tbn:RJE2FfpwtcI8NM:http://www.detroitfocus.org/DetroitFocus2000/images/Portfolio_Mai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857496"/>
            <a:ext cx="3643338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البورتفوليو الرقمى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715436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يعتمد على استخدام برمجيات كمبيوترية، تسمح للطالب بتنظيم وتسجيل وتأمل أعماله .</a:t>
            </a:r>
          </a:p>
          <a:p>
            <a:endParaRPr lang="ar-EG" sz="1500" dirty="0" smtClean="0"/>
          </a:p>
          <a:p>
            <a:r>
              <a:rPr lang="ar-EG" dirty="0" smtClean="0"/>
              <a:t>يكون بمثابة أرشيف الكترونى يضم مئات الصفحات والأعمال سواء أكانت مكتوبة أو مصورة أو سمعية .</a:t>
            </a:r>
          </a:p>
          <a:p>
            <a:endParaRPr lang="ar-EG" sz="1500" dirty="0" smtClean="0"/>
          </a:p>
          <a:p>
            <a:r>
              <a:rPr lang="ar-EG" dirty="0" smtClean="0"/>
              <a:t>يتيح لصاحبه المرونة فى إعداد الملف ولقارئه الاطلاع بسهولة على أى عمل من أعماله وكذلك تقويم مهارات الإبداع المتضمنة فى تلك الأعمال . </a:t>
            </a:r>
          </a:p>
          <a:p>
            <a:endParaRPr lang="ar-EG" sz="1500" dirty="0" smtClean="0"/>
          </a:p>
          <a:p>
            <a:r>
              <a:rPr lang="ar-EG" dirty="0" smtClean="0"/>
              <a:t> وقد يصاحب هذا البورتفوليو الفرد مدى حياته التعليمية</a:t>
            </a:r>
            <a:endParaRPr lang="ar-EG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أسس إعداد البورتفوليو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رؤية ورسالة الكلية</a:t>
            </a:r>
          </a:p>
          <a:p>
            <a:endParaRPr lang="ar-EG" dirty="0" smtClean="0"/>
          </a:p>
          <a:p>
            <a:r>
              <a:rPr lang="ar-EG" dirty="0" smtClean="0"/>
              <a:t> أعمال الطالب</a:t>
            </a:r>
          </a:p>
          <a:p>
            <a:endParaRPr lang="ar-EG" dirty="0" smtClean="0"/>
          </a:p>
          <a:p>
            <a:r>
              <a:rPr lang="ar-EG" dirty="0" smtClean="0"/>
              <a:t> الاعتماد على السياق</a:t>
            </a:r>
          </a:p>
          <a:p>
            <a:endParaRPr lang="ar-EG" dirty="0" smtClean="0"/>
          </a:p>
          <a:p>
            <a:r>
              <a:rPr lang="ar-EG" dirty="0" smtClean="0"/>
              <a:t> التقويم</a:t>
            </a:r>
            <a:endParaRPr lang="ar-EG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من أدلة تقييم التحصيل فى البورتفوليو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dirty="0" smtClean="0"/>
              <a:t>التقارير الجماعية والفردية</a:t>
            </a:r>
          </a:p>
          <a:p>
            <a:endParaRPr lang="ar-EG" dirty="0" smtClean="0"/>
          </a:p>
          <a:p>
            <a:r>
              <a:rPr lang="ar-EG" dirty="0" smtClean="0"/>
              <a:t>التكليفات</a:t>
            </a:r>
          </a:p>
          <a:p>
            <a:endParaRPr lang="ar-EG" dirty="0" smtClean="0"/>
          </a:p>
          <a:p>
            <a:r>
              <a:rPr lang="ar-EG" dirty="0" smtClean="0"/>
              <a:t>الاختبارات </a:t>
            </a:r>
          </a:p>
          <a:p>
            <a:endParaRPr lang="ar-EG" dirty="0" smtClean="0"/>
          </a:p>
          <a:p>
            <a:r>
              <a:rPr lang="ar-EG" dirty="0" smtClean="0"/>
              <a:t>ملخصات الأنشطة </a:t>
            </a:r>
            <a:endParaRPr lang="ar-EG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من أدلة تقييم التحصيل فى البورتفوليو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dirty="0" smtClean="0"/>
              <a:t> البيانات الخام والقياسات المختلفة</a:t>
            </a:r>
          </a:p>
          <a:p>
            <a:endParaRPr lang="ar-EG" dirty="0" smtClean="0"/>
          </a:p>
          <a:p>
            <a:r>
              <a:rPr lang="ar-EG" dirty="0" smtClean="0"/>
              <a:t> نتائج الملاحظات والتجارب العملية</a:t>
            </a:r>
          </a:p>
          <a:p>
            <a:endParaRPr lang="ar-EG" dirty="0" smtClean="0"/>
          </a:p>
          <a:p>
            <a:r>
              <a:rPr lang="ar-EG" dirty="0" smtClean="0"/>
              <a:t> الأنشطة اللاصفية</a:t>
            </a:r>
          </a:p>
          <a:p>
            <a:endParaRPr lang="ar-EG" dirty="0" smtClean="0"/>
          </a:p>
          <a:p>
            <a:r>
              <a:rPr lang="ar-EG" dirty="0" smtClean="0"/>
              <a:t> أدلة أخرى</a:t>
            </a:r>
            <a:endParaRPr lang="ar-EG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التغذية الراجعة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 عملية تزويد الطلاب بمعلومات حول استجاباتهم على مواقف التعلم المختلفة بشكل منظم ومستمر من أجل مساعدتهم على تعديل الاستجابات التى تحتاج إلى تعديل وتأكيد تعلم الاستجابات الصحيحة .</a:t>
            </a:r>
          </a:p>
          <a:p>
            <a:endParaRPr lang="ar-EG" dirty="0" smtClean="0"/>
          </a:p>
          <a:p>
            <a:r>
              <a:rPr lang="ar-EG" dirty="0" smtClean="0"/>
              <a:t>المعلومات التى يتلقاها الطالب بعد الاستجابات على مثيرات التعلم بحيث تمكنه هذه المعلومات من التعرف على درجة صحة هذه الاستجابات </a:t>
            </a:r>
            <a:endParaRPr lang="ar-EG" dirty="0"/>
          </a:p>
        </p:txBody>
      </p:sp>
      <p:pic>
        <p:nvPicPr>
          <p:cNvPr id="2050" name="Picture 2" descr="http://t2.gstatic.com/images?q=tbn:wOCWUbPbc6aXzM:http://msa2010.files.wordpress.com/2009/12/feedbac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736"/>
            <a:ext cx="18049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أنواع التغذية الراجعة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 التغذية الراجعة الداخلية والخارجية</a:t>
            </a:r>
          </a:p>
          <a:p>
            <a:endParaRPr lang="ar-EG" dirty="0" smtClean="0"/>
          </a:p>
          <a:p>
            <a:r>
              <a:rPr lang="ar-EG" dirty="0" smtClean="0"/>
              <a:t> التغذية الراجعة الكمية والكيفية</a:t>
            </a:r>
          </a:p>
          <a:p>
            <a:endParaRPr lang="ar-EG" dirty="0" smtClean="0"/>
          </a:p>
          <a:p>
            <a:r>
              <a:rPr lang="ar-EG" dirty="0" smtClean="0"/>
              <a:t> التغذية الراجعة الفورية والمرجأة</a:t>
            </a:r>
          </a:p>
          <a:p>
            <a:endParaRPr lang="ar-EG" dirty="0" smtClean="0"/>
          </a:p>
          <a:p>
            <a:r>
              <a:rPr lang="ar-EG" dirty="0" smtClean="0"/>
              <a:t> التغذية الراجعة الشفهية والمكتوبة</a:t>
            </a:r>
          </a:p>
          <a:p>
            <a:endParaRPr lang="ar-EG" dirty="0" smtClean="0"/>
          </a:p>
          <a:p>
            <a:r>
              <a:rPr lang="ar-EG" dirty="0" smtClean="0"/>
              <a:t> التغذية الراجعة التصحيحية والتفسيرية</a:t>
            </a:r>
            <a:endParaRPr lang="ar-EG" dirty="0"/>
          </a:p>
        </p:txBody>
      </p:sp>
      <p:sp>
        <p:nvSpPr>
          <p:cNvPr id="1026" name="AutoShape 2" descr="data:image/jpg;base64,/9j/4AAQSkZJRgABAQAAAQABAAD/2wBDAAkGBwgHBgkIBwgKCgkLDRYPDQwMDRsUFRAWIB0iIiAdHx8kKDQsJCYxJx8fLT0tMTU3Ojo6Iys/RD84QzQ5Ojf/2wBDAQoKCg0MDRoPDxo3JR8lNzc3Nzc3Nzc3Nzc3Nzc3Nzc3Nzc3Nzc3Nzc3Nzc3Nzc3Nzc3Nzc3Nzc3Nzc3Nzc3Nzf/wAARCADEAKkDASIAAhEBAxEB/8QAHAABAAAHAQAAAAAAAAAAAAAAAAEDBAUGBwgC/8QAQRAAAQMDAwEFBQUEBwkAAAAAAQACAwQFERIhMQYHE0FRYRQicYHRMkJSkaEzVJPBFRYXI5Kx0iRFYnKUssLh4v/EABkBAQEBAQEBAAAAAAAAAAAAAAABAgQDBf/EAB8RAQEBAAMBAAIDAAAAAAAAAAABEQIDEiETMSNBUf/aAAwDAQACEQMRAD8A3iiIgIiICIiAiIgIiICIiAiIgIiICIiAiIgIiICIiAiIgIiICIiAiIgIiICIiAiIgIiICIiAiIgIiICIiAiIgIiICIrD1j1LB0zaTVPjM08jtEEIONbv5AclBfcjzTIXPPUXW99vsjQ+b2drCdMVMXMA+JByTsOf0V+6a7S7tbpoae/t9ooiQ3vi096BjnOfextzupsa83NbpRSqeeKpgjngeHxSMD2Obw4EZBU1VkREQEREBERAREQEREBERAREQEREEMrWPaQRJ1bbYpxmFlG57c7AO14J/wC1bOWteuQ+r6kdT1g0wNpwIXBm4B0k7+O4Uv6b65vJKoaa1vDalzaNzmn7XukA/FS+rYaaqss7mCKTDchzADjBHkqKy0lPBLXU76hrpJowMvOXDdXU2uGmtM0Rle50jC3LjkjPkuS/OT6Mm8cZN2cPkd0Vau9HvCJzfkHuA/QLJlaOlYxD0/RQtYI2RR92xo/C0kNPxIAPzV3XZLr5lmXBEREEREBERAREQEREBERAREQETKhqGMoIlYp2g0sQtH9IFgM9M9uHf8JOCP1WQXG5UVspzUXCqhpoRy+V4aP1Wmu0rtFgr6yjo7BKJqOnk7yaXcMndjAaPQAnfzxjjdnxeNyrtbBPUVZnZNgH7OWtdhZFbmMuVzipn7sjBdIWHxHA/PCwDpqCO5OE1HVTinO74Wke4fI+Q9VVu64orRfbdDb3h9JFOBVzNPuuYQWkDzAzqz5tGFxzjvY7uXb/ABt0xsaxjWMaA1oAAA4XtS4pY5YmyRPa9jhlrmHIcPMHxUxdjgEREBERAREQEREBERAREQEReXvDG5J2QUl4uVLaLdPcK6TRBAwucfE+QHmScADzK0Heu0nqO7SVDY6p1DSyHDYacAOa3kf3n2s+ZBWfdptr6k6mmgoLZDA22Q4e50lQ1nfSfDnDf1J+CwaHsp6ieT3pt7Mng1Lj/kxamT6uMMqamSofrqJ5JX8apXl5/MqlkIYxxLSTzt9VsiLshvLv2tZbWD0Mjv8AxCqB2MV8gw68UbQedELycem6t5f4MT6da6g6crLjXUkcnenELZG5yOBn0JOfkVjVPPIHtjnOXE+68cfD0W+7h2dPrLVLRC4QxhwaGnuSQ3BBHjnwGysQ7F5h/v6PPpTH/UsT5da5X5I190/1Leennh1prZYWE5dC4aonfFh2+YwVtfpPtaoq+SKlvsAop3kNE7DmFxPnndv6j1VsHYu/xvrP+l/+l6PYwHAh19cR44pR/qV2MtvA5UHODRkq32WllttqpaKepNXJBEIzO5ukvxtkj4YVD1dEKi1kPnkiax2ssj5kx4H0Wb8JNuL+HAjZRWJWa+S4HfFhh1Fpa0fs2+AHnhZW12VOPKVrn13hfr0iItMCIiAiIgIigXNbnUQMb7oB4Wu791gyp6/s1goJNUcNQ41b2nYv7p4DPXHJ9ceSt/aV2kig12np2dj6ot/vqxh1NhB+63wLvXgZ8+NZdAzY62sry5xd7awEu3J1ZHPzVwdHYUQ1Qb9kHzCipIr20E8An4BTGlah69rHN6hqa19wFXQ07GQup6S5dzNSP2yQ3xOfQ8742U+n7QrxoFZDTRyW6OV0LWzhvevDWZ1F5eMv4JaG7rXln022OF6G3hstPT9pHUFDDTvqYbfKam3tnY2ON47tznaWFx1bjg49RurjbLzcaSq6zvVbVw1Mtuhjp2aA5sDpGgkkNLtt8A7+anmr6jaWAoELVNX1/wBQmohprfDRTyGjp5J+7j1PbJINTtDdfvYH3RnHJ2WcdF3p1+sUVbJNHLJrdG8shdFgtPBaScHjxKWYsur7hUtyomVtM6F+MOBHHmqolQPCyv6a/t9ouVBdjbzPBKx7Q4e6SRzvnOwA8FsOFhYxjSclrQCfNW6lt2i91Vzc/UZaeKBjPwhrnuJ+ZcP8IV1U48ca7Oy85Jf6ERFp5iIiAiIgLH+v53UvRV8mYSHNoZcEeGWkfzWQK3dQWxl6slfbJHljauB8Wsfd1DGUHJETXn3YWtZGDtnOf0Kyns6tFXcesLe6mliApJG1cus4y1jxqDfXfhUvWnTFX0ldxQVMgmBY2WGZrS0SDx2ztg5HPl5qZ0jdHWjqCjro3BrWyBshPHdu9136E/PC1VjpBrthumVj906ip7Obb7RG50FbOIe/DgGxE7gn03PHkrLTdpNHUR+0i2VTaBs7IZaoyM9wvJ0+7ycgZPkpJS2MrqrJaa2rbV1ltpJ6huMSyQgu2438fnlenWCzS1UtU+1UT6iYFskphbqeDznbx8VisnaNSRUNNVG3zltQ6oDWiRudMWAXfMnA+BV9oOoZKrp2ovP9F1ELI4zJHDK5odK0NDtQ8ADvjPIGVbqbFyfYLPK1zZLXSOa+JsLg6EbxtI0t+AwMD0U2Gy2qGkqKSG3UsdNUftomxANk2xuPFa2svaLWUNKJL4Jauqq2d/FG6SGCJkQzuw8knBAadzjbne8P7VrOZWGCnlfT4j72V0rGOYXfhYTl+nxI4UymxlB6V6eML4TZbf3bg3U32duHaePy3V0o6SnoadtNR08VPBHs2OJulo+S1nf+0aslZSS2WB9NSyTTYqJmsf37I274by3fz/8ASrLP2hzQW5kV7opHV4oo6oSd7FG2dr3bckBuAR64GcJ5p6jYygVgNJ2mQVrxSUVnqqm5d49vs0MrHDSwZLw/gjY4GN/yUq2dey1HUdbSvhlcZHwwUNvexscrXluZC8ngNIPJ9AE809RsaHgqapUByzfn45U1QEREBERAREQEwERBg3ax0m/qbp/XQs1XGizJA0YzIPvM+Yxj1A81zxFmNxZIC0t2LHDBBHII8CuvzwtB9uFobQdUQ3COPRFXw6nOxsZWbO+ZbpPyKsFVYO/61stJZpn00cNFIx1Q9xd3rmjYaANtxkHPiM+KzWToizzVj6hzahsMkrZn0bZcQmQAgOxjOwPnhau7PKe5MukFfRPijiY7S/vHECVp5bgA8+B88Fbyp6iCVo0zNJ8cnBU9z9Rv8ds3GJ/2b2R0EcLp7i5jI3RsBn+y1x1EAYwN/wDNZTUUENTa5bc/W2B8HcEsOHBuNOx+CqSFAcrWs+Vhk6KtkopDT1FdSOp6UUgfTz6HSQ/hccfqMFe29E2ptbJUQT18Mcrmvmp46pzWTPaMAu+8fX3t8nKyBpXsFZ0xiP8AZpYjGyKSavkijEjY4nVGWsa85c0bcc+u69v7ObM+RtQ+ouLqmN8b4pzOC+NrBhrG5GMDb12G6y7KjlNp5jEB2dWZp1xVFwhnMkj3VEdURI4SDDml2OD+e53VQzoSzxjMbqoTCtbWtnMuZWyN2A1EZLfQ+qygIm0yJ0PB+KmqVBwVNRBERAREQEREBERAVg6zsVBfrFPSXOBsrBhzCRux3m08g/VX9eZGNkaWvaHNPIIQaO9n/q5cPZ4ye7a0GMu8W+SvgqnV1O+GnlbFUAZYXHjf6LN+o+laC9UfdaW007d46iOMamnyx4j0XPfWVZWWfqWptVBVvnbb5AxtQ9oa/VgFwwOW5JGCvPl17djp6u+cZlbrslTfIZmwXGFk0JAxM2QDT8MnPyWQ5XMtV1l1FOY8XSspWsjDNFNO9jTjxwDypD+pOopBn+sV2+dZJ9Vrjsn159nKcrrqMZ8AT8AvbQ7GdLsf8pXKZvV/e3Jv1zzk81cn1VPJdb6dzd693xqn/VaebrcB/wCB/wDhKiDg4XHz7pd8kPuNZ65qH/VdW9n1aLl0VZarlz6OMPJ8XNGl36goau2UVZgeSYCGpNPw4+qnqAACiiCIiAiIgIiICIiAiIgg7hco9oZZJ13fZIyT/trxkeY2K6uJA3K48vE7qm7V05O8tTK8/N5VgkD3huPzXktx4heNIP2veHkeVJfG9h1Rn3fFucqCex43BIJyvakVcTqWoZpEpY9jZGl8enOoAnA8s5APjjw4Uxr8jOQiovYHjjC6P7D5XSdn9Ixxz3U8zB6DWTj9VzjqXQnYK/V0TIPwV0o/MMP80RslERAREQEREBERAREQEREBERBAjKkCipvGmh/hj6KoRBT+xUv7tD/DH0Q0VN+7Q/wx9FUIgkGjpjzTxHbH2B9FD2Kl/dof4Y+iqEQU/sVL+7Q/wx9FMiiZCNMTGsbnOGtA3UxEBERAREQEREBERAREQEREBERAREQEREBERAREQEREBERAREQERE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989763" y="-890588"/>
            <a:ext cx="16097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1028" name="AutoShape 4" descr="data:image/jpg;base64,/9j/4AAQSkZJRgABAQAAAQABAAD/2wBDAAkGBwgHBgkIBwgKCgkLDRYPDQwMDRsUFRAWIB0iIiAdHx8kKDQsJCYxJx8fLT0tMTU3Ojo6Iys/RD84QzQ5Ojf/2wBDAQoKCg0MDRoPDxo3JR8lNzc3Nzc3Nzc3Nzc3Nzc3Nzc3Nzc3Nzc3Nzc3Nzc3Nzc3Nzc3Nzc3Nzc3Nzc3Nzc3Nzf/wAARCADEAKkDASIAAhEBAxEB/8QAHAABAAAHAQAAAAAAAAAAAAAAAAEDBAUGBwgC/8QAQRAAAQMDAwEFBQUEBwkAAAAAAQACAwQFERIhMQYHE0FRYRQicYHRMkJSkaEzVJPBFRYXI5Kx0iRFYnKUssLh4v/EABkBAQEBAQEBAAAAAAAAAAAAAAABAgQDBf/EAB8RAQEBAAMBAAIDAAAAAAAAAAABEQIDEiETMSNBUf/aAAwDAQACEQMRAD8A3iiIgIiICIiAiIgIiICIiAiIgIiICIiAiIgIiICIiAiIgIiICIiAiIgIiICIiAiIgIiICIiAiIgIiICIiAiIgIiICIrD1j1LB0zaTVPjM08jtEEIONbv5AclBfcjzTIXPPUXW99vsjQ+b2drCdMVMXMA+JByTsOf0V+6a7S7tbpoae/t9ooiQ3vi096BjnOfextzupsa83NbpRSqeeKpgjngeHxSMD2Obw4EZBU1VkREQEREBERAREQEREBERAREQEREEMrWPaQRJ1bbYpxmFlG57c7AO14J/wC1bOWteuQ+r6kdT1g0wNpwIXBm4B0k7+O4Uv6b65vJKoaa1vDalzaNzmn7XukA/FS+rYaaqss7mCKTDchzADjBHkqKy0lPBLXU76hrpJowMvOXDdXU2uGmtM0Rle50jC3LjkjPkuS/OT6Mm8cZN2cPkd0Vau9HvCJzfkHuA/QLJlaOlYxD0/RQtYI2RR92xo/C0kNPxIAPzV3XZLr5lmXBEREEREBERAREQEREBERAREQETKhqGMoIlYp2g0sQtH9IFgM9M9uHf8JOCP1WQXG5UVspzUXCqhpoRy+V4aP1Wmu0rtFgr6yjo7BKJqOnk7yaXcMndjAaPQAnfzxjjdnxeNyrtbBPUVZnZNgH7OWtdhZFbmMuVzipn7sjBdIWHxHA/PCwDpqCO5OE1HVTinO74Wke4fI+Q9VVu64orRfbdDb3h9JFOBVzNPuuYQWkDzAzqz5tGFxzjvY7uXb/ABt0xsaxjWMaA1oAAA4XtS4pY5YmyRPa9jhlrmHIcPMHxUxdjgEREBERAREQEREBERAREQEReXvDG5J2QUl4uVLaLdPcK6TRBAwucfE+QHmScADzK0Heu0nqO7SVDY6p1DSyHDYacAOa3kf3n2s+ZBWfdptr6k6mmgoLZDA22Q4e50lQ1nfSfDnDf1J+CwaHsp6ieT3pt7Mng1Lj/kxamT6uMMqamSofrqJ5JX8apXl5/MqlkIYxxLSTzt9VsiLshvLv2tZbWD0Mjv8AxCqB2MV8gw68UbQedELycem6t5f4MT6da6g6crLjXUkcnenELZG5yOBn0JOfkVjVPPIHtjnOXE+68cfD0W+7h2dPrLVLRC4QxhwaGnuSQ3BBHjnwGysQ7F5h/v6PPpTH/UsT5da5X5I190/1Leennh1prZYWE5dC4aonfFh2+YwVtfpPtaoq+SKlvsAop3kNE7DmFxPnndv6j1VsHYu/xvrP+l/+l6PYwHAh19cR44pR/qV2MtvA5UHODRkq32WllttqpaKepNXJBEIzO5ukvxtkj4YVD1dEKi1kPnkiax2ssj5kx4H0Wb8JNuL+HAjZRWJWa+S4HfFhh1Fpa0fs2+AHnhZW12VOPKVrn13hfr0iItMCIiAiIgIigXNbnUQMb7oB4Wu791gyp6/s1goJNUcNQ41b2nYv7p4DPXHJ9ceSt/aV2kig12np2dj6ot/vqxh1NhB+63wLvXgZ8+NZdAzY62sry5xd7awEu3J1ZHPzVwdHYUQ1Qb9kHzCipIr20E8An4BTGlah69rHN6hqa19wFXQ07GQup6S5dzNSP2yQ3xOfQ8742U+n7QrxoFZDTRyW6OV0LWzhvevDWZ1F5eMv4JaG7rXln022OF6G3hstPT9pHUFDDTvqYbfKam3tnY2ON47tznaWFx1bjg49RurjbLzcaSq6zvVbVw1Mtuhjp2aA5sDpGgkkNLtt8A7+anmr6jaWAoELVNX1/wBQmohprfDRTyGjp5J+7j1PbJINTtDdfvYH3RnHJ2WcdF3p1+sUVbJNHLJrdG8shdFgtPBaScHjxKWYsur7hUtyomVtM6F+MOBHHmqolQPCyv6a/t9ouVBdjbzPBKx7Q4e6SRzvnOwA8FsOFhYxjSclrQCfNW6lt2i91Vzc/UZaeKBjPwhrnuJ+ZcP8IV1U48ca7Oy85Jf6ERFp5iIiAiIgLH+v53UvRV8mYSHNoZcEeGWkfzWQK3dQWxl6slfbJHljauB8Wsfd1DGUHJETXn3YWtZGDtnOf0Kyns6tFXcesLe6mliApJG1cus4y1jxqDfXfhUvWnTFX0ldxQVMgmBY2WGZrS0SDx2ztg5HPl5qZ0jdHWjqCjro3BrWyBshPHdu9136E/PC1VjpBrthumVj906ip7Obb7RG50FbOIe/DgGxE7gn03PHkrLTdpNHUR+0i2VTaBs7IZaoyM9wvJ0+7ycgZPkpJS2MrqrJaa2rbV1ltpJ6huMSyQgu2438fnlenWCzS1UtU+1UT6iYFskphbqeDznbx8VisnaNSRUNNVG3zltQ6oDWiRudMWAXfMnA+BV9oOoZKrp2ovP9F1ELI4zJHDK5odK0NDtQ8ADvjPIGVbqbFyfYLPK1zZLXSOa+JsLg6EbxtI0t+AwMD0U2Gy2qGkqKSG3UsdNUftomxANk2xuPFa2svaLWUNKJL4Jauqq2d/FG6SGCJkQzuw8knBAadzjbne8P7VrOZWGCnlfT4j72V0rGOYXfhYTl+nxI4UymxlB6V6eML4TZbf3bg3U32duHaePy3V0o6SnoadtNR08VPBHs2OJulo+S1nf+0aslZSS2WB9NSyTTYqJmsf37I274by3fz/8ASrLP2hzQW5kV7opHV4oo6oSd7FG2dr3bckBuAR64GcJ5p6jYygVgNJ2mQVrxSUVnqqm5d49vs0MrHDSwZLw/gjY4GN/yUq2dey1HUdbSvhlcZHwwUNvexscrXluZC8ngNIPJ9AE809RsaHgqapUByzfn45U1QEREBERAREQEwERBg3ax0m/qbp/XQs1XGizJA0YzIPvM+Yxj1A81zxFmNxZIC0t2LHDBBHII8CuvzwtB9uFobQdUQ3COPRFXw6nOxsZWbO+ZbpPyKsFVYO/61stJZpn00cNFIx1Q9xd3rmjYaANtxkHPiM+KzWToizzVj6hzahsMkrZn0bZcQmQAgOxjOwPnhau7PKe5MukFfRPijiY7S/vHECVp5bgA8+B88Fbyp6iCVo0zNJ8cnBU9z9Rv8ds3GJ/2b2R0EcLp7i5jI3RsBn+y1x1EAYwN/wDNZTUUENTa5bc/W2B8HcEsOHBuNOx+CqSFAcrWs+Vhk6KtkopDT1FdSOp6UUgfTz6HSQ/hccfqMFe29E2ptbJUQT18Mcrmvmp46pzWTPaMAu+8fX3t8nKyBpXsFZ0xiP8AZpYjGyKSavkijEjY4nVGWsa85c0bcc+u69v7ObM+RtQ+ouLqmN8b4pzOC+NrBhrG5GMDb12G6y7KjlNp5jEB2dWZp1xVFwhnMkj3VEdURI4SDDml2OD+e53VQzoSzxjMbqoTCtbWtnMuZWyN2A1EZLfQ+qygIm0yJ0PB+KmqVBwVNRBERAREQEREBERAVg6zsVBfrFPSXOBsrBhzCRux3m08g/VX9eZGNkaWvaHNPIIQaO9n/q5cPZ4ye7a0GMu8W+SvgqnV1O+GnlbFUAZYXHjf6LN+o+laC9UfdaW007d46iOMamnyx4j0XPfWVZWWfqWptVBVvnbb5AxtQ9oa/VgFwwOW5JGCvPl17djp6u+cZlbrslTfIZmwXGFk0JAxM2QDT8MnPyWQ5XMtV1l1FOY8XSspWsjDNFNO9jTjxwDypD+pOopBn+sV2+dZJ9Vrjsn159nKcrrqMZ8AT8AvbQ7GdLsf8pXKZvV/e3Jv1zzk81cn1VPJdb6dzd693xqn/VaebrcB/wCB/wDhKiDg4XHz7pd8kPuNZ65qH/VdW9n1aLl0VZarlz6OMPJ8XNGl36goau2UVZgeSYCGpNPw4+qnqAACiiCIiAiIgIiICIiAiIgg7hco9oZZJ13fZIyT/trxkeY2K6uJA3K48vE7qm7V05O8tTK8/N5VgkD3huPzXktx4heNIP2veHkeVJfG9h1Rn3fFucqCex43BIJyvakVcTqWoZpEpY9jZGl8enOoAnA8s5APjjw4Uxr8jOQiovYHjjC6P7D5XSdn9Ixxz3U8zB6DWTj9VzjqXQnYK/V0TIPwV0o/MMP80RslERAREQEREBERAREQEREBERBAjKkCipvGmh/hj6KoRBT+xUv7tD/DH0Q0VN+7Q/wx9FUIgkGjpjzTxHbH2B9FD2Kl/dof4Y+iqEQU/sVL+7Q/wx9FMiiZCNMTGsbnOGtA3UxEBERAREQEREBERAREQEREBERAREQEREBERAREQEREBERAREQERE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989763" y="-890588"/>
            <a:ext cx="16097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1030" name="Picture 6" descr="http://ameresourcing.com/contents/feedback706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26" y="928670"/>
            <a:ext cx="290510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من وظائف التغذية الراجعة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285860"/>
            <a:ext cx="8215370" cy="4929222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إحداث إزاحة فى اتجاه معين </a:t>
            </a:r>
          </a:p>
          <a:p>
            <a:endParaRPr lang="ar-EG" dirty="0" smtClean="0"/>
          </a:p>
          <a:p>
            <a:r>
              <a:rPr lang="ar-EG" dirty="0" smtClean="0"/>
              <a:t> تحديد مواطن الضعف فى تحقيق نواتج التعلم</a:t>
            </a:r>
          </a:p>
          <a:p>
            <a:endParaRPr lang="ar-EG" dirty="0" smtClean="0"/>
          </a:p>
          <a:p>
            <a:r>
              <a:rPr lang="ar-EG" dirty="0" smtClean="0"/>
              <a:t> رعاية المتفوقين والمتعثرين</a:t>
            </a:r>
          </a:p>
          <a:p>
            <a:endParaRPr lang="ar-EG" dirty="0" smtClean="0"/>
          </a:p>
          <a:p>
            <a:r>
              <a:rPr lang="ar-EG" dirty="0" smtClean="0"/>
              <a:t> تحسين أساليب التعليم والتعلم</a:t>
            </a:r>
          </a:p>
          <a:p>
            <a:endParaRPr lang="ar-EG" dirty="0" smtClean="0"/>
          </a:p>
          <a:p>
            <a:r>
              <a:rPr lang="ar-EG" dirty="0" smtClean="0"/>
              <a:t> تحسين المنهج الدراسى</a:t>
            </a:r>
            <a:endParaRPr lang="ar-EG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42" y="1285860"/>
            <a:ext cx="5629260" cy="3714776"/>
          </a:xfrm>
        </p:spPr>
        <p:txBody>
          <a:bodyPr>
            <a:normAutofit/>
          </a:bodyPr>
          <a:lstStyle/>
          <a:p>
            <a:r>
              <a:rPr lang="ar-EG" sz="7200" dirty="0" smtClean="0"/>
              <a:t>شكراً لتفاعلكم</a:t>
            </a:r>
            <a:endParaRPr lang="ar-EG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النواتج المستهدفة من ورشة العمل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6050" y="1285860"/>
            <a:ext cx="6000792" cy="4929222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تعرف دور الامتحان فى العملية التعليمية</a:t>
            </a:r>
          </a:p>
          <a:p>
            <a:endParaRPr lang="ar-EG" sz="1400" dirty="0" smtClean="0"/>
          </a:p>
          <a:p>
            <a:r>
              <a:rPr lang="ar-EG" dirty="0" smtClean="0"/>
              <a:t> تحديد فوائد الورقة الامتحانية</a:t>
            </a:r>
          </a:p>
          <a:p>
            <a:endParaRPr lang="ar-EG" sz="1300" dirty="0" smtClean="0"/>
          </a:p>
          <a:p>
            <a:r>
              <a:rPr lang="ar-EG" dirty="0" smtClean="0"/>
              <a:t> تعرف المقصود بالورقة الامتحانية</a:t>
            </a:r>
          </a:p>
          <a:p>
            <a:endParaRPr lang="ar-EG" sz="1200" dirty="0" smtClean="0"/>
          </a:p>
          <a:p>
            <a:r>
              <a:rPr lang="ar-EG" dirty="0" smtClean="0"/>
              <a:t>تعرف مراحل إعداد الورقة الامتحانية</a:t>
            </a:r>
          </a:p>
          <a:p>
            <a:endParaRPr lang="ar-EG" sz="1200" dirty="0" smtClean="0"/>
          </a:p>
          <a:p>
            <a:r>
              <a:rPr lang="ar-EG" dirty="0" smtClean="0"/>
              <a:t>تعرف مستويات النواتج المعرفية</a:t>
            </a:r>
          </a:p>
          <a:p>
            <a:endParaRPr lang="ar-EG" sz="1100" dirty="0" smtClean="0"/>
          </a:p>
          <a:p>
            <a:r>
              <a:rPr lang="ar-EG" dirty="0" smtClean="0"/>
              <a:t>إعداد جدول مواصفات الورقة الامتحانية</a:t>
            </a:r>
          </a:p>
          <a:p>
            <a:endParaRPr lang="ar-EG" sz="1100" dirty="0" smtClean="0"/>
          </a:p>
          <a:p>
            <a:r>
              <a:rPr lang="ar-EG" dirty="0" smtClean="0"/>
              <a:t> تعرف كيفية إخراج الورقة الامتحانية </a:t>
            </a:r>
          </a:p>
        </p:txBody>
      </p:sp>
      <p:pic>
        <p:nvPicPr>
          <p:cNvPr id="4" name="Picture 4" descr="bs0054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14554"/>
            <a:ext cx="2286016" cy="2478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الورقة الامتحانية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298" y="1285860"/>
            <a:ext cx="6286544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أداة للتقييم المباشر لقياس التحصيل الأكاديمى</a:t>
            </a:r>
          </a:p>
          <a:p>
            <a:pPr>
              <a:buNone/>
            </a:pPr>
            <a:r>
              <a:rPr lang="ar-EG" dirty="0" smtClean="0"/>
              <a:t> </a:t>
            </a:r>
          </a:p>
          <a:p>
            <a:r>
              <a:rPr lang="ar-EG" dirty="0" smtClean="0"/>
              <a:t>أداة تستهدف قياس بعض نواتج المعرفة والفهم والنواتج الذهنية المحددة فى توصيف المقرر الدراسى .</a:t>
            </a:r>
          </a:p>
          <a:p>
            <a:endParaRPr lang="ar-EG" dirty="0"/>
          </a:p>
          <a:p>
            <a:pPr>
              <a:buNone/>
            </a:pPr>
            <a:endParaRPr lang="ar-EG" dirty="0" smtClean="0"/>
          </a:p>
          <a:p>
            <a:endParaRPr lang="ar-EG" dirty="0"/>
          </a:p>
          <a:p>
            <a:endParaRPr lang="ar-EG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فوائد الورقة الامتحانية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 تحديد جوانب الضعف ونواحى القوة فى نواتج تعلم الطلاب</a:t>
            </a:r>
          </a:p>
          <a:p>
            <a:endParaRPr lang="ar-EG" dirty="0"/>
          </a:p>
          <a:p>
            <a:r>
              <a:rPr lang="ar-EG" dirty="0" smtClean="0"/>
              <a:t>يفاد منها كمصدر للتغذية الراجعة التى تسهم فى تحسين عمليات التعليم والتعلم</a:t>
            </a:r>
          </a:p>
          <a:p>
            <a:endParaRPr lang="ar-EG" dirty="0" smtClean="0"/>
          </a:p>
          <a:p>
            <a:r>
              <a:rPr lang="ar-EG" dirty="0" smtClean="0"/>
              <a:t> موجه لأعضاء هيئة التدريس</a:t>
            </a:r>
          </a:p>
          <a:p>
            <a:endParaRPr lang="ar-EG" dirty="0" smtClean="0"/>
          </a:p>
          <a:p>
            <a:r>
              <a:rPr lang="ar-EG" dirty="0" smtClean="0"/>
              <a:t> المصدر الأساسى لقرار منح الشهادات </a:t>
            </a:r>
            <a:endParaRPr lang="ar-E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مراحل إعداد الورقة الامتحانية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1285860"/>
            <a:ext cx="7286676" cy="4929222"/>
          </a:xfrm>
        </p:spPr>
        <p:txBody>
          <a:bodyPr>
            <a:normAutofit/>
          </a:bodyPr>
          <a:lstStyle/>
          <a:p>
            <a:r>
              <a:rPr lang="ar-EG" dirty="0" smtClean="0"/>
              <a:t> تحديد الغرض من الورقة الامتحانية</a:t>
            </a:r>
          </a:p>
          <a:p>
            <a:r>
              <a:rPr lang="ar-EG" dirty="0" smtClean="0"/>
              <a:t> تحديد الأهداف الإجرائية ونواتج تعلم الطلاب فى المقرر </a:t>
            </a:r>
          </a:p>
          <a:p>
            <a:r>
              <a:rPr lang="ar-EG" dirty="0" smtClean="0"/>
              <a:t> تحديد مستويات نواتج تعلم الطلاب فى المقرر</a:t>
            </a:r>
          </a:p>
          <a:p>
            <a:r>
              <a:rPr lang="ar-EG" dirty="0" smtClean="0"/>
              <a:t> إعداد جدول المواصفات</a:t>
            </a:r>
          </a:p>
          <a:p>
            <a:r>
              <a:rPr lang="ar-EG" dirty="0" smtClean="0"/>
              <a:t> كتابة البنود الاختبارية</a:t>
            </a:r>
          </a:p>
          <a:p>
            <a:r>
              <a:rPr lang="ar-EG" dirty="0" smtClean="0"/>
              <a:t>وضع نموذج التصحيح</a:t>
            </a:r>
          </a:p>
          <a:p>
            <a:r>
              <a:rPr lang="ar-EG" dirty="0" smtClean="0"/>
              <a:t> تطبيق الورقة الامتحانية</a:t>
            </a:r>
          </a:p>
          <a:p>
            <a:r>
              <a:rPr lang="ar-EG" dirty="0" smtClean="0"/>
              <a:t> تحليل نتائج تقويم نواتج تعلم الطلاب فى المقرر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dirty="0" smtClean="0"/>
              <a:t>مستويات نواتج المعرفة</a:t>
            </a:r>
            <a:endParaRPr lang="ar-EG" dirty="0"/>
          </a:p>
        </p:txBody>
      </p:sp>
      <p:pic>
        <p:nvPicPr>
          <p:cNvPr id="2050" name="Picture 2" descr="http://www.edutrapedia.com/uploads/userfiles/RLO/rlo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71546"/>
            <a:ext cx="7429552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4282" y="500042"/>
            <a:ext cx="8548718" cy="5572164"/>
            <a:chOff x="1676400" y="2438400"/>
            <a:chExt cx="7086600" cy="3733800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1676400" y="25146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التقويم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2819400" y="31242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التركيب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3962400" y="37338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التحليل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5105400" y="43434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/>
              <a:r>
                <a:rPr lang="ar-SA" sz="2400" dirty="0">
                  <a:latin typeface="Times New Roman" pitchFamily="18" charset="0"/>
                  <a:cs typeface="Times New Roman" pitchFamily="18" charset="0"/>
                </a:rPr>
                <a:t>التطبيق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6248400" y="49530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الفهم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7391400" y="55626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التذكر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 flipV="1">
              <a:off x="4191000" y="2438400"/>
              <a:ext cx="4572000" cy="2667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1218</Words>
  <Application>Microsoft Office PowerPoint</Application>
  <PresentationFormat>On-screen Show (4:3)</PresentationFormat>
  <Paragraphs>255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الورقة الإمتحانية</vt:lpstr>
      <vt:lpstr>Slide 2</vt:lpstr>
      <vt:lpstr>Slide 3</vt:lpstr>
      <vt:lpstr>النواتج المستهدفة من ورشة العمل</vt:lpstr>
      <vt:lpstr>الورقة الامتحانية</vt:lpstr>
      <vt:lpstr>فوائد الورقة الامتحانية </vt:lpstr>
      <vt:lpstr>مراحل إعداد الورقة الامتحانية</vt:lpstr>
      <vt:lpstr>مستويات نواتج المعرفة</vt:lpstr>
      <vt:lpstr>Slide 9</vt:lpstr>
      <vt:lpstr>Slide 10</vt:lpstr>
      <vt:lpstr>مستوى المعرفة</vt:lpstr>
      <vt:lpstr>مستوى الفهم</vt:lpstr>
      <vt:lpstr>مستوى التطبيق</vt:lpstr>
      <vt:lpstr>مستوى التحليل </vt:lpstr>
      <vt:lpstr>مستوى التركيب</vt:lpstr>
      <vt:lpstr>مستوى التقويم</vt:lpstr>
      <vt:lpstr>جدول مواصفات الورقة الامتحانية</vt:lpstr>
      <vt:lpstr>جدول مواصفات الورقة الامتحانية</vt:lpstr>
      <vt:lpstr>مواصفات الورقة الامتحانية الجيدة</vt:lpstr>
      <vt:lpstr>خصائص البنود الاختبارية</vt:lpstr>
      <vt:lpstr>إخراج الورقة الامتحانية – الشكل العام</vt:lpstr>
      <vt:lpstr>إخراج الورقة الامتحانية – البنود الاختبارية</vt:lpstr>
      <vt:lpstr>البورتفوليو والتغذية الراجعة</vt:lpstr>
      <vt:lpstr>Slide 24</vt:lpstr>
      <vt:lpstr>النواتج المستهدفة من ورشة العمل</vt:lpstr>
      <vt:lpstr>البورتفوليو</vt:lpstr>
      <vt:lpstr>محتوى البورتفوليو (1 /2)</vt:lpstr>
      <vt:lpstr>محتوى البورتفوليو (2 / 2)</vt:lpstr>
      <vt:lpstr>أهمية البورتفوليو</vt:lpstr>
      <vt:lpstr>أشكال البورتفوليو</vt:lpstr>
      <vt:lpstr>البورتفوليو المعتاد</vt:lpstr>
      <vt:lpstr>البورتفوليو الرقمى</vt:lpstr>
      <vt:lpstr>أسس إعداد البورتفوليو</vt:lpstr>
      <vt:lpstr>من أدلة تقييم التحصيل فى البورتفوليو</vt:lpstr>
      <vt:lpstr>من أدلة تقييم التحصيل فى البورتفوليو</vt:lpstr>
      <vt:lpstr>التغذية الراجعة</vt:lpstr>
      <vt:lpstr>أنواع التغذية الراجعة</vt:lpstr>
      <vt:lpstr>من وظائف التغذية الراجعة</vt:lpstr>
      <vt:lpstr>شكراً لتفاعلكم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DR.mahsoub</dc:creator>
  <cp:lastModifiedBy>Dr. Hassan</cp:lastModifiedBy>
  <cp:revision>59</cp:revision>
  <dcterms:created xsi:type="dcterms:W3CDTF">2010-04-02T17:48:54Z</dcterms:created>
  <dcterms:modified xsi:type="dcterms:W3CDTF">2010-07-13T04:33:46Z</dcterms:modified>
</cp:coreProperties>
</file>