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4"/>
  </p:notesMasterIdLst>
  <p:sldIdLst>
    <p:sldId id="256" r:id="rId2"/>
    <p:sldId id="279" r:id="rId3"/>
    <p:sldId id="280" r:id="rId4"/>
    <p:sldId id="310" r:id="rId5"/>
    <p:sldId id="312" r:id="rId6"/>
    <p:sldId id="311" r:id="rId7"/>
    <p:sldId id="275" r:id="rId8"/>
    <p:sldId id="271" r:id="rId9"/>
    <p:sldId id="287" r:id="rId10"/>
    <p:sldId id="288" r:id="rId11"/>
    <p:sldId id="289" r:id="rId12"/>
    <p:sldId id="290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30" r:id="rId21"/>
    <p:sldId id="281" r:id="rId22"/>
    <p:sldId id="300" r:id="rId23"/>
    <p:sldId id="282" r:id="rId24"/>
    <p:sldId id="284" r:id="rId25"/>
    <p:sldId id="315" r:id="rId26"/>
    <p:sldId id="313" r:id="rId27"/>
    <p:sldId id="316" r:id="rId28"/>
    <p:sldId id="317" r:id="rId29"/>
    <p:sldId id="277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278" r:id="rId40"/>
    <p:sldId id="318" r:id="rId41"/>
    <p:sldId id="321" r:id="rId42"/>
    <p:sldId id="322" r:id="rId43"/>
    <p:sldId id="323" r:id="rId44"/>
    <p:sldId id="324" r:id="rId45"/>
    <p:sldId id="319" r:id="rId46"/>
    <p:sldId id="320" r:id="rId47"/>
    <p:sldId id="325" r:id="rId48"/>
    <p:sldId id="326" r:id="rId49"/>
    <p:sldId id="327" r:id="rId50"/>
    <p:sldId id="328" r:id="rId51"/>
    <p:sldId id="329" r:id="rId52"/>
    <p:sldId id="273" r:id="rId5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BBAF6-ACA6-451D-9D65-EC14CDDA0328}" type="doc">
      <dgm:prSet loTypeId="urn:microsoft.com/office/officeart/2005/8/layout/pyramid2" loCatId="pyramid" qsTypeId="urn:microsoft.com/office/officeart/2005/8/quickstyle/3d5" qsCatId="3D" csTypeId="urn:microsoft.com/office/officeart/2005/8/colors/colorful5" csCatId="colorful" phldr="1"/>
      <dgm:spPr/>
    </dgm:pt>
    <dgm:pt modelId="{BFF8BDEA-15D5-4214-92DC-147A96A8AB26}">
      <dgm:prSet phldrT="[Text]"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التطبيق</a:t>
          </a:r>
        </a:p>
      </dgm:t>
    </dgm:pt>
    <dgm:pt modelId="{8137C066-2754-4D47-AB51-3D04ED0BE9BB}" type="parTrans" cxnId="{39EECA9E-4CD0-4C04-A1D9-7BB198CF788E}">
      <dgm:prSet/>
      <dgm:spPr/>
      <dgm:t>
        <a:bodyPr/>
        <a:lstStyle/>
        <a:p>
          <a:pPr rtl="1"/>
          <a:endParaRPr lang="ar-EG"/>
        </a:p>
      </dgm:t>
    </dgm:pt>
    <dgm:pt modelId="{80B9E47A-5656-4F09-ABE5-1F4B83A7DE66}" type="sibTrans" cxnId="{39EECA9E-4CD0-4C04-A1D9-7BB198CF788E}">
      <dgm:prSet/>
      <dgm:spPr/>
      <dgm:t>
        <a:bodyPr/>
        <a:lstStyle/>
        <a:p>
          <a:pPr rtl="1"/>
          <a:endParaRPr lang="ar-EG"/>
        </a:p>
      </dgm:t>
    </dgm:pt>
    <dgm:pt modelId="{6D3E7925-8711-459E-80FE-45B886413FE9}">
      <dgm:prSet phldrT="[Text]"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الفهم</a:t>
          </a:r>
        </a:p>
      </dgm:t>
    </dgm:pt>
    <dgm:pt modelId="{DA5892D2-F6D9-40F7-8B6F-1A3CE547B2A6}" type="parTrans" cxnId="{217C0575-26DF-49DA-BAF5-B92F9AA6BF5E}">
      <dgm:prSet/>
      <dgm:spPr/>
      <dgm:t>
        <a:bodyPr/>
        <a:lstStyle/>
        <a:p>
          <a:pPr rtl="1"/>
          <a:endParaRPr lang="ar-EG"/>
        </a:p>
      </dgm:t>
    </dgm:pt>
    <dgm:pt modelId="{0D36508F-EA82-42B9-A496-5703107D0AB7}" type="sibTrans" cxnId="{217C0575-26DF-49DA-BAF5-B92F9AA6BF5E}">
      <dgm:prSet/>
      <dgm:spPr/>
      <dgm:t>
        <a:bodyPr/>
        <a:lstStyle/>
        <a:p>
          <a:pPr rtl="1"/>
          <a:endParaRPr lang="ar-EG"/>
        </a:p>
      </dgm:t>
    </dgm:pt>
    <dgm:pt modelId="{A12A613C-B309-43E5-B89F-FBE60E242C9F}">
      <dgm:prSet phldrT="[Text]"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المعرفة</a:t>
          </a:r>
          <a:endParaRPr lang="ar-EG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AF_Najed" pitchFamily="2" charset="-78"/>
          </a:endParaRPr>
        </a:p>
      </dgm:t>
    </dgm:pt>
    <dgm:pt modelId="{018BFC2B-04AA-4FE4-AFE0-158CFA12355A}" type="parTrans" cxnId="{66FE73AC-8B6C-4248-9793-E9CF53F89485}">
      <dgm:prSet/>
      <dgm:spPr/>
      <dgm:t>
        <a:bodyPr/>
        <a:lstStyle/>
        <a:p>
          <a:pPr rtl="1"/>
          <a:endParaRPr lang="ar-EG"/>
        </a:p>
      </dgm:t>
    </dgm:pt>
    <dgm:pt modelId="{FED26D5A-5C85-4451-8E6B-14708BB97A60}" type="sibTrans" cxnId="{66FE73AC-8B6C-4248-9793-E9CF53F89485}">
      <dgm:prSet/>
      <dgm:spPr/>
      <dgm:t>
        <a:bodyPr/>
        <a:lstStyle/>
        <a:p>
          <a:pPr rtl="1"/>
          <a:endParaRPr lang="ar-EG"/>
        </a:p>
      </dgm:t>
    </dgm:pt>
    <dgm:pt modelId="{744EFC05-9A45-4D15-AA9D-E828BAB3B1AF}">
      <dgm:prSet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التركيب</a:t>
          </a:r>
        </a:p>
      </dgm:t>
    </dgm:pt>
    <dgm:pt modelId="{5B3C998A-4024-4D59-90DF-797A79A497BC}" type="parTrans" cxnId="{FEDAC832-F3A0-477E-A814-2EFADBFE37C1}">
      <dgm:prSet/>
      <dgm:spPr/>
      <dgm:t>
        <a:bodyPr/>
        <a:lstStyle/>
        <a:p>
          <a:pPr rtl="1"/>
          <a:endParaRPr lang="ar-EG"/>
        </a:p>
      </dgm:t>
    </dgm:pt>
    <dgm:pt modelId="{00F25254-7C3D-4AC5-BADF-6DE12306738F}" type="sibTrans" cxnId="{FEDAC832-F3A0-477E-A814-2EFADBFE37C1}">
      <dgm:prSet/>
      <dgm:spPr/>
      <dgm:t>
        <a:bodyPr/>
        <a:lstStyle/>
        <a:p>
          <a:pPr rtl="1"/>
          <a:endParaRPr lang="ar-EG"/>
        </a:p>
      </dgm:t>
    </dgm:pt>
    <dgm:pt modelId="{F4D25605-7064-4914-90E4-9AAC654D2353}">
      <dgm:prSet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التقويم</a:t>
          </a:r>
        </a:p>
      </dgm:t>
    </dgm:pt>
    <dgm:pt modelId="{63755BD4-C7A3-4459-8C77-36896E807C71}" type="parTrans" cxnId="{D21930D3-989B-4AA0-A27B-AFD09359A826}">
      <dgm:prSet/>
      <dgm:spPr/>
      <dgm:t>
        <a:bodyPr/>
        <a:lstStyle/>
        <a:p>
          <a:pPr rtl="1"/>
          <a:endParaRPr lang="ar-EG"/>
        </a:p>
      </dgm:t>
    </dgm:pt>
    <dgm:pt modelId="{05062585-BB90-4FEA-99C7-2768DA27959E}" type="sibTrans" cxnId="{D21930D3-989B-4AA0-A27B-AFD09359A826}">
      <dgm:prSet/>
      <dgm:spPr/>
      <dgm:t>
        <a:bodyPr/>
        <a:lstStyle/>
        <a:p>
          <a:pPr rtl="1"/>
          <a:endParaRPr lang="ar-EG"/>
        </a:p>
      </dgm:t>
    </dgm:pt>
    <dgm:pt modelId="{A9C50BB8-4C2F-4171-8F4D-16DD34A600CF}">
      <dgm:prSet custT="1"/>
      <dgm:spPr/>
      <dgm:t>
        <a:bodyPr/>
        <a:lstStyle/>
        <a:p>
          <a:pPr rtl="1"/>
          <a:r>
            <a:rPr lang="ar-EG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F_Najed" pitchFamily="2" charset="-78"/>
            </a:rPr>
            <a:t>التحليل</a:t>
          </a:r>
        </a:p>
      </dgm:t>
    </dgm:pt>
    <dgm:pt modelId="{8DA2AC95-0B6B-49B5-BDF5-99EC229FFD9B}" type="parTrans" cxnId="{A78E3855-7D5B-42C1-9416-A2963EFD0A65}">
      <dgm:prSet/>
      <dgm:spPr/>
      <dgm:t>
        <a:bodyPr/>
        <a:lstStyle/>
        <a:p>
          <a:pPr rtl="1"/>
          <a:endParaRPr lang="ar-EG"/>
        </a:p>
      </dgm:t>
    </dgm:pt>
    <dgm:pt modelId="{989FAC63-F91A-464B-BD77-3BB48042F835}" type="sibTrans" cxnId="{A78E3855-7D5B-42C1-9416-A2963EFD0A65}">
      <dgm:prSet/>
      <dgm:spPr/>
      <dgm:t>
        <a:bodyPr/>
        <a:lstStyle/>
        <a:p>
          <a:pPr rtl="1"/>
          <a:endParaRPr lang="ar-EG"/>
        </a:p>
      </dgm:t>
    </dgm:pt>
    <dgm:pt modelId="{CB68CAA1-17CD-4949-B3DD-7E0846A62462}" type="pres">
      <dgm:prSet presAssocID="{2E3BBAF6-ACA6-451D-9D65-EC14CDDA0328}" presName="compositeShape" presStyleCnt="0">
        <dgm:presLayoutVars>
          <dgm:dir/>
          <dgm:resizeHandles/>
        </dgm:presLayoutVars>
      </dgm:prSet>
      <dgm:spPr/>
    </dgm:pt>
    <dgm:pt modelId="{3EE78490-F00D-4ADF-BD3B-E23A3866E60B}" type="pres">
      <dgm:prSet presAssocID="{2E3BBAF6-ACA6-451D-9D65-EC14CDDA0328}" presName="pyramid" presStyleLbl="node1" presStyleIdx="0" presStyleCnt="1"/>
      <dgm:spPr/>
    </dgm:pt>
    <dgm:pt modelId="{8683E865-7649-4B98-8DB2-D7C377EE897D}" type="pres">
      <dgm:prSet presAssocID="{2E3BBAF6-ACA6-451D-9D65-EC14CDDA0328}" presName="theList" presStyleCnt="0"/>
      <dgm:spPr/>
    </dgm:pt>
    <dgm:pt modelId="{48D78984-8A9B-43C1-BFE7-914EF73F72C8}" type="pres">
      <dgm:prSet presAssocID="{F4D25605-7064-4914-90E4-9AAC654D235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FFA8-A10F-46E3-9F78-FEF237DF4D02}" type="pres">
      <dgm:prSet presAssocID="{F4D25605-7064-4914-90E4-9AAC654D2353}" presName="aSpace" presStyleCnt="0"/>
      <dgm:spPr/>
    </dgm:pt>
    <dgm:pt modelId="{2DF67DF7-FD26-4853-A9F2-EC7BB68D1992}" type="pres">
      <dgm:prSet presAssocID="{744EFC05-9A45-4D15-AA9D-E828BAB3B1AF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4C3F6-2B7A-4352-8E9C-20BE50A708BA}" type="pres">
      <dgm:prSet presAssocID="{744EFC05-9A45-4D15-AA9D-E828BAB3B1AF}" presName="aSpace" presStyleCnt="0"/>
      <dgm:spPr/>
    </dgm:pt>
    <dgm:pt modelId="{15699BD7-FD45-48A0-B745-21AEE59D8ACA}" type="pres">
      <dgm:prSet presAssocID="{A9C50BB8-4C2F-4171-8F4D-16DD34A600CF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41124-498D-41F1-87D4-3BEA3772CC80}" type="pres">
      <dgm:prSet presAssocID="{A9C50BB8-4C2F-4171-8F4D-16DD34A600CF}" presName="aSpace" presStyleCnt="0"/>
      <dgm:spPr/>
    </dgm:pt>
    <dgm:pt modelId="{9F255ABF-4EFA-45B0-945F-69E778E803D8}" type="pres">
      <dgm:prSet presAssocID="{BFF8BDEA-15D5-4214-92DC-147A96A8AB2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5C3A7-5032-4BF1-BC67-74C8138DF40E}" type="pres">
      <dgm:prSet presAssocID="{BFF8BDEA-15D5-4214-92DC-147A96A8AB26}" presName="aSpace" presStyleCnt="0"/>
      <dgm:spPr/>
    </dgm:pt>
    <dgm:pt modelId="{C966A009-67D0-4F33-A999-2B575C33C8F1}" type="pres">
      <dgm:prSet presAssocID="{6D3E7925-8711-459E-80FE-45B886413FE9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213C7-F28A-4715-BD48-74CB998CD35A}" type="pres">
      <dgm:prSet presAssocID="{6D3E7925-8711-459E-80FE-45B886413FE9}" presName="aSpace" presStyleCnt="0"/>
      <dgm:spPr/>
    </dgm:pt>
    <dgm:pt modelId="{AE79CC92-A50E-4396-808D-26BF19788C7F}" type="pres">
      <dgm:prSet presAssocID="{A12A613C-B309-43E5-B89F-FBE60E242C9F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E7971-C620-4178-AB53-AFB8CC15B73F}" type="pres">
      <dgm:prSet presAssocID="{A12A613C-B309-43E5-B89F-FBE60E242C9F}" presName="aSpace" presStyleCnt="0"/>
      <dgm:spPr/>
    </dgm:pt>
  </dgm:ptLst>
  <dgm:cxnLst>
    <dgm:cxn modelId="{39EECA9E-4CD0-4C04-A1D9-7BB198CF788E}" srcId="{2E3BBAF6-ACA6-451D-9D65-EC14CDDA0328}" destId="{BFF8BDEA-15D5-4214-92DC-147A96A8AB26}" srcOrd="3" destOrd="0" parTransId="{8137C066-2754-4D47-AB51-3D04ED0BE9BB}" sibTransId="{80B9E47A-5656-4F09-ABE5-1F4B83A7DE66}"/>
    <dgm:cxn modelId="{27E0B2AA-4CFC-4343-8247-A45AC0C33BB2}" type="presOf" srcId="{744EFC05-9A45-4D15-AA9D-E828BAB3B1AF}" destId="{2DF67DF7-FD26-4853-A9F2-EC7BB68D1992}" srcOrd="0" destOrd="0" presId="urn:microsoft.com/office/officeart/2005/8/layout/pyramid2"/>
    <dgm:cxn modelId="{B84F565B-B280-474C-88FE-EEA8267E8881}" type="presOf" srcId="{6D3E7925-8711-459E-80FE-45B886413FE9}" destId="{C966A009-67D0-4F33-A999-2B575C33C8F1}" srcOrd="0" destOrd="0" presId="urn:microsoft.com/office/officeart/2005/8/layout/pyramid2"/>
    <dgm:cxn modelId="{FEDAC832-F3A0-477E-A814-2EFADBFE37C1}" srcId="{2E3BBAF6-ACA6-451D-9D65-EC14CDDA0328}" destId="{744EFC05-9A45-4D15-AA9D-E828BAB3B1AF}" srcOrd="1" destOrd="0" parTransId="{5B3C998A-4024-4D59-90DF-797A79A497BC}" sibTransId="{00F25254-7C3D-4AC5-BADF-6DE12306738F}"/>
    <dgm:cxn modelId="{084BA277-B6C0-42D3-B757-92E7782F7780}" type="presOf" srcId="{A12A613C-B309-43E5-B89F-FBE60E242C9F}" destId="{AE79CC92-A50E-4396-808D-26BF19788C7F}" srcOrd="0" destOrd="0" presId="urn:microsoft.com/office/officeart/2005/8/layout/pyramid2"/>
    <dgm:cxn modelId="{D21930D3-989B-4AA0-A27B-AFD09359A826}" srcId="{2E3BBAF6-ACA6-451D-9D65-EC14CDDA0328}" destId="{F4D25605-7064-4914-90E4-9AAC654D2353}" srcOrd="0" destOrd="0" parTransId="{63755BD4-C7A3-4459-8C77-36896E807C71}" sibTransId="{05062585-BB90-4FEA-99C7-2768DA27959E}"/>
    <dgm:cxn modelId="{66FE73AC-8B6C-4248-9793-E9CF53F89485}" srcId="{2E3BBAF6-ACA6-451D-9D65-EC14CDDA0328}" destId="{A12A613C-B309-43E5-B89F-FBE60E242C9F}" srcOrd="5" destOrd="0" parTransId="{018BFC2B-04AA-4FE4-AFE0-158CFA12355A}" sibTransId="{FED26D5A-5C85-4451-8E6B-14708BB97A60}"/>
    <dgm:cxn modelId="{9BD22A73-C29C-4D85-AD8C-A33871518DBD}" type="presOf" srcId="{2E3BBAF6-ACA6-451D-9D65-EC14CDDA0328}" destId="{CB68CAA1-17CD-4949-B3DD-7E0846A62462}" srcOrd="0" destOrd="0" presId="urn:microsoft.com/office/officeart/2005/8/layout/pyramid2"/>
    <dgm:cxn modelId="{217C0575-26DF-49DA-BAF5-B92F9AA6BF5E}" srcId="{2E3BBAF6-ACA6-451D-9D65-EC14CDDA0328}" destId="{6D3E7925-8711-459E-80FE-45B886413FE9}" srcOrd="4" destOrd="0" parTransId="{DA5892D2-F6D9-40F7-8B6F-1A3CE547B2A6}" sibTransId="{0D36508F-EA82-42B9-A496-5703107D0AB7}"/>
    <dgm:cxn modelId="{A78E3855-7D5B-42C1-9416-A2963EFD0A65}" srcId="{2E3BBAF6-ACA6-451D-9D65-EC14CDDA0328}" destId="{A9C50BB8-4C2F-4171-8F4D-16DD34A600CF}" srcOrd="2" destOrd="0" parTransId="{8DA2AC95-0B6B-49B5-BDF5-99EC229FFD9B}" sibTransId="{989FAC63-F91A-464B-BD77-3BB48042F835}"/>
    <dgm:cxn modelId="{7D7F6E21-698B-4883-A264-C2A97B39E5E4}" type="presOf" srcId="{A9C50BB8-4C2F-4171-8F4D-16DD34A600CF}" destId="{15699BD7-FD45-48A0-B745-21AEE59D8ACA}" srcOrd="0" destOrd="0" presId="urn:microsoft.com/office/officeart/2005/8/layout/pyramid2"/>
    <dgm:cxn modelId="{52EFD17E-4238-44F0-BC3F-8607AC12C5AD}" type="presOf" srcId="{F4D25605-7064-4914-90E4-9AAC654D2353}" destId="{48D78984-8A9B-43C1-BFE7-914EF73F72C8}" srcOrd="0" destOrd="0" presId="urn:microsoft.com/office/officeart/2005/8/layout/pyramid2"/>
    <dgm:cxn modelId="{5089D424-10FD-4FDC-85A2-9E6CE875D3F9}" type="presOf" srcId="{BFF8BDEA-15D5-4214-92DC-147A96A8AB26}" destId="{9F255ABF-4EFA-45B0-945F-69E778E803D8}" srcOrd="0" destOrd="0" presId="urn:microsoft.com/office/officeart/2005/8/layout/pyramid2"/>
    <dgm:cxn modelId="{D6EBEFD9-5081-4818-BDE4-2278603ED346}" type="presParOf" srcId="{CB68CAA1-17CD-4949-B3DD-7E0846A62462}" destId="{3EE78490-F00D-4ADF-BD3B-E23A3866E60B}" srcOrd="0" destOrd="0" presId="urn:microsoft.com/office/officeart/2005/8/layout/pyramid2"/>
    <dgm:cxn modelId="{44207A9F-C341-4E9A-8032-2D3DADD3D972}" type="presParOf" srcId="{CB68CAA1-17CD-4949-B3DD-7E0846A62462}" destId="{8683E865-7649-4B98-8DB2-D7C377EE897D}" srcOrd="1" destOrd="0" presId="urn:microsoft.com/office/officeart/2005/8/layout/pyramid2"/>
    <dgm:cxn modelId="{37B592F2-C3E7-424F-9346-E5145D364890}" type="presParOf" srcId="{8683E865-7649-4B98-8DB2-D7C377EE897D}" destId="{48D78984-8A9B-43C1-BFE7-914EF73F72C8}" srcOrd="0" destOrd="0" presId="urn:microsoft.com/office/officeart/2005/8/layout/pyramid2"/>
    <dgm:cxn modelId="{B59F3D22-8E2E-4327-9E97-20C0AA459857}" type="presParOf" srcId="{8683E865-7649-4B98-8DB2-D7C377EE897D}" destId="{5BD4FFA8-A10F-46E3-9F78-FEF237DF4D02}" srcOrd="1" destOrd="0" presId="urn:microsoft.com/office/officeart/2005/8/layout/pyramid2"/>
    <dgm:cxn modelId="{FCA7ACF2-2FD7-4ED1-8799-E555AC26298D}" type="presParOf" srcId="{8683E865-7649-4B98-8DB2-D7C377EE897D}" destId="{2DF67DF7-FD26-4853-A9F2-EC7BB68D1992}" srcOrd="2" destOrd="0" presId="urn:microsoft.com/office/officeart/2005/8/layout/pyramid2"/>
    <dgm:cxn modelId="{AFD64912-115A-4F87-9E38-203542DEB457}" type="presParOf" srcId="{8683E865-7649-4B98-8DB2-D7C377EE897D}" destId="{E174C3F6-2B7A-4352-8E9C-20BE50A708BA}" srcOrd="3" destOrd="0" presId="urn:microsoft.com/office/officeart/2005/8/layout/pyramid2"/>
    <dgm:cxn modelId="{B45D9139-F24D-4C96-BB5A-688A7E9C990E}" type="presParOf" srcId="{8683E865-7649-4B98-8DB2-D7C377EE897D}" destId="{15699BD7-FD45-48A0-B745-21AEE59D8ACA}" srcOrd="4" destOrd="0" presId="urn:microsoft.com/office/officeart/2005/8/layout/pyramid2"/>
    <dgm:cxn modelId="{96394734-1A17-43D8-B903-8C075F9942FB}" type="presParOf" srcId="{8683E865-7649-4B98-8DB2-D7C377EE897D}" destId="{5D841124-498D-41F1-87D4-3BEA3772CC80}" srcOrd="5" destOrd="0" presId="urn:microsoft.com/office/officeart/2005/8/layout/pyramid2"/>
    <dgm:cxn modelId="{3663AF4A-BE90-4533-8E3F-7530E4772BAC}" type="presParOf" srcId="{8683E865-7649-4B98-8DB2-D7C377EE897D}" destId="{9F255ABF-4EFA-45B0-945F-69E778E803D8}" srcOrd="6" destOrd="0" presId="urn:microsoft.com/office/officeart/2005/8/layout/pyramid2"/>
    <dgm:cxn modelId="{8BCFF819-F273-44DA-A062-F23D6A462201}" type="presParOf" srcId="{8683E865-7649-4B98-8DB2-D7C377EE897D}" destId="{08A5C3A7-5032-4BF1-BC67-74C8138DF40E}" srcOrd="7" destOrd="0" presId="urn:microsoft.com/office/officeart/2005/8/layout/pyramid2"/>
    <dgm:cxn modelId="{4A18BF57-6833-4501-A661-709F2A92CCFA}" type="presParOf" srcId="{8683E865-7649-4B98-8DB2-D7C377EE897D}" destId="{C966A009-67D0-4F33-A999-2B575C33C8F1}" srcOrd="8" destOrd="0" presId="urn:microsoft.com/office/officeart/2005/8/layout/pyramid2"/>
    <dgm:cxn modelId="{53B8D07B-F349-44C1-B5D6-13A1E07E6A5A}" type="presParOf" srcId="{8683E865-7649-4B98-8DB2-D7C377EE897D}" destId="{B37213C7-F28A-4715-BD48-74CB998CD35A}" srcOrd="9" destOrd="0" presId="urn:microsoft.com/office/officeart/2005/8/layout/pyramid2"/>
    <dgm:cxn modelId="{D924B40B-FB13-4A76-812A-B5AD1EB53000}" type="presParOf" srcId="{8683E865-7649-4B98-8DB2-D7C377EE897D}" destId="{AE79CC92-A50E-4396-808D-26BF19788C7F}" srcOrd="10" destOrd="0" presId="urn:microsoft.com/office/officeart/2005/8/layout/pyramid2"/>
    <dgm:cxn modelId="{7EBF5D7A-A0EF-46B3-9F8D-6A8A2ACFED6A}" type="presParOf" srcId="{8683E865-7649-4B98-8DB2-D7C377EE897D}" destId="{938E7971-C620-4178-AB53-AFB8CC15B73F}" srcOrd="11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A2C607-DC44-4860-AAC2-72BCC2124BF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C98C44B-38FF-4DE6-B0D1-EA3C690A4806}">
      <dgm:prSet phldrT="[Text]"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القيم المميزة (التذويت)</a:t>
          </a:r>
          <a:endParaRPr 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DC7CA474-D81C-4726-A14E-CC1D36851535}" type="parTrans" cxnId="{BCAF9EC4-732B-4B00-9D82-DA02EA85FEA8}">
      <dgm:prSet/>
      <dgm:spPr/>
      <dgm:t>
        <a:bodyPr/>
        <a:lstStyle/>
        <a:p>
          <a:endParaRPr lang="en-US"/>
        </a:p>
      </dgm:t>
    </dgm:pt>
    <dgm:pt modelId="{3571ED5B-370A-4F9E-A522-547BD2E9D452}" type="sibTrans" cxnId="{BCAF9EC4-732B-4B00-9D82-DA02EA85FEA8}">
      <dgm:prSet/>
      <dgm:spPr/>
      <dgm:t>
        <a:bodyPr/>
        <a:lstStyle/>
        <a:p>
          <a:endParaRPr lang="en-US"/>
        </a:p>
      </dgm:t>
    </dgm:pt>
    <dgm:pt modelId="{FEA2D385-B77F-4374-810A-52048B9FAFF7}">
      <dgm:prSet phldrT="[Text]" custT="1"/>
      <dgm:spPr/>
      <dgm:t>
        <a:bodyPr/>
        <a:lstStyle/>
        <a:p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الاستجابة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E944B05F-BA4E-4E78-B0D3-87677E5F8438}" type="parTrans" cxnId="{04C162C2-E8F9-4303-819A-A3EDDDF8441A}">
      <dgm:prSet/>
      <dgm:spPr/>
      <dgm:t>
        <a:bodyPr/>
        <a:lstStyle/>
        <a:p>
          <a:endParaRPr lang="en-US"/>
        </a:p>
      </dgm:t>
    </dgm:pt>
    <dgm:pt modelId="{FA08DD78-8F41-4A29-9A4F-45E9E067934A}" type="sibTrans" cxnId="{04C162C2-E8F9-4303-819A-A3EDDDF8441A}">
      <dgm:prSet/>
      <dgm:spPr/>
      <dgm:t>
        <a:bodyPr/>
        <a:lstStyle/>
        <a:p>
          <a:endParaRPr lang="en-US"/>
        </a:p>
      </dgm:t>
    </dgm:pt>
    <dgm:pt modelId="{FC40FFB1-6EA3-4023-A21E-3EB3EC995142}">
      <dgm:prSet phldrT="[Text]" custT="1"/>
      <dgm:spPr/>
      <dgm:t>
        <a:bodyPr/>
        <a:lstStyle/>
        <a:p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الاستقبال / التلقى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D8319DE7-F894-4D1A-8ADD-6D2E0E760A5A}" type="parTrans" cxnId="{D0314EE7-4D21-43CD-A852-7038AB651FC6}">
      <dgm:prSet/>
      <dgm:spPr/>
      <dgm:t>
        <a:bodyPr/>
        <a:lstStyle/>
        <a:p>
          <a:endParaRPr lang="en-US"/>
        </a:p>
      </dgm:t>
    </dgm:pt>
    <dgm:pt modelId="{43F39A59-FAFC-4914-9A9C-B0D5DBF1B5F3}" type="sibTrans" cxnId="{D0314EE7-4D21-43CD-A852-7038AB651FC6}">
      <dgm:prSet/>
      <dgm:spPr/>
      <dgm:t>
        <a:bodyPr/>
        <a:lstStyle/>
        <a:p>
          <a:endParaRPr lang="en-US"/>
        </a:p>
      </dgm:t>
    </dgm:pt>
    <dgm:pt modelId="{0A6796B5-8AE6-40C9-9F1D-9F49E27DAEBA}">
      <dgm:prSet custT="1"/>
      <dgm:spPr/>
      <dgm:t>
        <a:bodyPr/>
        <a:lstStyle/>
        <a:p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القيمى التنظيم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EADAF57A-0365-4F33-8048-BACC527F88E2}" type="parTrans" cxnId="{4629FBE4-1B45-4EA0-942F-E27F573F6CC2}">
      <dgm:prSet/>
      <dgm:spPr/>
      <dgm:t>
        <a:bodyPr/>
        <a:lstStyle/>
        <a:p>
          <a:endParaRPr lang="en-US"/>
        </a:p>
      </dgm:t>
    </dgm:pt>
    <dgm:pt modelId="{1AD89B40-59BB-4753-AE09-DC979E05AACD}" type="sibTrans" cxnId="{4629FBE4-1B45-4EA0-942F-E27F573F6CC2}">
      <dgm:prSet/>
      <dgm:spPr/>
      <dgm:t>
        <a:bodyPr/>
        <a:lstStyle/>
        <a:p>
          <a:endParaRPr lang="en-US"/>
        </a:p>
      </dgm:t>
    </dgm:pt>
    <dgm:pt modelId="{EAD26823-AAD6-4E9B-A2ED-CC42A221A89B}">
      <dgm:prSet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التقييم </a:t>
          </a:r>
          <a:endParaRPr 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17509932-C0EB-4AAB-ACB2-9F7AE23B0DD4}" type="parTrans" cxnId="{2F79FDE7-CA2C-46B2-BA3E-A06432A5698B}">
      <dgm:prSet/>
      <dgm:spPr/>
      <dgm:t>
        <a:bodyPr/>
        <a:lstStyle/>
        <a:p>
          <a:endParaRPr lang="en-US"/>
        </a:p>
      </dgm:t>
    </dgm:pt>
    <dgm:pt modelId="{499BE263-2E51-41F2-9708-7AB08EC2A5B0}" type="sibTrans" cxnId="{2F79FDE7-CA2C-46B2-BA3E-A06432A5698B}">
      <dgm:prSet/>
      <dgm:spPr/>
      <dgm:t>
        <a:bodyPr/>
        <a:lstStyle/>
        <a:p>
          <a:endParaRPr lang="en-US"/>
        </a:p>
      </dgm:t>
    </dgm:pt>
    <dgm:pt modelId="{F5A789F1-BAE8-4BED-8DC2-988100C9776D}" type="pres">
      <dgm:prSet presAssocID="{25A2C607-DC44-4860-AAC2-72BCC2124BFA}" presName="compositeShape" presStyleCnt="0">
        <dgm:presLayoutVars>
          <dgm:dir/>
          <dgm:resizeHandles/>
        </dgm:presLayoutVars>
      </dgm:prSet>
      <dgm:spPr/>
    </dgm:pt>
    <dgm:pt modelId="{95BB7AF0-6042-4877-8416-2A4CDD9F442E}" type="pres">
      <dgm:prSet presAssocID="{25A2C607-DC44-4860-AAC2-72BCC2124BFA}" presName="pyramid" presStyleLbl="node1" presStyleIdx="0" presStyleCnt="1"/>
      <dgm:spPr/>
    </dgm:pt>
    <dgm:pt modelId="{AD43E8AC-4FF8-4C45-B913-CB9582BA8978}" type="pres">
      <dgm:prSet presAssocID="{25A2C607-DC44-4860-AAC2-72BCC2124BFA}" presName="theList" presStyleCnt="0"/>
      <dgm:spPr/>
    </dgm:pt>
    <dgm:pt modelId="{CD51ADF1-0576-4D9C-8C62-1CDBB80CC4CE}" type="pres">
      <dgm:prSet presAssocID="{2C98C44B-38FF-4DE6-B0D1-EA3C690A4806}" presName="aNode" presStyleLbl="fgAcc1" presStyleIdx="0" presStyleCnt="5">
        <dgm:presLayoutVars>
          <dgm:bulletEnabled val="1"/>
        </dgm:presLayoutVars>
      </dgm:prSet>
      <dgm:spPr/>
    </dgm:pt>
    <dgm:pt modelId="{1D0A6F3E-84E5-43C4-A09E-EAB0DCEEBC90}" type="pres">
      <dgm:prSet presAssocID="{2C98C44B-38FF-4DE6-B0D1-EA3C690A4806}" presName="aSpace" presStyleCnt="0"/>
      <dgm:spPr/>
    </dgm:pt>
    <dgm:pt modelId="{3A495A9D-2208-43CB-B2F1-AE4638B31479}" type="pres">
      <dgm:prSet presAssocID="{0A6796B5-8AE6-40C9-9F1D-9F49E27DAEBA}" presName="aNode" presStyleLbl="fgAcc1" presStyleIdx="1" presStyleCnt="5">
        <dgm:presLayoutVars>
          <dgm:bulletEnabled val="1"/>
        </dgm:presLayoutVars>
      </dgm:prSet>
      <dgm:spPr/>
    </dgm:pt>
    <dgm:pt modelId="{B42869F6-CEFE-4CB7-9B23-7B2BA144A041}" type="pres">
      <dgm:prSet presAssocID="{0A6796B5-8AE6-40C9-9F1D-9F49E27DAEBA}" presName="aSpace" presStyleCnt="0"/>
      <dgm:spPr/>
    </dgm:pt>
    <dgm:pt modelId="{97DA5367-45E3-4933-842E-0D03EE255E80}" type="pres">
      <dgm:prSet presAssocID="{EAD26823-AAD6-4E9B-A2ED-CC42A221A89B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50DC5-05AC-4B28-9A96-F032D424DB0C}" type="pres">
      <dgm:prSet presAssocID="{EAD26823-AAD6-4E9B-A2ED-CC42A221A89B}" presName="aSpace" presStyleCnt="0"/>
      <dgm:spPr/>
    </dgm:pt>
    <dgm:pt modelId="{9F244CF5-C39E-4EA2-A093-18D4395C4D80}" type="pres">
      <dgm:prSet presAssocID="{FEA2D385-B77F-4374-810A-52048B9FAFF7}" presName="aNode" presStyleLbl="fgAcc1" presStyleIdx="3" presStyleCnt="5">
        <dgm:presLayoutVars>
          <dgm:bulletEnabled val="1"/>
        </dgm:presLayoutVars>
      </dgm:prSet>
      <dgm:spPr/>
    </dgm:pt>
    <dgm:pt modelId="{B1DB0E31-D191-4F05-A969-713C3239EA35}" type="pres">
      <dgm:prSet presAssocID="{FEA2D385-B77F-4374-810A-52048B9FAFF7}" presName="aSpace" presStyleCnt="0"/>
      <dgm:spPr/>
    </dgm:pt>
    <dgm:pt modelId="{1B83169A-BBC8-404D-A0BA-85CD57AD73BD}" type="pres">
      <dgm:prSet presAssocID="{FC40FFB1-6EA3-4023-A21E-3EB3EC995142}" presName="aNode" presStyleLbl="fgAcc1" presStyleIdx="4" presStyleCnt="5">
        <dgm:presLayoutVars>
          <dgm:bulletEnabled val="1"/>
        </dgm:presLayoutVars>
      </dgm:prSet>
      <dgm:spPr/>
    </dgm:pt>
    <dgm:pt modelId="{CA64CA80-D2E0-47EC-A536-1C6DDBB2493F}" type="pres">
      <dgm:prSet presAssocID="{FC40FFB1-6EA3-4023-A21E-3EB3EC995142}" presName="aSpace" presStyleCnt="0"/>
      <dgm:spPr/>
    </dgm:pt>
  </dgm:ptLst>
  <dgm:cxnLst>
    <dgm:cxn modelId="{F5185F53-38B0-47F3-A964-058F8669FEE8}" type="presOf" srcId="{FEA2D385-B77F-4374-810A-52048B9FAFF7}" destId="{9F244CF5-C39E-4EA2-A093-18D4395C4D80}" srcOrd="0" destOrd="0" presId="urn:microsoft.com/office/officeart/2005/8/layout/pyramid2"/>
    <dgm:cxn modelId="{1B2CE8CE-E7A4-46CB-AC0A-6B6B94E74A69}" type="presOf" srcId="{25A2C607-DC44-4860-AAC2-72BCC2124BFA}" destId="{F5A789F1-BAE8-4BED-8DC2-988100C9776D}" srcOrd="0" destOrd="0" presId="urn:microsoft.com/office/officeart/2005/8/layout/pyramid2"/>
    <dgm:cxn modelId="{CF07E623-B46A-4358-818E-5C94F12FE308}" type="presOf" srcId="{EAD26823-AAD6-4E9B-A2ED-CC42A221A89B}" destId="{97DA5367-45E3-4933-842E-0D03EE255E80}" srcOrd="0" destOrd="0" presId="urn:microsoft.com/office/officeart/2005/8/layout/pyramid2"/>
    <dgm:cxn modelId="{BCAF9EC4-732B-4B00-9D82-DA02EA85FEA8}" srcId="{25A2C607-DC44-4860-AAC2-72BCC2124BFA}" destId="{2C98C44B-38FF-4DE6-B0D1-EA3C690A4806}" srcOrd="0" destOrd="0" parTransId="{DC7CA474-D81C-4726-A14E-CC1D36851535}" sibTransId="{3571ED5B-370A-4F9E-A522-547BD2E9D452}"/>
    <dgm:cxn modelId="{CC0E0105-8611-41DA-9329-58A8889439A8}" type="presOf" srcId="{2C98C44B-38FF-4DE6-B0D1-EA3C690A4806}" destId="{CD51ADF1-0576-4D9C-8C62-1CDBB80CC4CE}" srcOrd="0" destOrd="0" presId="urn:microsoft.com/office/officeart/2005/8/layout/pyramid2"/>
    <dgm:cxn modelId="{04C162C2-E8F9-4303-819A-A3EDDDF8441A}" srcId="{25A2C607-DC44-4860-AAC2-72BCC2124BFA}" destId="{FEA2D385-B77F-4374-810A-52048B9FAFF7}" srcOrd="3" destOrd="0" parTransId="{E944B05F-BA4E-4E78-B0D3-87677E5F8438}" sibTransId="{FA08DD78-8F41-4A29-9A4F-45E9E067934A}"/>
    <dgm:cxn modelId="{2EAF4A20-74FF-4CE3-8D45-431E1235E4C3}" type="presOf" srcId="{0A6796B5-8AE6-40C9-9F1D-9F49E27DAEBA}" destId="{3A495A9D-2208-43CB-B2F1-AE4638B31479}" srcOrd="0" destOrd="0" presId="urn:microsoft.com/office/officeart/2005/8/layout/pyramid2"/>
    <dgm:cxn modelId="{D0314EE7-4D21-43CD-A852-7038AB651FC6}" srcId="{25A2C607-DC44-4860-AAC2-72BCC2124BFA}" destId="{FC40FFB1-6EA3-4023-A21E-3EB3EC995142}" srcOrd="4" destOrd="0" parTransId="{D8319DE7-F894-4D1A-8ADD-6D2E0E760A5A}" sibTransId="{43F39A59-FAFC-4914-9A9C-B0D5DBF1B5F3}"/>
    <dgm:cxn modelId="{2F79FDE7-CA2C-46B2-BA3E-A06432A5698B}" srcId="{25A2C607-DC44-4860-AAC2-72BCC2124BFA}" destId="{EAD26823-AAD6-4E9B-A2ED-CC42A221A89B}" srcOrd="2" destOrd="0" parTransId="{17509932-C0EB-4AAB-ACB2-9F7AE23B0DD4}" sibTransId="{499BE263-2E51-41F2-9708-7AB08EC2A5B0}"/>
    <dgm:cxn modelId="{2F97039F-5387-4585-8F4F-23A1C3025DCA}" type="presOf" srcId="{FC40FFB1-6EA3-4023-A21E-3EB3EC995142}" destId="{1B83169A-BBC8-404D-A0BA-85CD57AD73BD}" srcOrd="0" destOrd="0" presId="urn:microsoft.com/office/officeart/2005/8/layout/pyramid2"/>
    <dgm:cxn modelId="{4629FBE4-1B45-4EA0-942F-E27F573F6CC2}" srcId="{25A2C607-DC44-4860-AAC2-72BCC2124BFA}" destId="{0A6796B5-8AE6-40C9-9F1D-9F49E27DAEBA}" srcOrd="1" destOrd="0" parTransId="{EADAF57A-0365-4F33-8048-BACC527F88E2}" sibTransId="{1AD89B40-59BB-4753-AE09-DC979E05AACD}"/>
    <dgm:cxn modelId="{4D233C8D-B7A6-47A2-914A-98D424CADF70}" type="presParOf" srcId="{F5A789F1-BAE8-4BED-8DC2-988100C9776D}" destId="{95BB7AF0-6042-4877-8416-2A4CDD9F442E}" srcOrd="0" destOrd="0" presId="urn:microsoft.com/office/officeart/2005/8/layout/pyramid2"/>
    <dgm:cxn modelId="{DAFD717C-C403-4DB8-B1A6-A8E943870400}" type="presParOf" srcId="{F5A789F1-BAE8-4BED-8DC2-988100C9776D}" destId="{AD43E8AC-4FF8-4C45-B913-CB9582BA8978}" srcOrd="1" destOrd="0" presId="urn:microsoft.com/office/officeart/2005/8/layout/pyramid2"/>
    <dgm:cxn modelId="{38169F83-B624-4E79-8F92-1475CA330C63}" type="presParOf" srcId="{AD43E8AC-4FF8-4C45-B913-CB9582BA8978}" destId="{CD51ADF1-0576-4D9C-8C62-1CDBB80CC4CE}" srcOrd="0" destOrd="0" presId="urn:microsoft.com/office/officeart/2005/8/layout/pyramid2"/>
    <dgm:cxn modelId="{311CFBF9-A97A-4620-B3BB-89918B14FF63}" type="presParOf" srcId="{AD43E8AC-4FF8-4C45-B913-CB9582BA8978}" destId="{1D0A6F3E-84E5-43C4-A09E-EAB0DCEEBC90}" srcOrd="1" destOrd="0" presId="urn:microsoft.com/office/officeart/2005/8/layout/pyramid2"/>
    <dgm:cxn modelId="{892606DE-4ABF-484D-9C77-6F29977E8E6E}" type="presParOf" srcId="{AD43E8AC-4FF8-4C45-B913-CB9582BA8978}" destId="{3A495A9D-2208-43CB-B2F1-AE4638B31479}" srcOrd="2" destOrd="0" presId="urn:microsoft.com/office/officeart/2005/8/layout/pyramid2"/>
    <dgm:cxn modelId="{344EC264-ADAE-419A-A1C7-D60E31E2DA97}" type="presParOf" srcId="{AD43E8AC-4FF8-4C45-B913-CB9582BA8978}" destId="{B42869F6-CEFE-4CB7-9B23-7B2BA144A041}" srcOrd="3" destOrd="0" presId="urn:microsoft.com/office/officeart/2005/8/layout/pyramid2"/>
    <dgm:cxn modelId="{B1CBF009-EAD1-46A6-A6FF-8FFEDB81AFDC}" type="presParOf" srcId="{AD43E8AC-4FF8-4C45-B913-CB9582BA8978}" destId="{97DA5367-45E3-4933-842E-0D03EE255E80}" srcOrd="4" destOrd="0" presId="urn:microsoft.com/office/officeart/2005/8/layout/pyramid2"/>
    <dgm:cxn modelId="{8729CFEA-C57C-4712-8BFC-DFB52DA6E77C}" type="presParOf" srcId="{AD43E8AC-4FF8-4C45-B913-CB9582BA8978}" destId="{F3250DC5-05AC-4B28-9A96-F032D424DB0C}" srcOrd="5" destOrd="0" presId="urn:microsoft.com/office/officeart/2005/8/layout/pyramid2"/>
    <dgm:cxn modelId="{8960DFE7-D9B4-4332-9533-C1F8CA514D78}" type="presParOf" srcId="{AD43E8AC-4FF8-4C45-B913-CB9582BA8978}" destId="{9F244CF5-C39E-4EA2-A093-18D4395C4D80}" srcOrd="6" destOrd="0" presId="urn:microsoft.com/office/officeart/2005/8/layout/pyramid2"/>
    <dgm:cxn modelId="{87F82D2C-1005-4D26-A0B1-179D3F2377CB}" type="presParOf" srcId="{AD43E8AC-4FF8-4C45-B913-CB9582BA8978}" destId="{B1DB0E31-D191-4F05-A969-713C3239EA35}" srcOrd="7" destOrd="0" presId="urn:microsoft.com/office/officeart/2005/8/layout/pyramid2"/>
    <dgm:cxn modelId="{2E9A8854-9D0E-435A-9891-A0CE5C3E4A3C}" type="presParOf" srcId="{AD43E8AC-4FF8-4C45-B913-CB9582BA8978}" destId="{1B83169A-BBC8-404D-A0BA-85CD57AD73BD}" srcOrd="8" destOrd="0" presId="urn:microsoft.com/office/officeart/2005/8/layout/pyramid2"/>
    <dgm:cxn modelId="{A1DA7457-F703-4E2F-A14F-FA357825BFAD}" type="presParOf" srcId="{AD43E8AC-4FF8-4C45-B913-CB9582BA8978}" destId="{CA64CA80-D2E0-47EC-A536-1C6DDBB2493F}" srcOrd="9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A2C607-DC44-4860-AAC2-72BCC2124BF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C98C44B-38FF-4DE6-B0D1-EA3C690A4806}">
      <dgm:prSet phldrT="[Text]"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الإبداع</a:t>
          </a:r>
          <a:endParaRPr 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DC7CA474-D81C-4726-A14E-CC1D36851535}" type="parTrans" cxnId="{BCAF9EC4-732B-4B00-9D82-DA02EA85FEA8}">
      <dgm:prSet/>
      <dgm:spPr/>
      <dgm:t>
        <a:bodyPr/>
        <a:lstStyle/>
        <a:p>
          <a:endParaRPr lang="en-US"/>
        </a:p>
      </dgm:t>
    </dgm:pt>
    <dgm:pt modelId="{3571ED5B-370A-4F9E-A522-547BD2E9D452}" type="sibTrans" cxnId="{BCAF9EC4-732B-4B00-9D82-DA02EA85FEA8}">
      <dgm:prSet/>
      <dgm:spPr/>
      <dgm:t>
        <a:bodyPr/>
        <a:lstStyle/>
        <a:p>
          <a:endParaRPr lang="en-US"/>
        </a:p>
      </dgm:t>
    </dgm:pt>
    <dgm:pt modelId="{FEA2D385-B77F-4374-810A-52048B9FAFF7}">
      <dgm:prSet phldrT="[Text]"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التهيئة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E944B05F-BA4E-4E78-B0D3-87677E5F8438}" type="parTrans" cxnId="{04C162C2-E8F9-4303-819A-A3EDDDF8441A}">
      <dgm:prSet/>
      <dgm:spPr/>
      <dgm:t>
        <a:bodyPr/>
        <a:lstStyle/>
        <a:p>
          <a:endParaRPr lang="en-US"/>
        </a:p>
      </dgm:t>
    </dgm:pt>
    <dgm:pt modelId="{FA08DD78-8F41-4A29-9A4F-45E9E067934A}" type="sibTrans" cxnId="{04C162C2-E8F9-4303-819A-A3EDDDF8441A}">
      <dgm:prSet/>
      <dgm:spPr/>
      <dgm:t>
        <a:bodyPr/>
        <a:lstStyle/>
        <a:p>
          <a:endParaRPr lang="en-US"/>
        </a:p>
      </dgm:t>
    </dgm:pt>
    <dgm:pt modelId="{FC40FFB1-6EA3-4023-A21E-3EB3EC995142}">
      <dgm:prSet phldrT="[Text]"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الملاحظة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D8319DE7-F894-4D1A-8ADD-6D2E0E760A5A}" type="parTrans" cxnId="{D0314EE7-4D21-43CD-A852-7038AB651FC6}">
      <dgm:prSet/>
      <dgm:spPr/>
      <dgm:t>
        <a:bodyPr/>
        <a:lstStyle/>
        <a:p>
          <a:endParaRPr lang="en-US"/>
        </a:p>
      </dgm:t>
    </dgm:pt>
    <dgm:pt modelId="{43F39A59-FAFC-4914-9A9C-B0D5DBF1B5F3}" type="sibTrans" cxnId="{D0314EE7-4D21-43CD-A852-7038AB651FC6}">
      <dgm:prSet/>
      <dgm:spPr/>
      <dgm:t>
        <a:bodyPr/>
        <a:lstStyle/>
        <a:p>
          <a:endParaRPr lang="en-US"/>
        </a:p>
      </dgm:t>
    </dgm:pt>
    <dgm:pt modelId="{0A6796B5-8AE6-40C9-9F1D-9F49E27DAEBA}">
      <dgm:prSet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الاتقان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EADAF57A-0365-4F33-8048-BACC527F88E2}" type="parTrans" cxnId="{4629FBE4-1B45-4EA0-942F-E27F573F6CC2}">
      <dgm:prSet/>
      <dgm:spPr/>
      <dgm:t>
        <a:bodyPr/>
        <a:lstStyle/>
        <a:p>
          <a:endParaRPr lang="en-US"/>
        </a:p>
      </dgm:t>
    </dgm:pt>
    <dgm:pt modelId="{1AD89B40-59BB-4753-AE09-DC979E05AACD}" type="sibTrans" cxnId="{4629FBE4-1B45-4EA0-942F-E27F573F6CC2}">
      <dgm:prSet/>
      <dgm:spPr/>
      <dgm:t>
        <a:bodyPr/>
        <a:lstStyle/>
        <a:p>
          <a:endParaRPr lang="en-US"/>
        </a:p>
      </dgm:t>
    </dgm:pt>
    <dgm:pt modelId="{EAD26823-AAD6-4E9B-A2ED-CC42A221A89B}">
      <dgm:prSet custT="1"/>
      <dgm:spPr/>
      <dgm:t>
        <a:bodyPr/>
        <a:lstStyle/>
        <a:p>
          <a:pPr rtl="1"/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الآلية</a:t>
          </a:r>
          <a:endParaRPr 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17509932-C0EB-4AAB-ACB2-9F7AE23B0DD4}" type="parTrans" cxnId="{2F79FDE7-CA2C-46B2-BA3E-A06432A5698B}">
      <dgm:prSet/>
      <dgm:spPr/>
      <dgm:t>
        <a:bodyPr/>
        <a:lstStyle/>
        <a:p>
          <a:endParaRPr lang="en-US"/>
        </a:p>
      </dgm:t>
    </dgm:pt>
    <dgm:pt modelId="{499BE263-2E51-41F2-9708-7AB08EC2A5B0}" type="sibTrans" cxnId="{2F79FDE7-CA2C-46B2-BA3E-A06432A5698B}">
      <dgm:prSet/>
      <dgm:spPr/>
      <dgm:t>
        <a:bodyPr/>
        <a:lstStyle/>
        <a:p>
          <a:endParaRPr lang="en-US"/>
        </a:p>
      </dgm:t>
    </dgm:pt>
    <dgm:pt modelId="{F10691F7-947B-4D8E-B6F4-3669EB3AE413}">
      <dgm:prSet custT="1"/>
      <dgm:spPr/>
      <dgm:t>
        <a:bodyPr/>
        <a:lstStyle/>
        <a:p>
          <a:r>
            <a:rPr lang="ar-EG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التكيف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8D6C6D40-00AF-477D-8497-56A913B174C0}" type="parTrans" cxnId="{3BF2DD4C-4F20-4FDE-B2CE-C27BE631343F}">
      <dgm:prSet/>
      <dgm:spPr/>
      <dgm:t>
        <a:bodyPr/>
        <a:lstStyle/>
        <a:p>
          <a:endParaRPr lang="en-US"/>
        </a:p>
      </dgm:t>
    </dgm:pt>
    <dgm:pt modelId="{6C4B2B33-5295-4F6D-BF12-D3CDC4E97D19}" type="sibTrans" cxnId="{3BF2DD4C-4F20-4FDE-B2CE-C27BE631343F}">
      <dgm:prSet/>
      <dgm:spPr/>
      <dgm:t>
        <a:bodyPr/>
        <a:lstStyle/>
        <a:p>
          <a:endParaRPr lang="en-US"/>
        </a:p>
      </dgm:t>
    </dgm:pt>
    <dgm:pt modelId="{F5A789F1-BAE8-4BED-8DC2-988100C9776D}" type="pres">
      <dgm:prSet presAssocID="{25A2C607-DC44-4860-AAC2-72BCC2124BFA}" presName="compositeShape" presStyleCnt="0">
        <dgm:presLayoutVars>
          <dgm:dir/>
          <dgm:resizeHandles/>
        </dgm:presLayoutVars>
      </dgm:prSet>
      <dgm:spPr/>
    </dgm:pt>
    <dgm:pt modelId="{95BB7AF0-6042-4877-8416-2A4CDD9F442E}" type="pres">
      <dgm:prSet presAssocID="{25A2C607-DC44-4860-AAC2-72BCC2124BFA}" presName="pyramid" presStyleLbl="node1" presStyleIdx="0" presStyleCnt="1"/>
      <dgm:spPr/>
    </dgm:pt>
    <dgm:pt modelId="{AD43E8AC-4FF8-4C45-B913-CB9582BA8978}" type="pres">
      <dgm:prSet presAssocID="{25A2C607-DC44-4860-AAC2-72BCC2124BFA}" presName="theList" presStyleCnt="0"/>
      <dgm:spPr/>
    </dgm:pt>
    <dgm:pt modelId="{CD51ADF1-0576-4D9C-8C62-1CDBB80CC4CE}" type="pres">
      <dgm:prSet presAssocID="{2C98C44B-38FF-4DE6-B0D1-EA3C690A4806}" presName="aNode" presStyleLbl="fgAcc1" presStyleIdx="0" presStyleCnt="6">
        <dgm:presLayoutVars>
          <dgm:bulletEnabled val="1"/>
        </dgm:presLayoutVars>
      </dgm:prSet>
      <dgm:spPr/>
    </dgm:pt>
    <dgm:pt modelId="{1D0A6F3E-84E5-43C4-A09E-EAB0DCEEBC90}" type="pres">
      <dgm:prSet presAssocID="{2C98C44B-38FF-4DE6-B0D1-EA3C690A4806}" presName="aSpace" presStyleCnt="0"/>
      <dgm:spPr/>
    </dgm:pt>
    <dgm:pt modelId="{B19EA645-26F2-4AE0-BEB4-49ACC19F56CB}" type="pres">
      <dgm:prSet presAssocID="{F10691F7-947B-4D8E-B6F4-3669EB3AE41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3B12A-4928-4B76-885D-2BAA3400DB39}" type="pres">
      <dgm:prSet presAssocID="{F10691F7-947B-4D8E-B6F4-3669EB3AE413}" presName="aSpace" presStyleCnt="0"/>
      <dgm:spPr/>
    </dgm:pt>
    <dgm:pt modelId="{3A495A9D-2208-43CB-B2F1-AE4638B31479}" type="pres">
      <dgm:prSet presAssocID="{0A6796B5-8AE6-40C9-9F1D-9F49E27DAEBA}" presName="aNode" presStyleLbl="fgAcc1" presStyleIdx="2" presStyleCnt="6">
        <dgm:presLayoutVars>
          <dgm:bulletEnabled val="1"/>
        </dgm:presLayoutVars>
      </dgm:prSet>
      <dgm:spPr/>
    </dgm:pt>
    <dgm:pt modelId="{B42869F6-CEFE-4CB7-9B23-7B2BA144A041}" type="pres">
      <dgm:prSet presAssocID="{0A6796B5-8AE6-40C9-9F1D-9F49E27DAEBA}" presName="aSpace" presStyleCnt="0"/>
      <dgm:spPr/>
    </dgm:pt>
    <dgm:pt modelId="{97DA5367-45E3-4933-842E-0D03EE255E80}" type="pres">
      <dgm:prSet presAssocID="{EAD26823-AAD6-4E9B-A2ED-CC42A221A89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50DC5-05AC-4B28-9A96-F032D424DB0C}" type="pres">
      <dgm:prSet presAssocID="{EAD26823-AAD6-4E9B-A2ED-CC42A221A89B}" presName="aSpace" presStyleCnt="0"/>
      <dgm:spPr/>
    </dgm:pt>
    <dgm:pt modelId="{9F244CF5-C39E-4EA2-A093-18D4395C4D80}" type="pres">
      <dgm:prSet presAssocID="{FEA2D385-B77F-4374-810A-52048B9FAFF7}" presName="aNode" presStyleLbl="fgAcc1" presStyleIdx="4" presStyleCnt="6">
        <dgm:presLayoutVars>
          <dgm:bulletEnabled val="1"/>
        </dgm:presLayoutVars>
      </dgm:prSet>
      <dgm:spPr/>
    </dgm:pt>
    <dgm:pt modelId="{B1DB0E31-D191-4F05-A969-713C3239EA35}" type="pres">
      <dgm:prSet presAssocID="{FEA2D385-B77F-4374-810A-52048B9FAFF7}" presName="aSpace" presStyleCnt="0"/>
      <dgm:spPr/>
    </dgm:pt>
    <dgm:pt modelId="{1B83169A-BBC8-404D-A0BA-85CD57AD73BD}" type="pres">
      <dgm:prSet presAssocID="{FC40FFB1-6EA3-4023-A21E-3EB3EC995142}" presName="aNode" presStyleLbl="fgAcc1" presStyleIdx="5" presStyleCnt="6">
        <dgm:presLayoutVars>
          <dgm:bulletEnabled val="1"/>
        </dgm:presLayoutVars>
      </dgm:prSet>
      <dgm:spPr/>
    </dgm:pt>
    <dgm:pt modelId="{CA64CA80-D2E0-47EC-A536-1C6DDBB2493F}" type="pres">
      <dgm:prSet presAssocID="{FC40FFB1-6EA3-4023-A21E-3EB3EC995142}" presName="aSpace" presStyleCnt="0"/>
      <dgm:spPr/>
    </dgm:pt>
  </dgm:ptLst>
  <dgm:cxnLst>
    <dgm:cxn modelId="{8A6966FE-DA60-4BD0-8597-6B0A79FA823A}" type="presOf" srcId="{FC40FFB1-6EA3-4023-A21E-3EB3EC995142}" destId="{1B83169A-BBC8-404D-A0BA-85CD57AD73BD}" srcOrd="0" destOrd="0" presId="urn:microsoft.com/office/officeart/2005/8/layout/pyramid2"/>
    <dgm:cxn modelId="{3BF2DD4C-4F20-4FDE-B2CE-C27BE631343F}" srcId="{25A2C607-DC44-4860-AAC2-72BCC2124BFA}" destId="{F10691F7-947B-4D8E-B6F4-3669EB3AE413}" srcOrd="1" destOrd="0" parTransId="{8D6C6D40-00AF-477D-8497-56A913B174C0}" sibTransId="{6C4B2B33-5295-4F6D-BF12-D3CDC4E97D19}"/>
    <dgm:cxn modelId="{4629FBE4-1B45-4EA0-942F-E27F573F6CC2}" srcId="{25A2C607-DC44-4860-AAC2-72BCC2124BFA}" destId="{0A6796B5-8AE6-40C9-9F1D-9F49E27DAEBA}" srcOrd="2" destOrd="0" parTransId="{EADAF57A-0365-4F33-8048-BACC527F88E2}" sibTransId="{1AD89B40-59BB-4753-AE09-DC979E05AACD}"/>
    <dgm:cxn modelId="{8CD303AE-2F2D-41F5-975E-E2C6BCC78835}" type="presOf" srcId="{25A2C607-DC44-4860-AAC2-72BCC2124BFA}" destId="{F5A789F1-BAE8-4BED-8DC2-988100C9776D}" srcOrd="0" destOrd="0" presId="urn:microsoft.com/office/officeart/2005/8/layout/pyramid2"/>
    <dgm:cxn modelId="{33CB05F9-0A58-4686-AE29-3C906869DB3C}" type="presOf" srcId="{FEA2D385-B77F-4374-810A-52048B9FAFF7}" destId="{9F244CF5-C39E-4EA2-A093-18D4395C4D80}" srcOrd="0" destOrd="0" presId="urn:microsoft.com/office/officeart/2005/8/layout/pyramid2"/>
    <dgm:cxn modelId="{D0314EE7-4D21-43CD-A852-7038AB651FC6}" srcId="{25A2C607-DC44-4860-AAC2-72BCC2124BFA}" destId="{FC40FFB1-6EA3-4023-A21E-3EB3EC995142}" srcOrd="5" destOrd="0" parTransId="{D8319DE7-F894-4D1A-8ADD-6D2E0E760A5A}" sibTransId="{43F39A59-FAFC-4914-9A9C-B0D5DBF1B5F3}"/>
    <dgm:cxn modelId="{BCAF9EC4-732B-4B00-9D82-DA02EA85FEA8}" srcId="{25A2C607-DC44-4860-AAC2-72BCC2124BFA}" destId="{2C98C44B-38FF-4DE6-B0D1-EA3C690A4806}" srcOrd="0" destOrd="0" parTransId="{DC7CA474-D81C-4726-A14E-CC1D36851535}" sibTransId="{3571ED5B-370A-4F9E-A522-547BD2E9D452}"/>
    <dgm:cxn modelId="{095A9440-3CEF-4798-A53E-E507C8BDF7FA}" type="presOf" srcId="{EAD26823-AAD6-4E9B-A2ED-CC42A221A89B}" destId="{97DA5367-45E3-4933-842E-0D03EE255E80}" srcOrd="0" destOrd="0" presId="urn:microsoft.com/office/officeart/2005/8/layout/pyramid2"/>
    <dgm:cxn modelId="{DCED7C91-F3FD-4929-A59F-9A82289031C1}" type="presOf" srcId="{F10691F7-947B-4D8E-B6F4-3669EB3AE413}" destId="{B19EA645-26F2-4AE0-BEB4-49ACC19F56CB}" srcOrd="0" destOrd="0" presId="urn:microsoft.com/office/officeart/2005/8/layout/pyramid2"/>
    <dgm:cxn modelId="{B08FFF05-F793-4952-AD99-7B7015FDE772}" type="presOf" srcId="{0A6796B5-8AE6-40C9-9F1D-9F49E27DAEBA}" destId="{3A495A9D-2208-43CB-B2F1-AE4638B31479}" srcOrd="0" destOrd="0" presId="urn:microsoft.com/office/officeart/2005/8/layout/pyramid2"/>
    <dgm:cxn modelId="{2F79FDE7-CA2C-46B2-BA3E-A06432A5698B}" srcId="{25A2C607-DC44-4860-AAC2-72BCC2124BFA}" destId="{EAD26823-AAD6-4E9B-A2ED-CC42A221A89B}" srcOrd="3" destOrd="0" parTransId="{17509932-C0EB-4AAB-ACB2-9F7AE23B0DD4}" sibTransId="{499BE263-2E51-41F2-9708-7AB08EC2A5B0}"/>
    <dgm:cxn modelId="{04C162C2-E8F9-4303-819A-A3EDDDF8441A}" srcId="{25A2C607-DC44-4860-AAC2-72BCC2124BFA}" destId="{FEA2D385-B77F-4374-810A-52048B9FAFF7}" srcOrd="4" destOrd="0" parTransId="{E944B05F-BA4E-4E78-B0D3-87677E5F8438}" sibTransId="{FA08DD78-8F41-4A29-9A4F-45E9E067934A}"/>
    <dgm:cxn modelId="{BDAC93F0-3778-417E-A370-585174AEB767}" type="presOf" srcId="{2C98C44B-38FF-4DE6-B0D1-EA3C690A4806}" destId="{CD51ADF1-0576-4D9C-8C62-1CDBB80CC4CE}" srcOrd="0" destOrd="0" presId="urn:microsoft.com/office/officeart/2005/8/layout/pyramid2"/>
    <dgm:cxn modelId="{B1DBFF9A-D186-4855-952E-40FA85B4AE36}" type="presParOf" srcId="{F5A789F1-BAE8-4BED-8DC2-988100C9776D}" destId="{95BB7AF0-6042-4877-8416-2A4CDD9F442E}" srcOrd="0" destOrd="0" presId="urn:microsoft.com/office/officeart/2005/8/layout/pyramid2"/>
    <dgm:cxn modelId="{5284FA4D-392E-469A-B693-B858CFF5F3CB}" type="presParOf" srcId="{F5A789F1-BAE8-4BED-8DC2-988100C9776D}" destId="{AD43E8AC-4FF8-4C45-B913-CB9582BA8978}" srcOrd="1" destOrd="0" presId="urn:microsoft.com/office/officeart/2005/8/layout/pyramid2"/>
    <dgm:cxn modelId="{E595C8ED-17CC-4CB1-B5A7-89D574CF7EC6}" type="presParOf" srcId="{AD43E8AC-4FF8-4C45-B913-CB9582BA8978}" destId="{CD51ADF1-0576-4D9C-8C62-1CDBB80CC4CE}" srcOrd="0" destOrd="0" presId="urn:microsoft.com/office/officeart/2005/8/layout/pyramid2"/>
    <dgm:cxn modelId="{66622FC7-6FB0-48CA-8F0E-763198789ADB}" type="presParOf" srcId="{AD43E8AC-4FF8-4C45-B913-CB9582BA8978}" destId="{1D0A6F3E-84E5-43C4-A09E-EAB0DCEEBC90}" srcOrd="1" destOrd="0" presId="urn:microsoft.com/office/officeart/2005/8/layout/pyramid2"/>
    <dgm:cxn modelId="{5AEA2787-6538-4A5D-9F17-35FEBB67739E}" type="presParOf" srcId="{AD43E8AC-4FF8-4C45-B913-CB9582BA8978}" destId="{B19EA645-26F2-4AE0-BEB4-49ACC19F56CB}" srcOrd="2" destOrd="0" presId="urn:microsoft.com/office/officeart/2005/8/layout/pyramid2"/>
    <dgm:cxn modelId="{5E2C298F-6CC2-4B6F-B029-637F158D17DD}" type="presParOf" srcId="{AD43E8AC-4FF8-4C45-B913-CB9582BA8978}" destId="{78F3B12A-4928-4B76-885D-2BAA3400DB39}" srcOrd="3" destOrd="0" presId="urn:microsoft.com/office/officeart/2005/8/layout/pyramid2"/>
    <dgm:cxn modelId="{99F11852-2FF7-4892-A0B1-69B4FA3FA4D3}" type="presParOf" srcId="{AD43E8AC-4FF8-4C45-B913-CB9582BA8978}" destId="{3A495A9D-2208-43CB-B2F1-AE4638B31479}" srcOrd="4" destOrd="0" presId="urn:microsoft.com/office/officeart/2005/8/layout/pyramid2"/>
    <dgm:cxn modelId="{8DE0131A-6735-4C6C-AFEA-442B0F546CE2}" type="presParOf" srcId="{AD43E8AC-4FF8-4C45-B913-CB9582BA8978}" destId="{B42869F6-CEFE-4CB7-9B23-7B2BA144A041}" srcOrd="5" destOrd="0" presId="urn:microsoft.com/office/officeart/2005/8/layout/pyramid2"/>
    <dgm:cxn modelId="{AE4BFDDB-8719-478B-966E-9A283692F006}" type="presParOf" srcId="{AD43E8AC-4FF8-4C45-B913-CB9582BA8978}" destId="{97DA5367-45E3-4933-842E-0D03EE255E80}" srcOrd="6" destOrd="0" presId="urn:microsoft.com/office/officeart/2005/8/layout/pyramid2"/>
    <dgm:cxn modelId="{2B30EA65-B055-437E-A70A-4129AA5C413B}" type="presParOf" srcId="{AD43E8AC-4FF8-4C45-B913-CB9582BA8978}" destId="{F3250DC5-05AC-4B28-9A96-F032D424DB0C}" srcOrd="7" destOrd="0" presId="urn:microsoft.com/office/officeart/2005/8/layout/pyramid2"/>
    <dgm:cxn modelId="{142A657B-B3C6-4CBD-B359-C30F6173B87B}" type="presParOf" srcId="{AD43E8AC-4FF8-4C45-B913-CB9582BA8978}" destId="{9F244CF5-C39E-4EA2-A093-18D4395C4D80}" srcOrd="8" destOrd="0" presId="urn:microsoft.com/office/officeart/2005/8/layout/pyramid2"/>
    <dgm:cxn modelId="{F5B7BD19-9F46-405E-8E53-5C2EC017F3EA}" type="presParOf" srcId="{AD43E8AC-4FF8-4C45-B913-CB9582BA8978}" destId="{B1DB0E31-D191-4F05-A969-713C3239EA35}" srcOrd="9" destOrd="0" presId="urn:microsoft.com/office/officeart/2005/8/layout/pyramid2"/>
    <dgm:cxn modelId="{C613B7A9-A6FF-4C1F-9F2A-AB2633202E70}" type="presParOf" srcId="{AD43E8AC-4FF8-4C45-B913-CB9582BA8978}" destId="{1B83169A-BBC8-404D-A0BA-85CD57AD73BD}" srcOrd="10" destOrd="0" presId="urn:microsoft.com/office/officeart/2005/8/layout/pyramid2"/>
    <dgm:cxn modelId="{121582AF-07EF-48B8-81F3-00337230ED53}" type="presParOf" srcId="{AD43E8AC-4FF8-4C45-B913-CB9582BA8978}" destId="{CA64CA80-D2E0-47EC-A536-1C6DDBB2493F}" srcOrd="11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9F1C054-1A9F-464D-8F4C-D25BA2454201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2A7A5A-252D-40AA-97A9-292C73A4585E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4E472-426A-4931-AC8A-B31EA34EB321}" type="slidenum">
              <a:rPr lang="en-US"/>
              <a:pPr/>
              <a:t>15</a:t>
            </a:fld>
            <a:endParaRPr lang="th-TH"/>
          </a:p>
        </p:txBody>
      </p:sp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FA51C9F3-773C-4A20-B2C1-18987E6E138D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15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58676-9B2C-439C-8C95-8CCB3D9F2AB5}" type="slidenum">
              <a:rPr lang="en-US"/>
              <a:pPr/>
              <a:t>26</a:t>
            </a:fld>
            <a:endParaRPr lang="th-TH"/>
          </a:p>
        </p:txBody>
      </p:sp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E6E052CA-E055-45A9-819A-FAE2E808770A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26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CF29C-FDF2-4E5D-B236-BBC165316072}" type="slidenum">
              <a:rPr lang="en-US"/>
              <a:pPr/>
              <a:t>16</a:t>
            </a:fld>
            <a:endParaRPr lang="th-TH"/>
          </a:p>
        </p:txBody>
      </p:sp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FB3DC211-BB8B-443C-897C-0F76090216C3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16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14C5E-65CE-448F-A122-01E8EEB7D4A6}" type="slidenum">
              <a:rPr lang="en-US"/>
              <a:pPr/>
              <a:t>17</a:t>
            </a:fld>
            <a:endParaRPr lang="th-TH"/>
          </a:p>
        </p:txBody>
      </p:sp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4C641B67-80B9-4823-AFC6-A62A50007194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17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CDD5E-50F6-4CA1-BDEA-75A96DE4459C}" type="slidenum">
              <a:rPr lang="en-US"/>
              <a:pPr/>
              <a:t>18</a:t>
            </a:fld>
            <a:endParaRPr lang="th-TH"/>
          </a:p>
        </p:txBody>
      </p:sp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496ABA05-220D-48DE-984A-18D778732D03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18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9FF58-1ED2-4564-82C3-847BDCC998DE}" type="slidenum">
              <a:rPr lang="en-US"/>
              <a:pPr/>
              <a:t>19</a:t>
            </a:fld>
            <a:endParaRPr lang="th-TH"/>
          </a:p>
        </p:txBody>
      </p:sp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9C96E744-1CBB-45FC-9D6E-2AE12680D3BC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19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9FF58-1ED2-4564-82C3-847BDCC998DE}" type="slidenum">
              <a:rPr lang="en-US"/>
              <a:pPr/>
              <a:t>20</a:t>
            </a:fld>
            <a:endParaRPr lang="th-TH"/>
          </a:p>
        </p:txBody>
      </p:sp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ar-EG">
              <a:cs typeface="Arial" pitchFamily="34" charset="0"/>
            </a:endParaRPr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9C96E744-1CBB-45FC-9D6E-2AE12680D3BC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20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F842F-66C3-4DD7-87D5-7BD57292DDD7}" type="slidenum">
              <a:rPr lang="en-US"/>
              <a:pPr/>
              <a:t>21</a:t>
            </a:fld>
            <a:endParaRPr lang="th-TH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F842F-66C3-4DD7-87D5-7BD57292DDD7}" type="slidenum">
              <a:rPr lang="en-US"/>
              <a:pPr/>
              <a:t>22</a:t>
            </a:fld>
            <a:endParaRPr lang="th-TH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BE088-38A2-47E0-B69E-2058A73C483A}" type="slidenum">
              <a:rPr lang="en-US"/>
              <a:pPr/>
              <a:t>25</a:t>
            </a:fld>
            <a:endParaRPr lang="th-TH"/>
          </a:p>
        </p:txBody>
      </p:sp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>
              <a:cs typeface="Arial" pitchFamily="34" charset="0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72636B5B-38E4-498A-8EFB-EAE22D33C96B}" type="slidenum">
              <a:rPr lang="ar-SA" sz="1200">
                <a:latin typeface="Tahoma" pitchFamily="34" charset="0"/>
                <a:cs typeface="Times New Roman" pitchFamily="18" charset="0"/>
              </a:rPr>
              <a:pPr rtl="1"/>
              <a:t>25</a:t>
            </a:fld>
            <a:endParaRPr lang="ar-EG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00338" y="263525"/>
            <a:ext cx="5775325" cy="611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12" y="1546243"/>
            <a:ext cx="5972188" cy="4525963"/>
          </a:xfrm>
        </p:spPr>
        <p:txBody>
          <a:bodyPr/>
          <a:lstStyle>
            <a:lvl1pPr>
              <a:buSzPct val="12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r-E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06" y="6421461"/>
            <a:ext cx="2428892" cy="3651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F_Najed" pitchFamily="2" charset="-78"/>
              </a:defRPr>
            </a:lvl1pPr>
          </a:lstStyle>
          <a:p>
            <a:r>
              <a:rPr lang="ar-EG" dirty="0" smtClean="0"/>
              <a:t>د . محسوب عبد القادر – </a:t>
            </a:r>
            <a:r>
              <a:rPr lang="en-US" sz="1400" dirty="0" smtClean="0"/>
              <a:t>QAAC-SVU</a:t>
            </a:r>
            <a:endParaRPr lang="ar-EG" sz="1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48B58-2EAB-4D16-9C2E-E370CD26DC75}" type="datetimeFigureOut">
              <a:rPr lang="ar-EG" smtClean="0"/>
              <a:pPr/>
              <a:t>01/12/1431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3F9A6E-315B-4BCC-A37A-C7B8A26BA2DF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29124" y="71414"/>
            <a:ext cx="4257676" cy="100013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endParaRPr lang="ar-E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4612" y="1285860"/>
            <a:ext cx="5972188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endParaRPr lang="ar-E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akkal Majalla" pitchFamily="2" charset="-78"/>
          <a:ea typeface="+mj-ea"/>
          <a:cs typeface="Sakkal Majalla" pitchFamily="2" charset="-78"/>
        </a:defRPr>
      </a:lvl1pPr>
    </p:titleStyle>
    <p:bodyStyle>
      <a:lvl1pPr marL="342900" indent="-342900" algn="just" defTabSz="914400" rtl="1" eaLnBrk="1" latinLnBrk="0" hangingPunct="1">
        <a:spcBef>
          <a:spcPct val="20000"/>
        </a:spcBef>
        <a:buClr>
          <a:srgbClr val="C00000"/>
        </a:buClr>
        <a:buSzPct val="130000"/>
        <a:buFont typeface="Wingdings" pitchFamily="2" charset="2"/>
        <a:buChar char="q"/>
        <a:defRPr sz="3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akkal Majalla" pitchFamily="2" charset="-78"/>
          <a:ea typeface="+mn-ea"/>
          <a:cs typeface="Sakkal Majalla" pitchFamily="2" charset="-78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eg/imgres?imgurl=http://finaff.ucsc.edu/CashTrain/images/scale2.jpg&amp;imgrefurl=http://finaff.ucsc.edu/CashTrain/&amp;usg=__arAzcrNpy7p85UT7yjCayZ3_7BE=&amp;h=304&amp;w=350&amp;sz=12&amp;hl=ar&amp;start=3&amp;tbnid=5sr7yTR7jAKkeM:&amp;tbnh=104&amp;tbnw=120&amp;prev=/images?q=scale&amp;gbv=2&amp;hl=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google.com.eg/imgres?imgurl=http://www.apfmalte.com/jeuxHOTPOT/crosssacados_files/ruler.gif&amp;imgrefurl=http://www.apfmalte.com/jeuxHOTPOT/crosssacados.htm&amp;usg=__ct1K0r_cYqUNR1TIU8ddTwkOmws=&amp;h=899&amp;w=665&amp;sz=16&amp;hl=ar&amp;start=58&amp;tbnid=33fxTQt_9yPTZM:&amp;tbnh=146&amp;tbnw=108&amp;prev=/images?q=ruler&amp;gbv=2&amp;ndsp=20&amp;hl=ar&amp;sa=N&amp;start=4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.eg/imgres?imgurl=http://www.velaction.com/lean-information/wp-content/uploads/2009/06/improvement-objectives-300x299.jpg&amp;imgrefurl=http://www.velaction.com/improvement-objectives-in-lean/&amp;usg=__EczqM-f-Arqr3dC2NuMqsGein74=&amp;h=299&amp;w=300&amp;sz=12&amp;hl=ar&amp;start=37&amp;tbnid=MFIjZCLz2G3oqM:&amp;tbnh=116&amp;tbnw=116&amp;prev=/images?q=objectives&amp;gbv=2&amp;ndsp=20&amp;hl=ar&amp;sa=N&amp;start=2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images.google.com.eg/imgres?imgurl=http://dotnet.org.za/blogs/willy/WindowsLiveWriter/CommunityAcademicProgram_11A0E/CLIPART_OF_10868_SM_2.jpg&amp;imgrefurl=http://dotnet.org.za/willy/archive/2008/10/01/community-academic-program.aspx&amp;usg=__rRoFoX6f9L_LGa_2wklvoDx_fqA=&amp;h=480&amp;w=480&amp;sz=44&amp;hl=ar&amp;start=3&amp;tbnid=vGUVO18Izns5LM:&amp;tbnh=129&amp;tbnw=129&amp;prev=/images?q=acadeimci+program&amp;gbv=2&amp;hl=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eg/imgres?imgurl=http://willscullypower.files.wordpress.com/2009/03/certification.jpg&amp;imgrefurl=http://willscullypower.wordpress.com/2009/03/03/google-analytics-launches-individual-qualification-iq-test-or/&amp;usg=__ViE9UATxKdULRhq6U9mrIwCaubo=&amp;h=480&amp;w=320&amp;sz=25&amp;hl=ar&amp;start=1&amp;tbnid=iOOQXRKvJMUv1M:&amp;tbnh=129&amp;tbnw=86&amp;prev=/images?q=certification&amp;gbv=2&amp;hl=ar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images.google.com.eg/imgres?imgurl=http://www.ibagroup.eu/ii/meeting.jpg&amp;imgrefurl=http://www.ibagroup.eu/en/newsroom/news/iba-ibm-16-09-09.html&amp;usg=__6QW7OIMYNeHPlnyOtK0_0J_R030=&amp;h=491&amp;w=600&amp;sz=306&amp;hl=ar&amp;start=50&amp;tbnid=mbieddp1Ia79FM:&amp;tbnh=110&amp;tbnw=135&amp;prev=/images?q=academic+program&amp;gbv=2&amp;ndsp=20&amp;hl=ar&amp;sa=N&amp;start=4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.eg/imgres?imgurl=http://www.learningkeys.org/Portals/0/Curriculum.jpg&amp;imgrefurl=http://www.learningkeys.org/KeyPlays/tabid/101/Default.aspx&amp;usg=__2wjr-QU5LHDAt_pMmFOw-aPzXfM=&amp;h=1024&amp;w=819&amp;sz=68&amp;hl=ar&amp;start=147&amp;tbnid=86tqrFp6_b0_wM:&amp;tbnh=150&amp;tbnw=120&amp;prev=/images?q=curriculum&amp;gbv=2&amp;ndsp=20&amp;hl=ar&amp;sa=N&amp;start=14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.eg/imgres?imgurl=http://www.cityu.edu.hk/edo/obtl/elearn_tool/images/circle_ILO.png&amp;imgrefurl=http://www.cityu.edu.hk/edo/obtl/elearn_tool/p4.htm&amp;usg=__8rsfkpobfsC6dXi6WnXa06Aa6Tc=&amp;h=130&amp;w=140&amp;sz=2&amp;hl=ar&amp;start=47&amp;tbnid=ufKqMNGxuIl7-M:&amp;tbnh=86&amp;tbnw=93&amp;prev=/images?q=ILOs&amp;gbv=2&amp;ndsp=20&amp;hl=ar&amp;sa=N&amp;start=4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winona.edu/winonan/f2005/9-14/images/StackOfBooks.jpg&amp;imgrefurl=http://www.winona.edu/winonan/f2005/9-14/Bookpricessoar.htm&amp;usg=__JMqT5kaGEdM1r37EaiSlh5HCKKU=&amp;h=700&amp;w=497&amp;sz=56&amp;hl=ar&amp;start=13&amp;tbnid=Iix0YhR1osnh8M:&amp;tbnh=140&amp;tbnw=99&amp;prev=/images?q=books&amp;gbv=2&amp;hl=a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openwebu.com/files/imagecache/preview/files/publishers/mariannebh/662_Administration_for_E/class_images/Accounting.jpg&amp;imgrefurl=http://knoworacle.wordpress.com/category/oracle-functional/oracle-ap-functional/&amp;usg=__PKODETTj6wmg4r6WN4YLYfJAhk4=&amp;h=300&amp;w=400&amp;sz=22&amp;hl=ar&amp;start=30&amp;tbnid=KIZwOEhANckkNM:&amp;tbnh=93&amp;tbnw=124&amp;prev=/images?q=accounting+report&amp;gbv=2&amp;ndsp=20&amp;hl=ar&amp;sa=N&amp;start=2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flow4athletes.com/multimedia/ssp_images/dreamstime_2676756.jpg&amp;imgrefurl=http://flow4athletes.com/ssp/mental_conditioning&amp;usg=__jA9zeauxmf_e9tc1sgPs6aaAgyA=&amp;h=320&amp;w=320&amp;sz=6&amp;hl=ar&amp;start=1&amp;tbnid=shlXvsqKqcuH5M:&amp;tbnh=118&amp;tbnw=118&amp;prev=/images?q=mental+skills&amp;gbv=2&amp;hl=a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l2lgroup.com/importance-of-effective-communication-skills-01.jpg&amp;imgrefurl=http://www.l2lgroup.com/_blog/L2L_Group/post/Good_Communication_Skills_are_the_Key_to_Excellent_Sales/&amp;usg=__XMQUlzl7oSstrgj7GfW6ICK8zGM=&amp;h=412&amp;w=291&amp;sz=31&amp;hl=ar&amp;start=1&amp;tbnid=Q2aVjfHGqfCP3M:&amp;tbnh=125&amp;tbnw=88&amp;prev=/images?q=communication+skill&amp;gbv=2&amp;hl=a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dancelife.com.au/media/images/blog/communication.gif&amp;imgrefurl=http://www.dancelife.com.au/blogs/posts/clintsalter/tag/katehiston&amp;usg=__fgGFsJpZmp3L-f5uzst1NXAb-CA=&amp;h=307&amp;w=521&amp;sz=5&amp;hl=ar&amp;start=20&amp;tbnid=3Y_BM630fdPNmM:&amp;tbnh=77&amp;tbnw=131&amp;prev=/images?q=communication+skill&amp;gbv=2&amp;hl=a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hyperlink" Target="http://images.google.com.eg/imgres?imgurl=http://www.entrepreneurs-journey.com/images/time-management.jpg&amp;imgrefurl=http://www.entrepreneurs-journey.com/996/why-entrepreneurs-need-to-invent-their-own-time-management-systems/&amp;usg=__M602QvvHw56mTBDdsfu3z0xLm8k=&amp;h=241&amp;w=348&amp;sz=23&amp;hl=ar&amp;start=57&amp;tbnid=kfOUes2v000aaM:&amp;tbnh=83&amp;tbnw=120&amp;prev=/images?q=time+,management&amp;gbv=2&amp;ndsp=20&amp;hl=ar&amp;sa=N&amp;start=40" TargetMode="External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cwcboe.org/jchs/lib/jchs/thumbtack_note_important_1(2).jpg&amp;imgrefurl=http://www.cwcboe.org/jchs/&amp;usg=__KuYNeWAxVLYpAtNRMQ4rJqP1g7k=&amp;h=270&amp;w=384&amp;sz=13&amp;hl=ar&amp;start=16&amp;tbnid=tQkDS6E9DZob5M:&amp;tbnh=86&amp;tbnw=123&amp;prev=/images?q=important&amp;gbv=2&amp;hl=ar&amp;sa=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com.eg/imgres?imgurl=http://images.frontdoor.com/FDOOR/articles/946_Get-Creative-to-Sell-Your-Home/Discussion.jpg&amp;imgrefurl=http://www.frontdoor.com/Sell/Creative-Financing-Options-To-Sell-Your-Home/946&amp;usg=__T5p401QK7z1NGMPGna6tskknNyI=&amp;h=564&amp;w=851&amp;sz=492&amp;hl=ar&amp;start=36&amp;tbnid=T75g1SrYRiBCkM:&amp;tbnh=96&amp;tbnw=145&amp;prev=/images?q=work+together&amp;gbv=2&amp;ndsp=20&amp;hl=ar&amp;sa=N&amp;start=20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eg/imgres?imgurl=http://basmagm.files.wordpress.com/2007/11/268_2.jpg&amp;imgrefurl=http://basmagm.wordpress.com/2007/11/&amp;usg=__gN9_r3QJDJILKTzssEgaBBa2VF8=&amp;h=500&amp;w=500&amp;sz=106&amp;hl=ar&amp;start=18&amp;itbs=1&amp;tbnid=VwRJGWmkB6lxEM:&amp;tbnh=130&amp;tbnw=130&amp;prev=/images?q=%D8%A8%D8%A7%D9%82%D8%A9+%D9%88%D8%B1%D8%AF&amp;hl=ar&amp;gbv=2&amp;tbs=isch:1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.dodea.edu/ddessasc/assessment/forlearning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.eg/imgres?imgurl=http://blogs.edweek.org/edweek/thisweekineducation/upload/2007/06/national_yawn_standards/National%20Standards%20IC.jpg&amp;imgrefurl=http://blogs.edweek.org/edweek/thisweekineducation/2007/06/national_yawn_standards_again.html&amp;usg=__1eocyC62YxfLhAjHi8bYY95HjDw=&amp;h=276&amp;w=309&amp;sz=21&amp;hl=ar&amp;start=1&amp;tbnid=4BIz_ke_YAL1UM:&amp;tbnh=105&amp;tbnw=117&amp;prev=/images?q=standards&amp;gbv=2&amp;hl=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3786214"/>
          </a:xfrm>
        </p:spPr>
        <p:txBody>
          <a:bodyPr>
            <a:normAutofit/>
          </a:bodyPr>
          <a:lstStyle/>
          <a:p>
            <a:r>
              <a:rPr lang="ar-EG" dirty="0" smtClean="0">
                <a:cs typeface="Al-Kharashi 3" pitchFamily="2" charset="-78"/>
              </a:rPr>
              <a:t>المعايير الأكاديمية القومية </a:t>
            </a:r>
            <a:r>
              <a:rPr lang="ar-EG" dirty="0" smtClean="0">
                <a:cs typeface="Al-Kharashi 3" pitchFamily="2" charset="-78"/>
              </a:rPr>
              <a:t>ال</a:t>
            </a:r>
            <a:r>
              <a:rPr lang="ar-EG" dirty="0" smtClean="0">
                <a:cs typeface="Al-Kharashi 3" pitchFamily="2" charset="-78"/>
              </a:rPr>
              <a:t>قياسية</a:t>
            </a:r>
            <a:r>
              <a:rPr lang="ar-EG" dirty="0" smtClean="0">
                <a:cs typeface="Al-Kharashi 3" pitchFamily="2" charset="-78"/>
              </a:rPr>
              <a:t> </a:t>
            </a:r>
            <a:r>
              <a:rPr lang="ar-EG" dirty="0" smtClean="0">
                <a:cs typeface="Al-Kharashi 3" pitchFamily="2" charset="-78"/>
              </a:rPr>
              <a:t/>
            </a:r>
            <a:br>
              <a:rPr lang="ar-EG" dirty="0" smtClean="0">
                <a:cs typeface="Al-Kharashi 3" pitchFamily="2" charset="-78"/>
              </a:rPr>
            </a:br>
            <a:r>
              <a:rPr lang="ar-EG" dirty="0" smtClean="0">
                <a:cs typeface="AF_Aseer" pitchFamily="2" charset="-78"/>
              </a:rPr>
              <a:t/>
            </a:r>
            <a:br>
              <a:rPr lang="ar-EG" dirty="0" smtClean="0">
                <a:cs typeface="AF_Aseer" pitchFamily="2" charset="-78"/>
              </a:rPr>
            </a:br>
            <a:r>
              <a:rPr lang="ar-EG" sz="3200" b="0" dirty="0" smtClean="0">
                <a:effectLst/>
                <a:cs typeface="AGA Dimnah Regular" pitchFamily="2" charset="-78"/>
              </a:rPr>
              <a:t>د. محسوب عبد القادر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200" dirty="0" smtClean="0"/>
              <a:t>مدرس القياس والتقويم – كلية التربية</a:t>
            </a:r>
            <a:br>
              <a:rPr lang="ar-EG" sz="2200" dirty="0" smtClean="0"/>
            </a:br>
            <a:r>
              <a:rPr lang="ar-EG" sz="2200" dirty="0" smtClean="0"/>
              <a:t>خبير بمشروع المركز القومى المصرى للقياس والتقويم فى التعليم العالى 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200" dirty="0" smtClean="0"/>
              <a:t>نائب مدير مركز ضمان الجودة</a:t>
            </a:r>
            <a:endParaRPr lang="ar-EG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714884"/>
            <a:ext cx="6400800" cy="1357322"/>
          </a:xfrm>
        </p:spPr>
        <p:txBody>
          <a:bodyPr>
            <a:normAutofit/>
          </a:bodyPr>
          <a:lstStyle/>
          <a:p>
            <a:r>
              <a:rPr lang="ar-EG" dirty="0" smtClean="0">
                <a:solidFill>
                  <a:schemeClr val="tx1"/>
                </a:solidFill>
              </a:rPr>
              <a:t>كلية الطب – 17 / 1 / 2011م</a:t>
            </a:r>
            <a:endParaRPr lang="ar-E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المعايير المعتمدة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1142984"/>
            <a:ext cx="6572296" cy="5000660"/>
          </a:xfrm>
        </p:spPr>
        <p:txBody>
          <a:bodyPr>
            <a:no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800" dirty="0" smtClean="0"/>
              <a:t>هى المعايير الأكاديمية القياسية التى يتبناها البرنامج التعليمى بالمؤسسة التعليمية و</a:t>
            </a:r>
            <a:r>
              <a:rPr lang="ar-SA" sz="2800" b="0" dirty="0" smtClean="0"/>
              <a:t>مستمدة من المراجع العالمية أو القومية أو كليهما</a:t>
            </a:r>
            <a:r>
              <a:rPr lang="ar-EG" sz="2800" dirty="0" smtClean="0"/>
              <a:t> وتعتمد من الهيئة القومية لضمان جودة التعليم والاعتماد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1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800" dirty="0" smtClean="0"/>
              <a:t>بشرط أن يكون مستواها أعلى من الحد الأدنى للمعايير الأكاديمية القومية القياسية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1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800" dirty="0" smtClean="0"/>
              <a:t>أساساً للإصلاح ومرجعية له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1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800" dirty="0" smtClean="0"/>
              <a:t> تقود جهود التطوير المستمر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1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800" dirty="0" smtClean="0"/>
              <a:t>تجسد قيم المحاسبية والموضوعية والعدالة.</a:t>
            </a:r>
            <a:endParaRPr lang="ar-EG" sz="2800" dirty="0"/>
          </a:p>
        </p:txBody>
      </p:sp>
      <p:pic>
        <p:nvPicPr>
          <p:cNvPr id="4" name="Picture 5" descr="scale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60350"/>
            <a:ext cx="1727200" cy="2359025"/>
          </a:xfrm>
          <a:prstGeom prst="rect">
            <a:avLst/>
          </a:prstGeom>
          <a:noFill/>
        </p:spPr>
      </p:pic>
      <p:pic>
        <p:nvPicPr>
          <p:cNvPr id="5" name="Picture 7" descr="rul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3213100"/>
            <a:ext cx="115252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الهدف من وضع المعايير القياسية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142984"/>
            <a:ext cx="6329378" cy="4525963"/>
          </a:xfrm>
        </p:spPr>
        <p:txBody>
          <a:bodyPr/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 </a:t>
            </a:r>
            <a:r>
              <a:rPr lang="ar-SA" dirty="0" smtClean="0"/>
              <a:t>ترسيخ الاعتقاد بدور المعايير فى تطوير</a:t>
            </a:r>
            <a:r>
              <a:rPr lang="ar-EG" dirty="0" smtClean="0"/>
              <a:t> </a:t>
            </a:r>
            <a:r>
              <a:rPr lang="ar-SA" dirty="0" smtClean="0"/>
              <a:t>التعليم والمؤسسة التعليمية</a:t>
            </a:r>
            <a:r>
              <a:rPr lang="ar-EG" dirty="0" smtClean="0"/>
              <a:t> </a:t>
            </a:r>
            <a:r>
              <a:rPr lang="ar-SA" dirty="0" smtClean="0"/>
              <a:t>.</a:t>
            </a:r>
            <a:endParaRPr lang="ar-EG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SA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 </a:t>
            </a:r>
            <a:r>
              <a:rPr lang="ar-SA" dirty="0" smtClean="0"/>
              <a:t>بناء مجتمع علمى يشارك تطوعاً فى وضع </a:t>
            </a:r>
            <a:r>
              <a:rPr lang="ar-EG" dirty="0" smtClean="0"/>
              <a:t>وتطبيق </a:t>
            </a:r>
            <a:r>
              <a:rPr lang="ar-SA" dirty="0" smtClean="0"/>
              <a:t>منظومة المعايير</a:t>
            </a:r>
            <a:r>
              <a:rPr lang="ar-EG" dirty="0" smtClean="0"/>
              <a:t> </a:t>
            </a:r>
            <a:r>
              <a:rPr lang="ar-SA" dirty="0" smtClean="0"/>
              <a:t>.</a:t>
            </a:r>
            <a:endParaRPr lang="ar-EG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 الاستخدام فى المراجعة الخارجية .</a:t>
            </a:r>
          </a:p>
          <a:p>
            <a:endParaRPr lang="ar-EG" dirty="0"/>
          </a:p>
        </p:txBody>
      </p:sp>
      <p:pic>
        <p:nvPicPr>
          <p:cNvPr id="4" name="Picture 5" descr="improvement-objectives-300x2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142984"/>
            <a:ext cx="2017713" cy="3455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البرنامج الأكاديمى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12" y="1546243"/>
            <a:ext cx="5972188" cy="5097467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يتضمن المناهج والمقررات والأنشطة التى تكسب الطالب المعرفة ، والمهارات ، والقيم اللازمة لتحقيق أهداف تعليمية مخططة ، وفى تخصص دراسى محدد ، والذى يتم منح الطالب درجة علمية أو شهادة اجتياز عند استيفاء مكوناته ومتطلباته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6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يناظر الدرجات العلمية : ليسانس ، بكالوريوس ، </a:t>
            </a:r>
            <a:r>
              <a:rPr lang="ar-EG" dirty="0" smtClean="0"/>
              <a:t>دبلوم ، </a:t>
            </a:r>
            <a:r>
              <a:rPr lang="ar-EG" dirty="0" smtClean="0"/>
              <a:t>ماجستير ، دكتوراه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5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منها : برنامج الجغرافيا ، برنامج اللغة العربية ، وبرنامج اللغة الإنجليزية </a:t>
            </a:r>
            <a:r>
              <a:rPr lang="ar-EG" dirty="0" smtClean="0"/>
              <a:t>، ..... </a:t>
            </a:r>
            <a:r>
              <a:rPr lang="ar-EG" dirty="0" smtClean="0"/>
              <a:t>الخ </a:t>
            </a:r>
            <a:r>
              <a:rPr lang="ar-EG" dirty="0" smtClean="0"/>
              <a:t>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sz="1500" dirty="0" smtClean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 smtClean="0"/>
              <a:t> وقد يكون أحادى أو ثنائى أو مشترك .</a:t>
            </a:r>
            <a:endParaRPr lang="ar-EG" dirty="0" smtClean="0"/>
          </a:p>
          <a:p>
            <a:endParaRPr lang="ar-EG" dirty="0"/>
          </a:p>
        </p:txBody>
      </p:sp>
      <p:pic>
        <p:nvPicPr>
          <p:cNvPr id="4" name="Picture 5" descr="CLIPART_OF_10868_SM_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087563" cy="2087563"/>
          </a:xfrm>
          <a:prstGeom prst="rect">
            <a:avLst/>
          </a:prstGeom>
          <a:noFill/>
        </p:spPr>
      </p:pic>
      <p:pic>
        <p:nvPicPr>
          <p:cNvPr id="5" name="Picture 7" descr="meeti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2420938"/>
            <a:ext cx="2376487" cy="2303462"/>
          </a:xfrm>
          <a:prstGeom prst="rect">
            <a:avLst/>
          </a:prstGeom>
          <a:noFill/>
        </p:spPr>
      </p:pic>
      <p:pic>
        <p:nvPicPr>
          <p:cNvPr id="6" name="Picture 9" descr="certification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5072074"/>
            <a:ext cx="1295400" cy="1228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/>
              <a:t>المنهج</a:t>
            </a:r>
            <a:endParaRPr lang="th-TH"/>
          </a:p>
        </p:txBody>
      </p:sp>
      <p:sp>
        <p:nvSpPr>
          <p:cNvPr id="186371" name="Rectangle 3" descr="Paper bag"/>
          <p:cNvSpPr>
            <a:spLocks noGrp="1" noChangeArrowheads="1"/>
          </p:cNvSpPr>
          <p:nvPr>
            <p:ph type="body" idx="1"/>
          </p:nvPr>
        </p:nvSpPr>
        <p:spPr>
          <a:xfrm>
            <a:off x="3071802" y="1557338"/>
            <a:ext cx="5387986" cy="3729050"/>
          </a:xfrm>
        </p:spPr>
        <p:txBody>
          <a:bodyPr/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المكون المعرفى والمهارى والوجدانى لتحقيق مخرجات التعلم المستهدفة فى فترة زمنية محددة .</a:t>
            </a:r>
            <a:endParaRPr lang="th-TH" dirty="0"/>
          </a:p>
        </p:txBody>
      </p:sp>
      <p:pic>
        <p:nvPicPr>
          <p:cNvPr id="186373" name="Picture 5" descr="Curriculu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205038"/>
            <a:ext cx="2160587" cy="273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/>
              <a:t>نواتج التعلم المستهدفة</a:t>
            </a:r>
            <a:endParaRPr lang="th-TH" dirty="0"/>
          </a:p>
        </p:txBody>
      </p:sp>
      <p:sp>
        <p:nvSpPr>
          <p:cNvPr id="200707" name="Rectangle 3" descr="Paper bag"/>
          <p:cNvSpPr>
            <a:spLocks noGrp="1" noChangeArrowheads="1"/>
          </p:cNvSpPr>
          <p:nvPr>
            <p:ph type="body" idx="1"/>
          </p:nvPr>
        </p:nvSpPr>
        <p:spPr>
          <a:xfrm>
            <a:off x="2428860" y="1142984"/>
            <a:ext cx="6257940" cy="5072098"/>
          </a:xfrm>
        </p:spPr>
        <p:txBody>
          <a:bodyPr>
            <a:normAutofit fontScale="92500" lnSpcReduction="10000"/>
          </a:bodyPr>
          <a:lstStyle/>
          <a:p>
            <a:pPr algn="justLow">
              <a:buClr>
                <a:srgbClr val="FF3300"/>
              </a:buClr>
              <a:buFont typeface="Wingdings" pitchFamily="2" charset="2"/>
              <a:buChar char="q"/>
            </a:pPr>
            <a:r>
              <a:rPr lang="ar-EG" b="0" dirty="0"/>
              <a:t>هو متطلب واضح لا لبس فيه يضعه مقدمو البرامج حول أنواع المعرفة والفهم والمهارة المتوقع اكتسابها من الطلاب عند استكمال متطلبات البرنامج على نحو مرضى .</a:t>
            </a:r>
          </a:p>
          <a:p>
            <a:pPr algn="justLow">
              <a:buClr>
                <a:srgbClr val="FF3300"/>
              </a:buClr>
              <a:buFont typeface="Wingdings" pitchFamily="2" charset="2"/>
              <a:buChar char="q"/>
            </a:pPr>
            <a:endParaRPr lang="ar-EG" b="0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SA" b="0" dirty="0"/>
              <a:t>النتائج المستهدفة من التعلم وه</a:t>
            </a:r>
            <a:r>
              <a:rPr lang="ar-EG" b="0" dirty="0"/>
              <a:t>ى</a:t>
            </a:r>
            <a:r>
              <a:rPr lang="ar-SA" b="0" dirty="0"/>
              <a:t> المعرفة والفهم والمهارات الت</a:t>
            </a:r>
            <a:r>
              <a:rPr lang="ar-EG" b="0" dirty="0"/>
              <a:t>ى</a:t>
            </a:r>
            <a:r>
              <a:rPr lang="ar-SA" b="0" dirty="0"/>
              <a:t> تسعى إلى تحقيقها</a:t>
            </a:r>
            <a:r>
              <a:rPr lang="ar-EG" b="0" dirty="0"/>
              <a:t> ا</a:t>
            </a:r>
            <a:r>
              <a:rPr lang="ar-SA" b="0" dirty="0"/>
              <a:t>لمؤسسة من خلال برامجها المختلفة والمرتبطة برسالتها، وتعكس المعايير الأكاديمية</a:t>
            </a:r>
            <a:r>
              <a:rPr lang="ar-EG" b="0" dirty="0"/>
              <a:t> </a:t>
            </a:r>
            <a:r>
              <a:rPr lang="ar-SA" b="0" dirty="0"/>
              <a:t>المتبناه</a:t>
            </a:r>
            <a:r>
              <a:rPr lang="ar-EG" b="0" dirty="0"/>
              <a:t> </a:t>
            </a:r>
            <a:r>
              <a:rPr lang="ar-SA" b="0" dirty="0"/>
              <a:t>، وقابلة للقياس</a:t>
            </a:r>
            <a:r>
              <a:rPr lang="ar-EG" b="0" dirty="0"/>
              <a:t> </a:t>
            </a:r>
            <a:r>
              <a:rPr lang="ar-SA" b="0" dirty="0"/>
              <a:t>، وكذا ترتبط بشكل واضح بالطرق المختلفة لتقويم الطلاب</a:t>
            </a:r>
            <a:r>
              <a:rPr lang="ar-EG" b="0" dirty="0"/>
              <a:t> </a:t>
            </a:r>
            <a:r>
              <a:rPr lang="ar-SA" b="0" dirty="0"/>
              <a:t>.</a:t>
            </a:r>
            <a:endParaRPr lang="ar-EG" b="0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b="0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b="0" dirty="0"/>
              <a:t>ما ينبغى أن يعرفه الطالب ويكون قادراً على أدائه .</a:t>
            </a:r>
            <a:endParaRPr lang="en-US" sz="1800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th-TH" dirty="0"/>
          </a:p>
        </p:txBody>
      </p:sp>
      <p:pic>
        <p:nvPicPr>
          <p:cNvPr id="200708" name="Picture 4" descr="circle_IL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268413"/>
            <a:ext cx="2017713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27088" y="1700213"/>
            <a:ext cx="7239000" cy="4800600"/>
            <a:chOff x="838200" y="1066800"/>
            <a:chExt cx="7239000" cy="4800600"/>
          </a:xfrm>
        </p:grpSpPr>
        <p:sp>
          <p:nvSpPr>
            <p:cNvPr id="22531" name="Oval 3"/>
            <p:cNvSpPr>
              <a:spLocks noChangeArrowheads="1"/>
            </p:cNvSpPr>
            <p:nvPr/>
          </p:nvSpPr>
          <p:spPr bwMode="auto">
            <a:xfrm>
              <a:off x="838200" y="1066800"/>
              <a:ext cx="7239000" cy="4800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539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1" eaLnBrk="0" hangingPunct="0">
                <a:defRPr/>
              </a:pPr>
              <a:endParaRPr lang="en-GB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18" charset="0"/>
                <a:cs typeface="Times New Roman" pitchFamily="18" charset="0"/>
              </a:endParaRPr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 flipH="1">
              <a:off x="2133600" y="1524000"/>
              <a:ext cx="4419600" cy="381000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2057400" y="1676400"/>
              <a:ext cx="5181600" cy="3276600"/>
            </a:xfrm>
            <a:prstGeom prst="line">
              <a:avLst/>
            </a:prstGeom>
            <a:noFill/>
            <a:ln w="4127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700338" y="1773238"/>
            <a:ext cx="3429000" cy="1235075"/>
            <a:chOff x="2667000" y="1295400"/>
            <a:chExt cx="3429000" cy="1235075"/>
          </a:xfrm>
        </p:grpSpPr>
        <p:sp>
          <p:nvSpPr>
            <p:cNvPr id="16391" name="Text Box 6"/>
            <p:cNvSpPr txBox="1">
              <a:spLocks noChangeArrowheads="1"/>
            </p:cNvSpPr>
            <p:nvPr/>
          </p:nvSpPr>
          <p:spPr bwMode="auto">
            <a:xfrm>
              <a:off x="2667000" y="1295400"/>
              <a:ext cx="3429000" cy="10064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SA" sz="3200" b="1" dirty="0">
                  <a:solidFill>
                    <a:srgbClr val="008000"/>
                  </a:solidFill>
                  <a:latin typeface="Times" pitchFamily="18" charset="0"/>
                  <a:cs typeface="Times New Roman" pitchFamily="18" charset="0"/>
                </a:rPr>
                <a:t>المعرفة والفهم</a:t>
              </a:r>
              <a:endParaRPr lang="en-GB" sz="3200" b="1" dirty="0">
                <a:solidFill>
                  <a:srgbClr val="008000"/>
                </a:solidFill>
                <a:latin typeface="Times" pitchFamily="18" charset="0"/>
                <a:cs typeface="Times New Roman" pitchFamily="18" charset="0"/>
              </a:endParaRPr>
            </a:p>
            <a:p>
              <a:pPr algn="ctr" rtl="1" eaLnBrk="0" hangingPunct="0"/>
              <a:endParaRPr lang="en-GB" b="1" dirty="0">
                <a:solidFill>
                  <a:srgbClr val="33CC33"/>
                </a:solidFill>
                <a:latin typeface="Times" pitchFamily="18" charset="0"/>
                <a:cs typeface="Times New Roman" pitchFamily="18" charset="0"/>
              </a:endParaRPr>
            </a:p>
          </p:txBody>
        </p:sp>
        <p:sp>
          <p:nvSpPr>
            <p:cNvPr id="16392" name="Text Box 7"/>
            <p:cNvSpPr txBox="1">
              <a:spLocks noChangeArrowheads="1"/>
            </p:cNvSpPr>
            <p:nvPr/>
          </p:nvSpPr>
          <p:spPr bwMode="auto">
            <a:xfrm>
              <a:off x="3500438" y="1828800"/>
              <a:ext cx="2039937" cy="7016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>
                  <a:latin typeface="Times" pitchFamily="18" charset="0"/>
                  <a:cs typeface="Times New Roman" pitchFamily="18" charset="0"/>
                </a:rPr>
                <a:t>Knowledge &amp;</a:t>
              </a:r>
            </a:p>
            <a:p>
              <a:pPr algn="ctr" rtl="1" eaLnBrk="0" hangingPunct="0"/>
              <a:r>
                <a:rPr lang="en-GB" sz="2000" b="1">
                  <a:latin typeface="Times" pitchFamily="18" charset="0"/>
                  <a:cs typeface="Times New Roman" pitchFamily="18" charset="0"/>
                </a:rPr>
                <a:t>understanding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071563" y="3457575"/>
            <a:ext cx="2890837" cy="1050925"/>
            <a:chOff x="1071538" y="2692400"/>
            <a:chExt cx="2890862" cy="1050628"/>
          </a:xfrm>
        </p:grpSpPr>
        <p:sp>
          <p:nvSpPr>
            <p:cNvPr id="16394" name="Text Box 8"/>
            <p:cNvSpPr txBox="1">
              <a:spLocks noChangeArrowheads="1"/>
            </p:cNvSpPr>
            <p:nvPr/>
          </p:nvSpPr>
          <p:spPr bwMode="auto">
            <a:xfrm>
              <a:off x="1143000" y="2692400"/>
              <a:ext cx="2819400" cy="5794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SA" sz="32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مهارات</a:t>
              </a:r>
              <a:r>
                <a:rPr lang="en-US" sz="32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r-SA" sz="32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عقلية</a:t>
              </a:r>
              <a:endParaRPr lang="en-GB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95" name="Text Box 9"/>
            <p:cNvSpPr txBox="1">
              <a:spLocks noChangeArrowheads="1"/>
            </p:cNvSpPr>
            <p:nvPr/>
          </p:nvSpPr>
          <p:spPr bwMode="auto">
            <a:xfrm>
              <a:off x="1071538" y="3285957"/>
              <a:ext cx="2786086" cy="4570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400" b="1">
                  <a:latin typeface="Times" pitchFamily="18" charset="0"/>
                  <a:cs typeface="Times New Roman" pitchFamily="18" charset="0"/>
                </a:rPr>
                <a:t>Skills</a:t>
              </a:r>
              <a:r>
                <a:rPr lang="ar-EG" sz="2400" b="1">
                  <a:latin typeface="Times" pitchFamily="18" charset="0"/>
                  <a:cs typeface="Times New Roman" pitchFamily="18" charset="0"/>
                </a:rPr>
                <a:t> </a:t>
              </a:r>
              <a:r>
                <a:rPr lang="en-GB" sz="2400" b="1">
                  <a:latin typeface="Times" pitchFamily="18" charset="0"/>
                  <a:cs typeface="Times New Roman" pitchFamily="18" charset="0"/>
                </a:rPr>
                <a:t>Intellectual</a:t>
              </a:r>
              <a:r>
                <a:rPr lang="ar-EG" sz="2400" b="1">
                  <a:latin typeface="Times" pitchFamily="18" charset="0"/>
                  <a:cs typeface="Times New Roman" pitchFamily="18" charset="0"/>
                </a:rPr>
                <a:t> </a:t>
              </a:r>
              <a:endParaRPr lang="en-GB" sz="2400" b="1">
                <a:latin typeface="Times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003800" y="3213100"/>
            <a:ext cx="2767013" cy="942975"/>
            <a:chOff x="5072066" y="2514600"/>
            <a:chExt cx="2767018" cy="942676"/>
          </a:xfrm>
        </p:grpSpPr>
        <p:sp>
          <p:nvSpPr>
            <p:cNvPr id="16397" name="Text Box 10"/>
            <p:cNvSpPr txBox="1">
              <a:spLocks noChangeArrowheads="1"/>
            </p:cNvSpPr>
            <p:nvPr/>
          </p:nvSpPr>
          <p:spPr bwMode="auto">
            <a:xfrm>
              <a:off x="5257800" y="2514600"/>
              <a:ext cx="2438400" cy="5794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 eaLnBrk="0" hangingPunct="0"/>
              <a:r>
                <a:rPr lang="ar-SA" sz="3200" b="1">
                  <a:solidFill>
                    <a:srgbClr val="993366"/>
                  </a:solidFill>
                  <a:latin typeface="Times New Roman" pitchFamily="18" charset="0"/>
                  <a:cs typeface="Times New Roman" pitchFamily="18" charset="0"/>
                </a:rPr>
                <a:t>مهارات</a:t>
              </a:r>
              <a:r>
                <a:rPr lang="en-US" sz="3200" b="1">
                  <a:solidFill>
                    <a:srgbClr val="9933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r-SA" sz="3200" b="1">
                  <a:solidFill>
                    <a:srgbClr val="993366"/>
                  </a:solidFill>
                  <a:latin typeface="Times New Roman" pitchFamily="18" charset="0"/>
                  <a:cs typeface="Times New Roman" pitchFamily="18" charset="0"/>
                </a:rPr>
                <a:t>عملية</a:t>
              </a:r>
              <a:endParaRPr lang="en-GB" sz="3200" b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98" name="Text Box 11"/>
            <p:cNvSpPr txBox="1">
              <a:spLocks noChangeArrowheads="1"/>
            </p:cNvSpPr>
            <p:nvPr/>
          </p:nvSpPr>
          <p:spPr bwMode="auto">
            <a:xfrm>
              <a:off x="5072066" y="3000221"/>
              <a:ext cx="2767018" cy="4570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ar-EG" sz="2400" b="1">
                  <a:latin typeface="Times" pitchFamily="18" charset="0"/>
                  <a:cs typeface="Times New Roman" pitchFamily="18" charset="0"/>
                </a:rPr>
                <a:t> </a:t>
              </a:r>
              <a:r>
                <a:rPr lang="en-US" sz="2400" b="1">
                  <a:latin typeface="Times" pitchFamily="18" charset="0"/>
                  <a:cs typeface="Times New Roman" pitchFamily="18" charset="0"/>
                </a:rPr>
                <a:t> </a:t>
              </a:r>
              <a:r>
                <a:rPr lang="en-GB" sz="2400" b="1">
                  <a:latin typeface="Times" pitchFamily="18" charset="0"/>
                  <a:cs typeface="Times New Roman" pitchFamily="18" charset="0"/>
                </a:rPr>
                <a:t>practical</a:t>
              </a:r>
              <a:r>
                <a:rPr lang="en-US" sz="2400" b="1">
                  <a:latin typeface="Times" pitchFamily="18" charset="0"/>
                  <a:cs typeface="Times New Roman" pitchFamily="18" charset="0"/>
                </a:rPr>
                <a:t> Skills</a:t>
              </a:r>
              <a:endParaRPr lang="en-GB" sz="2400" b="1">
                <a:latin typeface="Times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429000" y="4633913"/>
            <a:ext cx="2514600" cy="1387475"/>
            <a:chOff x="3429000" y="4038600"/>
            <a:chExt cx="2514600" cy="1387475"/>
          </a:xfrm>
        </p:grpSpPr>
        <p:sp>
          <p:nvSpPr>
            <p:cNvPr id="16400" name="Text Box 12"/>
            <p:cNvSpPr txBox="1">
              <a:spLocks noChangeArrowheads="1"/>
            </p:cNvSpPr>
            <p:nvPr/>
          </p:nvSpPr>
          <p:spPr bwMode="auto">
            <a:xfrm>
              <a:off x="3429000" y="4038600"/>
              <a:ext cx="2438400" cy="5794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SA" sz="3200" b="1">
                  <a:solidFill>
                    <a:srgbClr val="003399"/>
                  </a:solidFill>
                  <a:latin typeface="Times" pitchFamily="18" charset="0"/>
                  <a:cs typeface="Times New Roman" pitchFamily="18" charset="0"/>
                </a:rPr>
                <a:t>مهارات</a:t>
              </a:r>
              <a:r>
                <a:rPr lang="en-US" sz="3200" b="1">
                  <a:solidFill>
                    <a:srgbClr val="003399"/>
                  </a:solidFill>
                  <a:latin typeface="Times" pitchFamily="18" charset="0"/>
                  <a:cs typeface="Times New Roman" pitchFamily="18" charset="0"/>
                </a:rPr>
                <a:t> </a:t>
              </a:r>
              <a:r>
                <a:rPr lang="ar-SA" sz="3200" b="1">
                  <a:solidFill>
                    <a:srgbClr val="003399"/>
                  </a:solidFill>
                  <a:latin typeface="Times" pitchFamily="18" charset="0"/>
                  <a:cs typeface="Times New Roman" pitchFamily="18" charset="0"/>
                </a:rPr>
                <a:t>عامة</a:t>
              </a:r>
              <a:endParaRPr lang="en-GB" sz="3200" b="1">
                <a:solidFill>
                  <a:srgbClr val="003399"/>
                </a:solidFill>
                <a:latin typeface="Times" pitchFamily="18" charset="0"/>
                <a:cs typeface="Times New Roman" pitchFamily="18" charset="0"/>
              </a:endParaRPr>
            </a:p>
          </p:txBody>
        </p:sp>
        <p:sp>
          <p:nvSpPr>
            <p:cNvPr id="16401" name="Text Box 13"/>
            <p:cNvSpPr txBox="1">
              <a:spLocks noChangeArrowheads="1"/>
            </p:cNvSpPr>
            <p:nvPr/>
          </p:nvSpPr>
          <p:spPr bwMode="auto">
            <a:xfrm>
              <a:off x="3505200" y="4724400"/>
              <a:ext cx="2438400" cy="7016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>
                  <a:latin typeface="Times" pitchFamily="18" charset="0"/>
                  <a:cs typeface="Times New Roman" pitchFamily="18" charset="0"/>
                </a:rPr>
                <a:t>General &amp;</a:t>
              </a:r>
            </a:p>
            <a:p>
              <a:pPr algn="ctr" rtl="1" eaLnBrk="0" hangingPunct="0"/>
              <a:r>
                <a:rPr lang="en-GB" sz="2000" b="1">
                  <a:latin typeface="Times" pitchFamily="18" charset="0"/>
                  <a:cs typeface="Times New Roman" pitchFamily="18" charset="0"/>
                </a:rPr>
                <a:t>transferable</a:t>
              </a:r>
            </a:p>
          </p:txBody>
        </p:sp>
      </p:grpSp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3995738" y="123825"/>
            <a:ext cx="4519612" cy="1144588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 anchorCtr="0">
            <a:noAutofit/>
          </a:bodyPr>
          <a:lstStyle/>
          <a:p>
            <a:r>
              <a:rPr lang="ar-EG" sz="3600" b="1" dirty="0">
                <a:latin typeface="Sakkal Majalla" pitchFamily="2" charset="-78"/>
                <a:cs typeface="Sakkal Majalla" pitchFamily="2" charset="-78"/>
              </a:rPr>
              <a:t>التصنيف الرباعى لنواتج التعلم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5072067" y="333375"/>
            <a:ext cx="3233734" cy="8318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المعرفة والفهم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772" name="TextBox 13"/>
          <p:cNvSpPr txBox="1">
            <a:spLocks noChangeArrowheads="1"/>
          </p:cNvSpPr>
          <p:nvPr/>
        </p:nvSpPr>
        <p:spPr bwMode="auto">
          <a:xfrm>
            <a:off x="500034" y="1357313"/>
            <a:ext cx="8001029" cy="150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المعلومات الأساسية والمفاهيم التى يجب أن يكتسبها الخريج عن إكمال البرنامج التعليمى .</a:t>
            </a: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400" dirty="0">
              <a:latin typeface="Tahoma" pitchFamily="34" charset="0"/>
              <a:cs typeface="AL-Mateen" pitchFamily="2" charset="-78"/>
            </a:endParaRPr>
          </a:p>
        </p:txBody>
      </p:sp>
      <p:pic>
        <p:nvPicPr>
          <p:cNvPr id="19467" name="Picture 11" descr="StackOfBook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2428868"/>
            <a:ext cx="2200275" cy="35464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  <p:bldP spid="327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4000496" y="284163"/>
            <a:ext cx="4329117" cy="7683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المهارات العملية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775" name="TextBox 16"/>
          <p:cNvSpPr txBox="1">
            <a:spLocks noChangeArrowheads="1"/>
          </p:cNvSpPr>
          <p:nvPr/>
        </p:nvSpPr>
        <p:spPr bwMode="auto">
          <a:xfrm>
            <a:off x="285720" y="1557338"/>
            <a:ext cx="8286781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400" dirty="0">
                <a:latin typeface="Tahoma" pitchFamily="34" charset="0"/>
                <a:cs typeface="AL-Mateen" pitchFamily="2" charset="-78"/>
              </a:rPr>
              <a:t> </a:t>
            </a: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القدرة على استخدام المادة الأكاديمية فى تطبيقات مهنية ، والتى يجب أن يكتسبها الطالب عند إكماله للبرنامج التعليمى . </a:t>
            </a:r>
          </a:p>
        </p:txBody>
      </p:sp>
      <p:pic>
        <p:nvPicPr>
          <p:cNvPr id="204810" name="Picture 10" descr="Account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3573463"/>
            <a:ext cx="2967037" cy="25304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  <p:bldP spid="327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5286380" y="284163"/>
            <a:ext cx="3043233" cy="7683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b" anchorCtr="0">
            <a:noAutofit/>
          </a:bodyPr>
          <a:lstStyle/>
          <a:p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المهارات العقلية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775" name="TextBox 16"/>
          <p:cNvSpPr txBox="1">
            <a:spLocks noChangeArrowheads="1"/>
          </p:cNvSpPr>
          <p:nvPr/>
        </p:nvSpPr>
        <p:spPr bwMode="auto">
          <a:xfrm>
            <a:off x="285720" y="1557338"/>
            <a:ext cx="8286781" cy="208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المهارات الذهنية المكتسبة بواسطة الخريج عند إكماله البرنامج التعليمى مثل: القدرة على الاختيار من بدائل أو اختيارات مختلفة ، والاستنتاج والمناقشة، والابتكار، وتحديد المشكلات وإيجاد الحلول . </a:t>
            </a:r>
          </a:p>
        </p:txBody>
      </p:sp>
      <p:pic>
        <p:nvPicPr>
          <p:cNvPr id="206853" name="Picture 5" descr="dreamstime_267675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3429000"/>
            <a:ext cx="1871663" cy="25923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  <p:bldP spid="327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3857620" y="284163"/>
            <a:ext cx="4471993" cy="7683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b" anchorCtr="0">
            <a:noAutofit/>
          </a:bodyPr>
          <a:lstStyle/>
          <a:p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المهارات العامة والمنقولة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799" name="TextBox 22"/>
          <p:cNvSpPr txBox="1">
            <a:spLocks noChangeArrowheads="1"/>
          </p:cNvSpPr>
          <p:nvPr/>
        </p:nvSpPr>
        <p:spPr bwMode="auto">
          <a:xfrm>
            <a:off x="2500298" y="1214423"/>
            <a:ext cx="618491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400" dirty="0">
                <a:latin typeface="Tahoma" pitchFamily="34" charset="0"/>
                <a:cs typeface="AL-Mateen" pitchFamily="2" charset="-78"/>
              </a:rPr>
              <a:t>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مختلف المهارات العامة أو المهارات القابلة للاستخدام فى مجالات العمل التى يجب أن يكتسبها الطالب عند إكماله للبرنامج التعليمى ، وهى غير مختصة بمادة الدراسة مثل: مهارات التعلم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الذاتى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مهارات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الاتصال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مهارات الإدارة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الذاتية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مهارات العمل فى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فريق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مهارات حل المشكلات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، كتابة التقارير .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r" rtl="1">
              <a:buClr>
                <a:srgbClr val="FF3300"/>
              </a:buClr>
            </a:pP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8902" name="Picture 6" descr="importance-of-effective-communication-skills-0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549275"/>
            <a:ext cx="1800225" cy="2519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  <p:bldP spid="33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928688"/>
            <a:ext cx="77152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2928938"/>
            <a:ext cx="6286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3857620" y="284163"/>
            <a:ext cx="4471993" cy="7683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b" anchorCtr="0">
            <a:noAutofit/>
          </a:bodyPr>
          <a:lstStyle/>
          <a:p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المهارات العامة والمنقولة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799" name="TextBox 22"/>
          <p:cNvSpPr txBox="1">
            <a:spLocks noChangeArrowheads="1"/>
          </p:cNvSpPr>
          <p:nvPr/>
        </p:nvSpPr>
        <p:spPr bwMode="auto">
          <a:xfrm>
            <a:off x="2500298" y="1214423"/>
            <a:ext cx="618491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2400" dirty="0">
                <a:latin typeface="Tahoma" pitchFamily="34" charset="0"/>
                <a:cs typeface="AL-Mateen" pitchFamily="2" charset="-78"/>
              </a:rPr>
              <a:t> </a:t>
            </a:r>
            <a:r>
              <a:rPr lang="ar-EG" sz="2400" dirty="0" smtClean="0">
                <a:latin typeface="Tahoma" pitchFamily="34" charset="0"/>
                <a:cs typeface="AL-Mateen" pitchFamily="2" charset="-78"/>
              </a:rPr>
              <a:t>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ومنها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أيضاً : مهارة إدارة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الوقت ، </a:t>
            </a:r>
            <a:r>
              <a:rPr lang="ar-E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والمرونة فى تبنى التغييرات والعمل فى ظل الأوضاع المتناقضة ، والاتصال الفعال ، إدارة البيانات والمعارف وتكنولوجيا المعلومات ، وإدارة الأفراد وحفزهم ، والريادة والرؤية.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r" rtl="1">
              <a:buClr>
                <a:srgbClr val="FF3300"/>
              </a:buClr>
              <a:buFont typeface="Wingdings" pitchFamily="2" charset="2"/>
              <a:buChar char="q"/>
            </a:pP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8904" name="Picture 8" descr="communicati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573463"/>
            <a:ext cx="1655763" cy="1655762"/>
          </a:xfrm>
          <a:prstGeom prst="rect">
            <a:avLst/>
          </a:prstGeom>
          <a:noFill/>
        </p:spPr>
      </p:pic>
      <p:pic>
        <p:nvPicPr>
          <p:cNvPr id="208906" name="Picture 10" descr="time-management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1428736"/>
            <a:ext cx="1655762" cy="12969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nimBg="1"/>
      <p:bldP spid="337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186" name="Group 2"/>
          <p:cNvGraphicFramePr>
            <a:graphicFrameLocks noGrp="1"/>
          </p:cNvGraphicFramePr>
          <p:nvPr>
            <p:ph/>
          </p:nvPr>
        </p:nvGraphicFramePr>
        <p:xfrm>
          <a:off x="2700338" y="263525"/>
          <a:ext cx="5775325" cy="5713413"/>
        </p:xfrm>
        <a:graphic>
          <a:graphicData uri="http://schemas.openxmlformats.org/drawingml/2006/table">
            <a:tbl>
              <a:tblPr/>
              <a:tblGrid>
                <a:gridCol w="5775325"/>
              </a:tblGrid>
              <a:tr h="57134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EG"/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3717925" y="3308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endParaRPr lang="ar-EG" sz="1800" b="1">
              <a:latin typeface="Verdana" pitchFamily="34" charset="0"/>
              <a:cs typeface="Arial" pitchFamily="34" charset="0"/>
            </a:endParaRPr>
          </a:p>
        </p:txBody>
      </p:sp>
      <p:sp>
        <p:nvSpPr>
          <p:cNvPr id="221197" name="Rectangle 13"/>
          <p:cNvSpPr>
            <a:spLocks noChangeArrowheads="1"/>
          </p:cNvSpPr>
          <p:nvPr/>
        </p:nvSpPr>
        <p:spPr bwMode="auto">
          <a:xfrm>
            <a:off x="1571604" y="2357430"/>
            <a:ext cx="6392877" cy="1143000"/>
          </a:xfrm>
          <a:prstGeom prst="rect">
            <a:avLst/>
          </a:prstGeom>
          <a:solidFill>
            <a:schemeClr val="accent1">
              <a:lumMod val="60000"/>
              <a:lumOff val="40000"/>
              <a:alpha val="1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 anchorCtr="0">
            <a:flatTx/>
          </a:bodyPr>
          <a:lstStyle/>
          <a:p>
            <a:pPr algn="ctr" rtl="1"/>
            <a:r>
              <a:rPr lang="ar-S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تنفيذ المعايير الأكاديمية المرجعية </a:t>
            </a: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الق</a:t>
            </a:r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ياس</a:t>
            </a: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ية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186" name="Group 2"/>
          <p:cNvGraphicFramePr>
            <a:graphicFrameLocks noGrp="1"/>
          </p:cNvGraphicFramePr>
          <p:nvPr>
            <p:ph/>
          </p:nvPr>
        </p:nvGraphicFramePr>
        <p:xfrm>
          <a:off x="2700338" y="263525"/>
          <a:ext cx="5775325" cy="5713413"/>
        </p:xfrm>
        <a:graphic>
          <a:graphicData uri="http://schemas.openxmlformats.org/drawingml/2006/table">
            <a:tbl>
              <a:tblPr/>
              <a:tblGrid>
                <a:gridCol w="5775325"/>
              </a:tblGrid>
              <a:tr h="57134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ar-EG"/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3717925" y="3308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endParaRPr lang="ar-EG" sz="1800" b="1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221194" name="Picture 10" descr="untitle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285728"/>
            <a:ext cx="8786842" cy="6116660"/>
          </a:xfrm>
          <a:prstGeom prst="rect">
            <a:avLst/>
          </a:prstGeom>
          <a:noFill/>
        </p:spPr>
      </p:pic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1571604" y="4786322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en-US" sz="1800" b="1" dirty="0">
                <a:solidFill>
                  <a:srgbClr val="996633"/>
                </a:solidFill>
                <a:latin typeface="Verdana" pitchFamily="34" charset="0"/>
                <a:cs typeface="Arial" pitchFamily="34" charset="0"/>
              </a:rPr>
              <a:t>Attributes</a:t>
            </a:r>
            <a:endParaRPr lang="en-US" sz="1400" b="1" dirty="0">
              <a:solidFill>
                <a:srgbClr val="996633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3643306" y="2928934"/>
            <a:ext cx="17812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en-US" sz="4000" b="1" dirty="0">
                <a:latin typeface="Verdana" pitchFamily="34" charset="0"/>
                <a:cs typeface="Arial" pitchFamily="34" charset="0"/>
              </a:rPr>
              <a:t>NARS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492896"/>
            <a:ext cx="5482952" cy="994122"/>
          </a:xfrm>
        </p:spPr>
        <p:txBody>
          <a:bodyPr/>
          <a:lstStyle/>
          <a:p>
            <a:r>
              <a:rPr lang="ar-EG" dirty="0" smtClean="0"/>
              <a:t>مثال : نحو </a:t>
            </a:r>
            <a:r>
              <a:rPr lang="ar-EG" dirty="0" smtClean="0"/>
              <a:t>التطبيق .......</a:t>
            </a:r>
            <a:endParaRPr lang="ar-E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mapping </a:t>
            </a:r>
            <a:endParaRPr lang="ar-EG" dirty="0"/>
          </a:p>
        </p:txBody>
      </p:sp>
      <p:pic>
        <p:nvPicPr>
          <p:cNvPr id="20482" name="Picture 2" descr="map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68760"/>
            <a:ext cx="8678198" cy="5160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 descr="Paper bag"/>
          <p:cNvSpPr>
            <a:spLocks noGrp="1" noChangeArrowheads="1"/>
          </p:cNvSpPr>
          <p:nvPr>
            <p:ph type="body" idx="4294967295"/>
          </p:nvPr>
        </p:nvSpPr>
        <p:spPr>
          <a:xfrm>
            <a:off x="4498975" y="428625"/>
            <a:ext cx="4321175" cy="839788"/>
          </a:xfrm>
          <a:solidFill>
            <a:schemeClr val="accent4">
              <a:lumMod val="20000"/>
              <a:lumOff val="80000"/>
            </a:schemeClr>
          </a:solidFill>
          <a:ln/>
        </p:spPr>
        <p:txBody>
          <a:bodyPr anchor="ctr" anchorCtr="0">
            <a:normAutofit/>
          </a:bodyPr>
          <a:lstStyle/>
          <a:p>
            <a:pPr algn="ctr">
              <a:buNone/>
            </a:pPr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خريطة نواتج التعلم المستهدفة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84478" name="Group 158"/>
          <p:cNvGraphicFramePr>
            <a:graphicFrameLocks noGrp="1"/>
          </p:cNvGraphicFramePr>
          <p:nvPr>
            <p:ph idx="4294967295"/>
          </p:nvPr>
        </p:nvGraphicFramePr>
        <p:xfrm>
          <a:off x="214285" y="1928801"/>
          <a:ext cx="8029604" cy="4429156"/>
        </p:xfrm>
        <a:graphic>
          <a:graphicData uri="http://schemas.openxmlformats.org/drawingml/2006/table">
            <a:tbl>
              <a:tblPr rtl="1"/>
              <a:tblGrid>
                <a:gridCol w="3279994"/>
                <a:gridCol w="517793"/>
                <a:gridCol w="519697"/>
                <a:gridCol w="517793"/>
                <a:gridCol w="517793"/>
                <a:gridCol w="517793"/>
                <a:gridCol w="517793"/>
                <a:gridCol w="517793"/>
                <a:gridCol w="519698"/>
                <a:gridCol w="603457"/>
              </a:tblGrid>
              <a:tr h="79205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ILOs </a:t>
                      </a:r>
                      <a:r>
                        <a:rPr kumimoji="0" lang="ar-E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للبرنامج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 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م 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480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ILOs 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 (1)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541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ILOs 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 (2)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541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ILOs 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 (3)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673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ILOs 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 (4)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541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ILOs  </a:t>
                      </a: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 (5)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L-Mateen" pitchFamily="2" charset="-78"/>
                        </a:rPr>
                        <a:t>×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E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L-Matee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19" name="Text Box 138"/>
          <p:cNvSpPr txBox="1">
            <a:spLocks noChangeArrowheads="1"/>
          </p:cNvSpPr>
          <p:nvPr/>
        </p:nvSpPr>
        <p:spPr bwMode="auto">
          <a:xfrm>
            <a:off x="2195513" y="1341438"/>
            <a:ext cx="20875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المقررات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build="p" animBg="1"/>
      <p:bldP spid="400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51500" y="260350"/>
            <a:ext cx="2713038" cy="88265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 anchorCtr="0">
            <a:noAutofit/>
          </a:bodyPr>
          <a:lstStyle/>
          <a:p>
            <a:r>
              <a:rPr lang="ar-E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أهمية نواتج التعلم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14282" y="1412875"/>
            <a:ext cx="8786874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وسيلة فعالة لمراجعة المنهج ومحتوى المقررات الدراسية .</a:t>
            </a: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endParaRPr lang="ar-EG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وسيلة فعالة لتحديد وسائل التقويم المناسبة .</a:t>
            </a: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endParaRPr lang="ar-EG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تسمح بتقويم فعالية التدريس .</a:t>
            </a: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endParaRPr lang="ar-EG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تشجع التعلم النشط المتمركز حول الطالب .</a:t>
            </a: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endParaRPr lang="ar-EG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تعرف الطالب بوضوح ما يتوقع أن يتعلمه ، </a:t>
            </a:r>
            <a:r>
              <a:rPr lang="ar-E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وكيف </a:t>
            </a: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سيتم تقييمه .</a:t>
            </a: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endParaRPr lang="ar-EG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342900" indent="-342900" algn="r" rtl="1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تشجع الطالب على تحمل المسئولية والتعلم الذاتى والتقويم الذاتى 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8663" name="Picture 7" descr="thumbtack_note_important_1(2)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72" y="2071678"/>
            <a:ext cx="2305050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71414"/>
            <a:ext cx="4403729" cy="946150"/>
          </a:xfrm>
        </p:spPr>
        <p:txBody>
          <a:bodyPr>
            <a:normAutofit/>
          </a:bodyPr>
          <a:lstStyle/>
          <a:p>
            <a:r>
              <a:rPr lang="ar-EG" dirty="0" smtClean="0"/>
              <a:t>مردود تطبيق </a:t>
            </a:r>
            <a:r>
              <a:rPr lang="ar-EG" dirty="0"/>
              <a:t>المعايير الأكاديمية</a:t>
            </a:r>
            <a:endParaRPr lang="th-TH" dirty="0"/>
          </a:p>
        </p:txBody>
      </p:sp>
      <p:sp>
        <p:nvSpPr>
          <p:cNvPr id="10243" name="Rectangle 3" descr="Paper bag"/>
          <p:cNvSpPr>
            <a:spLocks noGrp="1" noChangeArrowheads="1"/>
          </p:cNvSpPr>
          <p:nvPr>
            <p:ph type="body" idx="1"/>
          </p:nvPr>
        </p:nvSpPr>
        <p:spPr>
          <a:xfrm>
            <a:off x="755650" y="1357298"/>
            <a:ext cx="7704138" cy="50244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إنشاء برامج أكاديمية جديدة 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إعادة تنظيم البرامج الأكاديمية القائمة (تعديل اللوائح) 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تقويم الطلاب المبنى على المعايير  </a:t>
            </a:r>
            <a:r>
              <a:rPr lang="en-US" dirty="0"/>
              <a:t>Standards-based Evaluation</a:t>
            </a:r>
            <a:r>
              <a:rPr lang="ar-EG" dirty="0"/>
              <a:t> 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التدريس المبنى على المعايير  </a:t>
            </a:r>
            <a:r>
              <a:rPr lang="en-US" dirty="0"/>
              <a:t>Standards-based Teaching</a:t>
            </a:r>
            <a:r>
              <a:rPr lang="ar-EG" dirty="0"/>
              <a:t> 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سياسات القبول 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التدريب الميدانى 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932363" y="71414"/>
            <a:ext cx="3543300" cy="946150"/>
          </a:xfrm>
        </p:spPr>
        <p:txBody>
          <a:bodyPr/>
          <a:lstStyle/>
          <a:p>
            <a:r>
              <a:rPr lang="ar-EG"/>
              <a:t>مسئولية  تطبيق المعايير</a:t>
            </a:r>
            <a:endParaRPr lang="th-TH"/>
          </a:p>
        </p:txBody>
      </p:sp>
      <p:sp>
        <p:nvSpPr>
          <p:cNvPr id="223235" name="Rectangle 3" descr="Paper bag"/>
          <p:cNvSpPr>
            <a:spLocks noGrp="1" noChangeArrowheads="1"/>
          </p:cNvSpPr>
          <p:nvPr>
            <p:ph type="body" idx="1"/>
          </p:nvPr>
        </p:nvSpPr>
        <p:spPr>
          <a:xfrm>
            <a:off x="2928926" y="1260491"/>
            <a:ext cx="5757874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مسئولية المجلس العلمى الحاكم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مسئولية إدارة البرنامج الأكاديمى . 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مسئولية المجلس الحاكم للكلية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مسئولية مركز ضمان الجودة والاعتماد  .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endParaRPr lang="ar-EG" dirty="0"/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ar-EG" dirty="0"/>
              <a:t>مسئولية المجلس الحاكم للجامعة .</a:t>
            </a:r>
            <a:endParaRPr lang="th-TH" dirty="0"/>
          </a:p>
        </p:txBody>
      </p:sp>
      <p:pic>
        <p:nvPicPr>
          <p:cNvPr id="223237" name="Picture 5" descr="Discussi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125538"/>
            <a:ext cx="2016125" cy="309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143116"/>
            <a:ext cx="5900750" cy="1643074"/>
          </a:xfrm>
        </p:spPr>
        <p:txBody>
          <a:bodyPr>
            <a:normAutofit/>
          </a:bodyPr>
          <a:lstStyle/>
          <a:p>
            <a:r>
              <a:rPr lang="ar-EG" sz="4800" dirty="0" smtClean="0"/>
              <a:t>مستويات النواتج التعليمية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1.gstatic.com/images?q=tbn:VwRJGWmkB6lxEM:http://basmagm.files.wordpress.com/2007/11/26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642938"/>
            <a:ext cx="6357938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143625" y="214312"/>
            <a:ext cx="2643188" cy="910432"/>
          </a:xfrm>
          <a:prstGeom prst="rect">
            <a:avLst/>
          </a:prstGeom>
          <a:solidFill>
            <a:schemeClr val="tx2">
              <a:lumMod val="40000"/>
              <a:lumOff val="60000"/>
              <a:alpha val="26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1" anchor="ctr" anchorCtr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مرحباً بكم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71438"/>
            <a:ext cx="4343376" cy="9286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مستويات نواتج المعرفة</a:t>
            </a:r>
            <a:endParaRPr lang="ar-E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 descr="http://www.edutrapedia.com/uploads/userfiles/RLO/rlo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71546"/>
            <a:ext cx="742955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214282" y="500042"/>
            <a:ext cx="8548718" cy="5572164"/>
            <a:chOff x="1676400" y="2438400"/>
            <a:chExt cx="7086600" cy="373380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1676400" y="25146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التقويم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2819400" y="31242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التركيب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962400" y="37338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التحليل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5105400" y="43434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 dirty="0">
                  <a:latin typeface="Times New Roman" pitchFamily="18" charset="0"/>
                  <a:cs typeface="Times New Roman" pitchFamily="18" charset="0"/>
                </a:rPr>
                <a:t>التطبيق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6248400" y="49530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الفهم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7391400" y="5562600"/>
              <a:ext cx="1143000" cy="609600"/>
            </a:xfrm>
            <a:prstGeom prst="flowChartProcess">
              <a:avLst/>
            </a:prstGeom>
            <a:solidFill>
              <a:srgbClr val="D3C46B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anchor="ctr"/>
            <a:lstStyle/>
            <a:p>
              <a:pPr algn="ctr" rtl="0"/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التذكر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 flipV="1">
              <a:off x="4191000" y="2438400"/>
              <a:ext cx="4572000" cy="2667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/>
            <a:lstStyle/>
            <a:p>
              <a:endParaRPr lang="ar-EG"/>
            </a:p>
          </p:txBody>
        </p:sp>
      </p:grpSp>
      <p:pic>
        <p:nvPicPr>
          <p:cNvPr id="13" name="Picture 4" descr="http://redie.uabc.mx/contenido/vol6no2/art-104-eng/blo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857628"/>
            <a:ext cx="1562102" cy="235745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42844" y="63579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dirty="0" smtClean="0"/>
              <a:t>B. Bloom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2844" y="214290"/>
          <a:ext cx="878687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المعرفة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3543312"/>
          </a:xfrm>
        </p:spPr>
        <p:txBody>
          <a:bodyPr/>
          <a:lstStyle/>
          <a:p>
            <a:r>
              <a:rPr lang="ar-EG" dirty="0" smtClean="0"/>
              <a:t>قدرة المتعلم على تذكر ما سبق تعلمه (الذاكرة الصماء وتعلم الحقائق)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يعرف ، يضيف ، يكتب ، يحدد ، يشير إلى ، يسترجع ، يذكر ، يعرض ، يسمى ، يختار ، يكرر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الفهم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>
            <a:normAutofit/>
          </a:bodyPr>
          <a:lstStyle/>
          <a:p>
            <a:r>
              <a:rPr lang="ar-EG" dirty="0" smtClean="0"/>
              <a:t>قدرة المتعلم على ترجمة الصورة الذهنية المحفوظة بلغته الخاصة ، أى كيف يتعامل مع المادة التى فهمها</a:t>
            </a:r>
          </a:p>
          <a:p>
            <a:endParaRPr lang="ar-EG" dirty="0" smtClean="0"/>
          </a:p>
          <a:p>
            <a:r>
              <a:rPr lang="ar-EG" dirty="0" smtClean="0"/>
              <a:t>القدرة على إعطاء المعنى والقدرة على التفسير وتمثل الحد الأدنى للاستيعاب ، وأبعاده : الترجمة ، التفسير ، التنبؤ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يفسر ، يترجم ، يعطى مثال ، يوضح ، يعبر ، يكمل ، يستبدل ، يصف ، يناقش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التطبيق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قدرة المتعلم على استعمال أو توظيف ما تم تعلمه فى مواقف جديدة </a:t>
            </a:r>
          </a:p>
          <a:p>
            <a:endParaRPr lang="ar-EG" dirty="0" smtClean="0"/>
          </a:p>
          <a:p>
            <a:r>
              <a:rPr lang="ar-EG" dirty="0" smtClean="0"/>
              <a:t>الحد الأعلى للاستيعاب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ومن الأفعال فى هذا المستوى :  يطبق ، يستخدم ، يربط ، يحل ، يضيف ، يكتشف ، يوظف ، يبين ، يوضح ، ينفذ ، يعد ، يحسب 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9124" y="71415"/>
            <a:ext cx="4500594" cy="9286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مستوى التحليل </a:t>
            </a:r>
            <a:endParaRPr lang="ar-E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8072494" cy="4286280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dirty="0" smtClean="0"/>
              <a:t> </a:t>
            </a:r>
            <a:r>
              <a:rPr lang="ar-E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قدرة المتعلم على تفتيت مادة التعلم (مشكلة / فكرة / معلومة) إلى عناصرها الجزئية المكونة لها ليعرف كيف ترتبط ببعضها البعض وكيف تنتظم معاً</a:t>
            </a: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endParaRPr lang="ar-EG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اختزال المفاهيم إلى أجزاء ويبين العلاقة بينها </a:t>
            </a: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endParaRPr lang="ar-EG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ومن الأفعال فى هذا المستوى : يحلل ، يجزىء ، يفرق ، يميز ، يتعرف على ، يعين ، يشرح ، يستدل ، يقارن ، يوازن ، يقسم ، يفحص ، يختبر ، يتحرى ، يصنف ، يحل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066" y="214291"/>
            <a:ext cx="3814762" cy="7858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مستوى التركيب</a:t>
            </a:r>
            <a:endParaRPr lang="ar-E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429684" cy="4643470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dirty="0" smtClean="0"/>
              <a:t> </a:t>
            </a:r>
            <a:r>
              <a:rPr lang="ar-EG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قدرة المتعلم على وضع الأجزاء مع بعضها البعض لتشكيل كل جديد ، أو تشكيل بنى معرفية جديدة من المعارف والمهارات المكتسبة على نحو يتميز بالابداع</a:t>
            </a: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endParaRPr lang="ar-EG" sz="1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توليد أفكار جديدة أو نتائج من المفاهيم التى سبق تعلمها</a:t>
            </a: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endParaRPr lang="ar-EG" sz="1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ومن الأفعال فى هذا المستوى : يشكل ، يصنف ، يؤلف ، يجمع ، يصمم ، ينظم ، يولد ، يعدل ، يخطط ، يعيد ترتيب ، يلخص ، يقرن ، يعيد تنظيم ، يعيد كتابة ، يعيد بناء ، يبنى ، يطور ، ينتج ، يكامل ، يعمم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32" y="142852"/>
            <a:ext cx="3600448" cy="108426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مستوى التقويم</a:t>
            </a:r>
            <a:endParaRPr lang="ar-E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3929090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dirty="0" smtClean="0">
                <a:solidFill>
                  <a:schemeClr val="tx1"/>
                </a:solidFill>
              </a:rPr>
              <a:t> </a:t>
            </a:r>
            <a:r>
              <a:rPr lang="ar-E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قدرة المتعلم على إصدار أحكام بناء على محكات ذاتية يطورها بنفسه أو استناداً إلى معايير خارجية ، أى كيف يعد المتعلم حجة أو يقوم بمناظرة ويقارن ويفند الحجج ويتخذ أحكام وقرارات </a:t>
            </a: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just">
              <a:buClr>
                <a:srgbClr val="FF0000"/>
              </a:buClr>
              <a:buSzPct val="115000"/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ومن الأفعال فى هذا المستوى : يقوم ، يقدر ، يحكم ويقرر ، يتحقق من ، يبرز ، يوازن ، ينقد ، يوصى ، يلخص ، يعدل ، يفسر ، يستخلص ، يختار ، يقنع ، يعطى حكماً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مستويات الجانب الوجدانى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57158" y="1397000"/>
          <a:ext cx="828680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285992"/>
            <a:ext cx="6779096" cy="994122"/>
          </a:xfrm>
        </p:spPr>
        <p:txBody>
          <a:bodyPr/>
          <a:lstStyle/>
          <a:p>
            <a:pPr rtl="0"/>
            <a:r>
              <a:rPr lang="en-US" dirty="0" smtClean="0"/>
              <a:t>A Standards-Based Education System</a:t>
            </a:r>
            <a:endParaRPr lang="ar-E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الاستقبال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46243"/>
            <a:ext cx="8329642" cy="4525963"/>
          </a:xfrm>
        </p:spPr>
        <p:txBody>
          <a:bodyPr/>
          <a:lstStyle/>
          <a:p>
            <a:r>
              <a:rPr lang="ar-EG" dirty="0" smtClean="0"/>
              <a:t> الوعى والاستعداد والانتباه الانتقائى لشىء ما مثل التعلم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يسأل ، ينتبه ، يشير إلى ، يصغى ، يبدى اهتماماً ،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الاستجابة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المشاركة النشطة والإيجابية فى نشاط أو عملية ، ويتضمن الإذعان والرضا أو الارتياح . 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يجيب ، يقرر ، يناقش ، يعاون ، يشارك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التقييم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إعطاء قيمة معينة لنشاط أو فكرة ، ويتضمن التقبل أو القبول ، والتفضيل والإلتزام .</a:t>
            </a:r>
          </a:p>
          <a:p>
            <a:endParaRPr lang="ar-EG" dirty="0" smtClean="0"/>
          </a:p>
          <a:p>
            <a:r>
              <a:rPr lang="ar-EG" dirty="0" smtClean="0"/>
              <a:t> مثل قبول قيمة التعاون فى إنجاز مهمة ما وتفضيلها وجعلها أولوية ومن ثم التعهد بها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يتابع ، يشارك ، يبادر ، يقترح ، يساهم ، يدعو </a:t>
            </a:r>
          </a:p>
          <a:p>
            <a:endParaRPr lang="ar-E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التنظيم القيمى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استدخال وتنظيم القيم والأفكار فى نظام الطالب القيمى ومعتقداته .</a:t>
            </a:r>
          </a:p>
          <a:p>
            <a:endParaRPr lang="ar-EG" dirty="0" smtClean="0"/>
          </a:p>
          <a:p>
            <a:r>
              <a:rPr lang="ar-EG" dirty="0" smtClean="0"/>
              <a:t>ويتضمن التأطير المفاهيمى (تكوين مفهوم القيمة) والتنظيم (تنظيم نسق القيمة)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يتمسك ، يغير ، يصحح ، يدعم ، 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القيم المميزة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أرقى مستويات الجانب الوجدانى ، ويعنى استدخال قيم الطالب فى سلوكياته لتصبح مميزة له ، ويتضمن التعميم . </a:t>
            </a:r>
          </a:p>
          <a:p>
            <a:endParaRPr lang="ar-EG" dirty="0" smtClean="0"/>
          </a:p>
          <a:p>
            <a:r>
              <a:rPr lang="ar-EG" dirty="0" smtClean="0"/>
              <a:t> ومن الأفعال الدالة : يراجع ، يساهم ، يؤثر ، يعدل ، يضبط ،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مستويات الجانب المهارى - العملى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158" y="1397000"/>
          <a:ext cx="828680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الملاحظة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ملاحظة الطالب أحداث معينة والحديث عنها ، وتكشف عن إدراك الطالب ووعية بالحدث .</a:t>
            </a:r>
          </a:p>
          <a:p>
            <a:endParaRPr lang="ar-EG" dirty="0" smtClean="0"/>
          </a:p>
          <a:p>
            <a:r>
              <a:rPr lang="ar-EG" dirty="0" smtClean="0"/>
              <a:t> من الأفعال : يكشف ، يقيم ، ...  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التهيئة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استعداد الطالب النفسى والعضلى لأداء نشاط معين معرفياً أو وجدانياً أو حركياً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يبدى ، يظهر ، يسجل ، يستجيب ، ...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الآلية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يؤدى الطالب المهارة على نحو آلى أو أوتوماتيكى ، وهو مستوى بداية أداء المهارة .</a:t>
            </a:r>
          </a:p>
          <a:p>
            <a:endParaRPr lang="ar-EG" dirty="0" smtClean="0"/>
          </a:p>
          <a:p>
            <a:r>
              <a:rPr lang="ar-EG" dirty="0" smtClean="0"/>
              <a:t> تؤدى المهارة فى هذا المستوى فى ضوء إرشادات عضو هيئة التدريس أو بالمحاكاة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يرسم ، يبرهن ، يجرب ، يستخدم ، يفحص ، ينفذ 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الاتقان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يتمثل فى أداء الطالب للمهارة بأقصى سرعة وأكثر اتقاناً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يزن ، يقيس ، ينظم ، يجدول ، ..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779096" cy="994122"/>
          </a:xfrm>
        </p:spPr>
        <p:txBody>
          <a:bodyPr/>
          <a:lstStyle/>
          <a:p>
            <a:pPr rtl="0"/>
            <a:r>
              <a:rPr lang="en-US" dirty="0" smtClean="0"/>
              <a:t>A Standards-Based Education System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 fontScale="92500" lnSpcReduction="10000"/>
          </a:bodyPr>
          <a:lstStyle/>
          <a:p>
            <a:pPr rtl="0">
              <a:buNone/>
            </a:pPr>
            <a:r>
              <a:rPr lang="en-US" dirty="0" smtClean="0"/>
              <a:t>Standards-based education is a process for planning, delivering, monitoring and improving academic programs in which clearly defined academic standards provide the basis for teaching and assessment. </a:t>
            </a:r>
          </a:p>
          <a:p>
            <a:pPr rtl="0">
              <a:buNone/>
            </a:pPr>
            <a:endParaRPr lang="en-US" dirty="0" smtClean="0"/>
          </a:p>
          <a:p>
            <a:pPr rtl="0"/>
            <a:r>
              <a:rPr lang="en-US" dirty="0" smtClean="0"/>
              <a:t>Standards help ensure students learn what is important, rather than allowing textbooks to dictate classroom practice. </a:t>
            </a:r>
          </a:p>
          <a:p>
            <a:pPr rtl="0">
              <a:buNone/>
            </a:pPr>
            <a:endParaRPr lang="en-US" dirty="0" smtClean="0"/>
          </a:p>
          <a:p>
            <a:pPr rtl="0"/>
            <a:r>
              <a:rPr lang="en-US" dirty="0" smtClean="0"/>
              <a:t>Student learning is the focus - aiming for a high and deep level of student understanding that goes beyond traditional textbook-based or lesson-based instruction.</a:t>
            </a:r>
          </a:p>
          <a:p>
            <a:pPr rtl="0"/>
            <a:endParaRPr lang="ar-EG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التكيف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يتمثل فى تنويع الطالب لمهاراته باختلاف المواقف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يكيف ، ينوع ، يضبط ، ينقح ، يعدل 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مستوى الإبداع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أداء الطالب المهارة بشكل غير مألوف ومتجدد .</a:t>
            </a:r>
          </a:p>
          <a:p>
            <a:endParaRPr lang="ar-EG" dirty="0" smtClean="0"/>
          </a:p>
          <a:p>
            <a:r>
              <a:rPr lang="ar-EG" dirty="0" smtClean="0"/>
              <a:t> ومن الأفعال : يصمم ، يبتكر ، يخترع ، يطور ، يستخدم ، ...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arabsys.net/pic/thanx/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857232"/>
            <a:ext cx="8143932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5482952" cy="994122"/>
          </a:xfrm>
        </p:spPr>
        <p:txBody>
          <a:bodyPr/>
          <a:lstStyle/>
          <a:p>
            <a:r>
              <a:rPr lang="en-US" dirty="0" smtClean="0"/>
              <a:t>A standards-based system: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fontScale="92500" lnSpcReduction="10000"/>
          </a:bodyPr>
          <a:lstStyle/>
          <a:p>
            <a:pPr rtl="0"/>
            <a:r>
              <a:rPr lang="en-US" dirty="0" smtClean="0"/>
              <a:t>measures its success based on student learning (the achievement of standards) ,</a:t>
            </a:r>
          </a:p>
          <a:p>
            <a:pPr rtl="0">
              <a:buNone/>
            </a:pPr>
            <a:endParaRPr lang="en-US" dirty="0" smtClean="0"/>
          </a:p>
          <a:p>
            <a:pPr rtl="0"/>
            <a:r>
              <a:rPr lang="en-US" dirty="0" smtClean="0"/>
              <a:t>aligns policies, initiatives, curriculum, instruction, and assessments with clearly defined academic standards, 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consistently communicates and uses standards to focus on ways to ensure success for all students, and  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>
                <a:hlinkClick r:id="rId2" action="ppaction://hlinkfile"/>
              </a:rPr>
              <a:t>uses assessment to inform instruction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143116"/>
            <a:ext cx="7572428" cy="1000132"/>
          </a:xfrm>
        </p:spPr>
        <p:txBody>
          <a:bodyPr>
            <a:normAutofit/>
          </a:bodyPr>
          <a:lstStyle/>
          <a:p>
            <a:r>
              <a:rPr lang="ar-EG" dirty="0" smtClean="0"/>
              <a:t>المعايير الأكاديمية القومية </a:t>
            </a:r>
            <a:r>
              <a:rPr lang="ar-EG" dirty="0" smtClean="0"/>
              <a:t>ا</a:t>
            </a:r>
            <a:r>
              <a:rPr lang="ar-EG" dirty="0" smtClean="0"/>
              <a:t>لقياسية</a:t>
            </a:r>
            <a:r>
              <a:rPr lang="ar-EG" dirty="0" smtClean="0"/>
              <a:t> </a:t>
            </a:r>
            <a:r>
              <a:rPr lang="ar-EG" dirty="0" smtClean="0"/>
              <a:t>والبرامج الأكاديمية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6446" y="500042"/>
            <a:ext cx="31432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Boutros Ads Condensed" pitchFamily="2" charset="-78"/>
              </a:rPr>
              <a:t>مستوى هيئة ضمان الجودة والاعتماد</a:t>
            </a:r>
            <a:endParaRPr lang="ar-EG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Boutros Ads Condensed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3636" y="1876000"/>
            <a:ext cx="264320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Boutros Ads Condensed" pitchFamily="2" charset="-78"/>
              </a:rPr>
              <a:t>مستوى الكلية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43636" y="4304892"/>
            <a:ext cx="264320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Boutros Ads Condensed" pitchFamily="2" charset="-78"/>
              </a:rPr>
              <a:t>مستوى البرامج الأكاديمية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500034" y="1142984"/>
            <a:ext cx="8286808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571472" y="2928934"/>
            <a:ext cx="8286808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2910" y="285728"/>
            <a:ext cx="50720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وضع المعايير القومية </a:t>
            </a: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القياسية </a:t>
            </a: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للبرامج الأكاديمية لمرحلتى الليسانس والدراسات العليا</a:t>
            </a:r>
            <a:endParaRPr lang="ar-E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1285860"/>
            <a:ext cx="5357850" cy="1357322"/>
          </a:xfrm>
          <a:prstGeom prst="rect">
            <a:avLst/>
          </a:prstGeom>
          <a:noFill/>
        </p:spPr>
        <p:txBody>
          <a:bodyPr wrap="square" rtlCol="1">
            <a:normAutofit fontScale="85000" lnSpcReduction="20000"/>
          </a:bodyPr>
          <a:lstStyle/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اقتراح / تبنى المعايير المعتمدة للليسانس والدراسات العليا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تجذير ثقافة الجودة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وضع خطة عمل تنفيذية لتأهيل البرامج للاعتماد ودعمها ومتابعتها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طلب تقويم داخلى من مركز ضمان الجودة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طلب زيارة استرشادية من هيئة ضمان الجودة والاعتماد </a:t>
            </a:r>
          </a:p>
          <a:p>
            <a:pPr algn="just"/>
            <a:endParaRPr lang="ar-EG" dirty="0" smtClean="0"/>
          </a:p>
          <a:p>
            <a:endParaRPr lang="ar-EG" dirty="0"/>
          </a:p>
        </p:txBody>
      </p:sp>
      <p:sp>
        <p:nvSpPr>
          <p:cNvPr id="15" name="TextBox 14"/>
          <p:cNvSpPr txBox="1"/>
          <p:nvPr/>
        </p:nvSpPr>
        <p:spPr>
          <a:xfrm>
            <a:off x="1000100" y="3075760"/>
            <a:ext cx="478634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وضع رسالة البرنامج الأكاديمى وأهدافه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وضع مواصفات خريج البرنامج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توصيف البرنامج الأكاديمى 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توصيف المقررات الدراسية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كتابة تقرير البرنامج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كتابة تقرير المقرر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وضع وتنفيذ خطة تقويم البرنامج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وضع خطة تحسين البرنامج </a:t>
            </a:r>
          </a:p>
          <a:p>
            <a:pPr algn="just">
              <a:buClr>
                <a:srgbClr val="C00000"/>
              </a:buClr>
              <a:buSzPct val="120000"/>
              <a:buFont typeface="Wingdings" pitchFamily="2" charset="2"/>
              <a:buChar char="§"/>
            </a:pP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وضع خطة تحسين المقرر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30" y="71414"/>
            <a:ext cx="5186370" cy="1000132"/>
          </a:xfrm>
        </p:spPr>
        <p:txBody>
          <a:bodyPr>
            <a:normAutofit/>
          </a:bodyPr>
          <a:lstStyle/>
          <a:p>
            <a:r>
              <a:rPr lang="ar-EG" dirty="0" smtClean="0"/>
              <a:t>المعايير الأكاديمية القومية المرجعية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1"/>
            <a:ext cx="8472518" cy="1828800"/>
          </a:xfrm>
        </p:spPr>
        <p:txBody>
          <a:bodyPr/>
          <a:lstStyle/>
          <a:p>
            <a:r>
              <a:rPr lang="ar-EG" b="0" dirty="0" smtClean="0"/>
              <a:t>هى المعايير الأكاديمية للبرامج التعليمية المختلفة والتى أعدتها الهيئة بالاستعانة بخبراء متخصصين وممثلين لمختلف قطاعات المستفيدين . وتمثل هذه المعايير الحد الأدنى المطلوب تحقيقه للاعتماد.</a:t>
            </a:r>
            <a:endParaRPr lang="ar-EG" dirty="0" smtClean="0"/>
          </a:p>
          <a:p>
            <a:endParaRPr lang="ar-EG" dirty="0"/>
          </a:p>
        </p:txBody>
      </p:sp>
      <p:pic>
        <p:nvPicPr>
          <p:cNvPr id="4" name="Picture 5" descr="National%2520Standards%2520I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406795"/>
            <a:ext cx="3500462" cy="2808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1759</Words>
  <Application>Microsoft Office PowerPoint</Application>
  <PresentationFormat>On-screen Show (4:3)</PresentationFormat>
  <Paragraphs>303</Paragraphs>
  <Slides>52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المعايير الأكاديمية القومية القياسية   د. محسوب عبد القادر مدرس القياس والتقويم – كلية التربية خبير بمشروع المركز القومى المصرى للقياس والتقويم فى التعليم العالى  نائب مدير مركز ضمان الجودة</vt:lpstr>
      <vt:lpstr>Slide 2</vt:lpstr>
      <vt:lpstr>Slide 3</vt:lpstr>
      <vt:lpstr>A Standards-Based Education System</vt:lpstr>
      <vt:lpstr>A Standards-Based Education System</vt:lpstr>
      <vt:lpstr>A standards-based system:</vt:lpstr>
      <vt:lpstr>المعايير الأكاديمية القومية القياسية والبرامج الأكاديمية</vt:lpstr>
      <vt:lpstr>Slide 8</vt:lpstr>
      <vt:lpstr>المعايير الأكاديمية القومية المرجعية </vt:lpstr>
      <vt:lpstr>المعايير المعتمدة</vt:lpstr>
      <vt:lpstr>الهدف من وضع المعايير القياسية</vt:lpstr>
      <vt:lpstr>البرنامج الأكاديمى</vt:lpstr>
      <vt:lpstr>المنهج</vt:lpstr>
      <vt:lpstr>نواتج التعلم المستهدفة</vt:lpstr>
      <vt:lpstr>التصنيف الرباعى لنواتج التعلم</vt:lpstr>
      <vt:lpstr>المعرفة والفهم</vt:lpstr>
      <vt:lpstr>المهارات العملية</vt:lpstr>
      <vt:lpstr>المهارات العقلية</vt:lpstr>
      <vt:lpstr>المهارات العامة والمنقولة</vt:lpstr>
      <vt:lpstr>المهارات العامة والمنقولة</vt:lpstr>
      <vt:lpstr>Slide 21</vt:lpstr>
      <vt:lpstr>Slide 22</vt:lpstr>
      <vt:lpstr>مثال : نحو التطبيق .......</vt:lpstr>
      <vt:lpstr>Curriculum mapping </vt:lpstr>
      <vt:lpstr>Slide 25</vt:lpstr>
      <vt:lpstr>أهمية نواتج التعلم</vt:lpstr>
      <vt:lpstr>مردود تطبيق المعايير الأكاديمية</vt:lpstr>
      <vt:lpstr>مسئولية  تطبيق المعايير</vt:lpstr>
      <vt:lpstr>مستويات النواتج التعليمية</vt:lpstr>
      <vt:lpstr>مستويات نواتج المعرفة</vt:lpstr>
      <vt:lpstr>Slide 31</vt:lpstr>
      <vt:lpstr>Slide 32</vt:lpstr>
      <vt:lpstr>مستوى المعرفة</vt:lpstr>
      <vt:lpstr>مستوى الفهم</vt:lpstr>
      <vt:lpstr>مستوى التطبيق</vt:lpstr>
      <vt:lpstr>مستوى التحليل </vt:lpstr>
      <vt:lpstr>مستوى التركيب</vt:lpstr>
      <vt:lpstr>مستوى التقويم</vt:lpstr>
      <vt:lpstr>مستويات الجانب الوجدانى</vt:lpstr>
      <vt:lpstr>مستوى الاستقبال</vt:lpstr>
      <vt:lpstr>مستوى الاستجابة</vt:lpstr>
      <vt:lpstr>مستوى التقييم</vt:lpstr>
      <vt:lpstr>مستوى التنظيم القيمى</vt:lpstr>
      <vt:lpstr>مستوى القيم المميزة</vt:lpstr>
      <vt:lpstr>مستويات الجانب المهارى - العملى</vt:lpstr>
      <vt:lpstr>مستوى الملاحظة</vt:lpstr>
      <vt:lpstr>مستوى التهيئة</vt:lpstr>
      <vt:lpstr>مستوى الآلية</vt:lpstr>
      <vt:lpstr>مستوى الاتقان</vt:lpstr>
      <vt:lpstr>مستوى التكيف</vt:lpstr>
      <vt:lpstr>مستوى الإبداع</vt:lpstr>
      <vt:lpstr>Slide 52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DR.mahsoub</dc:creator>
  <cp:lastModifiedBy>gg</cp:lastModifiedBy>
  <cp:revision>54</cp:revision>
  <dcterms:created xsi:type="dcterms:W3CDTF">2010-03-29T07:59:36Z</dcterms:created>
  <dcterms:modified xsi:type="dcterms:W3CDTF">2010-11-07T19:50:22Z</dcterms:modified>
</cp:coreProperties>
</file>