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0" r:id="rId5"/>
    <p:sldId id="262" r:id="rId6"/>
    <p:sldId id="263" r:id="rId7"/>
    <p:sldId id="274" r:id="rId8"/>
    <p:sldId id="275" r:id="rId9"/>
    <p:sldId id="257" r:id="rId10"/>
    <p:sldId id="272" r:id="rId11"/>
    <p:sldId id="270" r:id="rId12"/>
    <p:sldId id="282" r:id="rId13"/>
    <p:sldId id="269" r:id="rId14"/>
    <p:sldId id="283" r:id="rId15"/>
    <p:sldId id="267" r:id="rId16"/>
    <p:sldId id="266" r:id="rId17"/>
    <p:sldId id="268" r:id="rId18"/>
    <p:sldId id="271" r:id="rId19"/>
    <p:sldId id="276" r:id="rId20"/>
    <p:sldId id="277" r:id="rId21"/>
    <p:sldId id="278" r:id="rId22"/>
    <p:sldId id="279" r:id="rId23"/>
    <p:sldId id="280" r:id="rId24"/>
    <p:sldId id="281" r:id="rId25"/>
    <p:sldId id="284" r:id="rId26"/>
    <p:sldId id="286" r:id="rId27"/>
    <p:sldId id="287" r:id="rId28"/>
    <p:sldId id="288" r:id="rId29"/>
    <p:sldId id="289" r:id="rId30"/>
    <p:sldId id="273" r:id="rId31"/>
    <p:sldId id="26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76200"/>
            <a:ext cx="5410200" cy="990600"/>
          </a:xfrm>
        </p:spPr>
        <p:txBody>
          <a:bodyPr>
            <a:normAutofit/>
          </a:bodyPr>
          <a:lstStyle>
            <a:lvl1pPr rtl="1">
              <a:defRPr sz="3600" b="1" u="dbl" baseline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cs typeface="AdvertisingMedium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295400"/>
            <a:ext cx="5791200" cy="4830763"/>
          </a:xfrm>
        </p:spPr>
        <p:txBody>
          <a:bodyPr>
            <a:normAutofit/>
          </a:bodyPr>
          <a:lstStyle>
            <a:lvl1pPr algn="just" rtl="1">
              <a:buClr>
                <a:srgbClr val="C00000"/>
              </a:buClr>
              <a:buFont typeface="Wingdings" pitchFamily="2" charset="2"/>
              <a:buChar char="v"/>
              <a:defRPr sz="2800" b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defRPr>
            </a:lvl1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0A1EB-EBE2-430B-A69B-1AF232EAC525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3727-B137-4CA0-B2FB-6A72926BD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gypt.thanwya.com/city/wp-content/2010/12/s6200821195443.jpg" TargetMode="External"/><Relationship Id="rId2" Type="http://schemas.openxmlformats.org/officeDocument/2006/relationships/hyperlink" Target="http://www.google.com.eg/imgres?imgurl=http://1aim.net/fourm/imgcache/13630.imgcache.jpg&amp;imgrefurl=http://1aim.net/fourm/showthread.php%3Fp%3D123187&amp;usg=__iPlmLFrDNK-4Y_JXNH7n81gm6Gk=&amp;h=230&amp;w=335&amp;sz=16&amp;hl=ar&amp;start=6&amp;zoom=1&amp;um=1&amp;itbs=1&amp;tbnid=c54-NR93Sd8aAM:&amp;tbnh=82&amp;tbnw=119&amp;prev=/images%3Fq%3D%25D9%2585%25D8%25AC%25D8%25AF%25D9%2589%2B%25D9%2582%25D8%25A7%25D8%25B3%25D9%2585%26um%3D1%26hl%3Dar%26tbs%3Disch: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campbell.edu/images/sized/images/news/CPHS_Provisional_Accreditation_Site_Visitx-300x200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45.tinypic.com/1z6ul91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heep.edu.eg/images/NAQAAEs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howwarah.net/up/uploads/1d2c4aa564.gi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g/imgres?imgurl=http://fhab09.jeeran.com/%D8%AA%D8%B5%D9%81%D9%8A%D9%82.gif&amp;imgrefurl=http://www.alsaha.com/users/202020/entries/220495&amp;usg=__qe2twTwGXH6EmkKg9S7W3svwwwU=&amp;h=101&amp;w=105&amp;sz=6&amp;hl=ar&amp;start=17&amp;itbs=1&amp;tbnid=1Mi8HUkeZf9FNM:&amp;tbnh=81&amp;tbnw=84&amp;prev=/images?q=%D8%AA%D8%B5%D9%81%D9%8A%D9%82+%D8%A8%D8%A7%D9%84%D9%8A%D8%AF%D9%8A%D9%86&amp;gbv=2&amp;hl=ar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13932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rtl="1">
              <a:lnSpc>
                <a:spcPct val="150000"/>
              </a:lnSpc>
            </a:pPr>
            <a:r>
              <a:rPr lang="ar-EG" sz="6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Kharashi 65" pitchFamily="2" charset="-78"/>
              </a:rPr>
              <a:t>المراجعة الخارجية</a:t>
            </a:r>
            <a:br>
              <a:rPr lang="ar-EG" sz="6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Kharashi 65" pitchFamily="2" charset="-78"/>
              </a:rPr>
            </a:br>
            <a:r>
              <a:rPr lang="en-US" sz="6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Kharashi 65" pitchFamily="2" charset="-78"/>
              </a:rPr>
              <a:t>External Review</a:t>
            </a:r>
            <a:endParaRPr lang="en-US" sz="6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Kharashi 65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19600"/>
            <a:ext cx="6400800" cy="1384995"/>
          </a:xfr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rtl="1"/>
            <a:r>
              <a:rPr lang="ar-EG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FS_Diwany" pitchFamily="2" charset="-78"/>
              </a:rPr>
              <a:t>د/ محسوب عبد القادر</a:t>
            </a:r>
          </a:p>
          <a:p>
            <a:r>
              <a:rPr lang="ar-EG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F_Unizah"/>
              </a:rPr>
              <a:t>نائب مدير مركز ضمان الجودة بالجامعة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F_Uniza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فريق المراجعة </a:t>
            </a:r>
            <a:r>
              <a:rPr lang="ar-EG" dirty="0" smtClean="0"/>
              <a:t>الخارجية للهيئة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295400"/>
            <a:ext cx="5867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ar-EG" dirty="0" smtClean="0"/>
              <a:t>مجموعة من الخبراء غير التابعين للكلية أو البرنامج موضع التقويم ، تختص بكتابة تقرير عن جودة الكلية أو البرنامج ، اعتماداً على المعلومات التى تقدمها الكلية أو البرنامج ، والزيارة الميدانية للفريق </a:t>
            </a:r>
            <a:r>
              <a:rPr lang="en-US" dirty="0" smtClean="0"/>
              <a:t>Site-Visit / On-Site Review</a:t>
            </a:r>
            <a:r>
              <a:rPr lang="ar-EG" dirty="0" smtClean="0"/>
              <a:t> </a:t>
            </a:r>
            <a:r>
              <a:rPr lang="ar-EG" dirty="0" smtClean="0"/>
              <a:t>. </a:t>
            </a:r>
          </a:p>
          <a:p>
            <a:endParaRPr lang="ar-EG" sz="1400" dirty="0" smtClean="0"/>
          </a:p>
          <a:p>
            <a:r>
              <a:rPr lang="ar-EG" dirty="0" smtClean="0"/>
              <a:t> يسمى فريق التدقيق الخارجى </a:t>
            </a:r>
            <a:r>
              <a:rPr lang="ar-EG" dirty="0" smtClean="0"/>
              <a:t>، أو فريق المراجعون المعتمدون .</a:t>
            </a:r>
          </a:p>
          <a:p>
            <a:endParaRPr lang="ar-EG" sz="1400" dirty="0" smtClean="0"/>
          </a:p>
          <a:p>
            <a:r>
              <a:rPr lang="ar-EG" dirty="0" smtClean="0"/>
              <a:t> فريق من أعضاء هيئة التدريس الخبراء فى مجال تطوير التعليم العالى من خارج المؤسسة الخاضعة للتقويم والاعتماد ، وذو علاقة بتخصصات البرامج التى تقدمها المؤسسة ، وليس لهم مصالح متعارضة ، حيث يتم اختيارهم وتدريبهم واعتمادهم من قبل الهيئة للقيام بعملية المراجعة والتقويم أثناء الزيارات الميدانية للمؤسسة .</a:t>
            </a:r>
            <a:endParaRPr lang="en-US" dirty="0"/>
          </a:p>
        </p:txBody>
      </p:sp>
      <p:pic>
        <p:nvPicPr>
          <p:cNvPr id="4" name="Picture 2" descr="http://hscweb3.hsc.usf.edu/health/now/wp-content/LCME-Accreditation-Jump-Ph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1" y="1371600"/>
            <a:ext cx="2819399" cy="2952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"/>
            <a:ext cx="5867400" cy="990600"/>
          </a:xfrm>
        </p:spPr>
        <p:txBody>
          <a:bodyPr>
            <a:normAutofit fontScale="90000"/>
          </a:bodyPr>
          <a:lstStyle/>
          <a:p>
            <a:r>
              <a:rPr lang="ar-EG" dirty="0" smtClean="0"/>
              <a:t>المراجع المعتمد </a:t>
            </a:r>
            <a:r>
              <a:rPr lang="en-US" dirty="0" smtClean="0"/>
              <a:t>Accredited Reviewer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عضو فى الفريق المختار لتقويم أداء الكلية أو البرنامج الأكاديمى ، غير تابع للمؤسسة التعليمية ، ولا يعمل فيها ، لا من قريب أو بعيد .</a:t>
            </a:r>
            <a:endParaRPr lang="en-US" dirty="0"/>
          </a:p>
        </p:txBody>
      </p:sp>
      <p:sp>
        <p:nvSpPr>
          <p:cNvPr id="14338" name="AutoShape 2" descr="data:image/jpg;base64,/9j/4AAQSkZJRgABAQAAAQABAAD/2wCEAAkGBhQQERUUExQUFRUWGBcYFRcVGBUXFRkdFRgWGBcVFBUXICYeFxokJRoZHzAgIycpLCwsFx8xNTAqNSYrLCkBCQoKDgwOGg8PGS0kHCQ1KS0uLSwsKSwvKTUtLSwsLCwsKiwuLC0sLCkpLCw0LCwsLCwsKSwpKSwpKSwsKiksKf/AABEIAFIAdwMBIgACEQEDEQH/xAAcAAABBQEBAQAAAAAAAAAAAAAGAAMEBQcBAgj/xAA6EAABAwIDBgQEAwYHAAAAAAABAAIRAyEEEjEFBkFRYXETIoGRMqHB0RRSsQcjM0KS8BVEYnKCsvH/xAAaAQACAwEBAAAAAAAAAAAAAAACAwEEBQAG/8QAJxEAAgEEAgEDBAMAAAAAAAAAAAECAxESIQQxMiJRcRMjQbEFM2H/2gAMAwEAAhEDEQA/ACSoVSbRpVXyGvawcwCXfPRPbc24zDMJcQXH4WA+Zx4QOXVUuztuPh5xQbRgjKHWMHkOKrSa6OAzezZxoVGguLw4TLuehVEWor3rxgxFAVRHlqFoA1DToT3iUK0HmYhTFa0dYmYWuWgSCRcHsY+wTrNo3EHTh9IGqtN1dmNfUc5wzAaD7otfsDC1Ww6m0OGhFj8tVH1FF2HQouSuDuMxOWm05CDxObpxFx7hVFatnI0AFsxkOHGPLcj3RrX3UoloDXFses9DKHdt7Ccxsg2HAWlFnF6Z0qEkStiYyiWgPjNcZoOV0deaMdltAEAyO8+izjZbAbRAmSdelgibYuFquqDKHNaSC5wiY6/ZKk8ZWRXuH9HRPFM0TZOOcnEmQbYrZ8ViXc6jx7GPoqXDfG3uVMNTMajvzOcfckqHgv4je6qe56yCxhTRou6WxvxdUsNmAZnH0gfOPZJHW5Gx/wALR8wipUhz+g/lb6fqSuKzS48cfUtmRzf5Go6zVKVorWv2Y4PPjzUqHyiqXE6iGuOUN5iw0U/b+KZWqBzHlzTYtdFurCoTQxNYhwAXfTMuw0MMGUjnuSSfIJLQ3Qnh1UbBilUqAMJzE6FtiQCbT+hU1rGlP7NoBtZroEiTeBPlNp6qMLJkwXqQ9snFDDMElgmSXO01Kt8Ft9lR2RwGbgQQQbTII4J7ZtBrqUR5gcwPOeC5+Fmo6owDMxj5ebkkwAAbIXFY5X2X43T/AMHP8VoiAXebv9FE2tVa6k7KZkFN4fYlMubUl+d17OcLnUHLqOij4vAvZLXOJJkSRFufcqJ07WZzm2UmwWGC68C0iRrwJ9EZ7Ix5Fh/fqhyhhPCY0XEzbqDd3ayu9lMU3vK5TlDHQXYevIXNo4rJRqO5MefZpTGGNlC3qr5cHXP+gj+q31TLgxV2kZfQdFM9lYbm4AVcbSBEtYQ93/HQe8KrcfIBzRT+z+n+/c7s36n6JFNXkeh5c8aWjbGgkykvdJ1x2SWizzR85Uq8tkKPisUUwHj+XTgvLnpeId7E6jjWht0z/jN7C0iSe6r6zpXl9hC6xFw6ZjQGEu0Hv6QmqePJkUaoyu4Ojy9B06Kq2HtEEAOMWieoEH3srqts4ES403jq0ZvdVGrdmhF5LstsJXLWRmE8bR3jkqnaWMDTmebCJNzqfpqo4xgYMrBaeF/Qd1Q7exL/ABnU3WLIkDg4gEieYmO8rowuwJ1LIsau8NJ7zEwIDS4RIAAm2iutm7Wa2J05i6AhRB1t1H2UihgGk/HHojdNrop7bua3h9r0o+P5H7Kp332pTODe1rgS4sEX/MCf0Qxh6Ja2GvdHcFQNtVHZWgvc6ToY4Dol5Pot06auiFMloWjbtYDwKjGHWJd3cdPSw9ELbk7MFXEB7hLacGObj8Ptr6BGv+Z6wm0o/kfza2X20aHmhrT/AHokvDHzTaQkrTMs+Y8O6ycJUKk+ApUyFEegpdjcyV6cF4LPdegVwIQbnYVtUV2vy5QGv8xiLlsg8Dpon6zQP4bnOaDF9QeRHD1hMbi0G1MYxjrh7XgdwMw/6lGW093fwzvHEtggOLQHWPF7Dao3mNY0IKBxuGnYqt16TG1A6s3LeGvJljHH4fEEAtng+47FD2+2DFLH1mjm0/1NDvqtDq4JlR9JjmBhfJhsmnUaBd9KfM1slstdoYguF1nW+OCFHGVGDNDQyMxkgZGkCeQ0HRThYhu5VL02omi+AlNkQJMo4st0MJbSxXiCnz8097BRAVL2LS8SsxtoBJM9I+oS5xT2PozxkaFuxh20aDGkQ6C4nmSJI9NPROYKsXPa43nX1UPHYsU6WWfOTbsQZPbh6qPjaJpuFM2ByuIm9hBv3IPqglNQi37BKLnv8s1vBGaLUlQ7v417KYDjmZw/MD3Oo7+5XEuHNozjfJL5FulJOxmP7Sdz6eDFGpRnI8EOB4OFxHzQxhMK+oAxgkkSeGi0jeTaVHG7KA8RniMcwxIzWMG3aUIVMuHpO8JzS51jJEgclejNQTt29AYP2B6pI19Ul0XXltreyAgtt1sX4WNw7+VVk9nODT8iVsm99MHDOa6SHENDR8T3GcrG9deg1OixTZGzaleoG09R5pNg2DYk91smKYa81CSDcDiGg65RaJ48TbgAAudVQ+RkKbn8FXs57qXhtPmrSzxCLyGyGUWflptmwGpkm5KA9/qmbaFfoWj2YxaLQw7aVOGVPO8+etq9rTM+C3QO4AkwJm+hy3eOg5uIeXU30wXHIHyTlEAeY/HYC8lTCd13smpGz0tFYQkTZIlccYCIUeXOsr/dRohzuOZo+v39kN1HWVtu7tDw6gafhcRPQjQ/RQzkFe3GgtaRdxBBHQSfqfZRn4h1QtdM2AB5QD14/QKZjtpuzGi2MhAL7CbDgTpqq/DVgCOF9OEd1lcqbUvSX6S0rmg7u4wPoCTpb/3l+nZcVbsraFDDstnz1HSC1wytAF2lp4nVJZE+PKTygtMN96MicuJJL0ob6PTFyr9v1XElZMoONw2/uqn+8fICEcUXmBcriSz6nmzQpeCJGJw7TTJLWk3uQJQttpgfgq5cA4tpy3NeDmaJbOh6pJIYdol+LMzPD1Wi/s3oN8Co7K3N4kTAmMotOsJJK3X8SnR8gF3mpBuMrNaA0Cq6AAAB2A0UGlofVJJMj4oCXbDR5/eE8cjb+gUenqe/3SSWNyf7GaEPFBBtVsUrcmn15riSSZwX9oGXZ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7163" y="-373063"/>
            <a:ext cx="1133475" cy="781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40" name="Picture 4" descr="مشاهدة الصورة بالحجم الكامل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3048000"/>
            <a:ext cx="31242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المراجع الخارجى </a:t>
            </a:r>
            <a:r>
              <a:rPr lang="en-US" dirty="0" smtClean="0"/>
              <a:t>External Reviewer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1"/>
            <a:ext cx="8229600" cy="2133600"/>
          </a:xfrm>
        </p:spPr>
        <p:txBody>
          <a:bodyPr/>
          <a:lstStyle/>
          <a:p>
            <a:r>
              <a:rPr lang="ar-EG" dirty="0" smtClean="0"/>
              <a:t> أحد الأعضاء الأكاديميين من ذوى الخبرة فى مجال التخصص يتم دعوته من قبل المؤسسة لمراجعة هيكل ومحتوى برنامج تعليمى معين وعلاقته بالنواتج التعليمية المستهدفة ، وطرق ومصادر التعلم الذاتى ن وتسهيلات التعليم والتعلم المتاحة ، وتقويم أعمال الطلاب ، وغيرها التى تفى بمتطلبات البرنامج 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متطلبات المراجعة </a:t>
            </a:r>
            <a:r>
              <a:rPr lang="ar-EG" dirty="0" smtClean="0"/>
              <a:t>الخارجية للهيئة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تحليل </a:t>
            </a:r>
            <a:r>
              <a:rPr lang="ar-EG" dirty="0" smtClean="0"/>
              <a:t>الدراسة </a:t>
            </a:r>
            <a:r>
              <a:rPr lang="ar-EG" dirty="0" smtClean="0"/>
              <a:t>الذاتية </a:t>
            </a:r>
            <a:r>
              <a:rPr lang="ar-EG" dirty="0" smtClean="0"/>
              <a:t>من قبل المراجعين المعتمدين .</a:t>
            </a:r>
            <a:endParaRPr lang="ar-EG" dirty="0" smtClean="0"/>
          </a:p>
          <a:p>
            <a:endParaRPr lang="ar-EG" dirty="0" smtClean="0"/>
          </a:p>
          <a:p>
            <a:r>
              <a:rPr lang="ar-EG" dirty="0" smtClean="0"/>
              <a:t> زيارة ميدانية .</a:t>
            </a:r>
          </a:p>
          <a:p>
            <a:endParaRPr lang="ar-EG" dirty="0" smtClean="0"/>
          </a:p>
          <a:p>
            <a:r>
              <a:rPr lang="ar-EG" dirty="0" smtClean="0"/>
              <a:t> إعداد مسودة تقرير </a:t>
            </a:r>
            <a:r>
              <a:rPr lang="ar-EG" dirty="0" smtClean="0"/>
              <a:t>المراجعة الخارجية بناء </a:t>
            </a:r>
            <a:r>
              <a:rPr lang="ar-EG" dirty="0" smtClean="0"/>
              <a:t>على نتائج الزيارة الميدانية 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الزيارة الميدانية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زيارة يقوم بها المراجعون المعتمدون للمؤسسة لأغراض التقويم والاعتماد ، يتم خلالها المراجعة والتدقيق لجميع المعايير والمؤشرات والعناصر والخصائص المتعلقة بمحاور التقويم والاعتماد كما هى واردة بالدراسة الذاتية . وتتم الزيارة الميدانية بالتنسيق مع المؤسسة .</a:t>
            </a:r>
            <a:endParaRPr lang="en-US" dirty="0"/>
          </a:p>
        </p:txBody>
      </p:sp>
      <p:pic>
        <p:nvPicPr>
          <p:cNvPr id="43010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191000"/>
            <a:ext cx="32004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المراجعة الداخلية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عملية يقوم بها فريق يشكل من قبل مركز ضمان الجودة بالجامعة لمراجعة استيفاء الكلية أو البرنامج الأكاديمى لمعايير الجودة المحددة من قبل الهيئة القومية لضمان جودة التعليم والاعتماد 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6553200" cy="990600"/>
          </a:xfrm>
        </p:spPr>
        <p:txBody>
          <a:bodyPr>
            <a:normAutofit fontScale="90000"/>
          </a:bodyPr>
          <a:lstStyle/>
          <a:p>
            <a:r>
              <a:rPr lang="ar-EG" dirty="0" smtClean="0"/>
              <a:t>تقرير المراجعة </a:t>
            </a:r>
            <a:r>
              <a:rPr lang="ar-EG" dirty="0" smtClean="0"/>
              <a:t>الخارجية للمراجعين المعتمدين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أساسى فى اتخاذ قرار </a:t>
            </a:r>
            <a:r>
              <a:rPr lang="ar-EG" dirty="0" smtClean="0"/>
              <a:t>الاعتماد .</a:t>
            </a:r>
          </a:p>
          <a:p>
            <a:endParaRPr lang="ar-EG" dirty="0" smtClean="0"/>
          </a:p>
          <a:p>
            <a:r>
              <a:rPr lang="ar-EG" dirty="0" smtClean="0"/>
              <a:t> يتستكمل بناء على فعاليات الزيارة الميدانية يومياً .</a:t>
            </a:r>
          </a:p>
          <a:p>
            <a:endParaRPr lang="ar-EG" dirty="0" smtClean="0"/>
          </a:p>
          <a:p>
            <a:r>
              <a:rPr lang="ar-EG" dirty="0" smtClean="0"/>
              <a:t> يعرض فى النهاية على مجلس الإدارة لاتخاذ قرار الاعتماد ويكون مصحوب بتوصية (قبول / تعديلات / رفض) .</a:t>
            </a:r>
          </a:p>
          <a:p>
            <a:endParaRPr lang="ar-EG" dirty="0" smtClean="0"/>
          </a:p>
          <a:p>
            <a:r>
              <a:rPr lang="ar-EG" dirty="0" smtClean="0"/>
              <a:t> يحقق للكلية / البرنامج التظلم من قرار الهيئة .</a:t>
            </a:r>
            <a:endParaRPr lang="en-US" dirty="0"/>
          </a:p>
        </p:txBody>
      </p:sp>
      <p:pic>
        <p:nvPicPr>
          <p:cNvPr id="1026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76400"/>
            <a:ext cx="25908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فريق المراجعة الخارجية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295401"/>
            <a:ext cx="5791200" cy="2057399"/>
          </a:xfrm>
        </p:spPr>
        <p:txBody>
          <a:bodyPr/>
          <a:lstStyle/>
          <a:p>
            <a:r>
              <a:rPr lang="ar-EG" dirty="0" smtClean="0"/>
              <a:t>يشكل من الهيئة القومية لضمان جودة التعليم والاعتماد </a:t>
            </a:r>
            <a:r>
              <a:rPr lang="ar-EG" dirty="0" smtClean="0"/>
              <a:t>فى ضوء الإشتراطات التى حددها القانون رقم 82 لسنة 2006م ولائحته التنفيذية 2007م .</a:t>
            </a:r>
            <a:endParaRPr lang="ar-EG" dirty="0" smtClean="0"/>
          </a:p>
          <a:p>
            <a:endParaRPr lang="en-US" dirty="0"/>
          </a:p>
        </p:txBody>
      </p:sp>
      <p:pic>
        <p:nvPicPr>
          <p:cNvPr id="22532" name="Picture 4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1981200" cy="1981200"/>
          </a:xfrm>
          <a:prstGeom prst="rect">
            <a:avLst/>
          </a:prstGeom>
          <a:noFill/>
        </p:spPr>
      </p:pic>
      <p:pic>
        <p:nvPicPr>
          <p:cNvPr id="9218" name="Picture 2" descr="AU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3581401"/>
            <a:ext cx="86868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منسق المراجعة الخارجية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6934200" cy="4830763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 </a:t>
            </a:r>
            <a:r>
              <a:rPr lang="ar-EG" dirty="0" smtClean="0"/>
              <a:t>أحد أعضاء هيئة التدريس الذى تقوم المؤسسة / البرنامج بترشيحه ليتولى التنسيق لإجراء عملية المراجعة والتقويم وذلك قبل وأثناء وبعد الزيارة الميدانية لفريق المراجعين المعتمدين </a:t>
            </a:r>
            <a:r>
              <a:rPr lang="ar-EG" dirty="0" smtClean="0"/>
              <a:t>.</a:t>
            </a:r>
          </a:p>
          <a:p>
            <a:endParaRPr lang="ar-EG" dirty="0" smtClean="0"/>
          </a:p>
          <a:p>
            <a:r>
              <a:rPr lang="ar-EG" dirty="0" smtClean="0"/>
              <a:t> يساعد فى إجراء الترتيبات اللازمة للزيارة الميدانية لفريق المراجعين المعتمدين من الهيئة .</a:t>
            </a:r>
          </a:p>
          <a:p>
            <a:endParaRPr lang="ar-EG" dirty="0" smtClean="0"/>
          </a:p>
          <a:p>
            <a:r>
              <a:rPr lang="ar-EG" dirty="0" smtClean="0"/>
              <a:t> يسهل عملية الاتصال بين فريق المراجعة والأطراف الأخرى المعنية .</a:t>
            </a:r>
          </a:p>
          <a:p>
            <a:endParaRPr lang="ar-EG" dirty="0" smtClean="0"/>
          </a:p>
          <a:p>
            <a:r>
              <a:rPr lang="ar-EG" dirty="0" smtClean="0"/>
              <a:t> يساعد فريق المراجعين على تنفيذ مهامهم وفقاً للجدول الزمنى للزيارة الميدانية 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منسق المراجعة الخارجية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 يزود فريق المراجعين بالمعلومات المطلوبة .</a:t>
            </a:r>
          </a:p>
          <a:p>
            <a:endParaRPr lang="ar-EG" dirty="0" smtClean="0"/>
          </a:p>
          <a:p>
            <a:r>
              <a:rPr lang="ar-EG" dirty="0" smtClean="0"/>
              <a:t> يساعد فى عرض الوثائق والأدلة وتنظيم المقابلات والاجتماعات التى تتطلبها عملية المراجعة .</a:t>
            </a:r>
          </a:p>
          <a:p>
            <a:endParaRPr lang="ar-E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بسم الله الرحمان الرحي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928670"/>
            <a:ext cx="7715304" cy="1609732"/>
          </a:xfrm>
          <a:prstGeom prst="rect">
            <a:avLst/>
          </a:prstGeom>
          <a:noFill/>
        </p:spPr>
      </p:pic>
      <p:pic>
        <p:nvPicPr>
          <p:cNvPr id="17412" name="Picture 4" descr="السلام عليكم ورحمة الله وبركات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2928934"/>
            <a:ext cx="6286544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خصائص الميسر (1 /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82000" cy="4830763"/>
          </a:xfrm>
        </p:spPr>
        <p:txBody>
          <a:bodyPr/>
          <a:lstStyle/>
          <a:p>
            <a:r>
              <a:rPr lang="ar-EG" dirty="0" smtClean="0"/>
              <a:t> يتمتع بشخصية قيادية .</a:t>
            </a:r>
          </a:p>
          <a:p>
            <a:endParaRPr lang="ar-EG" dirty="0" smtClean="0"/>
          </a:p>
          <a:p>
            <a:r>
              <a:rPr lang="ar-EG" dirty="0" smtClean="0"/>
              <a:t> القدرة على العمل بمهارة مع الفريق .</a:t>
            </a:r>
          </a:p>
          <a:p>
            <a:endParaRPr lang="ar-EG" dirty="0" smtClean="0"/>
          </a:p>
          <a:p>
            <a:r>
              <a:rPr lang="ar-EG" dirty="0" smtClean="0"/>
              <a:t> يتميز بالقدرة على كسب تعاون الآخرين واحترام الرأى الآخر .</a:t>
            </a:r>
          </a:p>
          <a:p>
            <a:endParaRPr lang="ar-EG" dirty="0" smtClean="0"/>
          </a:p>
          <a:p>
            <a:r>
              <a:rPr lang="ar-EG" dirty="0" smtClean="0"/>
              <a:t> يتمتع بعلاقات طيبة مع أفراد المؤسسة . </a:t>
            </a:r>
          </a:p>
          <a:p>
            <a:endParaRPr lang="ar-EG" dirty="0" smtClean="0"/>
          </a:p>
          <a:p>
            <a:r>
              <a:rPr lang="ar-EG" dirty="0" smtClean="0"/>
              <a:t>يتصف بمهارات الاتصال والإنصات الفعال 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خصائص الميسر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830763"/>
          </a:xfrm>
        </p:spPr>
        <p:txBody>
          <a:bodyPr>
            <a:normAutofit/>
          </a:bodyPr>
          <a:lstStyle/>
          <a:p>
            <a:r>
              <a:rPr lang="ar-EG" dirty="0" smtClean="0"/>
              <a:t> يتصف بالقدرة على التنسيق والتعامل مع الآخرين .</a:t>
            </a:r>
          </a:p>
          <a:p>
            <a:endParaRPr lang="ar-EG" dirty="0" smtClean="0"/>
          </a:p>
          <a:p>
            <a:r>
              <a:rPr lang="ar-EG" dirty="0" smtClean="0"/>
              <a:t> لديه المعرفة الكافية بنوع وطبيعة المؤسسة التعليمية وكافة الأنشطة التى تمارسها .</a:t>
            </a:r>
          </a:p>
          <a:p>
            <a:endParaRPr lang="ar-EG" dirty="0" smtClean="0"/>
          </a:p>
          <a:p>
            <a:r>
              <a:rPr lang="ar-EG" dirty="0" smtClean="0"/>
              <a:t> المعرفة الكافية بنظام إدارة الجودة ومعايير وعناصر التقييم .</a:t>
            </a:r>
          </a:p>
          <a:p>
            <a:endParaRPr lang="ar-EG" dirty="0" smtClean="0"/>
          </a:p>
          <a:p>
            <a:r>
              <a:rPr lang="ar-EG" dirty="0" smtClean="0"/>
              <a:t> يتمتع بالمصداقية والأمانة فى المحافظة على سرية المعلومات الخاصة بعملية المراجعة فى مراحلها المختلفة 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الزيارة التمهيدية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295400"/>
            <a:ext cx="6477000" cy="4830763"/>
          </a:xfrm>
        </p:spPr>
        <p:txBody>
          <a:bodyPr/>
          <a:lstStyle/>
          <a:p>
            <a:r>
              <a:rPr lang="ar-EG" dirty="0" smtClean="0"/>
              <a:t> ينسقها قائد فريق المراجعين مع المؤسسة التعليمية ، وتهدف إلى :-</a:t>
            </a:r>
          </a:p>
          <a:p>
            <a:pPr>
              <a:buFontTx/>
              <a:buChar char="-"/>
            </a:pPr>
            <a:r>
              <a:rPr lang="ar-EG" dirty="0" smtClean="0"/>
              <a:t>التمهيد للزيارة الميدانية .</a:t>
            </a:r>
          </a:p>
          <a:p>
            <a:pPr>
              <a:buFontTx/>
              <a:buChar char="-"/>
            </a:pPr>
            <a:r>
              <a:rPr lang="ar-EG" dirty="0" smtClean="0"/>
              <a:t> التأكيد على ترتيبات الزيارة الميدانية .</a:t>
            </a:r>
          </a:p>
          <a:p>
            <a:pPr>
              <a:buFontTx/>
              <a:buChar char="-"/>
            </a:pPr>
            <a:r>
              <a:rPr lang="ar-EG" dirty="0" smtClean="0"/>
              <a:t> إفادة المؤسسة عن مدى كفاية المعلومات والوثائق الواردة بالدراسة الذاتية ، وطلب اية معلومات أو وثائق إضافية .</a:t>
            </a:r>
          </a:p>
          <a:p>
            <a:pPr>
              <a:buFontTx/>
              <a:buChar char="-"/>
            </a:pPr>
            <a:r>
              <a:rPr lang="ar-EG" dirty="0" smtClean="0"/>
              <a:t> التأكيد على توفير الوثائق الداعمة أثناء الزيارة الميدانية 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الفترة الزمنية للزيارة الميدانية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295400"/>
            <a:ext cx="6248400" cy="4830763"/>
          </a:xfrm>
        </p:spPr>
        <p:txBody>
          <a:bodyPr/>
          <a:lstStyle/>
          <a:p>
            <a:r>
              <a:rPr lang="ar-EG" dirty="0" smtClean="0"/>
              <a:t> تستغرق ثلاثة أيام متتالية الأقل ، يمكن زيادتها تبعاً لمتطلبات عملية المراجعة .</a:t>
            </a:r>
          </a:p>
          <a:p>
            <a:endParaRPr lang="ar-EG" dirty="0" smtClean="0"/>
          </a:p>
          <a:p>
            <a:r>
              <a:rPr lang="ar-EG" dirty="0" smtClean="0"/>
              <a:t> يمكن أن تتبعها زيارة غير مجدولة قبل صدور تقرير المراجعين المعتمدين لدمة يوماً واحداً إذا تطلب الأمر .</a:t>
            </a:r>
          </a:p>
          <a:p>
            <a:endParaRPr lang="ar-EG" dirty="0" smtClean="0"/>
          </a:p>
          <a:p>
            <a:pPr>
              <a:buNone/>
            </a:pPr>
            <a:r>
              <a:rPr lang="ar-EG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أنشطة الزيارة الميدانية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295400"/>
            <a:ext cx="6400800" cy="4830763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 تنظيم اجتماعات ومقابلات علنية ومغلقة ، بعضها معد لها سلفاً بالاتفاق أثناء الزيارة التمهيدية .</a:t>
            </a:r>
          </a:p>
          <a:p>
            <a:endParaRPr lang="ar-EG" dirty="0" smtClean="0"/>
          </a:p>
          <a:p>
            <a:r>
              <a:rPr lang="ar-EG" dirty="0" smtClean="0"/>
              <a:t> إطلاع المراجعين المعتمدين على الوثائق المقدمة وفحصها وتدوين الملاحظات .</a:t>
            </a:r>
          </a:p>
          <a:p>
            <a:endParaRPr lang="ar-EG" dirty="0" smtClean="0"/>
          </a:p>
          <a:p>
            <a:r>
              <a:rPr lang="ar-EG" dirty="0" smtClean="0"/>
              <a:t> القيام بأعمال الملاحظة لجمع الأدلة .</a:t>
            </a:r>
          </a:p>
          <a:p>
            <a:endParaRPr lang="ar-EG" dirty="0" smtClean="0"/>
          </a:p>
          <a:p>
            <a:r>
              <a:rPr lang="ar-EG" dirty="0" smtClean="0"/>
              <a:t> عقد اجتماعاً مغلقاً يومياً لتقويم سير عمل الفريق ومراجعة الأدلة ونتائج المقابلات والملاحظة ، ويمكن دعوة المنسق لحضور الاجتماع 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تشكيل فريق المراجعة الخارجية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 تقوم الهيئة بتشكليه .</a:t>
            </a:r>
          </a:p>
          <a:p>
            <a:endParaRPr lang="ar-EG" dirty="0" smtClean="0"/>
          </a:p>
          <a:p>
            <a:r>
              <a:rPr lang="ar-EG" dirty="0" smtClean="0"/>
              <a:t> يستطلع رأى المؤسسة فى التشكيل لضمان عدم تضارب المصالح مع المؤسسة .</a:t>
            </a:r>
          </a:p>
          <a:p>
            <a:endParaRPr lang="ar-EG" dirty="0" smtClean="0"/>
          </a:p>
          <a:p>
            <a:r>
              <a:rPr lang="ar-EG" dirty="0" smtClean="0"/>
              <a:t> لا يقل عدد المراجعين عن ثلاثة بما فيهم رئيس الفريق .</a:t>
            </a:r>
            <a:endParaRPr lang="ar-EG" dirty="0" smtClean="0"/>
          </a:p>
          <a:p>
            <a:r>
              <a:rPr lang="ar-EG" dirty="0" smtClean="0"/>
              <a:t> يضم الفريق خبرات فى تخصصات متنوعة بما يضمن دقة وموضوعية ومصداقية عملية التقويم 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ar-EG" dirty="0" smtClean="0"/>
              <a:t>المواصفات الشخصية لأعضاء فريق المراجعة المعتمدون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EG" dirty="0" smtClean="0"/>
              <a:t> السمعة الطيبة والنزاهة فى المجتمع الأكاديمى .</a:t>
            </a:r>
          </a:p>
          <a:p>
            <a:endParaRPr lang="ar-EG" dirty="0" smtClean="0"/>
          </a:p>
          <a:p>
            <a:r>
              <a:rPr lang="ar-EG" dirty="0" smtClean="0"/>
              <a:t> الموضوعية والحيادية .</a:t>
            </a:r>
          </a:p>
          <a:p>
            <a:endParaRPr lang="ar-EG" dirty="0" smtClean="0"/>
          </a:p>
          <a:p>
            <a:r>
              <a:rPr lang="ar-EG" dirty="0" smtClean="0"/>
              <a:t> مهارات الاتصال والإنصات الفعال .</a:t>
            </a:r>
          </a:p>
          <a:p>
            <a:endParaRPr lang="ar-EG" dirty="0" smtClean="0"/>
          </a:p>
          <a:p>
            <a:r>
              <a:rPr lang="ar-EG" dirty="0" smtClean="0"/>
              <a:t> مهارات التعامل مع الاخرين .</a:t>
            </a:r>
          </a:p>
          <a:p>
            <a:endParaRPr lang="ar-EG" dirty="0" smtClean="0"/>
          </a:p>
          <a:p>
            <a:r>
              <a:rPr lang="ar-EG" dirty="0" smtClean="0"/>
              <a:t> احترام آراء ووجهة نظر الآخرين .</a:t>
            </a:r>
          </a:p>
          <a:p>
            <a:endParaRPr lang="ar-EG" dirty="0" smtClean="0"/>
          </a:p>
          <a:p>
            <a:r>
              <a:rPr lang="ar-EG" dirty="0" smtClean="0"/>
              <a:t> التوازن العاطفى وعدم الانفعال .</a:t>
            </a:r>
          </a:p>
          <a:p>
            <a:endParaRPr lang="ar-EG" dirty="0" smtClean="0"/>
          </a:p>
          <a:p>
            <a:r>
              <a:rPr lang="ar-EG" dirty="0" smtClean="0"/>
              <a:t> حسن المظهر 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ar-EG" dirty="0" smtClean="0"/>
              <a:t>المواصفات المهنية لأعضاء فريق المراجعة المعتمدون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295400"/>
            <a:ext cx="6629400" cy="5257800"/>
          </a:xfrm>
        </p:spPr>
        <p:txBody>
          <a:bodyPr>
            <a:normAutofit fontScale="92500" lnSpcReduction="20000"/>
          </a:bodyPr>
          <a:lstStyle/>
          <a:p>
            <a:r>
              <a:rPr lang="ar-EG" dirty="0" smtClean="0"/>
              <a:t>الخبرة الأكاديمية فى تخصص واحد أو أكثر .</a:t>
            </a:r>
          </a:p>
          <a:p>
            <a:endParaRPr lang="ar-EG" dirty="0" smtClean="0"/>
          </a:p>
          <a:p>
            <a:r>
              <a:rPr lang="ar-EG" dirty="0" smtClean="0"/>
              <a:t>خبرة لا تقل عن  10 سنوات فى ممارسة العمل الأكاديمى .</a:t>
            </a:r>
          </a:p>
          <a:p>
            <a:endParaRPr lang="ar-EG" dirty="0" smtClean="0"/>
          </a:p>
          <a:p>
            <a:r>
              <a:rPr lang="ar-EG" dirty="0" smtClean="0"/>
              <a:t>خبرة فى الأعمال الإستشارية فى تطوير التعليم .</a:t>
            </a:r>
          </a:p>
          <a:p>
            <a:endParaRPr lang="ar-EG" dirty="0" smtClean="0"/>
          </a:p>
          <a:p>
            <a:r>
              <a:rPr lang="ar-EG" dirty="0" smtClean="0"/>
              <a:t>خبرة سابقة أو حالية فى إدارة الجودة والتطوير .</a:t>
            </a:r>
          </a:p>
          <a:p>
            <a:endParaRPr lang="ar-EG" dirty="0" smtClean="0"/>
          </a:p>
          <a:p>
            <a:r>
              <a:rPr lang="ar-EG" dirty="0" smtClean="0"/>
              <a:t>إجادة اللغة العربية والإنجليزية تحدثاً وكتابة .</a:t>
            </a:r>
          </a:p>
          <a:p>
            <a:endParaRPr lang="ar-EG" dirty="0" smtClean="0"/>
          </a:p>
          <a:p>
            <a:r>
              <a:rPr lang="ar-EG" dirty="0" smtClean="0"/>
              <a:t>مهارة التحليل الإحصائى والاستنتاج وتحليل الوثائق وكتابة التقارير .</a:t>
            </a:r>
          </a:p>
          <a:p>
            <a:endParaRPr lang="ar-EG" dirty="0" smtClean="0"/>
          </a:p>
          <a:p>
            <a:r>
              <a:rPr lang="ar-EG" dirty="0" smtClean="0"/>
              <a:t>مهارات العمل الجماعى 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6705600" cy="990600"/>
          </a:xfrm>
        </p:spPr>
        <p:txBody>
          <a:bodyPr>
            <a:normAutofit fontScale="90000"/>
          </a:bodyPr>
          <a:lstStyle/>
          <a:p>
            <a:r>
              <a:rPr lang="ar-EG" dirty="0" smtClean="0"/>
              <a:t>قواعد اختيار رئيس فريق المراجعين المعتمدين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8077200" cy="5181600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 خبرة فى أساليب المراجعة الخارجية أو الداخلية .</a:t>
            </a:r>
          </a:p>
          <a:p>
            <a:endParaRPr lang="ar-EG" sz="1400" dirty="0" smtClean="0"/>
          </a:p>
          <a:p>
            <a:r>
              <a:rPr lang="ar-EG" dirty="0" smtClean="0"/>
              <a:t> مهارة قيادة الفريق وإدارة الاجتماعات .</a:t>
            </a:r>
          </a:p>
          <a:p>
            <a:endParaRPr lang="ar-EG" sz="1400" dirty="0" smtClean="0"/>
          </a:p>
          <a:p>
            <a:r>
              <a:rPr lang="ar-EG" dirty="0" smtClean="0"/>
              <a:t> مهارة كسب ثقة أعضاء المؤسسة / البرنامج الخاضع للتقويم والاعتماد .</a:t>
            </a:r>
          </a:p>
          <a:p>
            <a:endParaRPr lang="ar-EG" sz="1300" dirty="0" smtClean="0"/>
          </a:p>
          <a:p>
            <a:r>
              <a:rPr lang="ar-EG" dirty="0" smtClean="0"/>
              <a:t> مهارة فحص الوثائق وتحليل المضمون والبحث عن الأدلة والحكم .</a:t>
            </a:r>
          </a:p>
          <a:p>
            <a:endParaRPr lang="ar-EG" sz="1300" dirty="0" smtClean="0"/>
          </a:p>
          <a:p>
            <a:r>
              <a:rPr lang="ar-EG" dirty="0" smtClean="0"/>
              <a:t> مهارة توزيع المهام بين أعضاء الفريق والتنسيق بين أدوارهم .</a:t>
            </a:r>
          </a:p>
          <a:p>
            <a:endParaRPr lang="ar-EG" sz="1300" dirty="0" smtClean="0"/>
          </a:p>
          <a:p>
            <a:r>
              <a:rPr lang="ar-EG" dirty="0" smtClean="0"/>
              <a:t> مهارة تحرير تقارير أعضاء الفريق ، وإعداد وتحرير التقرير المجمع للمراجعة .</a:t>
            </a:r>
          </a:p>
          <a:p>
            <a:endParaRPr lang="ar-EG" sz="1300" dirty="0" smtClean="0"/>
          </a:p>
          <a:p>
            <a:r>
              <a:rPr lang="ar-EG" dirty="0" smtClean="0"/>
              <a:t> مهارة العرض الشفهى لمسودة التقرير للمراجعة أمام القيادات الأكاديمية والأطراف الأخرى المعنية بعملية التقويم والاعتماد 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467600" cy="990600"/>
          </a:xfrm>
        </p:spPr>
        <p:txBody>
          <a:bodyPr>
            <a:normAutofit/>
          </a:bodyPr>
          <a:lstStyle/>
          <a:p>
            <a:r>
              <a:rPr lang="ar-EG" dirty="0" smtClean="0"/>
              <a:t>معايير أخلاقيات المهنة للمراجعين المعتمدين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 التمثيل المشرف للهيئة أمام الغير .</a:t>
            </a:r>
          </a:p>
          <a:p>
            <a:endParaRPr lang="ar-EG" sz="1500" dirty="0" smtClean="0"/>
          </a:p>
          <a:p>
            <a:r>
              <a:rPr lang="ar-EG" dirty="0" smtClean="0"/>
              <a:t> الحرص على كسب ثقة المؤسسة / البرنامج والأعضاء العاملين بهما .</a:t>
            </a:r>
          </a:p>
          <a:p>
            <a:endParaRPr lang="ar-EG" sz="1500" dirty="0" smtClean="0"/>
          </a:p>
          <a:p>
            <a:r>
              <a:rPr lang="ar-EG" dirty="0" smtClean="0"/>
              <a:t> الحرص على عدم ممارسة دور المراقب أو المفتش أثناء عملية المراجعة .</a:t>
            </a:r>
          </a:p>
          <a:p>
            <a:endParaRPr lang="ar-EG" sz="1500" dirty="0" smtClean="0"/>
          </a:p>
          <a:p>
            <a:r>
              <a:rPr lang="ar-EG" dirty="0" smtClean="0"/>
              <a:t> الموضوعية التامة وعدم التحيز فى جميع مراحل عملية المراجعة .</a:t>
            </a:r>
          </a:p>
          <a:p>
            <a:endParaRPr lang="ar-EG" sz="1500" dirty="0" smtClean="0"/>
          </a:p>
          <a:p>
            <a:r>
              <a:rPr lang="ar-EG" dirty="0" smtClean="0"/>
              <a:t> العمل بروح الفريق .</a:t>
            </a:r>
          </a:p>
          <a:p>
            <a:endParaRPr lang="ar-EG" sz="1400" dirty="0" smtClean="0"/>
          </a:p>
          <a:p>
            <a:r>
              <a:rPr lang="ar-EG" sz="2500" dirty="0" smtClean="0"/>
              <a:t> عدم تقديم تجارب الآخرين أو التجارب الشخصية كمثال للمارسات الجيدة التى يجب اتباعها .</a:t>
            </a:r>
          </a:p>
          <a:p>
            <a:endParaRPr lang="ar-EG" sz="1400" dirty="0" smtClean="0"/>
          </a:p>
          <a:p>
            <a:r>
              <a:rPr lang="ar-EG" dirty="0" smtClean="0"/>
              <a:t> عدم استعمال مطبوعات الهيئة فى أغراض أخرى غير المراجعة .</a:t>
            </a:r>
          </a:p>
          <a:p>
            <a:endParaRPr lang="ar-EG" sz="1300" dirty="0" smtClean="0"/>
          </a:p>
          <a:p>
            <a:r>
              <a:rPr lang="ar-EG" dirty="0" smtClean="0"/>
              <a:t> يحظر على المراجع الإفصاح عن تقرير التقويم كلياً أو جزئياً 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990600"/>
            <a:ext cx="58674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5410200" cy="990600"/>
          </a:xfrm>
        </p:spPr>
        <p:txBody>
          <a:bodyPr/>
          <a:lstStyle/>
          <a:p>
            <a:r>
              <a:rPr lang="ar-EG" dirty="0" smtClean="0"/>
              <a:t>المراجع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30763"/>
          </a:xfrm>
        </p:spPr>
        <p:txBody>
          <a:bodyPr/>
          <a:lstStyle/>
          <a:p>
            <a:pPr marL="697230" indent="-514350">
              <a:spcBef>
                <a:spcPts val="0"/>
              </a:spcBef>
              <a:buFont typeface="+mj-lt"/>
              <a:buAutoNum type="arabicPeriod"/>
            </a:pPr>
            <a:r>
              <a:rPr lang="ar-EG" dirty="0" smtClean="0"/>
              <a:t> السيد عبد العزيز البهواشى (2007). معجم مصطلحات الاعتماد وضمان الجودة فى التعليم العالى . القاهرة : عالم الكتب .</a:t>
            </a:r>
          </a:p>
          <a:p>
            <a:pPr marL="697230" indent="-514350">
              <a:spcBef>
                <a:spcPts val="0"/>
              </a:spcBef>
              <a:buFont typeface="+mj-lt"/>
              <a:buAutoNum type="arabicPeriod"/>
            </a:pPr>
            <a:r>
              <a:rPr lang="ar-EG" dirty="0" smtClean="0"/>
              <a:t> الهيئة القومية لضمان جودة التعليم والاعتماد (2009). دليل التقويم والاعتماد للبرنامج التعليمى فى مؤسسات التعليم العالى والأزهر .</a:t>
            </a:r>
          </a:p>
          <a:p>
            <a:pPr marL="697230" indent="-514350">
              <a:spcBef>
                <a:spcPts val="0"/>
              </a:spcBef>
              <a:buFont typeface="+mj-lt"/>
              <a:buAutoNum type="arabicPeriod"/>
            </a:pPr>
            <a:r>
              <a:rPr lang="ar-EG" dirty="0" smtClean="0"/>
              <a:t>الهيئة القومية لضمان جودة التعليم والاعتماد (2009). دليل الاعتماد لمؤسسات التعليم العالى .</a:t>
            </a:r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4067175" y="1052513"/>
            <a:ext cx="3384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buClr>
                <a:schemeClr val="tx2"/>
              </a:buClr>
              <a:buSzPct val="60000"/>
              <a:buFont typeface="Wingdings" pitchFamily="2" charset="2"/>
              <a:buNone/>
            </a:pPr>
            <a:r>
              <a:rPr lang="ar-EG" sz="6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F_Unizah" pitchFamily="2" charset="-78"/>
              </a:rPr>
              <a:t>شكراً لتفاعلكم</a:t>
            </a:r>
            <a:endParaRPr lang="en-US" sz="60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  <a:cs typeface="AF_Unizah" pitchFamily="2" charset="-78"/>
            </a:endParaRPr>
          </a:p>
        </p:txBody>
      </p:sp>
      <p:pic>
        <p:nvPicPr>
          <p:cNvPr id="45059" name="Picture 9" descr="gg0010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196975"/>
            <a:ext cx="2376488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Picture 5" descr="%D8%AA%D8%B5%D9%81%D9%8A%D9%82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2781300"/>
            <a:ext cx="29527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ميثاق العمل ............. قبل البدء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200000"/>
              </a:lnSpc>
            </a:pPr>
            <a:r>
              <a:rPr lang="ar-EG" dirty="0" smtClean="0"/>
              <a:t> </a:t>
            </a:r>
            <a:r>
              <a:rPr lang="ar-SA" dirty="0" smtClean="0"/>
              <a:t>لا </a:t>
            </a:r>
            <a:r>
              <a:rPr lang="ar-SA" dirty="0"/>
              <a:t>أحد منا يعرف كل </a:t>
            </a:r>
            <a:r>
              <a:rPr lang="ar-SA" dirty="0" smtClean="0"/>
              <a:t>ش</a:t>
            </a:r>
            <a:r>
              <a:rPr lang="ar-EG" dirty="0" smtClean="0"/>
              <a:t>ى</a:t>
            </a:r>
            <a:r>
              <a:rPr lang="ar-SA" dirty="0" smtClean="0"/>
              <a:t>ء</a:t>
            </a:r>
            <a:r>
              <a:rPr lang="ar-EG" dirty="0" smtClean="0"/>
              <a:t> </a:t>
            </a:r>
            <a:r>
              <a:rPr lang="ar-SA" dirty="0" smtClean="0"/>
              <a:t>..</a:t>
            </a:r>
          </a:p>
          <a:p>
            <a:pPr algn="r">
              <a:lnSpc>
                <a:spcPct val="200000"/>
              </a:lnSpc>
            </a:pPr>
            <a:r>
              <a:rPr lang="ar-SA" dirty="0" smtClean="0"/>
              <a:t> </a:t>
            </a:r>
            <a:r>
              <a:rPr lang="ar-SA" dirty="0"/>
              <a:t>كل منا لديه ما </a:t>
            </a:r>
            <a:r>
              <a:rPr lang="ar-SA" dirty="0" smtClean="0"/>
              <a:t>يعطيه</a:t>
            </a:r>
            <a:r>
              <a:rPr lang="ar-EG" dirty="0" smtClean="0"/>
              <a:t> </a:t>
            </a:r>
            <a:r>
              <a:rPr lang="ar-SA" dirty="0" smtClean="0"/>
              <a:t>..</a:t>
            </a:r>
          </a:p>
          <a:p>
            <a:pPr algn="r">
              <a:lnSpc>
                <a:spcPct val="200000"/>
              </a:lnSpc>
            </a:pPr>
            <a:r>
              <a:rPr lang="ar-SA" dirty="0"/>
              <a:t> </a:t>
            </a:r>
            <a:r>
              <a:rPr lang="ar-SA" dirty="0" smtClean="0"/>
              <a:t>كل </a:t>
            </a:r>
            <a:r>
              <a:rPr lang="ar-SA" dirty="0"/>
              <a:t>منا بحاجة لما </a:t>
            </a:r>
            <a:r>
              <a:rPr lang="ar-SA" dirty="0" smtClean="0"/>
              <a:t>يتعلمه</a:t>
            </a:r>
            <a:r>
              <a:rPr lang="ar-EG" dirty="0" smtClean="0"/>
              <a:t> </a:t>
            </a:r>
            <a:r>
              <a:rPr lang="ar-SA" dirty="0" smtClean="0"/>
              <a:t>..</a:t>
            </a:r>
          </a:p>
          <a:p>
            <a:pPr algn="r">
              <a:lnSpc>
                <a:spcPct val="200000"/>
              </a:lnSpc>
            </a:pPr>
            <a:r>
              <a:rPr lang="ar-SA" dirty="0"/>
              <a:t> </a:t>
            </a:r>
            <a:r>
              <a:rPr lang="ar-SA" dirty="0" smtClean="0"/>
              <a:t>النـاس </a:t>
            </a:r>
            <a:r>
              <a:rPr lang="ar-SA" dirty="0"/>
              <a:t>يتعلمون </a:t>
            </a:r>
            <a:r>
              <a:rPr lang="ar-SA" dirty="0" smtClean="0"/>
              <a:t>معاً</a:t>
            </a:r>
            <a:r>
              <a:rPr lang="ar-EG" dirty="0" smtClean="0"/>
              <a:t> </a:t>
            </a:r>
            <a:r>
              <a:rPr lang="ar-SA" dirty="0" smtClean="0"/>
              <a:t>..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الهدف الرئيسى لورشة العمل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بناء قدرات المشاركين عن طريق اكسابهم المعارف والمهارات المتصلة بالمراجعة الخارجية للمؤسسة التعليمية والبرامج الأكاديمية .</a:t>
            </a:r>
            <a:endParaRPr lang="en-US" dirty="0"/>
          </a:p>
        </p:txBody>
      </p:sp>
      <p:pic>
        <p:nvPicPr>
          <p:cNvPr id="20482" name="Picture 2" descr="http://www.public-domain-photos.com/free-cliparts-4/recreation/sports/target_with_arrow_virgin_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514600"/>
            <a:ext cx="35052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الأهداف التفصيلية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5791200" cy="5334000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 تعرف المقصود بالمراجعة الخارجية .</a:t>
            </a:r>
          </a:p>
          <a:p>
            <a:endParaRPr lang="ar-EG" dirty="0"/>
          </a:p>
          <a:p>
            <a:r>
              <a:rPr lang="ar-EG" dirty="0" smtClean="0"/>
              <a:t> خطوات الاعتماد طبقاً للقانون .</a:t>
            </a:r>
          </a:p>
          <a:p>
            <a:endParaRPr lang="ar-EG" dirty="0" smtClean="0"/>
          </a:p>
          <a:p>
            <a:r>
              <a:rPr lang="ar-EG" dirty="0" smtClean="0"/>
              <a:t> تعرف الفرق بين المراجعة الخارجية والمراجعة الداخلية .</a:t>
            </a:r>
          </a:p>
          <a:p>
            <a:endParaRPr lang="ar-EG" dirty="0" smtClean="0"/>
          </a:p>
          <a:p>
            <a:r>
              <a:rPr lang="ar-EG" dirty="0" smtClean="0"/>
              <a:t> تعرف موقع المراجعة الخارجية فى عملية الاعتماد </a:t>
            </a:r>
            <a:r>
              <a:rPr lang="ar-EG" dirty="0" smtClean="0"/>
              <a:t>.</a:t>
            </a:r>
          </a:p>
          <a:p>
            <a:endParaRPr lang="ar-EG" dirty="0" smtClean="0"/>
          </a:p>
          <a:p>
            <a:r>
              <a:rPr lang="ar-EG" dirty="0" smtClean="0"/>
              <a:t> تعرف أدوار وخصائص ميسر الزيارة الميدانية .</a:t>
            </a:r>
          </a:p>
          <a:p>
            <a:endParaRPr lang="ar-EG" dirty="0" smtClean="0"/>
          </a:p>
          <a:p>
            <a:r>
              <a:rPr lang="ar-EG" dirty="0" smtClean="0"/>
              <a:t> تعرف الموصفات الشخصية والمهنية لأعضاء فريق المراجعين المعتمدين .</a:t>
            </a:r>
            <a:endParaRPr lang="en-US" dirty="0"/>
          </a:p>
        </p:txBody>
      </p:sp>
      <p:pic>
        <p:nvPicPr>
          <p:cNvPr id="1026" name="Picture 2" descr="http://www.ksu.edu.sa/sites/KSUArabic/Mngmnt/RectorAndDeputies/HesrAr/RL/PublishingImages/الأهداف%2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143000"/>
            <a:ext cx="25908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219200"/>
            <a:ext cx="5410200" cy="990600"/>
          </a:xfrm>
        </p:spPr>
        <p:txBody>
          <a:bodyPr/>
          <a:lstStyle/>
          <a:p>
            <a:r>
              <a:rPr lang="ar-EG" dirty="0" smtClean="0"/>
              <a:t>خطوات عملية الاعتماد </a:t>
            </a:r>
            <a:endParaRPr lang="en-US" dirty="0"/>
          </a:p>
        </p:txBody>
      </p:sp>
      <p:pic>
        <p:nvPicPr>
          <p:cNvPr id="18434" name="Picture 2" descr="http://faculty.ksu.edu.sa/khulud/PublishingImages/accreditati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514600"/>
            <a:ext cx="495300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670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79875" name="Oval 3"/>
          <p:cNvSpPr>
            <a:spLocks noChangeArrowheads="1"/>
          </p:cNvSpPr>
          <p:nvPr/>
        </p:nvSpPr>
        <p:spPr bwMode="auto">
          <a:xfrm>
            <a:off x="1222375" y="1841500"/>
            <a:ext cx="2130425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مؤهلات </a:t>
            </a:r>
            <a:r>
              <a:rPr lang="ar-EG" sz="1400" dirty="0" smtClean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الكلية (الشرطين</a:t>
            </a:r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) </a:t>
            </a:r>
          </a:p>
          <a:p>
            <a:pPr algn="ctr" rtl="1">
              <a:buFontTx/>
              <a:buChar char="-"/>
            </a:pPr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منحت شهادة </a:t>
            </a:r>
          </a:p>
          <a:p>
            <a:pPr algn="ctr" rtl="1">
              <a:buFontTx/>
              <a:buChar char="-"/>
            </a:pPr>
            <a:r>
              <a:rPr lang="ar-EG" sz="1400" dirty="0" smtClean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 </a:t>
            </a:r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بها سجلات (للتقويم الذاتي</a:t>
            </a:r>
          </a:p>
          <a:p>
            <a:pPr algn="ctr" rtl="1">
              <a:buFontTx/>
              <a:buChar char="-"/>
            </a:pPr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وخطة</a:t>
            </a:r>
            <a:r>
              <a:rPr lang="ar-EG" sz="1400" b="1" dirty="0">
                <a:latin typeface="Garamond" pitchFamily="18" charset="0"/>
              </a:rPr>
              <a:t> </a:t>
            </a:r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تحسين</a:t>
            </a:r>
            <a:r>
              <a:rPr lang="ar-EG" sz="1400" b="1" dirty="0">
                <a:latin typeface="Garamond" pitchFamily="18" charset="0"/>
              </a:rPr>
              <a:t> </a:t>
            </a:r>
            <a:r>
              <a:rPr lang="ar-EG" sz="1400" b="1" dirty="0">
                <a:solidFill>
                  <a:srgbClr val="FFFF00"/>
                </a:solidFill>
                <a:latin typeface="Garamond" pitchFamily="18" charset="0"/>
              </a:rPr>
              <a:t>– </a:t>
            </a:r>
          </a:p>
          <a:p>
            <a:pPr algn="ctr" rtl="1">
              <a:buFontTx/>
              <a:buChar char="-"/>
            </a:pPr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وخطة إستراتيجية) </a:t>
            </a:r>
          </a:p>
          <a:p>
            <a:pPr algn="ctr" rtl="1">
              <a:buFontTx/>
              <a:buChar char="-"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3829050" y="2133600"/>
            <a:ext cx="1581150" cy="15811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7" name="Oval 5"/>
          <p:cNvSpPr>
            <a:spLocks noChangeArrowheads="1"/>
          </p:cNvSpPr>
          <p:nvPr/>
        </p:nvSpPr>
        <p:spPr bwMode="auto">
          <a:xfrm>
            <a:off x="5791200" y="1828800"/>
            <a:ext cx="2133600" cy="21336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676400" y="647700"/>
            <a:ext cx="1371600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/>
            <a:r>
              <a:rPr lang="en-CA" sz="1400" b="1" dirty="0">
                <a:latin typeface="Garamond" pitchFamily="18" charset="0"/>
              </a:rPr>
              <a:t>       </a:t>
            </a:r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التقدم </a:t>
            </a:r>
            <a:r>
              <a:rPr lang="ar-EG" sz="1400" dirty="0" smtClean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بطلب للجهة الإدارية</a:t>
            </a:r>
            <a:endParaRPr lang="en-US" sz="1400" dirty="0">
              <a:solidFill>
                <a:srgbClr val="FFFF00"/>
              </a:solidFill>
              <a:latin typeface="Garamond" pitchFamily="18" charset="0"/>
              <a:cs typeface="FS_Bold" pitchFamily="2" charset="-78"/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4038600" y="609600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التقدم للهيئة </a:t>
            </a:r>
            <a:r>
              <a:rPr lang="en-US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 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6400800" y="609600"/>
            <a:ext cx="1371600" cy="95410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/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رسوم الإعتماد – دليل الإعتماد – مواعيد زيارة فرق </a:t>
            </a:r>
            <a:r>
              <a:rPr lang="ar-EG" sz="1400" dirty="0" smtClean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المراجعة</a:t>
            </a:r>
            <a:endParaRPr lang="en-US" sz="1400" dirty="0">
              <a:solidFill>
                <a:srgbClr val="FFFF00"/>
              </a:solidFill>
              <a:latin typeface="Garamond" pitchFamily="18" charset="0"/>
              <a:cs typeface="FS_Bold" pitchFamily="2" charset="-78"/>
            </a:endParaRPr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3048000" y="1219200"/>
            <a:ext cx="1752600" cy="144780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2" name="Oval 10"/>
          <p:cNvSpPr>
            <a:spLocks noChangeArrowheads="1"/>
          </p:cNvSpPr>
          <p:nvPr/>
        </p:nvSpPr>
        <p:spPr bwMode="auto">
          <a:xfrm>
            <a:off x="4699000" y="2611438"/>
            <a:ext cx="576263" cy="576262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dirty="0">
                <a:solidFill>
                  <a:srgbClr val="FFFF00"/>
                </a:solidFill>
                <a:latin typeface="Garamond" pitchFamily="18" charset="0"/>
                <a:cs typeface="Al-Kharashi 3" pitchFamily="2" charset="-78"/>
              </a:rPr>
              <a:t>نعـــم </a:t>
            </a:r>
            <a:endParaRPr lang="en-US" dirty="0">
              <a:solidFill>
                <a:srgbClr val="FFFF00"/>
              </a:solidFill>
              <a:latin typeface="Garamond" pitchFamily="18" charset="0"/>
              <a:cs typeface="Al-Kharashi 3" pitchFamily="2" charset="-78"/>
            </a:endParaRPr>
          </a:p>
        </p:txBody>
      </p:sp>
      <p:sp>
        <p:nvSpPr>
          <p:cNvPr id="79883" name="Line 11"/>
          <p:cNvSpPr>
            <a:spLocks noChangeShapeType="1"/>
          </p:cNvSpPr>
          <p:nvPr/>
        </p:nvSpPr>
        <p:spPr bwMode="auto">
          <a:xfrm>
            <a:off x="2743200" y="1333500"/>
            <a:ext cx="1295400" cy="1447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4" name="Oval 12"/>
          <p:cNvSpPr>
            <a:spLocks noChangeArrowheads="1"/>
          </p:cNvSpPr>
          <p:nvPr/>
        </p:nvSpPr>
        <p:spPr bwMode="auto">
          <a:xfrm>
            <a:off x="3995738" y="2611438"/>
            <a:ext cx="576262" cy="576262"/>
          </a:xfrm>
          <a:prstGeom prst="ellipse">
            <a:avLst/>
          </a:prstGeom>
          <a:solidFill>
            <a:schemeClr val="folHlink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sz="3200" dirty="0">
                <a:solidFill>
                  <a:srgbClr val="FFFF00"/>
                </a:solidFill>
                <a:latin typeface="Garamond" pitchFamily="18" charset="0"/>
                <a:cs typeface="Al-Kharashi 3" pitchFamily="2" charset="-78"/>
              </a:rPr>
              <a:t>لا</a:t>
            </a:r>
            <a:endParaRPr lang="en-US" sz="3200" dirty="0">
              <a:solidFill>
                <a:srgbClr val="FFFF00"/>
              </a:solidFill>
              <a:latin typeface="Garamond" pitchFamily="18" charset="0"/>
              <a:cs typeface="Al-Kharashi 3" pitchFamily="2" charset="-78"/>
            </a:endParaRPr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4165600" y="3162300"/>
            <a:ext cx="12700" cy="1028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3352800" y="4191000"/>
            <a:ext cx="1371600" cy="738664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FS_Bold" pitchFamily="2" charset="-78"/>
              </a:rPr>
              <a:t>نقاط الضعف – وتوصيات وطرق التحسين </a:t>
            </a:r>
            <a:endParaRPr lang="en-US" sz="1400" dirty="0">
              <a:solidFill>
                <a:srgbClr val="FFFF00"/>
              </a:solidFill>
              <a:latin typeface="Garamond" pitchFamily="18" charset="0"/>
              <a:cs typeface="FS_Bold" pitchFamily="2" charset="-78"/>
            </a:endParaRP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1219200" y="4191000"/>
            <a:ext cx="1752600" cy="762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 anchor="ctr" anchorCtr="0">
            <a:normAutofit/>
          </a:bodyPr>
          <a:lstStyle/>
          <a:p>
            <a:pPr algn="ctr" rtl="1"/>
            <a:r>
              <a:rPr lang="ar-EG" sz="2000" dirty="0">
                <a:solidFill>
                  <a:srgbClr val="FFFF00"/>
                </a:solidFill>
                <a:latin typeface="Garamond" pitchFamily="18" charset="0"/>
                <a:cs typeface="Al-Kharashi 3" pitchFamily="2" charset="-78"/>
              </a:rPr>
              <a:t>دعـــم </a:t>
            </a:r>
            <a:r>
              <a:rPr lang="ar-EG" sz="2000" dirty="0" smtClean="0">
                <a:solidFill>
                  <a:srgbClr val="FFFF00"/>
                </a:solidFill>
                <a:latin typeface="Garamond" pitchFamily="18" charset="0"/>
                <a:cs typeface="Al-Kharashi 3" pitchFamily="2" charset="-78"/>
              </a:rPr>
              <a:t>الكلية للتأهـــل </a:t>
            </a:r>
            <a:endParaRPr lang="en-US" sz="2000" dirty="0">
              <a:solidFill>
                <a:srgbClr val="FFFF00"/>
              </a:solidFill>
              <a:latin typeface="Garamond" pitchFamily="18" charset="0"/>
              <a:cs typeface="Al-Kharashi 3" pitchFamily="2" charset="-78"/>
            </a:endParaRPr>
          </a:p>
        </p:txBody>
      </p:sp>
      <p:sp>
        <p:nvSpPr>
          <p:cNvPr id="79888" name="Line 16"/>
          <p:cNvSpPr>
            <a:spLocks noChangeShapeType="1"/>
          </p:cNvSpPr>
          <p:nvPr/>
        </p:nvSpPr>
        <p:spPr bwMode="auto">
          <a:xfrm flipH="1">
            <a:off x="3048000" y="4572000"/>
            <a:ext cx="3810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9" name="Line 17"/>
          <p:cNvSpPr>
            <a:spLocks noChangeShapeType="1"/>
          </p:cNvSpPr>
          <p:nvPr/>
        </p:nvSpPr>
        <p:spPr bwMode="auto">
          <a:xfrm flipV="1">
            <a:off x="2133600" y="3937000"/>
            <a:ext cx="0" cy="3810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 flipV="1">
            <a:off x="5257800" y="2667000"/>
            <a:ext cx="9144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6172200" y="2146300"/>
            <a:ext cx="990600" cy="523220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1400" dirty="0">
                <a:latin typeface="Garamond" pitchFamily="18" charset="0"/>
                <a:cs typeface="FS_Bold" pitchFamily="2" charset="-78"/>
              </a:rPr>
              <a:t>الرد في 30 يوم </a:t>
            </a:r>
            <a:endParaRPr lang="en-US" sz="1400" dirty="0">
              <a:latin typeface="Garamond" pitchFamily="18" charset="0"/>
              <a:cs typeface="FS_Bold" pitchFamily="2" charset="-78"/>
            </a:endParaRPr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 flipH="1" flipV="1">
            <a:off x="4648200" y="914400"/>
            <a:ext cx="1524000" cy="1600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3" name="Line 21"/>
          <p:cNvSpPr>
            <a:spLocks noChangeShapeType="1"/>
          </p:cNvSpPr>
          <p:nvPr/>
        </p:nvSpPr>
        <p:spPr bwMode="auto">
          <a:xfrm>
            <a:off x="7391400" y="1447800"/>
            <a:ext cx="0" cy="1600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6629400" y="3032125"/>
            <a:ext cx="914400" cy="52322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1400" dirty="0">
                <a:latin typeface="Garamond" pitchFamily="18" charset="0"/>
                <a:cs typeface="FS_Bold" pitchFamily="2" charset="-78"/>
              </a:rPr>
              <a:t>إعلان النتيجة </a:t>
            </a:r>
            <a:endParaRPr lang="en-US" sz="1400" dirty="0">
              <a:latin typeface="Garamond" pitchFamily="18" charset="0"/>
              <a:cs typeface="FS_Bold" pitchFamily="2" charset="-78"/>
            </a:endParaRPr>
          </a:p>
        </p:txBody>
      </p:sp>
      <p:sp>
        <p:nvSpPr>
          <p:cNvPr id="79895" name="Line 23"/>
          <p:cNvSpPr>
            <a:spLocks noChangeShapeType="1"/>
          </p:cNvSpPr>
          <p:nvPr/>
        </p:nvSpPr>
        <p:spPr bwMode="auto">
          <a:xfrm flipH="1">
            <a:off x="5727700" y="3340100"/>
            <a:ext cx="901700" cy="12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4953000" y="4191000"/>
            <a:ext cx="1371600" cy="98488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ar-EG" sz="1400" dirty="0" smtClean="0">
                <a:latin typeface="Garamond" pitchFamily="18" charset="0"/>
                <a:cs typeface="FS_Bold" pitchFamily="2" charset="-78"/>
              </a:rPr>
              <a:t>كلية ناجحة </a:t>
            </a:r>
            <a:endParaRPr lang="ar-EG" sz="1400" dirty="0">
              <a:latin typeface="Garamond" pitchFamily="18" charset="0"/>
              <a:cs typeface="FS_Bold" pitchFamily="2" charset="-78"/>
            </a:endParaRPr>
          </a:p>
          <a:p>
            <a:pPr algn="r" rtl="1"/>
            <a:r>
              <a:rPr lang="ar-EG" sz="1400" dirty="0">
                <a:latin typeface="Garamond" pitchFamily="18" charset="0"/>
                <a:cs typeface="FS_Bold" pitchFamily="2" charset="-78"/>
              </a:rPr>
              <a:t>- تقويم مستمر </a:t>
            </a:r>
          </a:p>
          <a:p>
            <a:pPr algn="r" rtl="1"/>
            <a:r>
              <a:rPr lang="ar-EG" sz="1400" dirty="0">
                <a:latin typeface="Garamond" pitchFamily="18" charset="0"/>
                <a:cs typeface="FS_Bold" pitchFamily="2" charset="-78"/>
              </a:rPr>
              <a:t>- إعادة التقدم في السنة الخامسة </a:t>
            </a:r>
            <a:endParaRPr lang="en-US" sz="1400" dirty="0">
              <a:latin typeface="Garamond" pitchFamily="18" charset="0"/>
              <a:cs typeface="FS_Bold" pitchFamily="2" charset="-78"/>
            </a:endParaRP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6400800" y="4187825"/>
            <a:ext cx="2133600" cy="138499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EG" sz="1400" dirty="0" smtClean="0">
                <a:latin typeface="Garamond" pitchFamily="18" charset="0"/>
                <a:cs typeface="FS_Bold" pitchFamily="2" charset="-78"/>
              </a:rPr>
              <a:t>كلية غير </a:t>
            </a:r>
            <a:r>
              <a:rPr lang="ar-EG" sz="1400" dirty="0">
                <a:latin typeface="Garamond" pitchFamily="18" charset="0"/>
                <a:cs typeface="FS_Bold" pitchFamily="2" charset="-78"/>
              </a:rPr>
              <a:t>ناجحة </a:t>
            </a:r>
          </a:p>
          <a:p>
            <a:pPr algn="r" rtl="1">
              <a:buFontTx/>
              <a:buChar char="-"/>
            </a:pPr>
            <a:r>
              <a:rPr lang="ar-EG" sz="1400" dirty="0" smtClean="0">
                <a:latin typeface="Garamond" pitchFamily="18" charset="0"/>
                <a:cs typeface="FS_Bold" pitchFamily="2" charset="-78"/>
              </a:rPr>
              <a:t> </a:t>
            </a:r>
            <a:r>
              <a:rPr lang="ar-EG" sz="1400" dirty="0">
                <a:latin typeface="Garamond" pitchFamily="18" charset="0"/>
                <a:cs typeface="FS_Bold" pitchFamily="2" charset="-78"/>
              </a:rPr>
              <a:t>تحال </a:t>
            </a:r>
            <a:r>
              <a:rPr lang="ar-EG" sz="1400" dirty="0" smtClean="0">
                <a:latin typeface="Garamond" pitchFamily="18" charset="0"/>
                <a:cs typeface="FS_Bold" pitchFamily="2" charset="-78"/>
              </a:rPr>
              <a:t>للوزير </a:t>
            </a:r>
            <a:endParaRPr lang="ar-EG" sz="1400" dirty="0">
              <a:latin typeface="Garamond" pitchFamily="18" charset="0"/>
              <a:cs typeface="FS_Bold" pitchFamily="2" charset="-78"/>
            </a:endParaRPr>
          </a:p>
          <a:p>
            <a:pPr algn="r" rtl="1">
              <a:buFontTx/>
              <a:buChar char="-"/>
            </a:pPr>
            <a:r>
              <a:rPr lang="ar-EG" sz="1400" dirty="0" smtClean="0">
                <a:latin typeface="Garamond" pitchFamily="18" charset="0"/>
                <a:cs typeface="FS_Bold" pitchFamily="2" charset="-78"/>
              </a:rPr>
              <a:t> </a:t>
            </a:r>
            <a:r>
              <a:rPr lang="ar-EG" sz="1400" dirty="0">
                <a:latin typeface="Garamond" pitchFamily="18" charset="0"/>
                <a:cs typeface="FS_Bold" pitchFamily="2" charset="-78"/>
              </a:rPr>
              <a:t>تحدد درجة العجز (ضعيف – شديد) </a:t>
            </a:r>
          </a:p>
          <a:p>
            <a:pPr algn="r" rtl="1">
              <a:buFontTx/>
              <a:buChar char="-"/>
            </a:pPr>
            <a:r>
              <a:rPr lang="ar-EG" sz="1400" dirty="0" smtClean="0">
                <a:latin typeface="Garamond" pitchFamily="18" charset="0"/>
                <a:cs typeface="FS_Bold" pitchFamily="2" charset="-78"/>
              </a:rPr>
              <a:t> </a:t>
            </a:r>
            <a:r>
              <a:rPr lang="ar-EG" sz="1400" dirty="0">
                <a:latin typeface="Garamond" pitchFamily="18" charset="0"/>
                <a:cs typeface="FS_Bold" pitchFamily="2" charset="-78"/>
              </a:rPr>
              <a:t>توصيات </a:t>
            </a:r>
            <a:r>
              <a:rPr lang="ar-EG" sz="1400" dirty="0" smtClean="0">
                <a:latin typeface="Garamond" pitchFamily="18" charset="0"/>
                <a:cs typeface="FS_Bold" pitchFamily="2" charset="-78"/>
              </a:rPr>
              <a:t>وطرق التحسين </a:t>
            </a:r>
            <a:endParaRPr lang="ar-EG" sz="1400" dirty="0">
              <a:latin typeface="Garamond" pitchFamily="18" charset="0"/>
              <a:cs typeface="FS_Bold" pitchFamily="2" charset="-78"/>
            </a:endParaRPr>
          </a:p>
          <a:p>
            <a:pPr algn="r" rtl="1">
              <a:buFontTx/>
              <a:buChar char="-"/>
            </a:pPr>
            <a:r>
              <a:rPr lang="ar-EG" sz="1400" dirty="0" smtClean="0">
                <a:latin typeface="Garamond" pitchFamily="18" charset="0"/>
                <a:cs typeface="FS_Bold" pitchFamily="2" charset="-78"/>
              </a:rPr>
              <a:t> </a:t>
            </a:r>
            <a:r>
              <a:rPr lang="ar-EG" sz="1400" dirty="0">
                <a:latin typeface="Garamond" pitchFamily="18" charset="0"/>
                <a:cs typeface="FS_Bold" pitchFamily="2" charset="-78"/>
              </a:rPr>
              <a:t>(إعادة التقديم في خلال عام) </a:t>
            </a:r>
            <a:endParaRPr lang="en-US" sz="1400" dirty="0">
              <a:latin typeface="Garamond" pitchFamily="18" charset="0"/>
              <a:cs typeface="FS_Bold" pitchFamily="2" charset="-78"/>
            </a:endParaRPr>
          </a:p>
        </p:txBody>
      </p:sp>
      <p:sp>
        <p:nvSpPr>
          <p:cNvPr id="79898" name="Line 26"/>
          <p:cNvSpPr>
            <a:spLocks noChangeShapeType="1"/>
          </p:cNvSpPr>
          <p:nvPr/>
        </p:nvSpPr>
        <p:spPr bwMode="auto">
          <a:xfrm>
            <a:off x="5638800" y="5029200"/>
            <a:ext cx="0" cy="304800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9" name="Line 27"/>
          <p:cNvSpPr>
            <a:spLocks noChangeShapeType="1"/>
          </p:cNvSpPr>
          <p:nvPr/>
        </p:nvSpPr>
        <p:spPr bwMode="auto">
          <a:xfrm flipH="1">
            <a:off x="2514600" y="5334000"/>
            <a:ext cx="3124200" cy="0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0" name="Line 28"/>
          <p:cNvSpPr>
            <a:spLocks noChangeShapeType="1"/>
          </p:cNvSpPr>
          <p:nvPr/>
        </p:nvSpPr>
        <p:spPr bwMode="auto">
          <a:xfrm flipV="1">
            <a:off x="2514600" y="5029200"/>
            <a:ext cx="0" cy="304800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>
            <a:off x="7086600" y="5486400"/>
            <a:ext cx="0" cy="228600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2" name="Line 30"/>
          <p:cNvSpPr>
            <a:spLocks noChangeShapeType="1"/>
          </p:cNvSpPr>
          <p:nvPr/>
        </p:nvSpPr>
        <p:spPr bwMode="auto">
          <a:xfrm flipH="1">
            <a:off x="1752600" y="5715000"/>
            <a:ext cx="5334000" cy="0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3" name="Line 31"/>
          <p:cNvSpPr>
            <a:spLocks noChangeShapeType="1"/>
          </p:cNvSpPr>
          <p:nvPr/>
        </p:nvSpPr>
        <p:spPr bwMode="auto">
          <a:xfrm flipV="1">
            <a:off x="1752600" y="5029200"/>
            <a:ext cx="0" cy="685800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4" name="AutoShape 32"/>
          <p:cNvSpPr>
            <a:spLocks noChangeArrowheads="1"/>
          </p:cNvSpPr>
          <p:nvPr/>
        </p:nvSpPr>
        <p:spPr bwMode="auto">
          <a:xfrm>
            <a:off x="5562600" y="8636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AutoShape 33"/>
          <p:cNvSpPr>
            <a:spLocks noChangeArrowheads="1"/>
          </p:cNvSpPr>
          <p:nvPr/>
        </p:nvSpPr>
        <p:spPr bwMode="auto">
          <a:xfrm>
            <a:off x="2143125" y="1409700"/>
            <a:ext cx="295275" cy="393700"/>
          </a:xfrm>
          <a:prstGeom prst="up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6" name="Text Box 34"/>
          <p:cNvSpPr txBox="1">
            <a:spLocks noChangeArrowheads="1"/>
          </p:cNvSpPr>
          <p:nvPr/>
        </p:nvSpPr>
        <p:spPr bwMode="auto">
          <a:xfrm>
            <a:off x="74714" y="1066800"/>
            <a:ext cx="553998" cy="55626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2400" dirty="0">
                <a:solidFill>
                  <a:srgbClr val="FFFF00"/>
                </a:solidFill>
                <a:latin typeface="Garamond" pitchFamily="18" charset="0"/>
                <a:cs typeface="Al-Kharashi 3" pitchFamily="2" charset="-78"/>
              </a:rPr>
              <a:t>عملية الاعتماد  </a:t>
            </a:r>
            <a:endParaRPr lang="en-US" sz="2400" dirty="0">
              <a:solidFill>
                <a:srgbClr val="FFFF00"/>
              </a:solidFill>
              <a:latin typeface="Garamond" pitchFamily="18" charset="0"/>
              <a:cs typeface="Al-Kharashi 3" pitchFamily="2" charset="-78"/>
            </a:endParaRPr>
          </a:p>
        </p:txBody>
      </p:sp>
      <p:sp>
        <p:nvSpPr>
          <p:cNvPr id="79907" name="Text Box 35"/>
          <p:cNvSpPr txBox="1">
            <a:spLocks noChangeArrowheads="1"/>
          </p:cNvSpPr>
          <p:nvPr/>
        </p:nvSpPr>
        <p:spPr bwMode="auto">
          <a:xfrm>
            <a:off x="8575359" y="914400"/>
            <a:ext cx="492443" cy="55626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2000" dirty="0">
                <a:solidFill>
                  <a:srgbClr val="FFFF00"/>
                </a:solidFill>
                <a:latin typeface="Garamond" pitchFamily="18" charset="0"/>
                <a:cs typeface="Al-Kharashi 3" pitchFamily="2" charset="-78"/>
              </a:rPr>
              <a:t>اللائحـــــــــــة التنفيذيــــــــة للقانون 82 لعـــام 2006 </a:t>
            </a:r>
            <a:endParaRPr lang="en-US" sz="2000" dirty="0">
              <a:solidFill>
                <a:srgbClr val="FFFF00"/>
              </a:solidFill>
              <a:latin typeface="Garamond" pitchFamily="18" charset="0"/>
              <a:cs typeface="Al-Kharashi 3" pitchFamily="2" charset="-78"/>
            </a:endParaRPr>
          </a:p>
        </p:txBody>
      </p:sp>
      <p:sp>
        <p:nvSpPr>
          <p:cNvPr id="79908" name="Text Box 36"/>
          <p:cNvSpPr txBox="1">
            <a:spLocks noChangeArrowheads="1"/>
          </p:cNvSpPr>
          <p:nvPr/>
        </p:nvSpPr>
        <p:spPr bwMode="auto">
          <a:xfrm>
            <a:off x="1371600" y="6019800"/>
            <a:ext cx="1752600" cy="307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1400" dirty="0" smtClean="0">
                <a:solidFill>
                  <a:srgbClr val="FFFF00"/>
                </a:solidFill>
                <a:latin typeface="Garamond" pitchFamily="18" charset="0"/>
                <a:cs typeface="Al-Kharashi 3" pitchFamily="2" charset="-78"/>
              </a:rPr>
              <a:t>الكلية</a:t>
            </a:r>
            <a:endParaRPr lang="en-US" sz="1400" dirty="0">
              <a:solidFill>
                <a:srgbClr val="FFFF00"/>
              </a:solidFill>
              <a:latin typeface="Garamond" pitchFamily="18" charset="0"/>
              <a:cs typeface="Al-Kharashi 3" pitchFamily="2" charset="-78"/>
            </a:endParaRPr>
          </a:p>
        </p:txBody>
      </p:sp>
      <p:sp>
        <p:nvSpPr>
          <p:cNvPr id="79909" name="Text Box 37"/>
          <p:cNvSpPr txBox="1">
            <a:spLocks noChangeArrowheads="1"/>
          </p:cNvSpPr>
          <p:nvPr/>
        </p:nvSpPr>
        <p:spPr bwMode="auto">
          <a:xfrm>
            <a:off x="3657600" y="6019800"/>
            <a:ext cx="1752600" cy="30777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1400" dirty="0">
                <a:solidFill>
                  <a:srgbClr val="FFFF00"/>
                </a:solidFill>
                <a:latin typeface="Garamond" pitchFamily="18" charset="0"/>
                <a:cs typeface="Al-Kharashi 3" pitchFamily="2" charset="-78"/>
              </a:rPr>
              <a:t>الإدارة </a:t>
            </a:r>
            <a:endParaRPr lang="en-US" sz="1400" dirty="0">
              <a:solidFill>
                <a:srgbClr val="FFFF00"/>
              </a:solidFill>
              <a:latin typeface="Garamond" pitchFamily="18" charset="0"/>
              <a:cs typeface="Al-Kharashi 3" pitchFamily="2" charset="-78"/>
            </a:endParaRPr>
          </a:p>
        </p:txBody>
      </p:sp>
      <p:sp>
        <p:nvSpPr>
          <p:cNvPr id="79910" name="Text Box 38"/>
          <p:cNvSpPr txBox="1">
            <a:spLocks noChangeArrowheads="1"/>
          </p:cNvSpPr>
          <p:nvPr/>
        </p:nvSpPr>
        <p:spPr bwMode="auto">
          <a:xfrm>
            <a:off x="5981700" y="6007100"/>
            <a:ext cx="1752600" cy="307777"/>
          </a:xfrm>
          <a:prstGeom prst="rect">
            <a:avLst/>
          </a:prstGeom>
          <a:solidFill>
            <a:srgbClr val="FF99CC"/>
          </a:solidFill>
          <a:ln w="9525">
            <a:solidFill>
              <a:srgbClr val="FF99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1400" dirty="0">
                <a:latin typeface="Garamond" pitchFamily="18" charset="0"/>
                <a:cs typeface="Al-Kharashi 3" pitchFamily="2" charset="-78"/>
              </a:rPr>
              <a:t>الهيئة </a:t>
            </a:r>
            <a:endParaRPr lang="en-US" sz="1400" dirty="0">
              <a:latin typeface="Garamond" pitchFamily="18" charset="0"/>
              <a:cs typeface="Al-Kharashi 3" pitchFamily="2" charset="-78"/>
            </a:endParaRPr>
          </a:p>
        </p:txBody>
      </p:sp>
      <p:sp>
        <p:nvSpPr>
          <p:cNvPr id="79911" name="Line 39"/>
          <p:cNvSpPr>
            <a:spLocks noChangeShapeType="1"/>
          </p:cNvSpPr>
          <p:nvPr/>
        </p:nvSpPr>
        <p:spPr bwMode="auto">
          <a:xfrm>
            <a:off x="7086600" y="3606800"/>
            <a:ext cx="0" cy="508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12" name="Line 40"/>
          <p:cNvSpPr>
            <a:spLocks noChangeShapeType="1"/>
          </p:cNvSpPr>
          <p:nvPr/>
        </p:nvSpPr>
        <p:spPr bwMode="auto">
          <a:xfrm>
            <a:off x="5753100" y="3352800"/>
            <a:ext cx="0" cy="762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13" name="Text Box 41"/>
          <p:cNvSpPr txBox="1">
            <a:spLocks noChangeArrowheads="1"/>
          </p:cNvSpPr>
          <p:nvPr/>
        </p:nvSpPr>
        <p:spPr bwMode="auto">
          <a:xfrm>
            <a:off x="1524000" y="212725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2000" b="1">
                <a:latin typeface="Garamond" pitchFamily="18" charset="0"/>
              </a:rPr>
              <a:t>الخطوة 2</a:t>
            </a:r>
            <a:endParaRPr lang="en-US" sz="2000" b="1">
              <a:latin typeface="Garamond" pitchFamily="18" charset="0"/>
            </a:endParaRPr>
          </a:p>
        </p:txBody>
      </p:sp>
      <p:sp>
        <p:nvSpPr>
          <p:cNvPr id="79914" name="Text Box 42"/>
          <p:cNvSpPr txBox="1">
            <a:spLocks noChangeArrowheads="1"/>
          </p:cNvSpPr>
          <p:nvPr/>
        </p:nvSpPr>
        <p:spPr bwMode="auto">
          <a:xfrm>
            <a:off x="3962400" y="212725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2000" b="1">
                <a:latin typeface="Garamond" pitchFamily="18" charset="0"/>
              </a:rPr>
              <a:t>الخطوة 3</a:t>
            </a:r>
            <a:endParaRPr lang="en-US" sz="2000" b="1">
              <a:latin typeface="Garamond" pitchFamily="18" charset="0"/>
            </a:endParaRPr>
          </a:p>
        </p:txBody>
      </p:sp>
      <p:sp>
        <p:nvSpPr>
          <p:cNvPr id="79915" name="Text Box 43"/>
          <p:cNvSpPr txBox="1">
            <a:spLocks noChangeArrowheads="1"/>
          </p:cNvSpPr>
          <p:nvPr/>
        </p:nvSpPr>
        <p:spPr bwMode="auto">
          <a:xfrm>
            <a:off x="6400800" y="2127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EG" sz="2000" b="1">
                <a:latin typeface="Garamond" pitchFamily="18" charset="0"/>
              </a:rPr>
              <a:t>الخطوة 4</a:t>
            </a:r>
            <a:endParaRPr lang="en-US" sz="2000" b="1">
              <a:latin typeface="Garamond" pitchFamily="18" charset="0"/>
            </a:endParaRPr>
          </a:p>
        </p:txBody>
      </p:sp>
      <p:sp>
        <p:nvSpPr>
          <p:cNvPr id="79916" name="Text Box 44"/>
          <p:cNvSpPr txBox="1">
            <a:spLocks noChangeArrowheads="1"/>
          </p:cNvSpPr>
          <p:nvPr/>
        </p:nvSpPr>
        <p:spPr bwMode="auto">
          <a:xfrm rot="-110694353">
            <a:off x="914400" y="1524000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sz="2000" b="1">
                <a:latin typeface="Garamond" pitchFamily="18" charset="0"/>
              </a:rPr>
              <a:t>الخطوة 1</a:t>
            </a:r>
            <a:endParaRPr lang="en-US" sz="2000" b="1">
              <a:latin typeface="Garamond" pitchFamily="18" charset="0"/>
            </a:endParaRPr>
          </a:p>
        </p:txBody>
      </p:sp>
      <p:sp>
        <p:nvSpPr>
          <p:cNvPr id="79917" name="AutoShape 45"/>
          <p:cNvSpPr>
            <a:spLocks noChangeArrowheads="1"/>
          </p:cNvSpPr>
          <p:nvPr/>
        </p:nvSpPr>
        <p:spPr bwMode="auto">
          <a:xfrm>
            <a:off x="3124200" y="838200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nimBg="1"/>
      <p:bldP spid="79876" grpId="0" animBg="1"/>
      <p:bldP spid="79877" grpId="0" animBg="1"/>
      <p:bldP spid="79878" grpId="0" animBg="1"/>
      <p:bldP spid="79879" grpId="0" animBg="1"/>
      <p:bldP spid="79880" grpId="0" animBg="1"/>
      <p:bldP spid="79881" grpId="0" animBg="1"/>
      <p:bldP spid="79882" grpId="0" animBg="1"/>
      <p:bldP spid="79883" grpId="0" animBg="1"/>
      <p:bldP spid="79884" grpId="0" animBg="1"/>
      <p:bldP spid="79885" grpId="0" animBg="1"/>
      <p:bldP spid="79886" grpId="0" animBg="1"/>
      <p:bldP spid="79887" grpId="0" animBg="1"/>
      <p:bldP spid="79888" grpId="0" animBg="1"/>
      <p:bldP spid="79889" grpId="0" animBg="1"/>
      <p:bldP spid="79890" grpId="0" animBg="1"/>
      <p:bldP spid="79891" grpId="0" animBg="1"/>
      <p:bldP spid="79892" grpId="0" animBg="1"/>
      <p:bldP spid="79893" grpId="0" animBg="1"/>
      <p:bldP spid="79894" grpId="0" animBg="1"/>
      <p:bldP spid="79895" grpId="0" animBg="1"/>
      <p:bldP spid="79896" grpId="0" animBg="1"/>
      <p:bldP spid="79897" grpId="0" animBg="1"/>
      <p:bldP spid="79898" grpId="0" animBg="1"/>
      <p:bldP spid="79899" grpId="0" animBg="1"/>
      <p:bldP spid="79900" grpId="0" animBg="1"/>
      <p:bldP spid="79901" grpId="0" animBg="1"/>
      <p:bldP spid="79902" grpId="0" animBg="1"/>
      <p:bldP spid="79903" grpId="0" animBg="1"/>
      <p:bldP spid="79904" grpId="0" animBg="1"/>
      <p:bldP spid="79905" grpId="0" animBg="1"/>
      <p:bldP spid="79906" grpId="0" animBg="1"/>
      <p:bldP spid="79907" grpId="0" animBg="1"/>
      <p:bldP spid="79908" grpId="0" animBg="1"/>
      <p:bldP spid="79909" grpId="0" animBg="1"/>
      <p:bldP spid="79910" grpId="0" animBg="1"/>
      <p:bldP spid="79911" grpId="0" animBg="1"/>
      <p:bldP spid="79912" grpId="0" animBg="1"/>
      <p:bldP spid="79913" grpId="0"/>
      <p:bldP spid="79914" grpId="0"/>
      <p:bldP spid="79915" grpId="0"/>
      <p:bldP spid="79916" grpId="0"/>
      <p:bldP spid="799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6934200" cy="990600"/>
          </a:xfrm>
        </p:spPr>
        <p:txBody>
          <a:bodyPr>
            <a:normAutofit fontScale="90000"/>
          </a:bodyPr>
          <a:lstStyle/>
          <a:p>
            <a:r>
              <a:rPr lang="ar-EG" dirty="0" smtClean="0"/>
              <a:t>المراجعة </a:t>
            </a:r>
            <a:r>
              <a:rPr lang="ar-EG" dirty="0" smtClean="0"/>
              <a:t>الخارجية من قبل المراجعين المعتمدين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/>
              <a:t>عملية تهدف إلى تقويم مدى تحقيق الكلية لمعايير الاعتماد المؤسسى المحددة من قبل الهيئة القومية لضمان جودة التعليم والاعتماد  </a:t>
            </a:r>
            <a:r>
              <a:rPr lang="ar-EG" dirty="0" smtClean="0"/>
              <a:t>.</a:t>
            </a:r>
          </a:p>
          <a:p>
            <a:endParaRPr lang="ar-EG" dirty="0" smtClean="0"/>
          </a:p>
          <a:p>
            <a:r>
              <a:rPr lang="ar-EG" dirty="0" smtClean="0"/>
              <a:t> عملية مبنية على المعايير </a:t>
            </a:r>
            <a:r>
              <a:rPr lang="en-US" dirty="0" smtClean="0"/>
              <a:t>Standards-based Review</a:t>
            </a:r>
            <a:r>
              <a:rPr lang="ar-EG" dirty="0" smtClean="0"/>
              <a:t> .</a:t>
            </a:r>
          </a:p>
          <a:p>
            <a:endParaRPr lang="ar-EG" dirty="0" smtClean="0"/>
          </a:p>
          <a:p>
            <a:r>
              <a:rPr lang="ar-EG" dirty="0" smtClean="0"/>
              <a:t> يسمى بعملية التقويم الخارجى .</a:t>
            </a:r>
          </a:p>
          <a:p>
            <a:endParaRPr lang="ar-EG" dirty="0" smtClean="0"/>
          </a:p>
          <a:p>
            <a:r>
              <a:rPr lang="ar-EG" dirty="0" smtClean="0"/>
              <a:t> يقوم بها فريق من خبراء المراجعة بنقاء .</a:t>
            </a:r>
            <a:endParaRPr lang="en-US" dirty="0"/>
          </a:p>
          <a:p>
            <a:endParaRPr lang="en-US" dirty="0"/>
          </a:p>
        </p:txBody>
      </p:sp>
      <p:pic>
        <p:nvPicPr>
          <p:cNvPr id="16388" name="Picture 4" descr="External Review Te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810000"/>
            <a:ext cx="3505200" cy="2743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1375</Words>
  <Application>Microsoft Office PowerPoint</Application>
  <PresentationFormat>On-screen Show (4:3)</PresentationFormat>
  <Paragraphs>212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المراجعة الخارجية External Review</vt:lpstr>
      <vt:lpstr>Slide 2</vt:lpstr>
      <vt:lpstr>Slide 3</vt:lpstr>
      <vt:lpstr>ميثاق العمل ............. قبل البدء</vt:lpstr>
      <vt:lpstr>الهدف الرئيسى لورشة العمل</vt:lpstr>
      <vt:lpstr>الأهداف التفصيلية</vt:lpstr>
      <vt:lpstr>خطوات عملية الاعتماد </vt:lpstr>
      <vt:lpstr>Slide 8</vt:lpstr>
      <vt:lpstr>المراجعة الخارجية من قبل المراجعين المعتمدين </vt:lpstr>
      <vt:lpstr>فريق المراجعة الخارجية للهيئة</vt:lpstr>
      <vt:lpstr>المراجع المعتمد Accredited Reviewer</vt:lpstr>
      <vt:lpstr>المراجع الخارجى External Reviewer</vt:lpstr>
      <vt:lpstr>متطلبات المراجعة الخارجية للهيئة</vt:lpstr>
      <vt:lpstr>الزيارة الميدانية</vt:lpstr>
      <vt:lpstr>المراجعة الداخلية</vt:lpstr>
      <vt:lpstr>تقرير المراجعة الخارجية للمراجعين المعتمدين </vt:lpstr>
      <vt:lpstr>فريق المراجعة الخارجية</vt:lpstr>
      <vt:lpstr>منسق المراجعة الخارجية</vt:lpstr>
      <vt:lpstr>منسق المراجعة الخارجية</vt:lpstr>
      <vt:lpstr>خصائص الميسر (1 / 2)</vt:lpstr>
      <vt:lpstr>خصائص الميسر (2/2)</vt:lpstr>
      <vt:lpstr>الزيارة التمهيدية</vt:lpstr>
      <vt:lpstr>الفترة الزمنية للزيارة الميدانية</vt:lpstr>
      <vt:lpstr>أنشطة الزيارة الميدانية</vt:lpstr>
      <vt:lpstr>تشكيل فريق المراجعة الخارجية</vt:lpstr>
      <vt:lpstr>المواصفات الشخصية لأعضاء فريق المراجعة المعتمدون</vt:lpstr>
      <vt:lpstr>المواصفات المهنية لأعضاء فريق المراجعة المعتمدون</vt:lpstr>
      <vt:lpstr>قواعد اختيار رئيس فريق المراجعين المعتمدين</vt:lpstr>
      <vt:lpstr>معايير أخلاقيات المهنة للمراجعين المعتمدين</vt:lpstr>
      <vt:lpstr>المراجع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المراجعة الخارجية External Review</dc:title>
  <dc:creator>gg</dc:creator>
  <cp:lastModifiedBy>gg</cp:lastModifiedBy>
  <cp:revision>36</cp:revision>
  <dcterms:created xsi:type="dcterms:W3CDTF">2010-10-31T00:47:08Z</dcterms:created>
  <dcterms:modified xsi:type="dcterms:W3CDTF">2010-10-25T01:29:21Z</dcterms:modified>
</cp:coreProperties>
</file>