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7A14-A73F-4996-89B8-F8DFBF017289}" type="datetimeFigureOut">
              <a:rPr lang="ar-EG" smtClean="0"/>
              <a:pPr/>
              <a:t>22/09/1431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E4F-B76A-4109-8957-4D8C2B4FCDD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7A14-A73F-4996-89B8-F8DFBF017289}" type="datetimeFigureOut">
              <a:rPr lang="ar-EG" smtClean="0"/>
              <a:pPr/>
              <a:t>22/09/1431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E4F-B76A-4109-8957-4D8C2B4FCDD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7A14-A73F-4996-89B8-F8DFBF017289}" type="datetimeFigureOut">
              <a:rPr lang="ar-EG" smtClean="0"/>
              <a:pPr/>
              <a:t>22/09/1431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E4F-B76A-4109-8957-4D8C2B4FCDD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7A14-A73F-4996-89B8-F8DFBF017289}" type="datetimeFigureOut">
              <a:rPr lang="ar-EG" smtClean="0"/>
              <a:pPr/>
              <a:t>22/09/1431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E4F-B76A-4109-8957-4D8C2B4FCDD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7A14-A73F-4996-89B8-F8DFBF017289}" type="datetimeFigureOut">
              <a:rPr lang="ar-EG" smtClean="0"/>
              <a:pPr/>
              <a:t>22/09/1431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E4F-B76A-4109-8957-4D8C2B4FCDD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7A14-A73F-4996-89B8-F8DFBF017289}" type="datetimeFigureOut">
              <a:rPr lang="ar-EG" smtClean="0"/>
              <a:pPr/>
              <a:t>22/09/1431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E4F-B76A-4109-8957-4D8C2B4FCDD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7A14-A73F-4996-89B8-F8DFBF017289}" type="datetimeFigureOut">
              <a:rPr lang="ar-EG" smtClean="0"/>
              <a:pPr/>
              <a:t>22/09/1431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E4F-B76A-4109-8957-4D8C2B4FCDD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7A14-A73F-4996-89B8-F8DFBF017289}" type="datetimeFigureOut">
              <a:rPr lang="ar-EG" smtClean="0"/>
              <a:pPr/>
              <a:t>22/09/1431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E4F-B76A-4109-8957-4D8C2B4FCDD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7A14-A73F-4996-89B8-F8DFBF017289}" type="datetimeFigureOut">
              <a:rPr lang="ar-EG" smtClean="0"/>
              <a:pPr/>
              <a:t>22/09/1431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E4F-B76A-4109-8957-4D8C2B4FCDD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7A14-A73F-4996-89B8-F8DFBF017289}" type="datetimeFigureOut">
              <a:rPr lang="ar-EG" smtClean="0"/>
              <a:pPr/>
              <a:t>22/09/1431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E4F-B76A-4109-8957-4D8C2B4FCDD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7A14-A73F-4996-89B8-F8DFBF017289}" type="datetimeFigureOut">
              <a:rPr lang="ar-EG" smtClean="0"/>
              <a:pPr/>
              <a:t>22/09/1431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EE4F-B76A-4109-8957-4D8C2B4FCDD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F7A14-A73F-4996-89B8-F8DFBF017289}" type="datetimeFigureOut">
              <a:rPr lang="ar-EG" smtClean="0"/>
              <a:pPr/>
              <a:t>22/09/1431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AEE4F-B76A-4109-8957-4D8C2B4FCDD1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2590800"/>
            <a:ext cx="4648200" cy="3429000"/>
          </a:xfrm>
        </p:spPr>
        <p:txBody>
          <a:bodyPr/>
          <a:lstStyle/>
          <a:p>
            <a:r>
              <a:rPr lang="ar-EG" sz="4800" b="1">
                <a:solidFill>
                  <a:srgbClr val="0033CC"/>
                </a:solidFill>
              </a:rPr>
              <a:t>الرؤية والرسالة</a:t>
            </a:r>
            <a:endParaRPr lang="en-US" sz="4800" b="1">
              <a:solidFill>
                <a:srgbClr val="0033CC"/>
              </a:solidFill>
            </a:endParaRPr>
          </a:p>
          <a:p>
            <a:r>
              <a:rPr lang="ar-EG" sz="4800" b="1">
                <a:solidFill>
                  <a:srgbClr val="0033CC"/>
                </a:solidFill>
              </a:rPr>
              <a:t> وتحليل</a:t>
            </a:r>
            <a:r>
              <a:rPr lang="ar-EG" sz="4400" b="1">
                <a:solidFill>
                  <a:srgbClr val="0033CC"/>
                </a:solidFill>
              </a:rPr>
              <a:t> </a:t>
            </a:r>
            <a:r>
              <a:rPr lang="en-US" sz="4400" b="1">
                <a:solidFill>
                  <a:srgbClr val="0033CC"/>
                </a:solidFill>
              </a:rPr>
              <a:t>SWOT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458200" cy="5668963"/>
          </a:xfrm>
        </p:spPr>
        <p:txBody>
          <a:bodyPr/>
          <a:lstStyle/>
          <a:p>
            <a:pPr algn="ctr">
              <a:buFontTx/>
              <a:buNone/>
            </a:pPr>
            <a:r>
              <a:rPr lang="ar-EG" sz="4000" b="1" dirty="0">
                <a:solidFill>
                  <a:srgbClr val="0000FF"/>
                </a:solidFill>
                <a:cs typeface="PT Bold Heading" pitchFamily="2" charset="-78"/>
              </a:rPr>
              <a:t>يقصد برؤية الكلية</a:t>
            </a:r>
            <a:endParaRPr lang="en-US" sz="4000" dirty="0">
              <a:solidFill>
                <a:srgbClr val="0000FF"/>
              </a:solidFill>
              <a:cs typeface="PT Bold Heading" pitchFamily="2" charset="-78"/>
            </a:endParaRPr>
          </a:p>
          <a:p>
            <a:pPr algn="just"/>
            <a:r>
              <a:rPr lang="ar-EG" b="1" dirty="0">
                <a:cs typeface="PT Bold Heading" pitchFamily="2" charset="-78"/>
              </a:rPr>
              <a:t>إعلان يبث الحياة بإمكانية تحقيق حلم جذاب ومصحوب بتصور واضح عن الطريقة التى يمكن أن يتحقق ذلك الحلم من خلالها </a:t>
            </a:r>
            <a:endParaRPr lang="en-US" b="1" dirty="0">
              <a:cs typeface="PT Bold Heading" pitchFamily="2" charset="-78"/>
            </a:endParaRPr>
          </a:p>
          <a:p>
            <a:pPr algn="ctr">
              <a:buFontTx/>
              <a:buNone/>
            </a:pPr>
            <a:r>
              <a:rPr lang="ar-EG" b="1" dirty="0">
                <a:solidFill>
                  <a:srgbClr val="FF2121"/>
                </a:solidFill>
                <a:cs typeface="PT Bold Heading" pitchFamily="2" charset="-78"/>
              </a:rPr>
              <a:t>أو</a:t>
            </a:r>
            <a:endParaRPr lang="en-US" dirty="0">
              <a:solidFill>
                <a:srgbClr val="FF2121"/>
              </a:solidFill>
              <a:cs typeface="PT Bold Heading" pitchFamily="2" charset="-78"/>
            </a:endParaRPr>
          </a:p>
          <a:p>
            <a:pPr algn="just"/>
            <a:r>
              <a:rPr lang="ar-EG" b="1" dirty="0">
                <a:cs typeface="PT Bold Heading" pitchFamily="2" charset="-78"/>
              </a:rPr>
              <a:t>منارة تهدى الكلية فى سيرها نحو الطريق الصحيح </a:t>
            </a:r>
            <a:endParaRPr lang="en-US" b="1" dirty="0">
              <a:cs typeface="PT Bold Heading" pitchFamily="2" charset="-78"/>
            </a:endParaRPr>
          </a:p>
          <a:p>
            <a:pPr algn="ctr">
              <a:buFontTx/>
              <a:buNone/>
            </a:pPr>
            <a:r>
              <a:rPr lang="ar-EG" b="1" dirty="0">
                <a:solidFill>
                  <a:srgbClr val="FF2121"/>
                </a:solidFill>
                <a:cs typeface="PT Bold Heading" pitchFamily="2" charset="-78"/>
              </a:rPr>
              <a:t>أو</a:t>
            </a:r>
            <a:endParaRPr lang="en-US" dirty="0">
              <a:solidFill>
                <a:srgbClr val="FF2121"/>
              </a:solidFill>
              <a:cs typeface="PT Bold Heading" pitchFamily="2" charset="-78"/>
            </a:endParaRPr>
          </a:p>
          <a:p>
            <a:pPr algn="just"/>
            <a:r>
              <a:rPr lang="ar-EG" b="1" dirty="0">
                <a:cs typeface="PT Bold Heading" pitchFamily="2" charset="-78"/>
              </a:rPr>
              <a:t>أحلام الكلية وطموحاتها التى لا يمكن تحقيقها فى ظل الإمكانات الحالية، وإن كان من الممكن الوصول إليها فى الأجل الطويل</a:t>
            </a:r>
          </a:p>
          <a:p>
            <a:pPr>
              <a:buFontTx/>
              <a:buNone/>
            </a:pPr>
            <a:endParaRPr lang="en-US" dirty="0">
              <a:cs typeface="PT Bold Heading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7696200" cy="5897563"/>
          </a:xfrm>
        </p:spPr>
        <p:txBody>
          <a:bodyPr/>
          <a:lstStyle/>
          <a:p>
            <a:pPr algn="ctr">
              <a:buFontTx/>
              <a:buNone/>
            </a:pPr>
            <a:endParaRPr lang="en-US" sz="4000" b="1" dirty="0">
              <a:solidFill>
                <a:srgbClr val="0000FF"/>
              </a:solidFill>
              <a:cs typeface="PT Bold Heading" pitchFamily="2" charset="-78"/>
            </a:endParaRPr>
          </a:p>
          <a:p>
            <a:pPr algn="ctr">
              <a:buFontTx/>
              <a:buNone/>
            </a:pPr>
            <a:r>
              <a:rPr lang="ar-EG" sz="4400" b="1" dirty="0">
                <a:solidFill>
                  <a:srgbClr val="0000FF"/>
                </a:solidFill>
                <a:cs typeface="PT Bold Heading" pitchFamily="2" charset="-78"/>
              </a:rPr>
              <a:t>أهمية رؤية الكلية</a:t>
            </a:r>
            <a:endParaRPr lang="en-US" sz="4400" b="1" dirty="0">
              <a:solidFill>
                <a:srgbClr val="0000FF"/>
              </a:solidFill>
              <a:cs typeface="PT Bold Heading" pitchFamily="2" charset="-78"/>
            </a:endParaRPr>
          </a:p>
          <a:p>
            <a:pPr algn="ctr">
              <a:buFontTx/>
              <a:buNone/>
            </a:pPr>
            <a:endParaRPr lang="ar-EG" sz="2400" b="1" dirty="0">
              <a:solidFill>
                <a:srgbClr val="0000FF"/>
              </a:solidFill>
              <a:cs typeface="PT Bold Heading" pitchFamily="2" charset="-78"/>
            </a:endParaRPr>
          </a:p>
          <a:p>
            <a:pPr algn="just"/>
            <a:r>
              <a:rPr lang="ar-EG" sz="4000" b="1" dirty="0">
                <a:cs typeface="PT Bold Heading" pitchFamily="2" charset="-78"/>
              </a:rPr>
              <a:t>تؤدى إلى زيادة دافعية الأفراد نحو الإنجاز</a:t>
            </a:r>
          </a:p>
          <a:p>
            <a:pPr algn="just"/>
            <a:r>
              <a:rPr lang="ar-EG" sz="4000" b="1" dirty="0">
                <a:cs typeface="PT Bold Heading" pitchFamily="2" charset="-78"/>
              </a:rPr>
              <a:t>تساعد الكلية على التقدم فى تحقيق أهدافها</a:t>
            </a:r>
          </a:p>
          <a:p>
            <a:pPr algn="just"/>
            <a:r>
              <a:rPr lang="ar-EG" sz="4000" b="1" dirty="0">
                <a:cs typeface="PT Bold Heading" pitchFamily="2" charset="-78"/>
              </a:rPr>
              <a:t>توجد فرص التحقق من التقدم</a:t>
            </a:r>
          </a:p>
          <a:p>
            <a:pPr algn="just"/>
            <a:r>
              <a:rPr lang="ar-EG" sz="4000" b="1" dirty="0">
                <a:cs typeface="PT Bold Heading" pitchFamily="2" charset="-78"/>
              </a:rPr>
              <a:t>تخلق روح الفريق بين العاملين</a:t>
            </a:r>
            <a:endParaRPr lang="en-US" sz="4000" b="1" dirty="0">
              <a:cs typeface="PT Bold Heading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153400" cy="5592763"/>
          </a:xfrm>
        </p:spPr>
        <p:txBody>
          <a:bodyPr/>
          <a:lstStyle/>
          <a:p>
            <a:pPr algn="ctr">
              <a:buFontTx/>
              <a:buNone/>
            </a:pPr>
            <a:r>
              <a:rPr lang="ar-EG" sz="4000" b="1">
                <a:solidFill>
                  <a:srgbClr val="0000FF"/>
                </a:solidFill>
                <a:cs typeface="PT Bold Heading" pitchFamily="2" charset="-78"/>
              </a:rPr>
              <a:t>المشاركون فى صياغة رؤية الكلية</a:t>
            </a:r>
            <a:endParaRPr lang="ar-EG" sz="2400" b="1">
              <a:solidFill>
                <a:srgbClr val="0000FF"/>
              </a:solidFill>
              <a:cs typeface="PT Bold Heading" pitchFamily="2" charset="-78"/>
            </a:endParaRPr>
          </a:p>
          <a:p>
            <a:pPr algn="ctr">
              <a:buFontTx/>
              <a:buNone/>
            </a:pPr>
            <a:endParaRPr lang="ar-EG" sz="2400" b="1">
              <a:solidFill>
                <a:srgbClr val="0000FF"/>
              </a:solidFill>
              <a:cs typeface="PT Bold Heading" pitchFamily="2" charset="-78"/>
            </a:endParaRPr>
          </a:p>
          <a:p>
            <a:r>
              <a:rPr lang="ar-EG" sz="3600" b="1">
                <a:cs typeface="PT Bold Heading" pitchFamily="2" charset="-78"/>
              </a:rPr>
              <a:t>ممثلى اعضاء هيئة التدريس</a:t>
            </a:r>
          </a:p>
          <a:p>
            <a:r>
              <a:rPr lang="ar-EG" sz="3600" b="1">
                <a:cs typeface="PT Bold Heading" pitchFamily="2" charset="-78"/>
              </a:rPr>
              <a:t>ممثلى العاملين بالكلية</a:t>
            </a:r>
          </a:p>
          <a:p>
            <a:r>
              <a:rPr lang="ar-EG" sz="3600" b="1">
                <a:cs typeface="PT Bold Heading" pitchFamily="2" charset="-78"/>
              </a:rPr>
              <a:t>ممثلى طلاب الكلية</a:t>
            </a:r>
          </a:p>
          <a:p>
            <a:r>
              <a:rPr lang="ar-EG" sz="3600" b="1">
                <a:cs typeface="PT Bold Heading" pitchFamily="2" charset="-78"/>
              </a:rPr>
              <a:t>ممثلى أولياء الأمور</a:t>
            </a:r>
          </a:p>
          <a:p>
            <a:r>
              <a:rPr lang="ar-EG" sz="3600" b="1">
                <a:cs typeface="PT Bold Heading" pitchFamily="2" charset="-78"/>
              </a:rPr>
              <a:t>ممثلى المجتمع المدنى</a:t>
            </a:r>
          </a:p>
          <a:p>
            <a:r>
              <a:rPr lang="ar-EG" sz="3600" b="1">
                <a:cs typeface="PT Bold Heading" pitchFamily="2" charset="-78"/>
              </a:rPr>
              <a:t>أى أطراف أخرى تراها الكلية معنية بالأمر </a:t>
            </a:r>
            <a:endParaRPr lang="en-US" sz="3600" b="1">
              <a:cs typeface="PT Bold Heading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ar-EG" sz="4000" b="1" dirty="0">
                <a:solidFill>
                  <a:srgbClr val="0000FF"/>
                </a:solidFill>
                <a:cs typeface="PT Bold Heading" pitchFamily="2" charset="-78"/>
              </a:rPr>
              <a:t>رسالة </a:t>
            </a:r>
            <a:r>
              <a:rPr lang="ar-EG" sz="4400" b="1" dirty="0">
                <a:solidFill>
                  <a:srgbClr val="0000FF"/>
                </a:solidFill>
                <a:cs typeface="PT Bold Heading" pitchFamily="2" charset="-78"/>
              </a:rPr>
              <a:t>الكلية</a:t>
            </a:r>
          </a:p>
          <a:p>
            <a:pPr algn="ctr">
              <a:buFontTx/>
              <a:buNone/>
            </a:pPr>
            <a:endParaRPr lang="ar-EG" sz="4000" b="1" dirty="0">
              <a:solidFill>
                <a:srgbClr val="0000FF"/>
              </a:solidFill>
              <a:cs typeface="PT Bold Heading" pitchFamily="2" charset="-78"/>
            </a:endParaRPr>
          </a:p>
          <a:p>
            <a:pPr>
              <a:buFontTx/>
              <a:buNone/>
            </a:pPr>
            <a:r>
              <a:rPr lang="ar-EG" sz="3600" b="1" dirty="0">
                <a:cs typeface="PT Bold Heading" pitchFamily="2" charset="-78"/>
              </a:rPr>
              <a:t>تلك الخصائص الفريدة فى الكلية والتى تميزها عن</a:t>
            </a:r>
          </a:p>
          <a:p>
            <a:pPr>
              <a:buFontTx/>
              <a:buNone/>
            </a:pPr>
            <a:r>
              <a:rPr lang="ar-EG" sz="3600" b="1" dirty="0">
                <a:cs typeface="PT Bold Heading" pitchFamily="2" charset="-78"/>
              </a:rPr>
              <a:t>الكليات الأخرى</a:t>
            </a:r>
            <a:endParaRPr lang="en-US" sz="3600" b="1" dirty="0">
              <a:cs typeface="PT Bold Heading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229600" cy="5973763"/>
          </a:xfrm>
        </p:spPr>
        <p:txBody>
          <a:bodyPr/>
          <a:lstStyle/>
          <a:p>
            <a:pPr algn="ctr">
              <a:buFontTx/>
              <a:buNone/>
            </a:pPr>
            <a:r>
              <a:rPr lang="ar-EG" sz="4000" b="1">
                <a:solidFill>
                  <a:srgbClr val="0000FF"/>
                </a:solidFill>
                <a:cs typeface="PT Bold Heading" pitchFamily="2" charset="-78"/>
              </a:rPr>
              <a:t>الخصائص التى يجب أن تتوافر فى رسالة الكلية</a:t>
            </a:r>
          </a:p>
          <a:p>
            <a:pPr algn="ctr">
              <a:buFontTx/>
              <a:buNone/>
            </a:pPr>
            <a:endParaRPr lang="ar-EG" sz="2400" b="1">
              <a:solidFill>
                <a:srgbClr val="0000FF"/>
              </a:solidFill>
              <a:cs typeface="PT Bold Heading" pitchFamily="2" charset="-78"/>
            </a:endParaRPr>
          </a:p>
          <a:p>
            <a:pPr algn="just"/>
            <a:r>
              <a:rPr lang="ar-EG" sz="3600" b="1">
                <a:cs typeface="PT Bold Heading" pitchFamily="2" charset="-78"/>
              </a:rPr>
              <a:t>على درجة عالية من الوضوح والدقة</a:t>
            </a:r>
          </a:p>
          <a:p>
            <a:pPr algn="just"/>
            <a:r>
              <a:rPr lang="ar-EG" sz="3600" b="1">
                <a:cs typeface="PT Bold Heading" pitchFamily="2" charset="-78"/>
              </a:rPr>
              <a:t>اتفاق عميد الكلية والعاملين معه على ماهيتها وجوهرها</a:t>
            </a:r>
          </a:p>
          <a:p>
            <a:pPr algn="just"/>
            <a:r>
              <a:rPr lang="ar-EG" sz="3600" b="1">
                <a:cs typeface="PT Bold Heading" pitchFamily="2" charset="-78"/>
              </a:rPr>
              <a:t>عملية أى قابلة للتحقيق فى الواقع</a:t>
            </a:r>
          </a:p>
          <a:p>
            <a:pPr algn="just"/>
            <a:r>
              <a:rPr lang="ar-EG" sz="3600" b="1">
                <a:cs typeface="PT Bold Heading" pitchFamily="2" charset="-78"/>
              </a:rPr>
              <a:t>عدم تناقض المطالب التى تفرضها </a:t>
            </a:r>
          </a:p>
          <a:p>
            <a:pPr algn="just"/>
            <a:r>
              <a:rPr lang="ar-EG" sz="3600" b="1">
                <a:cs typeface="PT Bold Heading" pitchFamily="2" charset="-78"/>
              </a:rPr>
              <a:t>عرضة للفحص الدورى والتجديد</a:t>
            </a:r>
            <a:endParaRPr lang="en-US" sz="3600" b="1">
              <a:cs typeface="PT Bold Heading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7848600" cy="5211763"/>
          </a:xfrm>
        </p:spPr>
        <p:txBody>
          <a:bodyPr/>
          <a:lstStyle/>
          <a:p>
            <a:pPr marL="508000" algn="just">
              <a:buFontTx/>
              <a:buNone/>
            </a:pPr>
            <a:r>
              <a:rPr lang="ar-EG" sz="4400" b="1">
                <a:solidFill>
                  <a:srgbClr val="0000FF"/>
                </a:solidFill>
                <a:cs typeface="PT Bold Heading" pitchFamily="2" charset="-78"/>
              </a:rPr>
              <a:t>تحديد رسالة الكلية يجيب عن الأسئلة </a:t>
            </a:r>
          </a:p>
          <a:p>
            <a:pPr marL="508000" algn="just">
              <a:buFontTx/>
              <a:buNone/>
            </a:pPr>
            <a:r>
              <a:rPr lang="ar-EG" sz="4400" b="1">
                <a:solidFill>
                  <a:srgbClr val="0000FF"/>
                </a:solidFill>
                <a:cs typeface="PT Bold Heading" pitchFamily="2" charset="-78"/>
              </a:rPr>
              <a:t>الآتية:</a:t>
            </a:r>
            <a:endParaRPr lang="ar-EG" sz="1200" b="1">
              <a:solidFill>
                <a:srgbClr val="0000FF"/>
              </a:solidFill>
              <a:cs typeface="PT Bold Heading" pitchFamily="2" charset="-78"/>
            </a:endParaRPr>
          </a:p>
          <a:p>
            <a:pPr marL="508000" algn="just">
              <a:buFontTx/>
              <a:buNone/>
            </a:pPr>
            <a:endParaRPr lang="ar-EG" sz="1200" b="1">
              <a:solidFill>
                <a:srgbClr val="0000FF"/>
              </a:solidFill>
              <a:cs typeface="PT Bold Heading" pitchFamily="2" charset="-78"/>
            </a:endParaRPr>
          </a:p>
          <a:p>
            <a:pPr marL="508000" algn="just"/>
            <a:r>
              <a:rPr lang="ar-EG" b="1">
                <a:cs typeface="PT Bold Heading" pitchFamily="2" charset="-78"/>
              </a:rPr>
              <a:t>   </a:t>
            </a:r>
            <a:r>
              <a:rPr lang="ar-EG" sz="3600" b="1">
                <a:cs typeface="PT Bold Heading" pitchFamily="2" charset="-78"/>
              </a:rPr>
              <a:t>ما هى وظيفة الكلية الأساسية؟</a:t>
            </a:r>
          </a:p>
          <a:p>
            <a:pPr marL="508000" algn="just"/>
            <a:r>
              <a:rPr lang="ar-EG" sz="3600" b="1">
                <a:cs typeface="PT Bold Heading" pitchFamily="2" charset="-78"/>
              </a:rPr>
              <a:t>   لمن تؤدى هذه الوظيفة؟</a:t>
            </a:r>
          </a:p>
          <a:p>
            <a:pPr marL="508000" algn="just"/>
            <a:r>
              <a:rPr lang="ar-EG" sz="3600" b="1">
                <a:cs typeface="PT Bold Heading" pitchFamily="2" charset="-78"/>
              </a:rPr>
              <a:t>   كيف تؤدى هذه الوظيفة؟</a:t>
            </a:r>
          </a:p>
          <a:p>
            <a:pPr marL="508000" algn="just"/>
            <a:r>
              <a:rPr lang="ar-EG" sz="3600" b="1">
                <a:cs typeface="PT Bold Heading" pitchFamily="2" charset="-78"/>
              </a:rPr>
              <a:t>   ولماذا توجد الكلية؟</a:t>
            </a:r>
            <a:r>
              <a:rPr lang="ar-EG" sz="3600">
                <a:cs typeface="PT Bold Heading" pitchFamily="2" charset="-78"/>
              </a:rPr>
              <a:t> </a:t>
            </a:r>
            <a:endParaRPr lang="en-US" sz="3600">
              <a:cs typeface="PT Bold Heading" pitchFamily="2" charset="-78"/>
            </a:endParaRPr>
          </a:p>
          <a:p>
            <a:pPr marL="508000">
              <a:buFontTx/>
              <a:buNone/>
            </a:pPr>
            <a:endParaRPr lang="en-US" sz="3600">
              <a:cs typeface="PT Bold Heading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458200" cy="5668963"/>
          </a:xfrm>
        </p:spPr>
        <p:txBody>
          <a:bodyPr/>
          <a:lstStyle/>
          <a:p>
            <a:pPr algn="ctr">
              <a:buFontTx/>
              <a:buNone/>
            </a:pPr>
            <a:r>
              <a:rPr lang="ar-EG" sz="4000" b="1">
                <a:solidFill>
                  <a:srgbClr val="0000CC"/>
                </a:solidFill>
                <a:cs typeface="PT Bold Heading" pitchFamily="2" charset="-78"/>
              </a:rPr>
              <a:t>مراحل تطور رسالة الكلية</a:t>
            </a:r>
            <a:endParaRPr lang="en-US" sz="4000">
              <a:solidFill>
                <a:srgbClr val="0000CC"/>
              </a:solidFill>
              <a:cs typeface="PT Bold Heading" pitchFamily="2" charset="-78"/>
            </a:endParaRPr>
          </a:p>
          <a:p>
            <a:pPr>
              <a:buFontTx/>
              <a:buNone/>
            </a:pPr>
            <a:endParaRPr lang="ar-EG" sz="1200" b="1" u="sng">
              <a:cs typeface="PT Bold Heading" pitchFamily="2" charset="-78"/>
            </a:endParaRPr>
          </a:p>
          <a:p>
            <a:pPr>
              <a:buFontTx/>
              <a:buNone/>
            </a:pPr>
            <a:r>
              <a:rPr lang="ar-EG" b="1" u="sng">
                <a:cs typeface="PT Bold Heading" pitchFamily="2" charset="-78"/>
              </a:rPr>
              <a:t>المرحلة الأولى</a:t>
            </a:r>
          </a:p>
          <a:p>
            <a:pPr>
              <a:buFontTx/>
              <a:buNone/>
            </a:pPr>
            <a:r>
              <a:rPr lang="ar-EG" b="1">
                <a:cs typeface="PT Bold Heading" pitchFamily="2" charset="-78"/>
              </a:rPr>
              <a:t>           عدم وجود رسالة</a:t>
            </a:r>
            <a:endParaRPr lang="en-US">
              <a:cs typeface="PT Bold Heading" pitchFamily="2" charset="-78"/>
            </a:endParaRPr>
          </a:p>
          <a:p>
            <a:pPr>
              <a:buFontTx/>
              <a:buNone/>
            </a:pPr>
            <a:endParaRPr lang="ar-EG" sz="1200" b="1">
              <a:cs typeface="PT Bold Heading" pitchFamily="2" charset="-78"/>
            </a:endParaRPr>
          </a:p>
          <a:p>
            <a:pPr>
              <a:buFontTx/>
              <a:buNone/>
            </a:pPr>
            <a:r>
              <a:rPr lang="ar-EG" b="1" u="sng">
                <a:cs typeface="PT Bold Heading" pitchFamily="2" charset="-78"/>
              </a:rPr>
              <a:t>المرحلة الثانية</a:t>
            </a:r>
          </a:p>
          <a:p>
            <a:pPr>
              <a:buFontTx/>
              <a:buNone/>
            </a:pPr>
            <a:r>
              <a:rPr lang="ar-EG" b="1">
                <a:cs typeface="PT Bold Heading" pitchFamily="2" charset="-78"/>
              </a:rPr>
              <a:t>           وجود رسالة للكلية على درجة كبيرة من العمومية</a:t>
            </a:r>
            <a:endParaRPr lang="en-US">
              <a:cs typeface="PT Bold Heading" pitchFamily="2" charset="-78"/>
            </a:endParaRPr>
          </a:p>
          <a:p>
            <a:pPr>
              <a:buFontTx/>
              <a:buNone/>
            </a:pPr>
            <a:endParaRPr lang="ar-EG" sz="1200" b="1" u="sng">
              <a:cs typeface="PT Bold Heading" pitchFamily="2" charset="-78"/>
            </a:endParaRPr>
          </a:p>
          <a:p>
            <a:pPr>
              <a:buFontTx/>
              <a:buNone/>
            </a:pPr>
            <a:r>
              <a:rPr lang="ar-EG" b="1" u="sng">
                <a:cs typeface="PT Bold Heading" pitchFamily="2" charset="-78"/>
              </a:rPr>
              <a:t>المرحلة الثالثة </a:t>
            </a:r>
          </a:p>
          <a:p>
            <a:pPr>
              <a:buFontTx/>
              <a:buNone/>
            </a:pPr>
            <a:r>
              <a:rPr lang="ar-EG" b="1">
                <a:cs typeface="PT Bold Heading" pitchFamily="2" charset="-78"/>
              </a:rPr>
              <a:t>           وجود رسالة محددة</a:t>
            </a:r>
            <a:endParaRPr lang="en-US">
              <a:cs typeface="PT Bold Heading" pitchFamily="2" charset="-78"/>
            </a:endParaRPr>
          </a:p>
          <a:p>
            <a:pPr>
              <a:buFontTx/>
              <a:buNone/>
            </a:pPr>
            <a:endParaRPr lang="en-US">
              <a:cs typeface="PT Bold Heading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457200" y="457200"/>
            <a:ext cx="8382000" cy="5592763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ar-EG" sz="3600" b="1">
                <a:solidFill>
                  <a:srgbClr val="0000FF"/>
                </a:solidFill>
                <a:cs typeface="PT Bold Heading" pitchFamily="2" charset="-78"/>
              </a:rPr>
              <a:t>ويجب أن يدرك عميد الكلية أن الرسالة يجب أن </a:t>
            </a:r>
          </a:p>
          <a:p>
            <a:pPr marL="609600" indent="-609600" algn="just">
              <a:buFontTx/>
              <a:buNone/>
            </a:pPr>
            <a:r>
              <a:rPr lang="ar-EG" sz="3600" b="1">
                <a:solidFill>
                  <a:srgbClr val="0000FF"/>
                </a:solidFill>
                <a:cs typeface="PT Bold Heading" pitchFamily="2" charset="-78"/>
              </a:rPr>
              <a:t>تركز على:</a:t>
            </a:r>
          </a:p>
          <a:p>
            <a:pPr marL="609600" indent="-609600" algn="just"/>
            <a:r>
              <a:rPr lang="ar-EG" b="1">
                <a:cs typeface="PT Bold Heading" pitchFamily="2" charset="-78"/>
              </a:rPr>
              <a:t>الابتكار </a:t>
            </a:r>
          </a:p>
          <a:p>
            <a:pPr marL="609600" indent="-609600" algn="just"/>
            <a:r>
              <a:rPr lang="ar-EG" b="1">
                <a:cs typeface="PT Bold Heading" pitchFamily="2" charset="-78"/>
              </a:rPr>
              <a:t>المسئولية </a:t>
            </a:r>
          </a:p>
          <a:p>
            <a:pPr marL="609600" indent="-609600" algn="just"/>
            <a:r>
              <a:rPr lang="ar-EG" b="1">
                <a:cs typeface="PT Bold Heading" pitchFamily="2" charset="-78"/>
              </a:rPr>
              <a:t>المستقبلية </a:t>
            </a:r>
          </a:p>
          <a:p>
            <a:pPr marL="609600" indent="-609600" algn="just"/>
            <a:r>
              <a:rPr lang="ar-EG" b="1">
                <a:cs typeface="PT Bold Heading" pitchFamily="2" charset="-78"/>
              </a:rPr>
              <a:t>مستوى أداء العاملين بالكلية </a:t>
            </a:r>
          </a:p>
          <a:p>
            <a:pPr marL="609600" indent="-609600" algn="just"/>
            <a:r>
              <a:rPr lang="ar-EG" b="1">
                <a:cs typeface="PT Bold Heading" pitchFamily="2" charset="-78"/>
              </a:rPr>
              <a:t>المسئولية الاجتماعية</a:t>
            </a:r>
          </a:p>
          <a:p>
            <a:pPr marL="609600" indent="-609600" algn="just"/>
            <a:r>
              <a:rPr lang="ar-EG" b="1">
                <a:cs typeface="PT Bold Heading" pitchFamily="2" charset="-78"/>
              </a:rPr>
              <a:t>موقف الكلية من المجتمع </a:t>
            </a:r>
          </a:p>
          <a:p>
            <a:pPr marL="609600" indent="-609600" algn="just"/>
            <a:r>
              <a:rPr lang="ar-EG" b="1">
                <a:cs typeface="PT Bold Heading" pitchFamily="2" charset="-78"/>
              </a:rPr>
              <a:t>التميز مقارنة بالكليات الأخرى</a:t>
            </a:r>
            <a:r>
              <a:rPr lang="ar-EG" sz="2800" b="1">
                <a:cs typeface="PT Bold Heading" pitchFamily="2" charset="-78"/>
              </a:rPr>
              <a:t> </a:t>
            </a:r>
            <a:endParaRPr lang="en-US" sz="2800" b="1">
              <a:cs typeface="PT Bold Heading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251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DR.mahsoub</dc:creator>
  <cp:lastModifiedBy>dr_mahssob</cp:lastModifiedBy>
  <cp:revision>1</cp:revision>
  <dcterms:created xsi:type="dcterms:W3CDTF">2010-03-08T08:22:30Z</dcterms:created>
  <dcterms:modified xsi:type="dcterms:W3CDTF">2010-08-31T18:26:41Z</dcterms:modified>
</cp:coreProperties>
</file>