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9" r:id="rId2"/>
    <p:sldId id="286" r:id="rId3"/>
    <p:sldId id="369" r:id="rId4"/>
    <p:sldId id="352" r:id="rId5"/>
    <p:sldId id="374" r:id="rId6"/>
    <p:sldId id="376" r:id="rId7"/>
    <p:sldId id="347" r:id="rId8"/>
    <p:sldId id="348" r:id="rId9"/>
    <p:sldId id="349" r:id="rId10"/>
    <p:sldId id="355" r:id="rId11"/>
    <p:sldId id="350" r:id="rId12"/>
    <p:sldId id="353" r:id="rId13"/>
    <p:sldId id="354" r:id="rId14"/>
    <p:sldId id="351" r:id="rId15"/>
    <p:sldId id="356" r:id="rId16"/>
    <p:sldId id="357" r:id="rId17"/>
    <p:sldId id="358" r:id="rId18"/>
    <p:sldId id="359" r:id="rId19"/>
    <p:sldId id="360" r:id="rId20"/>
    <p:sldId id="361" r:id="rId21"/>
    <p:sldId id="365" r:id="rId22"/>
    <p:sldId id="364" r:id="rId23"/>
    <p:sldId id="363" r:id="rId24"/>
    <p:sldId id="367" r:id="rId25"/>
    <p:sldId id="373" r:id="rId26"/>
    <p:sldId id="366" r:id="rId27"/>
    <p:sldId id="372" r:id="rId28"/>
    <p:sldId id="371" r:id="rId29"/>
    <p:sldId id="368" r:id="rId30"/>
    <p:sldId id="370" r:id="rId31"/>
    <p:sldId id="346" r:id="rId3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18/11/1434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18/11/1434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18/11/1434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1143000"/>
          </a:xfrm>
          <a:solidFill>
            <a:srgbClr val="66FFFF"/>
          </a:solidFill>
          <a:ln w="38100">
            <a:solidFill>
              <a:srgbClr val="FF0000"/>
            </a:solidFill>
          </a:ln>
          <a:scene3d>
            <a:camera prst="perspectiveFront"/>
            <a:lightRig rig="threePt" dir="t"/>
          </a:scene3d>
        </p:spPr>
        <p:txBody>
          <a:bodyPr/>
          <a:lstStyle>
            <a:lvl1pPr>
              <a:defRPr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6050" y="1600200"/>
            <a:ext cx="5900750" cy="4525963"/>
          </a:xfrm>
        </p:spPr>
        <p:txBody>
          <a:bodyPr>
            <a:normAutofit/>
          </a:bodyPr>
          <a:lstStyle>
            <a:lvl1pPr algn="just"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1pPr>
            <a:lvl2pPr algn="just"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2pPr>
            <a:lvl3pPr algn="just"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3pPr>
            <a:lvl4pPr algn="just"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4pPr>
            <a:lvl5pPr algn="just"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Generator Black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ar-EG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18/11/1434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18/11/1434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18/11/1434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18/11/1434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18/11/1434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18/11/1434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100CB-2E53-41A8-931B-3372B8E7FACE}" type="datetimeFigureOut">
              <a:rPr lang="ar-EG" smtClean="0"/>
              <a:pPr/>
              <a:t>18/11/1434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100CB-2E53-41A8-931B-3372B8E7FACE}" type="datetimeFigureOut">
              <a:rPr lang="ar-EG" smtClean="0"/>
              <a:pPr/>
              <a:t>18/11/1434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88E29-76D1-4840-844E-641702786056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.eg/imgres?imgurl=http://www.altadreeb.net/images/articles/4814.jpg&amp;imgrefurl=http://www.altadreeb.net/articleDetails.php?id=49&amp;issueNo=3&amp;usg=__vmyDBVfo0r8f9dsqEkvn3ki_Af4=&amp;h=283&amp;w=255&amp;sz=3&amp;hl=ar&amp;start=20&amp;zoom=1&amp;tbnid=eKoyM2FxqryAVM:&amp;tbnh=114&amp;tbnw=103&amp;ei=o3OBUpHBGISQhQeh5YDYBA&amp;itbs=1&amp;sa=X&amp;ved=0CFEQrQMwE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dirty="0" smtClean="0"/>
              <a:t>بسم الله الرحمن الرحيم </a:t>
            </a:r>
            <a:endParaRPr lang="ar-EG" dirty="0"/>
          </a:p>
        </p:txBody>
      </p:sp>
      <p:pic>
        <p:nvPicPr>
          <p:cNvPr id="4" name="Picture 2" descr="http://faculty.mu.edu.sa/public/uploads/image/20130502/20130502021437_39637.pn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572560" cy="5072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تحتوى الجودة الشاملة على ...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525963"/>
          </a:xfrm>
        </p:spPr>
        <p:txBody>
          <a:bodyPr>
            <a:normAutofit/>
          </a:bodyPr>
          <a:lstStyle/>
          <a:p>
            <a:r>
              <a:rPr lang="ar-EG" dirty="0" smtClean="0"/>
              <a:t>استخدام تقنيات متطورة .</a:t>
            </a:r>
          </a:p>
          <a:p>
            <a:r>
              <a:rPr lang="ar-EG" dirty="0" smtClean="0"/>
              <a:t>تخفيض التكاليف ، وتقليل الفاقد والعادم .</a:t>
            </a:r>
          </a:p>
          <a:p>
            <a:r>
              <a:rPr lang="ar-EG" dirty="0" smtClean="0"/>
              <a:t>التقييم الدقيق للأداء وتقليل الأخطاء .</a:t>
            </a:r>
          </a:p>
          <a:p>
            <a:r>
              <a:rPr lang="ar-EG" dirty="0" smtClean="0"/>
              <a:t>جودة العلاقة بين المنظمة والمتعاملين معها سواء :</a:t>
            </a:r>
          </a:p>
          <a:p>
            <a:pPr marL="514350" indent="-514350">
              <a:buFont typeface="+mj-lt"/>
              <a:buAutoNum type="arabicPeriod"/>
            </a:pPr>
            <a:r>
              <a:rPr lang="ar-EG" sz="2800" dirty="0" smtClean="0">
                <a:solidFill>
                  <a:srgbClr val="FF0000"/>
                </a:solidFill>
              </a:rPr>
              <a:t>داخلياً : العمل الجماعى والتعاون والتفاهم .</a:t>
            </a:r>
          </a:p>
          <a:p>
            <a:pPr marL="514350" indent="-514350">
              <a:buFont typeface="+mj-lt"/>
              <a:buAutoNum type="arabicPeriod"/>
            </a:pPr>
            <a:r>
              <a:rPr lang="ar-EG" sz="2800" dirty="0" smtClean="0">
                <a:solidFill>
                  <a:srgbClr val="FF0000"/>
                </a:solidFill>
              </a:rPr>
              <a:t>خارجياً : الصورة الجيدة لدى المستفيدين وأصحاب المصلحة .</a:t>
            </a:r>
            <a:endParaRPr lang="ar-EG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525963"/>
          </a:xfrm>
        </p:spPr>
        <p:txBody>
          <a:bodyPr/>
          <a:lstStyle/>
          <a:p>
            <a:r>
              <a:rPr lang="ar-EG" dirty="0" smtClean="0"/>
              <a:t>طريقة إدارة المنظمة تهدف إلى التعاون والمشاركة المستمرة من العاملين داخل المنظمة من أجل تحسين المنتج والخدمات والأنشطة التى تحقق رضا العميل وسعادة العاملين ومتطلبات المجتمع وقناعة أصحاب المنظمة . </a:t>
            </a:r>
            <a:endParaRPr lang="ar-E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مفهوم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8115328" cy="4525963"/>
          </a:xfrm>
        </p:spPr>
        <p:txBody>
          <a:bodyPr/>
          <a:lstStyle/>
          <a:p>
            <a:r>
              <a:rPr lang="ar-EG" dirty="0" smtClean="0"/>
              <a:t>نمط إدارى  جديد .</a:t>
            </a:r>
          </a:p>
          <a:p>
            <a:r>
              <a:rPr lang="ar-EG" dirty="0" smtClean="0"/>
              <a:t>انعدام العيوب .</a:t>
            </a:r>
          </a:p>
          <a:p>
            <a:r>
              <a:rPr lang="ar-EG" dirty="0" smtClean="0"/>
              <a:t>الأداء بشكل صحيح من المرة الأولى وكل مرة .</a:t>
            </a:r>
          </a:p>
          <a:p>
            <a:r>
              <a:rPr lang="ar-EG" dirty="0" smtClean="0"/>
              <a:t>تحقيق رغبات واحتياجات وتوقعات العميل حاضراً ومستقبلاً .</a:t>
            </a:r>
          </a:p>
          <a:p>
            <a:r>
              <a:rPr lang="ar-EG" dirty="0" smtClean="0"/>
              <a:t>إرضاء العملاء وكسب ولائهم .</a:t>
            </a:r>
          </a:p>
          <a:p>
            <a:r>
              <a:rPr lang="ar-EG" dirty="0" smtClean="0"/>
              <a:t>التحسين المستمر للأداء 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مفهوم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600200"/>
            <a:ext cx="8115328" cy="4525963"/>
          </a:xfrm>
        </p:spPr>
        <p:txBody>
          <a:bodyPr/>
          <a:lstStyle/>
          <a:p>
            <a:r>
              <a:rPr lang="ar-EG" dirty="0" smtClean="0"/>
              <a:t>خلق ثقافة الأداء المتميز .</a:t>
            </a:r>
          </a:p>
          <a:p>
            <a:r>
              <a:rPr lang="ar-EG" dirty="0" smtClean="0"/>
              <a:t>التعامل مع المشكلات الإدارية على أنها فرص للتطوير .</a:t>
            </a:r>
          </a:p>
          <a:p>
            <a:r>
              <a:rPr lang="ar-EG" dirty="0" smtClean="0"/>
              <a:t>الوقاية من الأخطاء وليس التفتيش على الأخطاء .</a:t>
            </a:r>
          </a:p>
          <a:p>
            <a:r>
              <a:rPr lang="ar-EG" dirty="0" smtClean="0"/>
              <a:t>التعامل مع شكاوى العملاء على أنها فرص للتطوير .</a:t>
            </a:r>
          </a:p>
          <a:p>
            <a:r>
              <a:rPr lang="ar-EG" dirty="0" smtClean="0"/>
              <a:t>مدخلاً لتطوير شامل لكافة مجالات ومراحل الأداء . </a:t>
            </a:r>
          </a:p>
          <a:p>
            <a:endParaRPr lang="ar-EG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فلسفة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525963"/>
          </a:xfrm>
        </p:spPr>
        <p:txBody>
          <a:bodyPr/>
          <a:lstStyle/>
          <a:p>
            <a:r>
              <a:rPr lang="ar-EG" dirty="0" smtClean="0">
                <a:solidFill>
                  <a:srgbClr val="002060"/>
                </a:solidFill>
              </a:rPr>
              <a:t>تتبنى</a:t>
            </a:r>
            <a:r>
              <a:rPr lang="ar-EG" dirty="0" smtClean="0"/>
              <a:t> : التقييم والتطوير المستمر للنظم والإجراءات والمنتجات والخدمات ... الخ .</a:t>
            </a:r>
          </a:p>
          <a:p>
            <a:endParaRPr lang="ar-EG" dirty="0" smtClean="0"/>
          </a:p>
          <a:p>
            <a:r>
              <a:rPr lang="ar-EG" dirty="0" smtClean="0">
                <a:solidFill>
                  <a:srgbClr val="FF0000"/>
                </a:solidFill>
              </a:rPr>
              <a:t>تدعم</a:t>
            </a:r>
            <a:r>
              <a:rPr lang="ar-EG" dirty="0" smtClean="0"/>
              <a:t> : أداء العمل على الوجه الأكمل .</a:t>
            </a:r>
          </a:p>
          <a:p>
            <a:endParaRPr lang="ar-EG" dirty="0" smtClean="0"/>
          </a:p>
          <a:p>
            <a:r>
              <a:rPr lang="ar-EG" dirty="0" smtClean="0">
                <a:solidFill>
                  <a:srgbClr val="00B050"/>
                </a:solidFill>
              </a:rPr>
              <a:t>تتوسع </a:t>
            </a:r>
            <a:r>
              <a:rPr lang="ar-EG" dirty="0" smtClean="0"/>
              <a:t>: فى تطبيق هذا المفهوم إلى أن يتحول إلى مناخ عام .</a:t>
            </a:r>
            <a:endParaRPr lang="ar-E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عناصر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600200"/>
            <a:ext cx="8043890" cy="4525963"/>
          </a:xfrm>
        </p:spPr>
        <p:txBody>
          <a:bodyPr/>
          <a:lstStyle/>
          <a:p>
            <a:r>
              <a:rPr lang="ar-EG" dirty="0" smtClean="0"/>
              <a:t>تعهد وإلتزام الإدارة العليا بمبدأ تحسين إدارة الجودة .</a:t>
            </a:r>
          </a:p>
          <a:p>
            <a:endParaRPr lang="ar-EG" dirty="0" smtClean="0"/>
          </a:p>
          <a:p>
            <a:r>
              <a:rPr lang="ar-EG" dirty="0" smtClean="0"/>
              <a:t>وضع الخطط بصورة مستمرة لتحسين مستوى الخدمة .</a:t>
            </a:r>
          </a:p>
          <a:p>
            <a:endParaRPr lang="ar-EG" dirty="0" smtClean="0"/>
          </a:p>
          <a:p>
            <a:r>
              <a:rPr lang="ar-EG" dirty="0" smtClean="0"/>
              <a:t>الاهتمام بخدمة العميل وتحقيق رضاه .</a:t>
            </a:r>
          </a:p>
          <a:p>
            <a:endParaRPr lang="ar-EG" dirty="0" smtClean="0"/>
          </a:p>
          <a:p>
            <a:r>
              <a:rPr lang="ar-EG" dirty="0" smtClean="0"/>
              <a:t>تدريب العاملين على إدارة الجودة الشاملة .</a:t>
            </a:r>
            <a:endParaRPr lang="ar-E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أهداف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525963"/>
          </a:xfrm>
        </p:spPr>
        <p:txBody>
          <a:bodyPr>
            <a:normAutofit fontScale="92500" lnSpcReduction="20000"/>
          </a:bodyPr>
          <a:lstStyle/>
          <a:p>
            <a:r>
              <a:rPr lang="ar-EG" dirty="0" smtClean="0"/>
              <a:t>تقليل الوقت اللازم لإنجاز العمل المطلوب </a:t>
            </a:r>
            <a:r>
              <a:rPr lang="ar-EG" dirty="0" smtClean="0"/>
              <a:t>.</a:t>
            </a:r>
          </a:p>
          <a:p>
            <a:endParaRPr lang="ar-EG" dirty="0" smtClean="0"/>
          </a:p>
          <a:p>
            <a:r>
              <a:rPr lang="ar-EG" dirty="0" smtClean="0"/>
              <a:t>خفض التكاليف </a:t>
            </a:r>
            <a:r>
              <a:rPr lang="ar-EG" dirty="0" smtClean="0"/>
              <a:t>.</a:t>
            </a:r>
          </a:p>
          <a:p>
            <a:endParaRPr lang="ar-EG" dirty="0" smtClean="0"/>
          </a:p>
          <a:p>
            <a:r>
              <a:rPr lang="ar-EG" dirty="0" smtClean="0"/>
              <a:t>تشجيع الإدارة والعاملين على كيفية تحديد وترتيب المشكلات والعمل على حلها </a:t>
            </a:r>
            <a:r>
              <a:rPr lang="ar-EG" dirty="0" smtClean="0"/>
              <a:t>.</a:t>
            </a:r>
          </a:p>
          <a:p>
            <a:endParaRPr lang="ar-EG" dirty="0" smtClean="0"/>
          </a:p>
          <a:p>
            <a:r>
              <a:rPr lang="ar-EG" dirty="0" smtClean="0"/>
              <a:t>تحقيق الثقة فى أداء العاملين </a:t>
            </a:r>
            <a:r>
              <a:rPr lang="ar-EG" dirty="0" smtClean="0"/>
              <a:t>.</a:t>
            </a:r>
          </a:p>
          <a:p>
            <a:endParaRPr lang="ar-EG" dirty="0" smtClean="0"/>
          </a:p>
          <a:p>
            <a:r>
              <a:rPr lang="ar-EG" dirty="0" smtClean="0"/>
              <a:t>حدوث تغيير فى جودة الأداء .</a:t>
            </a:r>
            <a:endParaRPr lang="ar-E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أهداف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/>
          <a:lstStyle/>
          <a:p>
            <a:r>
              <a:rPr lang="ar-EG" dirty="0" smtClean="0"/>
              <a:t>تطوير أساليب العمل .</a:t>
            </a:r>
          </a:p>
          <a:p>
            <a:r>
              <a:rPr lang="ar-EG" dirty="0" smtClean="0"/>
              <a:t>رفع مهارات العاملين وقدراتهم .</a:t>
            </a:r>
          </a:p>
          <a:p>
            <a:r>
              <a:rPr lang="ar-EG" dirty="0" smtClean="0"/>
              <a:t>تحسين بيئة العمل .</a:t>
            </a:r>
          </a:p>
          <a:p>
            <a:r>
              <a:rPr lang="ar-EG" dirty="0" smtClean="0"/>
              <a:t>تحسين الأداء الإدارى والتنظيمى .</a:t>
            </a:r>
          </a:p>
          <a:p>
            <a:r>
              <a:rPr lang="ar-EG" dirty="0" smtClean="0"/>
              <a:t>تحسين جودة المخرجات والخدمات التعليمية .</a:t>
            </a:r>
          </a:p>
          <a:p>
            <a:r>
              <a:rPr lang="ar-EG" dirty="0" smtClean="0"/>
              <a:t>تحسين مركز المنظمة على المستوى المحلى والإقليمى والدولى .</a:t>
            </a:r>
            <a:endParaRPr lang="ar-E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أهداف إدارة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1600200"/>
            <a:ext cx="7901014" cy="4525963"/>
          </a:xfrm>
        </p:spPr>
        <p:txBody>
          <a:bodyPr>
            <a:normAutofit lnSpcReduction="10000"/>
          </a:bodyPr>
          <a:lstStyle/>
          <a:p>
            <a:r>
              <a:rPr lang="ar-EG" dirty="0" smtClean="0"/>
              <a:t>إشراك جميع العاملين فى حل المشكلات .</a:t>
            </a:r>
          </a:p>
          <a:p>
            <a:r>
              <a:rPr lang="ar-EG" dirty="0" smtClean="0"/>
              <a:t>تحسين العلاقات الوظيفية بين وحدات المؤسسة .</a:t>
            </a:r>
          </a:p>
          <a:p>
            <a:r>
              <a:rPr lang="ar-EG" dirty="0" smtClean="0"/>
              <a:t>الحرص على بناء وتعزيز العلاقات الإنسانية .</a:t>
            </a:r>
          </a:p>
          <a:p>
            <a:r>
              <a:rPr lang="ar-EG" dirty="0" smtClean="0"/>
              <a:t>تقوية وتعزيز الولاء للعمل .</a:t>
            </a:r>
          </a:p>
          <a:p>
            <a:r>
              <a:rPr lang="ar-EG" dirty="0" smtClean="0"/>
              <a:t>التحفيز على التميز وإظهار الإبداع .</a:t>
            </a:r>
          </a:p>
          <a:p>
            <a:r>
              <a:rPr lang="ar-EG" dirty="0" smtClean="0"/>
              <a:t>تحسين بيئة العمل .</a:t>
            </a:r>
          </a:p>
          <a:p>
            <a:r>
              <a:rPr lang="ar-EG" dirty="0" smtClean="0"/>
              <a:t>تقليل إجراءات العمل الروتينية واختصارها من حيث الوقت والتكلفة .</a:t>
            </a:r>
            <a:endParaRPr lang="ar-E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2143116"/>
            <a:ext cx="5900750" cy="1143000"/>
          </a:xfrm>
        </p:spPr>
        <p:txBody>
          <a:bodyPr/>
          <a:lstStyle/>
          <a:p>
            <a:r>
              <a:rPr lang="ar-EG" dirty="0" smtClean="0"/>
              <a:t>ملامح تطبيق الجودة الشاملة</a:t>
            </a:r>
            <a:endParaRPr lang="ar-E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1428736"/>
            <a:ext cx="7929618" cy="1569660"/>
          </a:xfrm>
          <a:ln>
            <a:noFill/>
          </a:ln>
        </p:spPr>
        <p:txBody>
          <a:bodyPr wrap="square">
            <a:spAutoFit/>
          </a:bodyPr>
          <a:lstStyle/>
          <a:p>
            <a:r>
              <a:rPr lang="ar-EG" sz="9600" dirty="0" smtClean="0"/>
              <a:t>الجودة الشاملة</a:t>
            </a:r>
            <a:endParaRPr lang="ar-EG" sz="9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al-malekh.com/upnew/uploads/images/fofo-5abe653dba.jpg"/>
          <p:cNvPicPr>
            <a:picLocks noChangeAspect="1" noChangeArrowheads="1"/>
          </p:cNvPicPr>
          <p:nvPr/>
        </p:nvPicPr>
        <p:blipFill>
          <a:blip r:embed="rId2"/>
          <a:srcRect l="2291" t="4973" b="9946"/>
          <a:stretch>
            <a:fillRect/>
          </a:stretch>
        </p:blipFill>
        <p:spPr bwMode="auto">
          <a:xfrm>
            <a:off x="357158" y="285729"/>
            <a:ext cx="7858180" cy="60007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s.alriyadh.com/2008/01/04/img/051699.eps.jpg"/>
          <p:cNvPicPr>
            <a:picLocks noChangeAspect="1" noChangeArrowheads="1"/>
          </p:cNvPicPr>
          <p:nvPr/>
        </p:nvPicPr>
        <p:blipFill>
          <a:blip r:embed="rId2"/>
          <a:srcRect b="8609"/>
          <a:stretch>
            <a:fillRect/>
          </a:stretch>
        </p:blipFill>
        <p:spPr bwMode="auto">
          <a:xfrm>
            <a:off x="714348" y="214290"/>
            <a:ext cx="7572428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www.sst5.com/images/quality_thum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57166"/>
            <a:ext cx="7715304" cy="607223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2.bp.blogspot.com/-154AAEr_q6A/UVwEtVN9Q4I/AAAAAAAAAE8/yYOj0PIaqng/s1600/%25D9%2581%25D8%25B1%25D9%2582+%25D8%25A7%25D9%2584%25D8%25B9%25D9%2585%25D9%2584.jpg"/>
          <p:cNvPicPr>
            <a:picLocks noChangeAspect="1" noChangeArrowheads="1"/>
          </p:cNvPicPr>
          <p:nvPr/>
        </p:nvPicPr>
        <p:blipFill>
          <a:blip r:embed="rId2"/>
          <a:srcRect l="2919" t="9741" r="4378" b="17534"/>
          <a:stretch>
            <a:fillRect/>
          </a:stretch>
        </p:blipFill>
        <p:spPr bwMode="auto">
          <a:xfrm>
            <a:off x="4489062" y="357167"/>
            <a:ext cx="4172187" cy="325635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32772" name="Picture 4" descr="https://fbcdn-profile-a.akamaihd.net/hprofile-ak-ash2/s160x160/281306_222524194458864_1961732_a.jpg"/>
          <p:cNvPicPr>
            <a:picLocks noChangeAspect="1" noChangeArrowheads="1"/>
          </p:cNvPicPr>
          <p:nvPr/>
        </p:nvPicPr>
        <p:blipFill>
          <a:blip r:embed="rId3"/>
          <a:srcRect t="4724" b="7087"/>
          <a:stretch>
            <a:fillRect/>
          </a:stretch>
        </p:blipFill>
        <p:spPr bwMode="auto">
          <a:xfrm>
            <a:off x="285720" y="357167"/>
            <a:ext cx="3714776" cy="33575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32774" name="Picture 6" descr="http://t1.gstatic.com/images?q=tbn:ANd9GcTLVgNltghV7j3F2Fmo9lC1EnZbSIhSRzLelscMrdpceLqeVhN7LMIvC3dD"/>
          <p:cNvPicPr>
            <a:picLocks noChangeAspect="1" noChangeArrowheads="1"/>
          </p:cNvPicPr>
          <p:nvPr/>
        </p:nvPicPr>
        <p:blipFill>
          <a:blip r:embed="rId4"/>
          <a:srcRect t="12192"/>
          <a:stretch>
            <a:fillRect/>
          </a:stretch>
        </p:blipFill>
        <p:spPr bwMode="auto">
          <a:xfrm>
            <a:off x="4500562" y="3929067"/>
            <a:ext cx="4214842" cy="264320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pic>
        <p:nvPicPr>
          <p:cNvPr id="32776" name="Picture 8" descr="http://t1.gstatic.com/images?q=tbn:ANd9GcR1GQNi7W5_qo31_cHh3yW0nG-zZ04AY5R2uE4TZbpyhf080xXI73DL79bH4A"/>
          <p:cNvPicPr>
            <a:picLocks noChangeAspect="1" noChangeArrowheads="1"/>
          </p:cNvPicPr>
          <p:nvPr/>
        </p:nvPicPr>
        <p:blipFill>
          <a:blip r:embed="rId5"/>
          <a:srcRect b="16535"/>
          <a:stretch>
            <a:fillRect/>
          </a:stretch>
        </p:blipFill>
        <p:spPr bwMode="auto">
          <a:xfrm>
            <a:off x="285720" y="4071942"/>
            <a:ext cx="3286148" cy="242889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i1.wp.com/3awn.com/wp-content/uploads/2013/04/images21.jpg?fit=750%2C2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14290"/>
            <a:ext cx="8143932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8" name="Picture 4" descr="http://s.alriyadh.com/2007/12/14/img/152795b.jpg"/>
          <p:cNvPicPr>
            <a:picLocks noChangeAspect="1" noChangeArrowheads="1"/>
          </p:cNvPicPr>
          <p:nvPr/>
        </p:nvPicPr>
        <p:blipFill>
          <a:blip r:embed="rId2"/>
          <a:srcRect l="2520" t="10106" r="1680" b="18190"/>
          <a:stretch>
            <a:fillRect/>
          </a:stretch>
        </p:blipFill>
        <p:spPr bwMode="auto">
          <a:xfrm>
            <a:off x="288664" y="1214422"/>
            <a:ext cx="8498178" cy="52864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357554" y="214290"/>
            <a:ext cx="4857784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5400" dirty="0" smtClean="0">
                <a:cs typeface="khalaad al-arabeh 2" pitchFamily="2" charset="-78"/>
              </a:rPr>
              <a:t>عملية تحسين الجودة</a:t>
            </a:r>
            <a:endParaRPr lang="ar-EG" sz="5400" dirty="0">
              <a:cs typeface="khalaad al-arabeh 2" pitchFamily="2" charset="-7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http://www.tvtc.gov.sa/Arabic/TrainingUnits/HigherTechnicalInstitutes/riyahd/MediaCenter/News/PublishingImages/%D8%B9%D8%A8%D8%A7%D8%B1%D8%A7%D8%AA-%D9%84%D9%84%D9%85%D9%88%D9%82%D8%B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428604"/>
            <a:ext cx="7739090" cy="592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6" name="Picture 8" descr="http://www.est.com.sa/phs/0316235001327055311-untitled1_4fbbfa592acad.png"/>
          <p:cNvPicPr>
            <a:picLocks noChangeAspect="1" noChangeArrowheads="1"/>
          </p:cNvPicPr>
          <p:nvPr/>
        </p:nvPicPr>
        <p:blipFill>
          <a:blip r:embed="rId2"/>
          <a:srcRect l="4725" t="2118" r="5400" b="2118"/>
          <a:stretch>
            <a:fillRect/>
          </a:stretch>
        </p:blipFill>
        <p:spPr bwMode="auto">
          <a:xfrm>
            <a:off x="604569" y="283771"/>
            <a:ext cx="7825083" cy="60027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0" name="Picture 12" descr="http://www.kau.edu.sa/Images/525/committee/12621191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00042"/>
            <a:ext cx="8001056" cy="6143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0166" y="2214554"/>
            <a:ext cx="5900750" cy="1143000"/>
          </a:xfrm>
        </p:spPr>
        <p:txBody>
          <a:bodyPr/>
          <a:lstStyle/>
          <a:p>
            <a:r>
              <a:rPr lang="ar-EG" dirty="0" smtClean="0"/>
              <a:t>فى النهاية .....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1.bp.blogspot.com/-UdqdHAqLe7g/Tb45SxmywkI/AAAAAAAAAEA/kxjoeifqKgQ/s1600/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290"/>
            <a:ext cx="8358246" cy="5895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://t0.gstatic.com/images?q=tbn:ANd9GcTMWC3hH3MP1k5I1lhenPMAqYHbywGIWY-Ee4PuYCF15I33DqjWL7-QHQyb"/>
          <p:cNvPicPr>
            <a:picLocks noChangeAspect="1" noChangeArrowheads="1"/>
          </p:cNvPicPr>
          <p:nvPr/>
        </p:nvPicPr>
        <p:blipFill>
          <a:blip r:embed="rId2"/>
          <a:srcRect l="22473" t="30570" r="9193" b="22233"/>
          <a:stretch>
            <a:fillRect/>
          </a:stretch>
        </p:blipFill>
        <p:spPr bwMode="auto">
          <a:xfrm>
            <a:off x="4929190" y="3714752"/>
            <a:ext cx="3759327" cy="2571767"/>
          </a:xfrm>
          <a:prstGeom prst="rect">
            <a:avLst/>
          </a:prstGeom>
          <a:noFill/>
        </p:spPr>
      </p:pic>
      <p:pic>
        <p:nvPicPr>
          <p:cNvPr id="35844" name="Picture 4" descr="http://1.bp.blogspot.com/-byTLl-nBk10/Tq1BUk57jpI/AAAAAAAAeBQ/N8XrAd9ULyo/s240/18_030%255B1%255D.gif"/>
          <p:cNvPicPr>
            <a:picLocks noChangeAspect="1" noChangeArrowheads="1"/>
          </p:cNvPicPr>
          <p:nvPr/>
        </p:nvPicPr>
        <p:blipFill>
          <a:blip r:embed="rId3"/>
          <a:srcRect t="5177" b="10355"/>
          <a:stretch>
            <a:fillRect/>
          </a:stretch>
        </p:blipFill>
        <p:spPr bwMode="auto">
          <a:xfrm>
            <a:off x="357158" y="3934152"/>
            <a:ext cx="4143404" cy="241364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43504" y="500042"/>
            <a:ext cx="350046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4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اتقان العمل عبادة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282" y="1696698"/>
            <a:ext cx="8572560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قال رسول الله </a:t>
            </a:r>
            <a:r>
              <a:rPr lang="ar-EG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(ص) </a:t>
            </a:r>
            <a:r>
              <a:rPr lang="ar-EG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”إن الله يحب إذا عمل أحدكم عملاً أن يتقنه</a:t>
            </a:r>
            <a:r>
              <a:rPr lang="ar-EG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“.. </a:t>
            </a:r>
            <a:r>
              <a:rPr lang="ar-EG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صدق رسول الله </a:t>
            </a:r>
            <a:r>
              <a:rPr lang="ar-EG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Generator Black" pitchFamily="2" charset="-78"/>
              </a:rPr>
              <a:t>(ص)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14480" y="1785926"/>
            <a:ext cx="5500726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1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khalaad al-arabeh 2" pitchFamily="2" charset="-78"/>
              </a:rPr>
              <a:t>شكراً لكم</a:t>
            </a:r>
            <a:endParaRPr lang="ar-EG" sz="1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khalaad al-arabeh 2" pitchFamily="2" charset="-7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مقدمة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4525963"/>
          </a:xfrm>
        </p:spPr>
        <p:txBody>
          <a:bodyPr/>
          <a:lstStyle/>
          <a:p>
            <a:r>
              <a:rPr lang="ar-EG" dirty="0" smtClean="0"/>
              <a:t>الجودة الشاملة : اتجاه تطويرى معاصر يمثل إطاراً محورياً فى معظم دول العالم لتقويم الأداء وتطويره .</a:t>
            </a:r>
          </a:p>
          <a:p>
            <a:endParaRPr lang="ar-EG" dirty="0" smtClean="0"/>
          </a:p>
          <a:p>
            <a:r>
              <a:rPr lang="ar-EG" dirty="0" smtClean="0"/>
              <a:t>تعد الإدارة المفتاح الرئيسى فى عمليات تحسين الجودة </a:t>
            </a:r>
            <a:endParaRPr lang="ar-E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5918" y="1857364"/>
            <a:ext cx="5900750" cy="1143000"/>
          </a:xfrm>
        </p:spPr>
        <p:txBody>
          <a:bodyPr/>
          <a:lstStyle/>
          <a:p>
            <a:r>
              <a:rPr lang="ar-EG" dirty="0" smtClean="0"/>
              <a:t>تأمل الصورة ... ماذا تستنتج ؟</a:t>
            </a:r>
            <a:endParaRPr lang="ar-E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 descr="https://encrypted-tbn2.gstatic.com/images?q=tbn:ANd9GcTR7ZVF1W8AVJSJcGDgdfJaFKljjTgkO0Tb1NT3TT4D4R85VvLotQ1XJBM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7797800" y="-517525"/>
            <a:ext cx="981075" cy="1085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sp>
        <p:nvSpPr>
          <p:cNvPr id="33796" name="AutoShape 4" descr="https://encrypted-tbn2.gstatic.com/images?q=tbn:ANd9GcTR7ZVF1W8AVJSJcGDgdfJaFKljjTgkO0Tb1NT3TT4D4R85VvLotQ1XJBM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7797800" y="-517525"/>
            <a:ext cx="981075" cy="1085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EG"/>
          </a:p>
        </p:txBody>
      </p:sp>
      <p:pic>
        <p:nvPicPr>
          <p:cNvPr id="33798" name="Picture 6" descr="http://www.altadreeb.net/images/articles/48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42852"/>
            <a:ext cx="4857784" cy="6357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مفهوم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525963"/>
          </a:xfrm>
        </p:spPr>
        <p:txBody>
          <a:bodyPr/>
          <a:lstStyle/>
          <a:p>
            <a:r>
              <a:rPr lang="ar-EG" dirty="0" smtClean="0"/>
              <a:t>هيئة المواصفات البريطانية </a:t>
            </a:r>
            <a:r>
              <a:rPr lang="en-US" dirty="0" smtClean="0"/>
              <a:t>British Standards Institution (BSI)</a:t>
            </a:r>
            <a:r>
              <a:rPr lang="ar-EG" dirty="0" smtClean="0"/>
              <a:t> .</a:t>
            </a:r>
          </a:p>
          <a:p>
            <a:endParaRPr lang="ar-EG" dirty="0" smtClean="0"/>
          </a:p>
          <a:p>
            <a:r>
              <a:rPr lang="ar-EG" dirty="0" smtClean="0"/>
              <a:t>مجموع صفات ، ملامح ، وخواص المنتج أو الخدمة التى تحمل نفسها عبء إرضاء الاحتياجات الملحة والضرورية .</a:t>
            </a:r>
            <a:endParaRPr lang="ar-E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مفهوم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4525963"/>
          </a:xfrm>
        </p:spPr>
        <p:txBody>
          <a:bodyPr/>
          <a:lstStyle/>
          <a:p>
            <a:r>
              <a:rPr lang="ar-EG" dirty="0" smtClean="0"/>
              <a:t>المنظمة الأوربية لضبط الجودة </a:t>
            </a:r>
            <a:r>
              <a:rPr lang="en-US" dirty="0" smtClean="0"/>
              <a:t>European Organization for Quality Control (EOQC)</a:t>
            </a:r>
            <a:r>
              <a:rPr lang="ar-EG" dirty="0" smtClean="0"/>
              <a:t> .</a:t>
            </a:r>
          </a:p>
          <a:p>
            <a:endParaRPr lang="ar-EG" dirty="0" smtClean="0"/>
          </a:p>
          <a:p>
            <a:r>
              <a:rPr lang="ar-EG" dirty="0" smtClean="0"/>
              <a:t>مجموعة الملامح المتعلقة بالإنتاج أو الخدمات والتى تعتمد على قدراتها الخاصة لتلبى حاجات مقدمة .</a:t>
            </a:r>
            <a:endParaRPr lang="ar-E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مفهوم الجودة الشاملة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00200"/>
            <a:ext cx="8186766" cy="4525963"/>
          </a:xfrm>
        </p:spPr>
        <p:txBody>
          <a:bodyPr/>
          <a:lstStyle/>
          <a:p>
            <a:r>
              <a:rPr lang="ar-EG" dirty="0" smtClean="0"/>
              <a:t>جوزيف جوران </a:t>
            </a:r>
            <a:r>
              <a:rPr lang="en-US" dirty="0" smtClean="0"/>
              <a:t>Joseph </a:t>
            </a:r>
            <a:r>
              <a:rPr lang="en-US" dirty="0" err="1" smtClean="0"/>
              <a:t>Jouran</a:t>
            </a:r>
            <a:r>
              <a:rPr lang="ar-EG" dirty="0" smtClean="0"/>
              <a:t> .</a:t>
            </a:r>
          </a:p>
          <a:p>
            <a:endParaRPr lang="ar-EG" dirty="0" smtClean="0"/>
          </a:p>
          <a:p>
            <a:r>
              <a:rPr lang="en-US" dirty="0" smtClean="0"/>
              <a:t>Quality Does Not happen by Accident, It has to be planned</a:t>
            </a:r>
            <a:r>
              <a:rPr lang="ar-EG" dirty="0" smtClean="0"/>
              <a:t> .</a:t>
            </a:r>
            <a:endParaRPr lang="ar-E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514</Words>
  <Application>Microsoft Office PowerPoint</Application>
  <PresentationFormat>On-screen Show (4:3)</PresentationFormat>
  <Paragraphs>86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بسم الله الرحمن الرحيم </vt:lpstr>
      <vt:lpstr>الجودة الشاملة</vt:lpstr>
      <vt:lpstr>Slide 3</vt:lpstr>
      <vt:lpstr>مقدمة</vt:lpstr>
      <vt:lpstr>تأمل الصورة ... ماذا تستنتج ؟</vt:lpstr>
      <vt:lpstr>Slide 6</vt:lpstr>
      <vt:lpstr>مفهوم الجودة الشاملة</vt:lpstr>
      <vt:lpstr>مفهوم الجودة الشاملة</vt:lpstr>
      <vt:lpstr>مفهوم الجودة الشاملة</vt:lpstr>
      <vt:lpstr>تحتوى الجودة الشاملة على ...</vt:lpstr>
      <vt:lpstr>إدارة الجودة الشاملة</vt:lpstr>
      <vt:lpstr>مفهوم إدارة الجودة الشاملة</vt:lpstr>
      <vt:lpstr>مفهوم إدارة الجودة الشاملة</vt:lpstr>
      <vt:lpstr>فلسفة إدارة الجودة الشاملة</vt:lpstr>
      <vt:lpstr>عناصر إدارة الجودة الشاملة</vt:lpstr>
      <vt:lpstr>أهداف إدارة الجودة الشاملة</vt:lpstr>
      <vt:lpstr>أهداف إدارة الجودة الشاملة</vt:lpstr>
      <vt:lpstr>أهداف إدارة الجودة الشاملة</vt:lpstr>
      <vt:lpstr>ملامح تطبيق الجودة الشاملة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فى النهاية .....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0000</dc:creator>
  <cp:lastModifiedBy>0000</cp:lastModifiedBy>
  <cp:revision>36</cp:revision>
  <dcterms:created xsi:type="dcterms:W3CDTF">2013-09-13T15:47:31Z</dcterms:created>
  <dcterms:modified xsi:type="dcterms:W3CDTF">2013-09-22T05:24:29Z</dcterms:modified>
</cp:coreProperties>
</file>