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70" r:id="rId3"/>
    <p:sldId id="271" r:id="rId4"/>
    <p:sldId id="280" r:id="rId5"/>
    <p:sldId id="288" r:id="rId6"/>
    <p:sldId id="292" r:id="rId7"/>
    <p:sldId id="293" r:id="rId8"/>
    <p:sldId id="294" r:id="rId9"/>
    <p:sldId id="295" r:id="rId10"/>
    <p:sldId id="259" r:id="rId11"/>
    <p:sldId id="257" r:id="rId12"/>
    <p:sldId id="281" r:id="rId13"/>
    <p:sldId id="282" r:id="rId14"/>
    <p:sldId id="283" r:id="rId15"/>
    <p:sldId id="260" r:id="rId16"/>
    <p:sldId id="258" r:id="rId17"/>
    <p:sldId id="284" r:id="rId18"/>
    <p:sldId id="287" r:id="rId19"/>
    <p:sldId id="261" r:id="rId20"/>
    <p:sldId id="262" r:id="rId21"/>
    <p:sldId id="285" r:id="rId22"/>
    <p:sldId id="286" r:id="rId23"/>
    <p:sldId id="264" r:id="rId24"/>
    <p:sldId id="263" r:id="rId25"/>
    <p:sldId id="265" r:id="rId26"/>
    <p:sldId id="266" r:id="rId27"/>
    <p:sldId id="267" r:id="rId28"/>
    <p:sldId id="289" r:id="rId29"/>
    <p:sldId id="290" r:id="rId30"/>
    <p:sldId id="291" r:id="rId31"/>
    <p:sldId id="272" r:id="rId32"/>
    <p:sldId id="273" r:id="rId33"/>
    <p:sldId id="274" r:id="rId34"/>
    <p:sldId id="275" r:id="rId35"/>
    <p:sldId id="276" r:id="rId36"/>
    <p:sldId id="278" r:id="rId37"/>
    <p:sldId id="279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4B95A7-7B6D-45FE-878D-593D081851F8}" type="doc">
      <dgm:prSet loTypeId="urn:microsoft.com/office/officeart/2005/8/layout/pyramid1" loCatId="pyramid" qsTypeId="urn:microsoft.com/office/officeart/2005/8/quickstyle/3d3" qsCatId="3D" csTypeId="urn:microsoft.com/office/officeart/2005/8/colors/accent0_1" csCatId="mainScheme" phldr="1"/>
      <dgm:spPr/>
    </dgm:pt>
    <dgm:pt modelId="{338C460C-F48A-4C3F-97DE-4E9B3C532205}">
      <dgm:prSet phldrT="[Text]" custT="1"/>
      <dgm:spPr/>
      <dgm:t>
        <a:bodyPr/>
        <a:lstStyle/>
        <a:p>
          <a:endParaRPr lang="ar-EG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aditional Arabic" pitchFamily="18" charset="-78"/>
            <a:cs typeface="Traditional Arabic" pitchFamily="18" charset="-78"/>
          </a:endParaRPr>
        </a:p>
        <a:p>
          <a:endParaRPr lang="ar-EG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aditional Arabic" pitchFamily="18" charset="-78"/>
            <a:cs typeface="Traditional Arabic" pitchFamily="18" charset="-78"/>
          </a:endParaRPr>
        </a:p>
        <a:p>
          <a:r>
            <a: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rPr>
            <a:t>الإدارة العليا</a:t>
          </a:r>
        </a:p>
        <a:p>
          <a:pPr rtl="1"/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aditional Arabic" pitchFamily="18" charset="-78"/>
            <a:cs typeface="Traditional Arabic" pitchFamily="18" charset="-78"/>
          </a:endParaRPr>
        </a:p>
      </dgm:t>
    </dgm:pt>
    <dgm:pt modelId="{AC8AAA36-F55F-4ABB-B27F-930B6CC92F62}" type="parTrans" cxnId="{C1D8B505-1360-41C7-835B-BB9D8CC54FAF}">
      <dgm:prSet/>
      <dgm:spPr/>
      <dgm:t>
        <a:bodyPr/>
        <a:lstStyle/>
        <a:p>
          <a:endParaRPr lang="en-US"/>
        </a:p>
      </dgm:t>
    </dgm:pt>
    <dgm:pt modelId="{3E5C239E-16DD-43F2-92C8-E77F2C5AFF73}" type="sibTrans" cxnId="{C1D8B505-1360-41C7-835B-BB9D8CC54FAF}">
      <dgm:prSet/>
      <dgm:spPr/>
      <dgm:t>
        <a:bodyPr/>
        <a:lstStyle/>
        <a:p>
          <a:endParaRPr lang="en-US"/>
        </a:p>
      </dgm:t>
    </dgm:pt>
    <dgm:pt modelId="{E5F46BB8-F5DD-4AAE-BBD0-695DA748D9A7}">
      <dgm:prSet phldrT="[Text]" custT="1"/>
      <dgm:spPr/>
      <dgm:t>
        <a:bodyPr/>
        <a:lstStyle/>
        <a:p>
          <a:pPr rtl="1"/>
          <a:r>
            <a: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rPr>
            <a:t>لجنة التيسير</a:t>
          </a:r>
          <a:endParaRPr lang="en-US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aditional Arabic" pitchFamily="18" charset="-78"/>
            <a:cs typeface="Traditional Arabic" pitchFamily="18" charset="-78"/>
          </a:endParaRPr>
        </a:p>
      </dgm:t>
    </dgm:pt>
    <dgm:pt modelId="{7C6E9B13-F0EA-4834-8716-091339AE052A}" type="parTrans" cxnId="{CEA39377-A93E-4B83-A554-82A779C85D15}">
      <dgm:prSet/>
      <dgm:spPr/>
      <dgm:t>
        <a:bodyPr/>
        <a:lstStyle/>
        <a:p>
          <a:endParaRPr lang="en-US"/>
        </a:p>
      </dgm:t>
    </dgm:pt>
    <dgm:pt modelId="{6A913512-AB5B-4524-84FF-EECA40AAB6EF}" type="sibTrans" cxnId="{CEA39377-A93E-4B83-A554-82A779C85D15}">
      <dgm:prSet/>
      <dgm:spPr/>
      <dgm:t>
        <a:bodyPr/>
        <a:lstStyle/>
        <a:p>
          <a:endParaRPr lang="en-US"/>
        </a:p>
      </dgm:t>
    </dgm:pt>
    <dgm:pt modelId="{55D3EE28-5086-4F57-809E-57E53FF1205D}">
      <dgm:prSet phldrT="[Text]" custT="1"/>
      <dgm:spPr/>
      <dgm:t>
        <a:bodyPr/>
        <a:lstStyle/>
        <a:p>
          <a:r>
            <a: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rPr>
            <a:t>الميسر</a:t>
          </a:r>
          <a:endParaRPr lang="en-US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aditional Arabic" pitchFamily="18" charset="-78"/>
            <a:cs typeface="Traditional Arabic" pitchFamily="18" charset="-78"/>
          </a:endParaRPr>
        </a:p>
      </dgm:t>
    </dgm:pt>
    <dgm:pt modelId="{2C6CC705-2B03-4ED3-9161-10A60D3F1E25}" type="parTrans" cxnId="{61FFF37F-A8F1-456E-A0E6-23F76720D193}">
      <dgm:prSet/>
      <dgm:spPr/>
      <dgm:t>
        <a:bodyPr/>
        <a:lstStyle/>
        <a:p>
          <a:endParaRPr lang="en-US"/>
        </a:p>
      </dgm:t>
    </dgm:pt>
    <dgm:pt modelId="{926C199E-4C5E-4748-9662-AAA6B35FDCF8}" type="sibTrans" cxnId="{61FFF37F-A8F1-456E-A0E6-23F76720D193}">
      <dgm:prSet/>
      <dgm:spPr/>
      <dgm:t>
        <a:bodyPr/>
        <a:lstStyle/>
        <a:p>
          <a:endParaRPr lang="en-US"/>
        </a:p>
      </dgm:t>
    </dgm:pt>
    <dgm:pt modelId="{375D2FBC-7096-4DA2-8C33-1BAC93BD3EC7}">
      <dgm:prSet custT="1"/>
      <dgm:spPr/>
      <dgm:t>
        <a:bodyPr/>
        <a:lstStyle/>
        <a:p>
          <a:r>
            <a: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rPr>
            <a:t>العضو</a:t>
          </a:r>
          <a:endParaRPr lang="en-US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aditional Arabic" pitchFamily="18" charset="-78"/>
            <a:cs typeface="Traditional Arabic" pitchFamily="18" charset="-78"/>
          </a:endParaRPr>
        </a:p>
      </dgm:t>
    </dgm:pt>
    <dgm:pt modelId="{48F961CA-2638-46AE-AAE9-7064804F93E5}" type="parTrans" cxnId="{2B3026FE-DCFA-4D29-95CF-4361BF5B4261}">
      <dgm:prSet/>
      <dgm:spPr/>
      <dgm:t>
        <a:bodyPr/>
        <a:lstStyle/>
        <a:p>
          <a:endParaRPr lang="en-US"/>
        </a:p>
      </dgm:t>
    </dgm:pt>
    <dgm:pt modelId="{33F791E1-1F51-4EE3-89BB-AC4FD7151D4E}" type="sibTrans" cxnId="{2B3026FE-DCFA-4D29-95CF-4361BF5B4261}">
      <dgm:prSet/>
      <dgm:spPr/>
      <dgm:t>
        <a:bodyPr/>
        <a:lstStyle/>
        <a:p>
          <a:endParaRPr lang="en-US"/>
        </a:p>
      </dgm:t>
    </dgm:pt>
    <dgm:pt modelId="{FE9DF4B0-2121-4773-8DE2-AC0CE5D222CB}">
      <dgm:prSet custT="1"/>
      <dgm:spPr/>
      <dgm:t>
        <a:bodyPr/>
        <a:lstStyle/>
        <a:p>
          <a:r>
            <a: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rPr>
            <a:t>القائد</a:t>
          </a:r>
          <a:endParaRPr lang="en-US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aditional Arabic" pitchFamily="18" charset="-78"/>
            <a:cs typeface="Traditional Arabic" pitchFamily="18" charset="-78"/>
          </a:endParaRPr>
        </a:p>
      </dgm:t>
    </dgm:pt>
    <dgm:pt modelId="{E8DE595E-207F-4029-8A35-DC46FFA60B18}" type="parTrans" cxnId="{29850F7B-B287-492C-ACE9-41974D34B90F}">
      <dgm:prSet/>
      <dgm:spPr/>
      <dgm:t>
        <a:bodyPr/>
        <a:lstStyle/>
        <a:p>
          <a:endParaRPr lang="en-US"/>
        </a:p>
      </dgm:t>
    </dgm:pt>
    <dgm:pt modelId="{8B3B3182-F252-4538-9210-582AA52EB84E}" type="sibTrans" cxnId="{29850F7B-B287-492C-ACE9-41974D34B90F}">
      <dgm:prSet/>
      <dgm:spPr/>
      <dgm:t>
        <a:bodyPr/>
        <a:lstStyle/>
        <a:p>
          <a:endParaRPr lang="en-US"/>
        </a:p>
      </dgm:t>
    </dgm:pt>
    <dgm:pt modelId="{A7858A47-7A97-4BB1-AE22-B3E24433EE00}">
      <dgm:prSet custT="1"/>
      <dgm:spPr/>
      <dgm:t>
        <a:bodyPr/>
        <a:lstStyle/>
        <a:p>
          <a:r>
            <a: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rPr>
            <a:t>المنسق</a:t>
          </a:r>
          <a:endParaRPr lang="en-US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aditional Arabic" pitchFamily="18" charset="-78"/>
            <a:cs typeface="Traditional Arabic" pitchFamily="18" charset="-78"/>
          </a:endParaRPr>
        </a:p>
      </dgm:t>
    </dgm:pt>
    <dgm:pt modelId="{D3EEEBE9-C050-43FF-952E-1F5070E67E9C}" type="parTrans" cxnId="{0E5D1030-A5EC-46B2-A0FB-20BD7A7BFD22}">
      <dgm:prSet/>
      <dgm:spPr/>
      <dgm:t>
        <a:bodyPr/>
        <a:lstStyle/>
        <a:p>
          <a:endParaRPr lang="en-US"/>
        </a:p>
      </dgm:t>
    </dgm:pt>
    <dgm:pt modelId="{38D51A2F-A830-4E3D-B90E-C2E6C4883AA2}" type="sibTrans" cxnId="{0E5D1030-A5EC-46B2-A0FB-20BD7A7BFD22}">
      <dgm:prSet/>
      <dgm:spPr/>
      <dgm:t>
        <a:bodyPr/>
        <a:lstStyle/>
        <a:p>
          <a:endParaRPr lang="en-US"/>
        </a:p>
      </dgm:t>
    </dgm:pt>
    <dgm:pt modelId="{D23D6766-D033-4B0F-A4E8-9F9EE459C8BF}" type="pres">
      <dgm:prSet presAssocID="{184B95A7-7B6D-45FE-878D-593D081851F8}" presName="Name0" presStyleCnt="0">
        <dgm:presLayoutVars>
          <dgm:dir/>
          <dgm:animLvl val="lvl"/>
          <dgm:resizeHandles val="exact"/>
        </dgm:presLayoutVars>
      </dgm:prSet>
      <dgm:spPr/>
    </dgm:pt>
    <dgm:pt modelId="{0772ED36-67A9-4087-9F71-BB6912863B4A}" type="pres">
      <dgm:prSet presAssocID="{338C460C-F48A-4C3F-97DE-4E9B3C532205}" presName="Name8" presStyleCnt="0"/>
      <dgm:spPr/>
    </dgm:pt>
    <dgm:pt modelId="{CAB5D2CD-8BE1-4CFD-AF81-DA6B7733AF55}" type="pres">
      <dgm:prSet presAssocID="{338C460C-F48A-4C3F-97DE-4E9B3C532205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4364A3-7002-46B1-B661-B8EF9C5AF873}" type="pres">
      <dgm:prSet presAssocID="{338C460C-F48A-4C3F-97DE-4E9B3C53220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4B391-601A-43B3-93A4-9264B22FE224}" type="pres">
      <dgm:prSet presAssocID="{E5F46BB8-F5DD-4AAE-BBD0-695DA748D9A7}" presName="Name8" presStyleCnt="0"/>
      <dgm:spPr/>
    </dgm:pt>
    <dgm:pt modelId="{7DFF1707-DE31-495C-8F58-21A939664F86}" type="pres">
      <dgm:prSet presAssocID="{E5F46BB8-F5DD-4AAE-BBD0-695DA748D9A7}" presName="level" presStyleLbl="node1" presStyleIdx="1" presStyleCnt="6" custScaleY="5572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E83D4C-A8D0-4622-8255-FB1386631318}" type="pres">
      <dgm:prSet presAssocID="{E5F46BB8-F5DD-4AAE-BBD0-695DA748D9A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B061D-690C-4B50-BCC8-357146B3AE8E}" type="pres">
      <dgm:prSet presAssocID="{A7858A47-7A97-4BB1-AE22-B3E24433EE00}" presName="Name8" presStyleCnt="0"/>
      <dgm:spPr/>
    </dgm:pt>
    <dgm:pt modelId="{E40B206B-824F-4ED3-B5A4-FC2B037F01C2}" type="pres">
      <dgm:prSet presAssocID="{A7858A47-7A97-4BB1-AE22-B3E24433EE00}" presName="level" presStyleLbl="node1" presStyleIdx="2" presStyleCnt="6" custScaleY="4610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AED8F7-2A19-4A1B-9DAD-4285C5CD865F}" type="pres">
      <dgm:prSet presAssocID="{A7858A47-7A97-4BB1-AE22-B3E24433EE0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8A2491-FB25-488F-AFED-1C82E1A883E1}" type="pres">
      <dgm:prSet presAssocID="{55D3EE28-5086-4F57-809E-57E53FF1205D}" presName="Name8" presStyleCnt="0"/>
      <dgm:spPr/>
    </dgm:pt>
    <dgm:pt modelId="{4B1C7CB6-2D56-4E24-A5A7-707BCEE2D2BD}" type="pres">
      <dgm:prSet presAssocID="{55D3EE28-5086-4F57-809E-57E53FF1205D}" presName="level" presStyleLbl="node1" presStyleIdx="3" presStyleCnt="6" custScaleY="5089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ADE93-F91A-416D-AA98-C97636C1ADA2}" type="pres">
      <dgm:prSet presAssocID="{55D3EE28-5086-4F57-809E-57E53FF1205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4DC11A-B284-43E1-AA78-C572C79B1F4F}" type="pres">
      <dgm:prSet presAssocID="{FE9DF4B0-2121-4773-8DE2-AC0CE5D222CB}" presName="Name8" presStyleCnt="0"/>
      <dgm:spPr/>
    </dgm:pt>
    <dgm:pt modelId="{328012C0-30F6-4837-A1C3-EF49D0526D2F}" type="pres">
      <dgm:prSet presAssocID="{FE9DF4B0-2121-4773-8DE2-AC0CE5D222CB}" presName="level" presStyleLbl="node1" presStyleIdx="4" presStyleCnt="6" custScaleY="4394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0FBA9-DFDE-4A4E-B200-31680B304C6B}" type="pres">
      <dgm:prSet presAssocID="{FE9DF4B0-2121-4773-8DE2-AC0CE5D222C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59D0A-636B-446F-9896-4E214A5EAADB}" type="pres">
      <dgm:prSet presAssocID="{375D2FBC-7096-4DA2-8C33-1BAC93BD3EC7}" presName="Name8" presStyleCnt="0"/>
      <dgm:spPr/>
    </dgm:pt>
    <dgm:pt modelId="{E103BEF1-137B-4831-B9F4-B93A9CAFBB56}" type="pres">
      <dgm:prSet presAssocID="{375D2FBC-7096-4DA2-8C33-1BAC93BD3EC7}" presName="level" presStyleLbl="node1" presStyleIdx="5" presStyleCnt="6" custScaleY="6979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7F001A-9AF3-4CC4-8298-4522ACFE953E}" type="pres">
      <dgm:prSet presAssocID="{375D2FBC-7096-4DA2-8C33-1BAC93BD3EC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918E34-9D11-4AD1-8522-46C604AAA973}" type="presOf" srcId="{338C460C-F48A-4C3F-97DE-4E9B3C532205}" destId="{CAB5D2CD-8BE1-4CFD-AF81-DA6B7733AF55}" srcOrd="0" destOrd="0" presId="urn:microsoft.com/office/officeart/2005/8/layout/pyramid1"/>
    <dgm:cxn modelId="{A1E259D8-85E0-4DDA-9081-219DE7EAEB1E}" type="presOf" srcId="{375D2FBC-7096-4DA2-8C33-1BAC93BD3EC7}" destId="{E103BEF1-137B-4831-B9F4-B93A9CAFBB56}" srcOrd="0" destOrd="0" presId="urn:microsoft.com/office/officeart/2005/8/layout/pyramid1"/>
    <dgm:cxn modelId="{29850F7B-B287-492C-ACE9-41974D34B90F}" srcId="{184B95A7-7B6D-45FE-878D-593D081851F8}" destId="{FE9DF4B0-2121-4773-8DE2-AC0CE5D222CB}" srcOrd="4" destOrd="0" parTransId="{E8DE595E-207F-4029-8A35-DC46FFA60B18}" sibTransId="{8B3B3182-F252-4538-9210-582AA52EB84E}"/>
    <dgm:cxn modelId="{43ACCA07-3E3C-4860-A446-2BABC8508348}" type="presOf" srcId="{375D2FBC-7096-4DA2-8C33-1BAC93BD3EC7}" destId="{137F001A-9AF3-4CC4-8298-4522ACFE953E}" srcOrd="1" destOrd="0" presId="urn:microsoft.com/office/officeart/2005/8/layout/pyramid1"/>
    <dgm:cxn modelId="{DB85290D-7EB5-4E72-9E0D-E5AD4FC047B7}" type="presOf" srcId="{E5F46BB8-F5DD-4AAE-BBD0-695DA748D9A7}" destId="{7DFF1707-DE31-495C-8F58-21A939664F86}" srcOrd="0" destOrd="0" presId="urn:microsoft.com/office/officeart/2005/8/layout/pyramid1"/>
    <dgm:cxn modelId="{61FFF37F-A8F1-456E-A0E6-23F76720D193}" srcId="{184B95A7-7B6D-45FE-878D-593D081851F8}" destId="{55D3EE28-5086-4F57-809E-57E53FF1205D}" srcOrd="3" destOrd="0" parTransId="{2C6CC705-2B03-4ED3-9161-10A60D3F1E25}" sibTransId="{926C199E-4C5E-4748-9662-AAA6B35FDCF8}"/>
    <dgm:cxn modelId="{E7674366-0836-4D63-846F-C9F2F2CE0ED9}" type="presOf" srcId="{A7858A47-7A97-4BB1-AE22-B3E24433EE00}" destId="{E40B206B-824F-4ED3-B5A4-FC2B037F01C2}" srcOrd="0" destOrd="0" presId="urn:microsoft.com/office/officeart/2005/8/layout/pyramid1"/>
    <dgm:cxn modelId="{65FCF729-F60D-440D-9D06-165A360141D9}" type="presOf" srcId="{E5F46BB8-F5DD-4AAE-BBD0-695DA748D9A7}" destId="{70E83D4C-A8D0-4622-8255-FB1386631318}" srcOrd="1" destOrd="0" presId="urn:microsoft.com/office/officeart/2005/8/layout/pyramid1"/>
    <dgm:cxn modelId="{2B3026FE-DCFA-4D29-95CF-4361BF5B4261}" srcId="{184B95A7-7B6D-45FE-878D-593D081851F8}" destId="{375D2FBC-7096-4DA2-8C33-1BAC93BD3EC7}" srcOrd="5" destOrd="0" parTransId="{48F961CA-2638-46AE-AAE9-7064804F93E5}" sibTransId="{33F791E1-1F51-4EE3-89BB-AC4FD7151D4E}"/>
    <dgm:cxn modelId="{0E5D1030-A5EC-46B2-A0FB-20BD7A7BFD22}" srcId="{184B95A7-7B6D-45FE-878D-593D081851F8}" destId="{A7858A47-7A97-4BB1-AE22-B3E24433EE00}" srcOrd="2" destOrd="0" parTransId="{D3EEEBE9-C050-43FF-952E-1F5070E67E9C}" sibTransId="{38D51A2F-A830-4E3D-B90E-C2E6C4883AA2}"/>
    <dgm:cxn modelId="{C1D8B505-1360-41C7-835B-BB9D8CC54FAF}" srcId="{184B95A7-7B6D-45FE-878D-593D081851F8}" destId="{338C460C-F48A-4C3F-97DE-4E9B3C532205}" srcOrd="0" destOrd="0" parTransId="{AC8AAA36-F55F-4ABB-B27F-930B6CC92F62}" sibTransId="{3E5C239E-16DD-43F2-92C8-E77F2C5AFF73}"/>
    <dgm:cxn modelId="{2CAE7657-7644-42E7-8FD5-3912D295CD5E}" type="presOf" srcId="{338C460C-F48A-4C3F-97DE-4E9B3C532205}" destId="{5B4364A3-7002-46B1-B661-B8EF9C5AF873}" srcOrd="1" destOrd="0" presId="urn:microsoft.com/office/officeart/2005/8/layout/pyramid1"/>
    <dgm:cxn modelId="{D4E65741-5DB7-47A8-9CAB-B7F864D055CA}" type="presOf" srcId="{A7858A47-7A97-4BB1-AE22-B3E24433EE00}" destId="{CDAED8F7-2A19-4A1B-9DAD-4285C5CD865F}" srcOrd="1" destOrd="0" presId="urn:microsoft.com/office/officeart/2005/8/layout/pyramid1"/>
    <dgm:cxn modelId="{6272C2A1-D74F-4405-9381-B99B3B78239B}" type="presOf" srcId="{55D3EE28-5086-4F57-809E-57E53FF1205D}" destId="{510ADE93-F91A-416D-AA98-C97636C1ADA2}" srcOrd="1" destOrd="0" presId="urn:microsoft.com/office/officeart/2005/8/layout/pyramid1"/>
    <dgm:cxn modelId="{CEA39377-A93E-4B83-A554-82A779C85D15}" srcId="{184B95A7-7B6D-45FE-878D-593D081851F8}" destId="{E5F46BB8-F5DD-4AAE-BBD0-695DA748D9A7}" srcOrd="1" destOrd="0" parTransId="{7C6E9B13-F0EA-4834-8716-091339AE052A}" sibTransId="{6A913512-AB5B-4524-84FF-EECA40AAB6EF}"/>
    <dgm:cxn modelId="{1D5AB520-4BF1-41FB-A04D-A65BF77E6861}" type="presOf" srcId="{FE9DF4B0-2121-4773-8DE2-AC0CE5D222CB}" destId="{328012C0-30F6-4837-A1C3-EF49D0526D2F}" srcOrd="0" destOrd="0" presId="urn:microsoft.com/office/officeart/2005/8/layout/pyramid1"/>
    <dgm:cxn modelId="{89A8F75E-5FA3-44A8-B4FF-7B9D8EACA834}" type="presOf" srcId="{184B95A7-7B6D-45FE-878D-593D081851F8}" destId="{D23D6766-D033-4B0F-A4E8-9F9EE459C8BF}" srcOrd="0" destOrd="0" presId="urn:microsoft.com/office/officeart/2005/8/layout/pyramid1"/>
    <dgm:cxn modelId="{0CFCABC2-8CFE-4B4B-BC3A-C8E23B659277}" type="presOf" srcId="{FE9DF4B0-2121-4773-8DE2-AC0CE5D222CB}" destId="{9B80FBA9-DFDE-4A4E-B200-31680B304C6B}" srcOrd="1" destOrd="0" presId="urn:microsoft.com/office/officeart/2005/8/layout/pyramid1"/>
    <dgm:cxn modelId="{F584AFC0-3E4D-48CC-901B-67F3CFB59302}" type="presOf" srcId="{55D3EE28-5086-4F57-809E-57E53FF1205D}" destId="{4B1C7CB6-2D56-4E24-A5A7-707BCEE2D2BD}" srcOrd="0" destOrd="0" presId="urn:microsoft.com/office/officeart/2005/8/layout/pyramid1"/>
    <dgm:cxn modelId="{97416E07-F2BD-4F3B-810C-87F3E946930F}" type="presParOf" srcId="{D23D6766-D033-4B0F-A4E8-9F9EE459C8BF}" destId="{0772ED36-67A9-4087-9F71-BB6912863B4A}" srcOrd="0" destOrd="0" presId="urn:microsoft.com/office/officeart/2005/8/layout/pyramid1"/>
    <dgm:cxn modelId="{A42F7232-7ACA-4D1F-96A9-B22CEBBEDC12}" type="presParOf" srcId="{0772ED36-67A9-4087-9F71-BB6912863B4A}" destId="{CAB5D2CD-8BE1-4CFD-AF81-DA6B7733AF55}" srcOrd="0" destOrd="0" presId="urn:microsoft.com/office/officeart/2005/8/layout/pyramid1"/>
    <dgm:cxn modelId="{9197A3CC-9F92-4E2E-AE90-3DEEBCA64F21}" type="presParOf" srcId="{0772ED36-67A9-4087-9F71-BB6912863B4A}" destId="{5B4364A3-7002-46B1-B661-B8EF9C5AF873}" srcOrd="1" destOrd="0" presId="urn:microsoft.com/office/officeart/2005/8/layout/pyramid1"/>
    <dgm:cxn modelId="{6C87A0A8-8C9D-4962-9B2E-B9200C5FE643}" type="presParOf" srcId="{D23D6766-D033-4B0F-A4E8-9F9EE459C8BF}" destId="{62B4B391-601A-43B3-93A4-9264B22FE224}" srcOrd="1" destOrd="0" presId="urn:microsoft.com/office/officeart/2005/8/layout/pyramid1"/>
    <dgm:cxn modelId="{92071C9B-A39C-4C6A-A0A9-CFDE17C52681}" type="presParOf" srcId="{62B4B391-601A-43B3-93A4-9264B22FE224}" destId="{7DFF1707-DE31-495C-8F58-21A939664F86}" srcOrd="0" destOrd="0" presId="urn:microsoft.com/office/officeart/2005/8/layout/pyramid1"/>
    <dgm:cxn modelId="{A727B3A4-FEB9-4072-9EDD-BDDAAF6FA543}" type="presParOf" srcId="{62B4B391-601A-43B3-93A4-9264B22FE224}" destId="{70E83D4C-A8D0-4622-8255-FB1386631318}" srcOrd="1" destOrd="0" presId="urn:microsoft.com/office/officeart/2005/8/layout/pyramid1"/>
    <dgm:cxn modelId="{B917528C-9169-43FE-918A-53A786528597}" type="presParOf" srcId="{D23D6766-D033-4B0F-A4E8-9F9EE459C8BF}" destId="{949B061D-690C-4B50-BCC8-357146B3AE8E}" srcOrd="2" destOrd="0" presId="urn:microsoft.com/office/officeart/2005/8/layout/pyramid1"/>
    <dgm:cxn modelId="{398F2F35-780F-4915-871E-778595A8A50D}" type="presParOf" srcId="{949B061D-690C-4B50-BCC8-357146B3AE8E}" destId="{E40B206B-824F-4ED3-B5A4-FC2B037F01C2}" srcOrd="0" destOrd="0" presId="urn:microsoft.com/office/officeart/2005/8/layout/pyramid1"/>
    <dgm:cxn modelId="{12E17327-2D36-4763-8776-72364196AA4B}" type="presParOf" srcId="{949B061D-690C-4B50-BCC8-357146B3AE8E}" destId="{CDAED8F7-2A19-4A1B-9DAD-4285C5CD865F}" srcOrd="1" destOrd="0" presId="urn:microsoft.com/office/officeart/2005/8/layout/pyramid1"/>
    <dgm:cxn modelId="{7442CB8C-2C93-4539-8BE9-E75615865602}" type="presParOf" srcId="{D23D6766-D033-4B0F-A4E8-9F9EE459C8BF}" destId="{5E8A2491-FB25-488F-AFED-1C82E1A883E1}" srcOrd="3" destOrd="0" presId="urn:microsoft.com/office/officeart/2005/8/layout/pyramid1"/>
    <dgm:cxn modelId="{67C5A86A-6476-4FFC-8DC1-EC96DDD4796C}" type="presParOf" srcId="{5E8A2491-FB25-488F-AFED-1C82E1A883E1}" destId="{4B1C7CB6-2D56-4E24-A5A7-707BCEE2D2BD}" srcOrd="0" destOrd="0" presId="urn:microsoft.com/office/officeart/2005/8/layout/pyramid1"/>
    <dgm:cxn modelId="{259BFF65-EBB8-42B2-8C4C-2FB748BC84CD}" type="presParOf" srcId="{5E8A2491-FB25-488F-AFED-1C82E1A883E1}" destId="{510ADE93-F91A-416D-AA98-C97636C1ADA2}" srcOrd="1" destOrd="0" presId="urn:microsoft.com/office/officeart/2005/8/layout/pyramid1"/>
    <dgm:cxn modelId="{590DFC98-A83F-4FE9-B4BD-987608347AD6}" type="presParOf" srcId="{D23D6766-D033-4B0F-A4E8-9F9EE459C8BF}" destId="{104DC11A-B284-43E1-AA78-C572C79B1F4F}" srcOrd="4" destOrd="0" presId="urn:microsoft.com/office/officeart/2005/8/layout/pyramid1"/>
    <dgm:cxn modelId="{9A85E7D9-22B3-4122-83EC-1B1AACD87073}" type="presParOf" srcId="{104DC11A-B284-43E1-AA78-C572C79B1F4F}" destId="{328012C0-30F6-4837-A1C3-EF49D0526D2F}" srcOrd="0" destOrd="0" presId="urn:microsoft.com/office/officeart/2005/8/layout/pyramid1"/>
    <dgm:cxn modelId="{E8686A25-49D2-4C3E-A890-A5AB2DA8018A}" type="presParOf" srcId="{104DC11A-B284-43E1-AA78-C572C79B1F4F}" destId="{9B80FBA9-DFDE-4A4E-B200-31680B304C6B}" srcOrd="1" destOrd="0" presId="urn:microsoft.com/office/officeart/2005/8/layout/pyramid1"/>
    <dgm:cxn modelId="{7AF582D4-0FC9-438B-B049-A112CBE14972}" type="presParOf" srcId="{D23D6766-D033-4B0F-A4E8-9F9EE459C8BF}" destId="{7E759D0A-636B-446F-9896-4E214A5EAADB}" srcOrd="5" destOrd="0" presId="urn:microsoft.com/office/officeart/2005/8/layout/pyramid1"/>
    <dgm:cxn modelId="{5C79B7BC-6F8A-4042-870A-192E2DD47E58}" type="presParOf" srcId="{7E759D0A-636B-446F-9896-4E214A5EAADB}" destId="{E103BEF1-137B-4831-B9F4-B93A9CAFBB56}" srcOrd="0" destOrd="0" presId="urn:microsoft.com/office/officeart/2005/8/layout/pyramid1"/>
    <dgm:cxn modelId="{B0E51C96-A327-45B2-B41C-BE47668A8285}" type="presParOf" srcId="{7E759D0A-636B-446F-9896-4E214A5EAADB}" destId="{137F001A-9AF3-4CC4-8298-4522ACFE953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BD36C-AE15-4E1F-80F2-8323F7C5E48D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EA6C9-DBF8-4B9E-8C75-30DE5B434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73D4A-4C90-49A4-BB94-89CD85EF51C6}" type="slidenum">
              <a:rPr lang="en-US"/>
              <a:pPr/>
              <a:t>33</a:t>
            </a:fld>
            <a:endParaRPr lang="th-TH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105400" cy="4495800"/>
          </a:xfrm>
        </p:spPr>
        <p:txBody>
          <a:bodyPr/>
          <a:lstStyle/>
          <a:p>
            <a:pPr>
              <a:tabLst>
                <a:tab pos="227013" algn="l"/>
                <a:tab pos="454025" algn="l"/>
                <a:tab pos="681038" algn="l"/>
                <a:tab pos="906463" algn="l"/>
              </a:tabLst>
            </a:pPr>
            <a:r>
              <a:rPr lang="en-US" sz="2000" b="1"/>
              <a:t>KEY POINTS</a:t>
            </a:r>
            <a:r>
              <a:rPr lang="en-US" sz="2000"/>
              <a:t>	</a:t>
            </a:r>
          </a:p>
          <a:p>
            <a:pPr>
              <a:tabLst>
                <a:tab pos="227013" algn="l"/>
                <a:tab pos="454025" algn="l"/>
                <a:tab pos="681038" algn="l"/>
                <a:tab pos="906463" algn="l"/>
              </a:tabLst>
            </a:pPr>
            <a:r>
              <a:rPr lang="en-US" sz="2000"/>
              <a:t>•	Re: DIAGNOSTICS … assessment.  CAP process is built on the 	way we understand change to take place.  			&gt; When we are trying to move from the Current State </a:t>
            </a:r>
            <a:r>
              <a:rPr lang="en-US" sz="2000" b="1"/>
              <a:t>(click)</a:t>
            </a:r>
            <a:r>
              <a:rPr lang="en-US" sz="2000"/>
              <a:t> to 	the Desired State </a:t>
            </a:r>
            <a:r>
              <a:rPr lang="en-US" sz="2000" b="1"/>
              <a:t>(click</a:t>
            </a:r>
            <a:r>
              <a:rPr lang="en-US" sz="2000"/>
              <a:t>), it doesn’t happen through one major 	action </a:t>
            </a:r>
            <a:r>
              <a:rPr lang="en-US" sz="2000" b="1"/>
              <a:t>(click) </a:t>
            </a:r>
            <a:r>
              <a:rPr lang="en-US" sz="2000"/>
              <a:t>or all at once.</a:t>
            </a:r>
          </a:p>
          <a:p>
            <a:pPr>
              <a:tabLst>
                <a:tab pos="227013" algn="l"/>
                <a:tab pos="454025" algn="l"/>
                <a:tab pos="681038" algn="l"/>
                <a:tab pos="906463" algn="l"/>
              </a:tabLst>
            </a:pPr>
            <a:r>
              <a:rPr lang="en-US" sz="2000"/>
              <a:t>	&gt; What normally occurs </a:t>
            </a:r>
            <a:r>
              <a:rPr lang="en-US" sz="2000" b="1"/>
              <a:t>(click)</a:t>
            </a:r>
            <a:r>
              <a:rPr lang="en-US" sz="2000"/>
              <a:t> is that we set some thing in 		motion that we believe will take us toward the Desired State. 	Then we pause to assess how we are doing (</a:t>
            </a:r>
            <a:r>
              <a:rPr lang="en-US" sz="2000" b="1"/>
              <a:t>click</a:t>
            </a:r>
            <a:r>
              <a:rPr lang="en-US" sz="2000"/>
              <a:t>), discover 		where this action is really taking us (</a:t>
            </a:r>
            <a:r>
              <a:rPr lang="en-US" sz="2000" b="1"/>
              <a:t>click</a:t>
            </a:r>
            <a:r>
              <a:rPr lang="en-US" sz="2000"/>
              <a:t>) adjust our sights 		(</a:t>
            </a:r>
            <a:r>
              <a:rPr lang="en-US" sz="2000" b="1"/>
              <a:t>click</a:t>
            </a:r>
            <a:r>
              <a:rPr lang="en-US" sz="2000"/>
              <a:t>) and modify or add another action (</a:t>
            </a:r>
            <a:r>
              <a:rPr lang="en-US" sz="2000" b="1"/>
              <a:t>click</a:t>
            </a:r>
            <a:r>
              <a:rPr lang="en-US" sz="2000"/>
              <a:t>) toward the 		Desired State.</a:t>
            </a:r>
          </a:p>
          <a:p>
            <a:pPr>
              <a:tabLst>
                <a:tab pos="227013" algn="l"/>
                <a:tab pos="454025" algn="l"/>
                <a:tab pos="681038" algn="l"/>
                <a:tab pos="906463" algn="l"/>
              </a:tabLst>
            </a:pPr>
            <a:r>
              <a:rPr lang="en-US" sz="2000"/>
              <a:t>	&gt; This then is repeated with(</a:t>
            </a:r>
            <a:r>
              <a:rPr lang="en-US" sz="2000" b="1"/>
              <a:t>click</a:t>
            </a:r>
            <a:r>
              <a:rPr lang="en-US" sz="2000"/>
              <a:t>) pauses to take stock (</a:t>
            </a:r>
            <a:r>
              <a:rPr lang="en-US" sz="2000" b="1"/>
              <a:t>click</a:t>
            </a:r>
            <a:r>
              <a:rPr lang="en-US" sz="2000"/>
              <a:t>) 	sighting adjustments (</a:t>
            </a:r>
            <a:r>
              <a:rPr lang="en-US" sz="2000" b="1"/>
              <a:t>click</a:t>
            </a:r>
            <a:r>
              <a:rPr lang="en-US" sz="2000"/>
              <a:t>) and revised/new actions (</a:t>
            </a:r>
            <a:r>
              <a:rPr lang="en-US" sz="2000" b="1"/>
              <a:t>click</a:t>
            </a:r>
            <a:r>
              <a:rPr lang="en-US" sz="2000"/>
              <a:t>) in a 	series of “approximations toward the Desired State --(</a:t>
            </a:r>
            <a:r>
              <a:rPr lang="en-US" sz="2000" b="1"/>
              <a:t>click, 		click, click, click</a:t>
            </a:r>
            <a:r>
              <a:rPr lang="en-US" sz="2000"/>
              <a:t>).</a:t>
            </a:r>
          </a:p>
          <a:p>
            <a:pPr>
              <a:tabLst>
                <a:tab pos="227013" algn="l"/>
                <a:tab pos="454025" algn="l"/>
                <a:tab pos="681038" algn="l"/>
                <a:tab pos="906463" algn="l"/>
              </a:tabLst>
            </a:pPr>
            <a:r>
              <a:rPr lang="en-US" sz="2000"/>
              <a:t>•	It is actually even more complicated because we usually are 		launching multiple actions and initiatives with even greater 		demand for diagnostics to know how we are doing (</a:t>
            </a:r>
            <a:r>
              <a:rPr lang="en-US" sz="2000" b="1"/>
              <a:t>click, click, 	click, click</a:t>
            </a:r>
            <a:r>
              <a:rPr lang="en-US" sz="2000"/>
              <a:t>). (GO ON WITH THEMES -- NEXT SLIDE)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FFD2-8261-47CD-BDA1-760A3C4453B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CCEE-C22B-4A7E-9675-9E822C8F2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FFD2-8261-47CD-BDA1-760A3C4453B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CCEE-C22B-4A7E-9675-9E822C8F2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FFD2-8261-47CD-BDA1-760A3C4453B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CCEE-C22B-4A7E-9675-9E822C8F2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00564" y="333375"/>
            <a:ext cx="4186237" cy="93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1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9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9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76200"/>
            <a:ext cx="5257800" cy="838200"/>
          </a:xfrm>
          <a:solidFill>
            <a:srgbClr val="00B0F0">
              <a:alpha val="55000"/>
            </a:srgbClr>
          </a:solidFill>
          <a:ln w="76200">
            <a:solidFill>
              <a:srgbClr val="FF0000"/>
            </a:solidFill>
          </a:ln>
          <a:scene3d>
            <a:camera prst="perspectiveBelow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>
            <a:normAutofit/>
          </a:bodyPr>
          <a:lstStyle>
            <a:lvl1pPr rtl="1">
              <a:defRPr sz="3200">
                <a:cs typeface="MCS Jeddah S_U normal.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0" y="1143001"/>
            <a:ext cx="5638800" cy="4983163"/>
          </a:xfrm>
        </p:spPr>
        <p:txBody>
          <a:bodyPr>
            <a:normAutofit/>
          </a:bodyPr>
          <a:lstStyle>
            <a:lvl1pPr algn="just" rtl="1">
              <a:buClr>
                <a:srgbClr val="C00000"/>
              </a:buClr>
              <a:buSzPct val="110000"/>
              <a:buFont typeface="Wingdings" pitchFamily="2" charset="2"/>
              <a:buChar char="q"/>
              <a:defRPr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Malik Lt BT" pitchFamily="2" charset="-78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FFD2-8261-47CD-BDA1-760A3C4453B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CCEE-C22B-4A7E-9675-9E822C8F2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FFD2-8261-47CD-BDA1-760A3C4453B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CCEE-C22B-4A7E-9675-9E822C8F2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FFD2-8261-47CD-BDA1-760A3C4453B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CCEE-C22B-4A7E-9675-9E822C8F2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FFD2-8261-47CD-BDA1-760A3C4453B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CCEE-C22B-4A7E-9675-9E822C8F2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FFD2-8261-47CD-BDA1-760A3C4453B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CCEE-C22B-4A7E-9675-9E822C8F2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FFD2-8261-47CD-BDA1-760A3C4453B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CCEE-C22B-4A7E-9675-9E822C8F2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4FFD2-8261-47CD-BDA1-760A3C4453B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CCEE-C22B-4A7E-9675-9E822C8F2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4FFD2-8261-47CD-BDA1-760A3C4453B4}" type="datetimeFigureOut">
              <a:rPr lang="en-US" smtClean="0"/>
              <a:pPr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7CCEE-C22B-4A7E-9675-9E822C8F2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estresources.in/yahoo_site_admin/assets/images/CirclePeople-filtered.26294544_std.jpg" TargetMode="External"/><Relationship Id="rId2" Type="http://schemas.openxmlformats.org/officeDocument/2006/relationships/hyperlink" Target="http://www.google.com.eg/imgres?imgurl=http://bestresources.in/yahoo_site_admin/assets/images/CirclePeople-filtered.26294544_std.jpg&amp;imgrefurl=http://www.bestresources.in/training_hard_skills&amp;usg=__6XX9T_1p2iMyPPG4gN9d-hizDvo=&amp;h=293&amp;w=630&amp;sz=24&amp;hl=ar&amp;start=7&amp;zoom=1&amp;um=1&amp;itbs=1&amp;tbnid=2E4931JVWVvvnM:&amp;tbnh=64&amp;tbnw=137&amp;prev=/images?q=quality+circles&amp;um=1&amp;hl=ar&amp;sa=X&amp;tbs=isch: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circles.com/photos/partnering-photo2.jpg" TargetMode="Externa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eg/imgres?imgurl=http://basmagm.files.wordpress.com/2007/11/268_2.jpg&amp;imgrefurl=http://basmagm.wordpress.com/2007/11/&amp;usg=__gN9_r3QJDJILKTzssEgaBBa2VF8=&amp;h=500&amp;w=500&amp;sz=106&amp;hl=ar&amp;start=18&amp;itbs=1&amp;tbnid=VwRJGWmkB6lxEM:&amp;tbnh=130&amp;tbnw=130&amp;prev=/images?q=%D8%A8%D8%A7%D9%82%D8%A9+%D9%88%D8%B1%D8%AF&amp;hl=ar&amp;gbv=2&amp;tbs=isch:1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eg/imgres?imgurl=http://www.uga.edu/columns/030407/7forum.jpg&amp;imgrefurl=http://vince.learnerblogs.org/&amp;usg=__xAkNs3MUqLyQm3qDHIgxmBygk10=&amp;h=337&amp;w=450&amp;sz=17&amp;hl=ar&amp;start=30&amp;um=1&amp;tbnid=36BkrtKDB1tv1M:&amp;tbnh=95&amp;tbnw=127&amp;prev=/images?q=school+improvement+plan&amp;start=20&amp;ndsp=20&amp;um=1&amp;hl=ar&amp;sa=N" TargetMode="Externa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18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images.google.com.eg/imgres?imgurl=http://www.accu.or.jp/esd/mt-static/news/topics/IMG_1839.JPG&amp;imgrefurl=http://www.accu.or.jp/esd/mt-static/news/topics/2007/08/accus-participation-in-the-esd-lesson-design-festa-saitama-japan-august-2007.htm&amp;usg=__gNPQ8woj9bbewH-y6dThIxbW0Us=&amp;h=1944&amp;w=2592&amp;sz=586&amp;hl=ar&amp;start=19&amp;um=1&amp;tbnid=0bBZNsIxil7B6M:&amp;tbnh=113&amp;tbnw=150&amp;prev=/images?q=capacity+building+images&amp;um=1&amp;hl=ar" TargetMode="Externa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sedu.freei.me/images/left.gi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3622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>
              <a:lnSpc>
                <a:spcPct val="200000"/>
              </a:lnSpc>
            </a:pPr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HeshamNormal" pitchFamily="2" charset="-78"/>
              </a:rPr>
              <a:t>حلقات الجودة : المجالات – التطبيق</a:t>
            </a:r>
            <a:b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HeshamNormal" pitchFamily="2" charset="-78"/>
              </a:rPr>
            </a:br>
            <a:r>
              <a:rPr lang="ar-E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HeshamNormal" pitchFamily="2" charset="-78"/>
              </a:rPr>
              <a:t>تحديد المشكلات المؤثرة على الأداء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HeshamNormal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rtl="1"/>
            <a:r>
              <a:rPr lang="ar-EG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CS Jeddah S_U normal." pitchFamily="2" charset="-78"/>
              </a:rPr>
              <a:t>د/ محسوب عبد القادر</a:t>
            </a:r>
          </a:p>
          <a:p>
            <a:pPr rtl="1"/>
            <a:r>
              <a:rPr lang="ar-EG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CS Jeddah S_U normal." pitchFamily="2" charset="-78"/>
              </a:rPr>
              <a:t>أستاذ م. ورئيس قسم علم النفس التربوى</a:t>
            </a:r>
          </a:p>
          <a:p>
            <a:pPr rtl="1"/>
            <a:r>
              <a:rPr lang="ar-EG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MCS Jeddah S_U normal." pitchFamily="2" charset="-78"/>
              </a:rPr>
              <a:t>نائب مدير مركز ضمان الجودة بالجامعة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MCS Jeddah S_U normal.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النشاط الثانى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تفكر فى مفهوم : حلقات الجودة</a:t>
            </a:r>
          </a:p>
          <a:p>
            <a:pPr>
              <a:buNone/>
            </a:pPr>
            <a:endParaRPr lang="ar-EG" dirty="0" smtClean="0"/>
          </a:p>
          <a:p>
            <a:pPr>
              <a:buNone/>
            </a:pPr>
            <a:r>
              <a:rPr lang="ar-EG" dirty="0" smtClean="0"/>
              <a:t>تنفيذ النشاط : جماعى</a:t>
            </a:r>
          </a:p>
          <a:p>
            <a:pPr>
              <a:buNone/>
            </a:pPr>
            <a:endParaRPr lang="ar-EG" dirty="0" smtClean="0"/>
          </a:p>
          <a:p>
            <a:pPr>
              <a:buNone/>
            </a:pPr>
            <a:r>
              <a:rPr lang="ar-EG" dirty="0" smtClean="0"/>
              <a:t>زمن تنفيذ النشاط : 10 دقائق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حلقات الجودة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143001"/>
            <a:ext cx="6172200" cy="4983163"/>
          </a:xfrm>
        </p:spPr>
        <p:txBody>
          <a:bodyPr>
            <a:normAutofit lnSpcReduction="10000"/>
          </a:bodyPr>
          <a:lstStyle/>
          <a:p>
            <a:r>
              <a:rPr lang="ar-EG" dirty="0" smtClean="0"/>
              <a:t>مجموعة من المتطوعين من الموظفين يشتركون فى تحمل تنفيذ مهمة معينة .</a:t>
            </a:r>
          </a:p>
          <a:p>
            <a:endParaRPr lang="ar-EG" dirty="0" smtClean="0"/>
          </a:p>
          <a:p>
            <a:r>
              <a:rPr lang="ar-EG" dirty="0" smtClean="0"/>
              <a:t> يتفقون على قواعد منظمة لحل مشكلات متصلة بالعمل .</a:t>
            </a:r>
          </a:p>
          <a:p>
            <a:endParaRPr lang="ar-EG" dirty="0" smtClean="0"/>
          </a:p>
          <a:p>
            <a:r>
              <a:rPr lang="ar-EG" dirty="0" smtClean="0"/>
              <a:t> يعملون تحت مبدأ أن إشتراك الموظفين فى إتخاذ القرارات وحل المشكلات يحسن من جودة العمل .</a:t>
            </a:r>
          </a:p>
          <a:p>
            <a:pPr>
              <a:buNone/>
            </a:pPr>
            <a:r>
              <a:rPr lang="ar-EG" dirty="0" smtClean="0"/>
              <a:t> </a:t>
            </a:r>
          </a:p>
          <a:p>
            <a:r>
              <a:rPr lang="ar-EG" dirty="0" smtClean="0"/>
              <a:t>العمل فى إطار فريق لحل مشكلات العمل .</a:t>
            </a:r>
            <a:endParaRPr lang="en-US" dirty="0"/>
          </a:p>
        </p:txBody>
      </p:sp>
      <p:sp>
        <p:nvSpPr>
          <p:cNvPr id="2050" name="AutoShape 2" descr="data:image/jpg;base64,/9j/4AAQSkZJRgABAQAAAQABAAD/2wCEAAkGBhMQDxQUExQWFRQWGB0WGBgXGBYcFRYVGRQcFRceFxgXHSYfGx0jHRQVHy8hIycpLCwvGB8xNTAqNyY0MC0BCQoKDQwNGg8PGTUkHyUtLDEvLzQuLCwsLC0pMCo1LDAvNSwsNDUsLC4sNCwyKiwsNSwsLCwqLCksLCwsLiwsLv/AABEIAEAAiQMBIgACEQEDEQH/xAAbAAACAwEBAQAAAAAAAAAAAAAEBQADBgIHAf/EADoQAAIBAgQEAwUFBgcAAAAAAAECEQADBBIhMQUGQVETImEyQnGBkRVSscHwBxQjQ6HhFiQzU4KS0f/EABkBAAMBAQEAAAAAAAAAAAAAAAEDBAACBf/EACURAAICAgEDBQADAAAAAAAAAAECAAMREiETUfAEMUFh4SKx0f/aAAwDAQACEQMRAD8A9vqVKlaaSpUrl7gAJJAAEmegG5PpWmnVShr/ABK1bDF7iqFAZpI8qsYUnsCQQD6UPc5hwytlN5A3iC0RO1wrmAPbTrt03o6ntOSyj3MY1KSjm/DFcwckZGuaKx8qNlbpvPT50SOPWi2UZpz+H7DRmNvxO20frrR0btOeoneMalLU5gtEA+eCqt7J2dso/r/aa7PGrY+97/un3Pa/X4VtG7TdRO8PqUv+3bXUkeyNQff2/v2rpON2SR/EGpYf9N//AH1raN2h6id4dUoZOJWiJDrGTxN/c7mdh8avF0HSRsDv0O31g/SgQROgwPsZ1UqVKEMlSpUrTTnNWZ5k54t4RykZmXKW32LqGCjq2Rww6Udi+LBRvXmPON/xcVOYKbgCAkEiCIkAnQgoNR3FU+nqDvgyP1dxqTKx/wD4xxL3bQZhaX94v2GLbkZc1sNbEQVGgJ6x3NLuGm9eSzPjP/lbuHeSEglvJOkssDrJ0X1mjhbIcUyMuZm/iM0yM5GsgkwTptWuu8WsYXJ4jZc5hdDGkTJG24prZU4UecxCYYFmbgfkX4flF7ikP4a5rFuy2hdptmcylzp009B2p9Z5YXMWLtJuLdhcqgXFXICAo00G1M7bV2mMTPkzLnGuWRmj4b1MbGMtFVawS3y3ZAgqSIZYLMfK7ZmG+xOpFFLweyDPhrMzPWYidesaUQGrrNS9jGaqPiDjhNkfy07eyNpkV9bhVo/y169B13+tEZqmatkw4EEbg1o+7GoOhYar7Ox6dKHfl+3pBcRmjzExn9r2p33pnmrl7gAkmBRDHvAUX5EzmK5VOUhHH+mLYzINIM5pEeb19BS7iPDr6C7CEhxbUBHMZV0bMH37gTpEd62KX1ZQVIIOxBBB+BFL+L8Ys4ZM95gqzHU6kxsNetNW184HMQ9FWMnjz9mafj10PdhyC122gzgqxjqPdCnY9wCetMLPOjBjnWR4j6RqEW3IVSNHbOI/5Vbx21bFpndQQozbSRHUCvO+IYvLhrV5GCoxgBjmKs7wSDESAJ12g1TUFt4YeYkV5ek5VvMz2Th/EUv2luIZVh9DMEfIgj5UTnrEcq8Wy4dEkmJ3MmC5YSe8EVoPtQd6jddWIE9Gt9kBMzOPuk9/lWN5n4czIbkBQg1LXCXaWEZF6Ea7dz2rb4izNKsTgEmWXP6Han1PqciS3JuCDMWXyYiy9p5a5BadgxMMNBtqKP5rv4gutx4VAYRQZgqJzEbSTP4dKM4twe5irlvKEtC2IWBAAJkkxv8A0qrm/ChbNpBc8Ry8mBsI1J7DWq1tBK5+5A1BCtj6mj4LzuBhM9+Q6qDHvXMwlcvcmf1BrIrzNdtcQOJe2ouTDL5hEgLtO+XTX6TTvlXHPcw6AKSE8s9NNo+UVneNXcvEHuRpbuISO5EH8VNCsLuwxDcXNSHbz8nrmD5itXLHjhwLcSST7MbzXmfGeePE4hbxCK+S1AVS5AYAkgkAeWZ1GtaRcHh7ikeGMrNnIBYKzDYlQY6/CsVzfaDYu6y6Kgt5gIAEqFhQNhtS6FTY8R3qmtKDkT1/gXMdrGWRctn0ZeqN1B/WtYP9pXOyODhbRJKsC7q0CRIy6e1vr6gU3tcNsB7ly3mtm6sN4bFVYHWco0B9RWP504TaUYezYUKQLrHqWhQxLMdSfId64pVBZnwR3qGsNWCf2bnkPnS3irK2jK3rSgEMZLqoAzA9T3HT50s/aTzqqW2wtvzO4hyD7C/EdTVHLOBsPhMJcKzctrKuCVcHMxIJUiRJIg/nS3nPB2hZS3aQK1y6GJkkkwZLEkk6T8KKKnV9pzY9nQxn/Yd+zjnAJaXDXlFtTmNl9QrmSXUk6FpMiPh2lNz5zK+KvIqAi2reQ/eacpK+gOkjrPanfJTj7PtAKDDOdp82c667GIpHzPi/ExlsnQWsk+k3P6QFn502vHVY4iLduiq548/qNuO47F/ZpS8MrrKO+ZTnQbEQdS2gMxsfvUl+yIXDWkbOWm7DFQoc2pIGg2IET39a0XMeAe9Zi26uCQSJ2Gp0765fpXFuyt1UF20odAFDLI2AH5CgtgVRj7heks5z7cS/h4KAAh1gRDMG2H3qZ+MaHwuFy7Ex60Z4VTEy1QcRjcs0Lcw1NGt1W1qkg4lBWJb2GNAPwhSfMJrSNYqlsPXYeKNYinxmtrCaVmr3LniO7MTLmWPU6z12rbNha4/dK7D6+0W1W3BgeGZLVsKFmBH0FY7iHCrjvfP+6QY6LBkfGt0+Fqr9xFFX15ED17DBgvBFCWUV5JVQJ7wIpDx3As+KF1fZCFAOomZ1+dasYWuGwU1g+DmZq8gCJeUkNiyLbjNBMfAmfzr7x/hQvujr5ck6dDIjX5U5TBRVwwtDf+WZun/HUzP8AsvhlKKTlJJg9zvRmK4et1sxUZu8a01GDqxMNQL85nQr4x8RTh8Bk2o5MNRy4erEs1wXnYQCDWsNV/g0Qtqu8lc5jdZ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7164" y="-288925"/>
            <a:ext cx="1304925" cy="609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مشاهدة الصورة بالحجم الكامل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76" y="1447800"/>
            <a:ext cx="1990725" cy="1981200"/>
          </a:xfrm>
          <a:prstGeom prst="rect">
            <a:avLst/>
          </a:prstGeom>
          <a:noFill/>
        </p:spPr>
      </p:pic>
      <p:pic>
        <p:nvPicPr>
          <p:cNvPr id="2054" name="Picture 6" descr="مشاهدة الصورة بالحجم الكامل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3886200"/>
            <a:ext cx="18288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حلقات الجودة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1"/>
            <a:ext cx="8077200" cy="4983163"/>
          </a:xfrm>
        </p:spPr>
        <p:txBody>
          <a:bodyPr/>
          <a:lstStyle/>
          <a:p>
            <a:r>
              <a:rPr lang="ar-EG" dirty="0" smtClean="0"/>
              <a:t> تنطوى على تنمية المهارات والقدرات والثقة بالنفس والإبتكار لدى الأفراد خلال عملية تراكمية من التعليم والتدريب وتوظيف خبرات العمل والمشاركة .</a:t>
            </a:r>
          </a:p>
          <a:p>
            <a:endParaRPr lang="ar-EG" dirty="0" smtClean="0"/>
          </a:p>
          <a:p>
            <a:r>
              <a:rPr lang="ar-EG" dirty="0" smtClean="0"/>
              <a:t> وتنطوى على تحسين ظروف العمل وبيئته المحفزة على الاستمرار فى العمل بدافعية ، والإلتزام بتميز الأداء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133600"/>
            <a:ext cx="5257800" cy="838200"/>
          </a:xfrm>
        </p:spPr>
        <p:txBody>
          <a:bodyPr/>
          <a:lstStyle/>
          <a:p>
            <a:r>
              <a:rPr lang="ar-EG" dirty="0" smtClean="0"/>
              <a:t>بنية حلقة الجودة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304800"/>
          <a:ext cx="85344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النشاط الثالث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1"/>
            <a:ext cx="8153400" cy="4983163"/>
          </a:xfrm>
        </p:spPr>
        <p:txBody>
          <a:bodyPr/>
          <a:lstStyle/>
          <a:p>
            <a:r>
              <a:rPr lang="ar-EG" dirty="0" smtClean="0"/>
              <a:t> فى ضوء مفهوم حلقات الجودة ..... شارك أفراد مجموعتك لتحديد خصائص حلقة الجودة ، أهدافها .</a:t>
            </a:r>
          </a:p>
          <a:p>
            <a:endParaRPr lang="ar-EG" dirty="0" smtClean="0"/>
          </a:p>
          <a:p>
            <a:pPr>
              <a:buNone/>
            </a:pPr>
            <a:r>
              <a:rPr lang="ar-EG" dirty="0" smtClean="0"/>
              <a:t> تنفيذ النشاط : جماعى</a:t>
            </a:r>
          </a:p>
          <a:p>
            <a:pPr>
              <a:buNone/>
            </a:pPr>
            <a:endParaRPr lang="ar-EG" dirty="0" smtClean="0"/>
          </a:p>
          <a:p>
            <a:pPr>
              <a:buNone/>
            </a:pPr>
            <a:r>
              <a:rPr lang="ar-EG" dirty="0" smtClean="0"/>
              <a:t>زمن تنفيذ النشاط : 30 دقيقة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خصائص حلقة الجودة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43001"/>
            <a:ext cx="73152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EG" dirty="0" smtClean="0"/>
              <a:t>- مجموعة صغيرة من الموظفين (8-10) .</a:t>
            </a:r>
          </a:p>
          <a:p>
            <a:endParaRPr lang="ar-EG" sz="1100" dirty="0" smtClean="0"/>
          </a:p>
          <a:p>
            <a:pPr>
              <a:buNone/>
            </a:pPr>
            <a:r>
              <a:rPr lang="ar-EG" dirty="0" smtClean="0"/>
              <a:t>- يتقابلون لمدة ساعة واحدة على الأقل أسبوعياً </a:t>
            </a:r>
          </a:p>
          <a:p>
            <a:endParaRPr lang="ar-EG" sz="1100" dirty="0" smtClean="0"/>
          </a:p>
          <a:p>
            <a:pPr>
              <a:buFontTx/>
              <a:buChar char="-"/>
            </a:pPr>
            <a:r>
              <a:rPr lang="ar-EG" dirty="0" smtClean="0"/>
              <a:t>تثرى بيئة العمل </a:t>
            </a:r>
          </a:p>
          <a:p>
            <a:pPr>
              <a:buFontTx/>
              <a:buChar char="-"/>
            </a:pPr>
            <a:endParaRPr lang="ar-EG" sz="1200" dirty="0" smtClean="0"/>
          </a:p>
          <a:p>
            <a:pPr>
              <a:buFontTx/>
              <a:buChar char="-"/>
            </a:pPr>
            <a:r>
              <a:rPr lang="ar-EG" dirty="0" smtClean="0"/>
              <a:t>متطوعين</a:t>
            </a:r>
          </a:p>
          <a:p>
            <a:pPr>
              <a:buFontTx/>
              <a:buChar char="-"/>
            </a:pPr>
            <a:endParaRPr lang="ar-EG" sz="1200" dirty="0" smtClean="0"/>
          </a:p>
          <a:p>
            <a:pPr>
              <a:buFontTx/>
              <a:buChar char="-"/>
            </a:pPr>
            <a:r>
              <a:rPr lang="ar-EG" dirty="0" smtClean="0"/>
              <a:t>يضعون القواعد والأولويات</a:t>
            </a:r>
          </a:p>
          <a:p>
            <a:pPr>
              <a:buFontTx/>
              <a:buChar char="-"/>
            </a:pPr>
            <a:endParaRPr lang="ar-EG" sz="1200" dirty="0" smtClean="0"/>
          </a:p>
          <a:p>
            <a:pPr>
              <a:buFontTx/>
              <a:buChar char="-"/>
            </a:pPr>
            <a:r>
              <a:rPr lang="ar-EG" dirty="0" smtClean="0"/>
              <a:t>تتخذ القررات بالتوافق</a:t>
            </a:r>
          </a:p>
          <a:p>
            <a:pPr>
              <a:buFontTx/>
              <a:buChar char="-"/>
            </a:pPr>
            <a:endParaRPr lang="ar-EG" sz="1300" dirty="0" smtClean="0"/>
          </a:p>
          <a:p>
            <a:pPr>
              <a:buFontTx/>
              <a:buChar char="-"/>
            </a:pPr>
            <a:r>
              <a:rPr lang="ar-EG" dirty="0" smtClean="0"/>
              <a:t>استخدام مداخل منظمة لحل المشكلات</a:t>
            </a:r>
          </a:p>
          <a:p>
            <a:pPr>
              <a:buFontTx/>
              <a:buChar char="-"/>
            </a:pPr>
            <a:endParaRPr lang="ar-EG" sz="1300" dirty="0" smtClean="0"/>
          </a:p>
          <a:p>
            <a:pPr>
              <a:buFontTx/>
              <a:buChar char="-"/>
            </a:pPr>
            <a:endParaRPr lang="ar-EG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خصائص حلقة الجودة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1"/>
            <a:ext cx="7543800" cy="4983163"/>
          </a:xfrm>
        </p:spPr>
        <p:txBody>
          <a:bodyPr/>
          <a:lstStyle/>
          <a:p>
            <a:pPr>
              <a:buFontTx/>
              <a:buChar char="-"/>
            </a:pPr>
            <a:r>
              <a:rPr lang="ar-EG" dirty="0" smtClean="0"/>
              <a:t>كل الأعضاء فى حاجة إلى التدريب</a:t>
            </a:r>
          </a:p>
          <a:p>
            <a:pPr>
              <a:buFontTx/>
              <a:buChar char="-"/>
            </a:pPr>
            <a:endParaRPr lang="ar-EG" sz="1300" dirty="0" smtClean="0"/>
          </a:p>
          <a:p>
            <a:pPr>
              <a:buFontTx/>
              <a:buChar char="-"/>
            </a:pPr>
            <a:r>
              <a:rPr lang="ar-EG" dirty="0" smtClean="0"/>
              <a:t>كل الأعضاء يحتاجون لدعم الإدارة العليا</a:t>
            </a:r>
          </a:p>
          <a:p>
            <a:pPr>
              <a:buFontTx/>
              <a:buChar char="-"/>
            </a:pPr>
            <a:endParaRPr lang="ar-EG" sz="1400" dirty="0" smtClean="0"/>
          </a:p>
          <a:p>
            <a:pPr>
              <a:buFontTx/>
              <a:buChar char="-"/>
            </a:pPr>
            <a:r>
              <a:rPr lang="ar-EG" dirty="0" smtClean="0"/>
              <a:t>كل الأعضاء يحتاجون إلى التمكين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أهداف حلقة الجودة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تغيير الاتجاه</a:t>
            </a:r>
          </a:p>
          <a:p>
            <a:endParaRPr lang="ar-EG" dirty="0" smtClean="0"/>
          </a:p>
          <a:p>
            <a:r>
              <a:rPr lang="ar-EG" dirty="0" smtClean="0"/>
              <a:t> النمو أو التطوير الذاتى</a:t>
            </a:r>
          </a:p>
          <a:p>
            <a:endParaRPr lang="ar-EG" dirty="0" smtClean="0"/>
          </a:p>
          <a:p>
            <a:r>
              <a:rPr lang="ar-EG" dirty="0" smtClean="0"/>
              <a:t> تنمية روح الفريق</a:t>
            </a:r>
          </a:p>
          <a:p>
            <a:endParaRPr lang="ar-EG" dirty="0" smtClean="0"/>
          </a:p>
          <a:p>
            <a:r>
              <a:rPr lang="ar-EG" dirty="0" smtClean="0"/>
              <a:t> تحسين الثقافة المؤسسية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النشاط الرابع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1"/>
            <a:ext cx="8001000" cy="4983163"/>
          </a:xfrm>
        </p:spPr>
        <p:txBody>
          <a:bodyPr/>
          <a:lstStyle/>
          <a:p>
            <a:r>
              <a:rPr lang="ar-EG" dirty="0" smtClean="0"/>
              <a:t> تطبيق حلقات الجودة على مستوى وحدات العمل سوف تكون له تأثيرات لصالح العمل ..... شارك الزملاء لتحديد قائمة بهذه التأثيرات</a:t>
            </a:r>
          </a:p>
          <a:p>
            <a:endParaRPr lang="ar-EG" dirty="0" smtClean="0"/>
          </a:p>
          <a:p>
            <a:r>
              <a:rPr lang="ar-EG" dirty="0" smtClean="0"/>
              <a:t> تنفيذ النشاط : جماعى </a:t>
            </a:r>
          </a:p>
          <a:p>
            <a:endParaRPr lang="ar-EG" dirty="0" smtClean="0"/>
          </a:p>
          <a:p>
            <a:r>
              <a:rPr lang="ar-EG" dirty="0" smtClean="0"/>
              <a:t> زمن تنفيذ النشاط : 15 دقيقة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بسم الله الرحمان الرحي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7" y="928670"/>
            <a:ext cx="7715304" cy="1609732"/>
          </a:xfrm>
          <a:prstGeom prst="rect">
            <a:avLst/>
          </a:prstGeom>
          <a:noFill/>
        </p:spPr>
      </p:pic>
      <p:pic>
        <p:nvPicPr>
          <p:cNvPr id="17412" name="Picture 4" descr="السلام عليكم ورحمة الله وبركاته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2928935"/>
            <a:ext cx="6286544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تأثير حلقات الجودة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1"/>
            <a:ext cx="7467600" cy="4983163"/>
          </a:xfrm>
        </p:spPr>
        <p:txBody>
          <a:bodyPr>
            <a:normAutofit fontScale="92500" lnSpcReduction="10000"/>
          </a:bodyPr>
          <a:lstStyle/>
          <a:p>
            <a:r>
              <a:rPr lang="ar-EG" dirty="0" smtClean="0"/>
              <a:t> زيادة الانتاجية</a:t>
            </a:r>
          </a:p>
          <a:p>
            <a:endParaRPr lang="ar-EG" dirty="0" smtClean="0"/>
          </a:p>
          <a:p>
            <a:r>
              <a:rPr lang="ar-EG" dirty="0" smtClean="0"/>
              <a:t> تحسين الجودة</a:t>
            </a:r>
          </a:p>
          <a:p>
            <a:endParaRPr lang="ar-EG" dirty="0" smtClean="0"/>
          </a:p>
          <a:p>
            <a:r>
              <a:rPr lang="ar-EG" dirty="0" smtClean="0"/>
              <a:t> تعزيز النواحى الأخلاقية والإنسانية لدى الموظفين</a:t>
            </a:r>
          </a:p>
          <a:p>
            <a:endParaRPr lang="ar-EG" dirty="0" smtClean="0"/>
          </a:p>
          <a:p>
            <a:r>
              <a:rPr lang="ar-EG" dirty="0" smtClean="0"/>
              <a:t> دعم ثقافة العمل</a:t>
            </a:r>
          </a:p>
          <a:p>
            <a:endParaRPr lang="ar-EG" dirty="0" smtClean="0"/>
          </a:p>
          <a:p>
            <a:r>
              <a:rPr lang="ar-EG" dirty="0" smtClean="0"/>
              <a:t> تحفز تغيير الاتجاه</a:t>
            </a:r>
          </a:p>
          <a:p>
            <a:endParaRPr lang="ar-EG" dirty="0" smtClean="0"/>
          </a:p>
          <a:p>
            <a:r>
              <a:rPr lang="ar-EG" dirty="0" smtClean="0"/>
              <a:t> تدعم القدرة على حل المشكلات</a:t>
            </a:r>
          </a:p>
          <a:p>
            <a:endParaRPr lang="ar-EG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تأثير حلقات الجودة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143001"/>
            <a:ext cx="7239000" cy="4983163"/>
          </a:xfrm>
        </p:spPr>
        <p:txBody>
          <a:bodyPr>
            <a:normAutofit/>
          </a:bodyPr>
          <a:lstStyle/>
          <a:p>
            <a:r>
              <a:rPr lang="ar-EG" dirty="0" smtClean="0"/>
              <a:t> تنمى الاتجاه نحو حل المشكلات</a:t>
            </a:r>
          </a:p>
          <a:p>
            <a:endParaRPr lang="ar-EG" dirty="0" smtClean="0"/>
          </a:p>
          <a:p>
            <a:r>
              <a:rPr lang="ar-EG" dirty="0" smtClean="0"/>
              <a:t> تدعم النمو الشخصى ونمو مهارات القيادة </a:t>
            </a:r>
          </a:p>
          <a:p>
            <a:endParaRPr lang="ar-EG" dirty="0" smtClean="0"/>
          </a:p>
          <a:p>
            <a:r>
              <a:rPr lang="ar-EG" dirty="0" smtClean="0"/>
              <a:t> تحفز الاتصال الفعال</a:t>
            </a:r>
          </a:p>
          <a:p>
            <a:endParaRPr lang="ar-EG" dirty="0" smtClean="0"/>
          </a:p>
          <a:p>
            <a:r>
              <a:rPr lang="ar-EG" dirty="0" smtClean="0"/>
              <a:t> العمل الفريقى الفعال</a:t>
            </a:r>
          </a:p>
          <a:p>
            <a:endParaRPr lang="ar-EG" dirty="0" smtClean="0"/>
          </a:p>
          <a:p>
            <a:r>
              <a:rPr lang="ar-EG" dirty="0" smtClean="0"/>
              <a:t> تحسن الاهتمام بالعمل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تأثير حلقات الجودة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 تشجع على إتباع الأفكار الجديدة</a:t>
            </a:r>
          </a:p>
          <a:p>
            <a:endParaRPr lang="ar-EG" dirty="0" smtClean="0"/>
          </a:p>
          <a:p>
            <a:r>
              <a:rPr lang="ar-EG" dirty="0" smtClean="0"/>
              <a:t> بناء قدرات الأعضاء</a:t>
            </a:r>
          </a:p>
          <a:p>
            <a:endParaRPr lang="ar-EG" dirty="0" smtClean="0"/>
          </a:p>
          <a:p>
            <a:r>
              <a:rPr lang="ar-EG" dirty="0" smtClean="0"/>
              <a:t> زيادة مستوى الرضا الوظيفى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النشاط الخامس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143001"/>
            <a:ext cx="7239000" cy="4983163"/>
          </a:xfrm>
        </p:spPr>
        <p:txBody>
          <a:bodyPr/>
          <a:lstStyle/>
          <a:p>
            <a:r>
              <a:rPr lang="ar-EG" dirty="0" smtClean="0"/>
              <a:t> تأمل الشكل التالى ............... ماذا تستنتج ؟</a:t>
            </a:r>
          </a:p>
          <a:p>
            <a:endParaRPr lang="ar-EG" dirty="0" smtClean="0"/>
          </a:p>
          <a:p>
            <a:r>
              <a:rPr lang="ar-EG" dirty="0" smtClean="0"/>
              <a:t> تنفيذ النشاط : فردى</a:t>
            </a:r>
          </a:p>
          <a:p>
            <a:endParaRPr lang="ar-EG" dirty="0" smtClean="0"/>
          </a:p>
          <a:p>
            <a:r>
              <a:rPr lang="ar-EG" dirty="0" smtClean="0"/>
              <a:t> زمن تنفيذ النشاط : 15 دقيقة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787901" y="274638"/>
            <a:ext cx="3898900" cy="1143000"/>
          </a:xfrm>
        </p:spPr>
        <p:txBody>
          <a:bodyPr/>
          <a:lstStyle/>
          <a:p>
            <a:pPr rtl="1" eaLnBrk="1" hangingPunct="1"/>
            <a:r>
              <a:rPr lang="ar-EG" dirty="0" smtClean="0"/>
              <a:t>مكينزى </a:t>
            </a:r>
            <a:r>
              <a:rPr lang="en-US" dirty="0" smtClean="0"/>
              <a:t>7 S</a:t>
            </a:r>
            <a:endParaRPr lang="th-TH" dirty="0" smtClean="0"/>
          </a:p>
        </p:txBody>
      </p:sp>
      <p:pic>
        <p:nvPicPr>
          <p:cNvPr id="35843" name="Picture 4" descr="mgmt_7Ss_6x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4" y="1628776"/>
            <a:ext cx="8351837" cy="460851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النشاط السادس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983163"/>
          </a:xfrm>
        </p:spPr>
        <p:txBody>
          <a:bodyPr/>
          <a:lstStyle/>
          <a:p>
            <a:r>
              <a:rPr lang="ar-EG" dirty="0" smtClean="0"/>
              <a:t> إذا سعت الوحدات الإدارية المختلفة بجامعة جنوب الوادى إلى تفعيل حلقات الجودة ، فمن المنطقى أن توجد معوقات أو مشكلات للتنفيذ ............. شارك الزملاء لتحديد قائمة بهذه المشكلات من وجهة نظر المجموعة .</a:t>
            </a:r>
          </a:p>
          <a:p>
            <a:endParaRPr lang="ar-EG" dirty="0" smtClean="0"/>
          </a:p>
          <a:p>
            <a:r>
              <a:rPr lang="ar-EG" dirty="0" smtClean="0"/>
              <a:t> تنفيذ النشاط : جماعى</a:t>
            </a:r>
          </a:p>
          <a:p>
            <a:endParaRPr lang="ar-EG" dirty="0" smtClean="0"/>
          </a:p>
          <a:p>
            <a:r>
              <a:rPr lang="ar-EG" dirty="0" smtClean="0"/>
              <a:t> زمن تنفيذ النشاط : 30 دقيقة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مشكلات حلقات الجودة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التدريب غير المناسب .</a:t>
            </a:r>
          </a:p>
          <a:p>
            <a:endParaRPr lang="ar-EG" dirty="0" smtClean="0"/>
          </a:p>
          <a:p>
            <a:r>
              <a:rPr lang="ar-EG" dirty="0" smtClean="0"/>
              <a:t> عدم وضوح الهدف أو القصد</a:t>
            </a:r>
          </a:p>
          <a:p>
            <a:endParaRPr lang="ar-EG" dirty="0" smtClean="0"/>
          </a:p>
          <a:p>
            <a:r>
              <a:rPr lang="ar-EG" dirty="0" smtClean="0"/>
              <a:t> عدم الرغبة فى التطوع</a:t>
            </a:r>
          </a:p>
          <a:p>
            <a:endParaRPr lang="ar-EG" dirty="0" smtClean="0"/>
          </a:p>
          <a:p>
            <a:r>
              <a:rPr lang="ar-EG" dirty="0" smtClean="0"/>
              <a:t> عدم إهتمام الإدارة</a:t>
            </a:r>
          </a:p>
          <a:p>
            <a:endParaRPr lang="ar-EG" dirty="0" smtClean="0"/>
          </a:p>
          <a:p>
            <a:r>
              <a:rPr lang="ar-EG" dirty="0" smtClean="0"/>
              <a:t> عدم تمكين الأعضاء فى إتخاذ القرارات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0"/>
            <a:ext cx="7543800" cy="23622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ar-EG" dirty="0" smtClean="0"/>
              <a:t>تحديد المشكلات المؤثرة على الأداء</a:t>
            </a:r>
            <a:br>
              <a:rPr lang="ar-EG" dirty="0" smtClean="0"/>
            </a:br>
            <a:r>
              <a:rPr lang="ar-EG" dirty="0" smtClean="0"/>
              <a:t>عملية تنفيذ حلقة الجودة لحل المشكلات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عملية / دورة حل المشكلات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1"/>
            <a:ext cx="8001000" cy="4983163"/>
          </a:xfrm>
        </p:spPr>
        <p:txBody>
          <a:bodyPr>
            <a:normAutofit fontScale="92500" lnSpcReduction="10000"/>
          </a:bodyPr>
          <a:lstStyle/>
          <a:p>
            <a:r>
              <a:rPr lang="ar-EG" dirty="0" smtClean="0"/>
              <a:t> تحديد مشكلات– تعيين مشكلة – تحديد المشكلة</a:t>
            </a:r>
          </a:p>
          <a:p>
            <a:endParaRPr lang="ar-EG" dirty="0" smtClean="0"/>
          </a:p>
          <a:p>
            <a:r>
              <a:rPr lang="ar-EG" dirty="0" smtClean="0"/>
              <a:t> تحليل المشكلة</a:t>
            </a:r>
          </a:p>
          <a:p>
            <a:endParaRPr lang="ar-EG" dirty="0" smtClean="0"/>
          </a:p>
          <a:p>
            <a:r>
              <a:rPr lang="ar-EG" dirty="0" smtClean="0"/>
              <a:t> إقتراح بدائل الحلول (الحلول المقترحة)</a:t>
            </a:r>
          </a:p>
          <a:p>
            <a:endParaRPr lang="ar-EG" dirty="0" smtClean="0"/>
          </a:p>
          <a:p>
            <a:r>
              <a:rPr lang="ar-EG" dirty="0" smtClean="0"/>
              <a:t> الاتفاق على الحل</a:t>
            </a:r>
          </a:p>
          <a:p>
            <a:endParaRPr lang="ar-EG" dirty="0" smtClean="0"/>
          </a:p>
          <a:p>
            <a:r>
              <a:rPr lang="ar-EG" dirty="0" smtClean="0"/>
              <a:t> وضع خطة عمل</a:t>
            </a:r>
          </a:p>
          <a:p>
            <a:endParaRPr lang="ar-EG" dirty="0" smtClean="0"/>
          </a:p>
          <a:p>
            <a:r>
              <a:rPr lang="ar-EG" dirty="0" smtClean="0"/>
              <a:t> تطبيق الحل </a:t>
            </a:r>
          </a:p>
          <a:p>
            <a:endParaRPr lang="ar-EG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http://www.unisa.edu.au/counsellingservices/balance/images/cyc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1.gstatic.com/images?q=tbn:VwRJGWmkB6lxEM:http://basmagm.files.wordpress.com/2007/11/268_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9" y="642918"/>
            <a:ext cx="6357983" cy="507209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143637" y="214291"/>
            <a:ext cx="264320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مرحباً بكم</a:t>
            </a:r>
            <a:endParaRPr lang="ar-EG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7650" name="AutoShape 2" descr="http://docs.google.com/?pid=bl&amp;srcid=ADGEESiPIpJbUehPV5oyVTKCxPxuWiU4aN109sSDqkuayX_9gBQ_jyI964SD1VIA4Y9ZCH6Ced94c_Q-CROVIQsYpu0KbSTrhabMb4DaecZ-sf3LrHwtasEFqk4mfTiwh52oDcL2xm8X&amp;q=cache%3AvsJtXqftasAJ%3Ahctmetrology.tripod.com%2Fquality%2Fchap8.ppt%20quality%20circles%20ppt&amp;docid=f788c0683cab868b783a42c74d837855&amp;a=bi&amp;pagenumber=4&amp;w=138"/>
          <p:cNvSpPr>
            <a:spLocks noChangeAspect="1" noChangeArrowheads="1"/>
          </p:cNvSpPr>
          <p:nvPr/>
        </p:nvSpPr>
        <p:spPr bwMode="auto">
          <a:xfrm>
            <a:off x="1571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http://2.bp.blogspot.com/-_R5Onk4GzAM/T1OslnXm7eI/AAAAAAAAAuU/_Tc4yzbex3Y/s1600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153400" cy="5943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077200" y="2971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077200" y="4953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dirty="0" smtClean="0"/>
              <a:t>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4800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dirty="0" smtClean="0"/>
              <a:t>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724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dirty="0" smtClean="0"/>
              <a:t>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2438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dirty="0" smtClean="0"/>
              <a:t>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304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dirty="0" smtClean="0"/>
              <a:t>6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29200" y="457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dirty="0" smtClean="0"/>
              <a:t>7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24400" y="259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dirty="0" smtClean="0"/>
              <a:t>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975" y="2276475"/>
            <a:ext cx="4186239" cy="935038"/>
          </a:xfrm>
        </p:spPr>
        <p:txBody>
          <a:bodyPr/>
          <a:lstStyle/>
          <a:p>
            <a:r>
              <a:rPr lang="ar-EG" b="1" dirty="0">
                <a:cs typeface="AdvertisingExtraBold" pitchFamily="2" charset="-78"/>
              </a:rPr>
              <a:t>الملخص المفيد </a:t>
            </a:r>
            <a:endParaRPr lang="th-TH" b="1" dirty="0">
              <a:cs typeface="AdvertisingExtra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2" y="333376"/>
            <a:ext cx="8332788" cy="5688013"/>
            <a:chOff x="178" y="210"/>
            <a:chExt cx="3564" cy="3583"/>
          </a:xfrm>
        </p:grpSpPr>
        <p:pic>
          <p:nvPicPr>
            <p:cNvPr id="34819" name="Picture 3" descr="self-assessment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0" y="300"/>
              <a:ext cx="3402" cy="349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34820" name="Rectangle 4"/>
            <p:cNvSpPr>
              <a:spLocks noChangeArrowheads="1"/>
            </p:cNvSpPr>
            <p:nvPr/>
          </p:nvSpPr>
          <p:spPr bwMode="auto">
            <a:xfrm>
              <a:off x="1610" y="1706"/>
              <a:ext cx="635" cy="409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ar-EG" sz="2400" b="1" dirty="0">
                  <a:latin typeface="+mj-lt"/>
                  <a:ea typeface="+mj-ea"/>
                  <a:cs typeface="AdvertisingExtraBold" pitchFamily="2" charset="-78"/>
                </a:rPr>
                <a:t>فجوات</a:t>
              </a:r>
              <a:endParaRPr lang="th-TH" sz="2400" b="1" dirty="0">
                <a:latin typeface="+mj-lt"/>
                <a:ea typeface="+mj-ea"/>
                <a:cs typeface="AdvertisingExtraBold" pitchFamily="2" charset="-78"/>
              </a:endParaRPr>
            </a:p>
          </p:txBody>
        </p:sp>
        <p:sp>
          <p:nvSpPr>
            <p:cNvPr id="34821" name="Rectangle 5"/>
            <p:cNvSpPr>
              <a:spLocks noChangeArrowheads="1"/>
            </p:cNvSpPr>
            <p:nvPr/>
          </p:nvSpPr>
          <p:spPr bwMode="auto">
            <a:xfrm>
              <a:off x="2154" y="3339"/>
              <a:ext cx="1452" cy="40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ar-EG" sz="2400" b="1" dirty="0">
                  <a:latin typeface="+mj-lt"/>
                  <a:ea typeface="+mj-ea"/>
                  <a:cs typeface="AdvertisingExtraBold" pitchFamily="2" charset="-78"/>
                </a:rPr>
                <a:t>التقويم الذاتى</a:t>
              </a:r>
              <a:endParaRPr lang="th-TH" sz="2400" b="1" dirty="0">
                <a:latin typeface="+mj-lt"/>
                <a:ea typeface="+mj-ea"/>
                <a:cs typeface="AdvertisingExtraBold" pitchFamily="2" charset="-78"/>
              </a:endParaRPr>
            </a:p>
          </p:txBody>
        </p:sp>
        <p:sp>
          <p:nvSpPr>
            <p:cNvPr id="34822" name="Rectangle 6"/>
            <p:cNvSpPr>
              <a:spLocks noChangeArrowheads="1"/>
            </p:cNvSpPr>
            <p:nvPr/>
          </p:nvSpPr>
          <p:spPr bwMode="auto">
            <a:xfrm>
              <a:off x="295" y="3294"/>
              <a:ext cx="1452" cy="40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pPr algn="ctr" rtl="1"/>
              <a:r>
                <a:rPr lang="ar-EG" sz="2400" b="1" dirty="0">
                  <a:latin typeface="+mj-lt"/>
                  <a:ea typeface="+mj-ea"/>
                  <a:cs typeface="AdvertisingExtraBold" pitchFamily="2" charset="-78"/>
                </a:rPr>
                <a:t>خطة التحسين</a:t>
              </a:r>
              <a:endParaRPr lang="th-TH" sz="2400" b="1" dirty="0">
                <a:latin typeface="+mj-lt"/>
                <a:ea typeface="+mj-ea"/>
                <a:cs typeface="AdvertisingExtraBold" pitchFamily="2" charset="-78"/>
              </a:endParaRPr>
            </a:p>
          </p:txBody>
        </p:sp>
        <p:sp>
          <p:nvSpPr>
            <p:cNvPr id="34823" name="Rectangle 7"/>
            <p:cNvSpPr>
              <a:spLocks noChangeArrowheads="1"/>
            </p:cNvSpPr>
            <p:nvPr/>
          </p:nvSpPr>
          <p:spPr bwMode="auto">
            <a:xfrm>
              <a:off x="2018" y="255"/>
              <a:ext cx="1452" cy="49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ar-EG" sz="2400" b="1" dirty="0">
                  <a:latin typeface="+mj-lt"/>
                  <a:ea typeface="+mj-ea"/>
                  <a:cs typeface="AdvertisingExtraBold" pitchFamily="2" charset="-78"/>
                </a:rPr>
                <a:t>أين أنا الآن ؟</a:t>
              </a:r>
              <a:endParaRPr lang="th-TH" sz="2400" b="1" dirty="0">
                <a:latin typeface="+mj-lt"/>
                <a:ea typeface="+mj-ea"/>
                <a:cs typeface="AdvertisingExtraBold" pitchFamily="2" charset="-78"/>
              </a:endParaRPr>
            </a:p>
          </p:txBody>
        </p:sp>
        <p:sp>
          <p:nvSpPr>
            <p:cNvPr id="34824" name="Rectangle 8"/>
            <p:cNvSpPr>
              <a:spLocks noChangeArrowheads="1"/>
            </p:cNvSpPr>
            <p:nvPr/>
          </p:nvSpPr>
          <p:spPr bwMode="auto">
            <a:xfrm>
              <a:off x="178" y="210"/>
              <a:ext cx="1589" cy="499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1"/>
              <a:r>
                <a:rPr lang="ar-EG" sz="2400" b="1" dirty="0">
                  <a:latin typeface="+mj-lt"/>
                  <a:ea typeface="+mj-ea"/>
                  <a:cs typeface="AdvertisingExtraBold" pitchFamily="2" charset="-78"/>
                </a:rPr>
                <a:t>أين أريد أن أذهب ؟</a:t>
              </a:r>
              <a:endParaRPr lang="th-TH" sz="2400" b="1" dirty="0">
                <a:latin typeface="+mj-lt"/>
                <a:ea typeface="+mj-ea"/>
                <a:cs typeface="AdvertisingExtraBold" pitchFamily="2" charset="-7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42845" y="2786059"/>
            <a:ext cx="12319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0" hangingPunct="0"/>
            <a:r>
              <a:rPr lang="ar-EG" sz="2400" b="1" dirty="0">
                <a:latin typeface="+mj-lt"/>
                <a:ea typeface="+mj-ea"/>
                <a:cs typeface="AdvertisingExtraBold" pitchFamily="2" charset="-78"/>
              </a:rPr>
              <a:t>التغيير</a:t>
            </a:r>
            <a:endParaRPr lang="en-US" sz="2400" b="1" dirty="0">
              <a:latin typeface="+mj-lt"/>
              <a:ea typeface="+mj-ea"/>
              <a:cs typeface="AdvertisingExtraBold" pitchFamily="2" charset="-78"/>
            </a:endParaRPr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5334001" y="381000"/>
            <a:ext cx="3810000" cy="2538394"/>
          </a:xfrm>
          <a:prstGeom prst="irregularSeal1">
            <a:avLst/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 wrap="none" anchor="ctr">
            <a:flatTx/>
          </a:bodyPr>
          <a:lstStyle/>
          <a:p>
            <a:pPr algn="ctr" rtl="1" eaLnBrk="0" hangingPunct="0"/>
            <a:r>
              <a:rPr lang="ar-EG" sz="2400" b="1" dirty="0">
                <a:solidFill>
                  <a:schemeClr val="bg1"/>
                </a:solidFill>
                <a:latin typeface="+mj-lt"/>
                <a:ea typeface="+mj-ea"/>
                <a:cs typeface="AdvertisingExtraBold" pitchFamily="2" charset="-78"/>
              </a:rPr>
              <a:t>الوضع المستهدف</a:t>
            </a:r>
            <a:endParaRPr lang="en-US" sz="2400" b="1" dirty="0">
              <a:solidFill>
                <a:schemeClr val="bg1"/>
              </a:solidFill>
              <a:latin typeface="+mj-lt"/>
              <a:ea typeface="+mj-ea"/>
              <a:cs typeface="AdvertisingExtraBold" pitchFamily="2" charset="-7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28729" y="1447801"/>
            <a:ext cx="6724672" cy="4552951"/>
            <a:chOff x="521" y="912"/>
            <a:chExt cx="4615" cy="2868"/>
          </a:xfrm>
        </p:grpSpPr>
        <p:sp>
          <p:nvSpPr>
            <p:cNvPr id="35845" name="Text Box 5"/>
            <p:cNvSpPr txBox="1">
              <a:spLocks noChangeArrowheads="1"/>
            </p:cNvSpPr>
            <p:nvPr/>
          </p:nvSpPr>
          <p:spPr bwMode="auto">
            <a:xfrm>
              <a:off x="599" y="2259"/>
              <a:ext cx="12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ar-EG" sz="1400" b="1">
                <a:latin typeface="Sand" charset="0"/>
              </a:endParaRPr>
            </a:p>
          </p:txBody>
        </p:sp>
        <p:sp>
          <p:nvSpPr>
            <p:cNvPr id="35846" name="Line 6"/>
            <p:cNvSpPr>
              <a:spLocks noChangeShapeType="1"/>
            </p:cNvSpPr>
            <p:nvPr/>
          </p:nvSpPr>
          <p:spPr bwMode="auto">
            <a:xfrm flipH="1">
              <a:off x="521" y="912"/>
              <a:ext cx="7" cy="247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47" name="Line 7"/>
            <p:cNvSpPr>
              <a:spLocks noChangeShapeType="1"/>
            </p:cNvSpPr>
            <p:nvPr/>
          </p:nvSpPr>
          <p:spPr bwMode="auto">
            <a:xfrm>
              <a:off x="528" y="3456"/>
              <a:ext cx="460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48" name="Text Box 8"/>
            <p:cNvSpPr txBox="1">
              <a:spLocks noChangeArrowheads="1"/>
            </p:cNvSpPr>
            <p:nvPr/>
          </p:nvSpPr>
          <p:spPr bwMode="auto">
            <a:xfrm>
              <a:off x="1945" y="3489"/>
              <a:ext cx="6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rtl="1" eaLnBrk="0" hangingPunct="0"/>
              <a:r>
                <a:rPr lang="ar-EG" sz="2400" b="1" dirty="0">
                  <a:latin typeface="+mj-lt"/>
                  <a:ea typeface="+mj-ea"/>
                  <a:cs typeface="AdvertisingExtraBold" pitchFamily="2" charset="-78"/>
                </a:rPr>
                <a:t>الزمن</a:t>
              </a:r>
              <a:endParaRPr lang="en-US" sz="2400" b="1" dirty="0">
                <a:latin typeface="+mj-lt"/>
                <a:ea typeface="+mj-ea"/>
                <a:cs typeface="AdvertisingExtraBold" pitchFamily="2" charset="-78"/>
              </a:endParaRPr>
            </a:p>
          </p:txBody>
        </p:sp>
        <p:sp>
          <p:nvSpPr>
            <p:cNvPr id="35849" name="Text Box 9"/>
            <p:cNvSpPr txBox="1">
              <a:spLocks noChangeArrowheads="1"/>
            </p:cNvSpPr>
            <p:nvPr/>
          </p:nvSpPr>
          <p:spPr bwMode="auto">
            <a:xfrm>
              <a:off x="528" y="2880"/>
              <a:ext cx="864" cy="446"/>
            </a:xfrm>
            <a:prstGeom prst="rect">
              <a:avLst/>
            </a:prstGeom>
            <a:solidFill>
              <a:srgbClr val="FF0000"/>
            </a:soli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0000"/>
              </a:extrusionClr>
            </a:sp3d>
          </p:spPr>
          <p:txBody>
            <a:bodyPr>
              <a:spAutoFit/>
              <a:flatTx/>
            </a:bodyPr>
            <a:lstStyle/>
            <a:p>
              <a:pPr algn="ctr" rtl="1" eaLnBrk="0" hangingPunct="0">
                <a:spcBef>
                  <a:spcPct val="50000"/>
                </a:spcBef>
              </a:pPr>
              <a:r>
                <a:rPr lang="ar-EG" sz="2000" b="1" dirty="0">
                  <a:solidFill>
                    <a:schemeClr val="bg1"/>
                  </a:solidFill>
                  <a:latin typeface="+mj-lt"/>
                  <a:ea typeface="+mj-ea"/>
                  <a:cs typeface="AdvertisingExtraBold" pitchFamily="2" charset="-78"/>
                </a:rPr>
                <a:t>الوضع الراهن</a:t>
              </a:r>
              <a:endParaRPr lang="en-US" sz="2000" b="1" dirty="0">
                <a:solidFill>
                  <a:schemeClr val="bg1"/>
                </a:solidFill>
                <a:latin typeface="+mj-lt"/>
                <a:ea typeface="+mj-ea"/>
                <a:cs typeface="AdvertisingExtraBold" pitchFamily="2" charset="-78"/>
              </a:endParaRPr>
            </a:p>
          </p:txBody>
        </p:sp>
        <p:sp>
          <p:nvSpPr>
            <p:cNvPr id="35850" name="AutoShape 10"/>
            <p:cNvSpPr>
              <a:spLocks noChangeArrowheads="1"/>
            </p:cNvSpPr>
            <p:nvPr/>
          </p:nvSpPr>
          <p:spPr bwMode="auto">
            <a:xfrm rot="-1556077">
              <a:off x="1300" y="2271"/>
              <a:ext cx="3270" cy="306"/>
            </a:xfrm>
            <a:prstGeom prst="rightArrow">
              <a:avLst>
                <a:gd name="adj1" fmla="val 50000"/>
                <a:gd name="adj2" fmla="val 26715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51" name="Line 11"/>
            <p:cNvSpPr>
              <a:spLocks noChangeShapeType="1"/>
            </p:cNvSpPr>
            <p:nvPr/>
          </p:nvSpPr>
          <p:spPr bwMode="auto">
            <a:xfrm flipV="1">
              <a:off x="1488" y="2640"/>
              <a:ext cx="384" cy="192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52" name="Line 12"/>
            <p:cNvSpPr>
              <a:spLocks noChangeShapeType="1"/>
            </p:cNvSpPr>
            <p:nvPr/>
          </p:nvSpPr>
          <p:spPr bwMode="auto">
            <a:xfrm flipV="1">
              <a:off x="1488" y="2448"/>
              <a:ext cx="384" cy="384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53" name="AutoShape 13"/>
            <p:cNvSpPr>
              <a:spLocks noChangeArrowheads="1"/>
            </p:cNvSpPr>
            <p:nvPr/>
          </p:nvSpPr>
          <p:spPr bwMode="auto">
            <a:xfrm>
              <a:off x="1824" y="2400"/>
              <a:ext cx="336" cy="384"/>
            </a:xfrm>
            <a:prstGeom prst="sun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54" name="Line 14"/>
            <p:cNvSpPr>
              <a:spLocks noChangeShapeType="1"/>
            </p:cNvSpPr>
            <p:nvPr/>
          </p:nvSpPr>
          <p:spPr bwMode="auto">
            <a:xfrm flipV="1">
              <a:off x="1872" y="1680"/>
              <a:ext cx="2304" cy="768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55" name="Line 15"/>
            <p:cNvSpPr>
              <a:spLocks noChangeShapeType="1"/>
            </p:cNvSpPr>
            <p:nvPr/>
          </p:nvSpPr>
          <p:spPr bwMode="auto">
            <a:xfrm rot="548825" flipV="1">
              <a:off x="1872" y="2256"/>
              <a:ext cx="480" cy="24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56" name="Line 16"/>
            <p:cNvSpPr>
              <a:spLocks noChangeShapeType="1"/>
            </p:cNvSpPr>
            <p:nvPr/>
          </p:nvSpPr>
          <p:spPr bwMode="auto">
            <a:xfrm flipV="1">
              <a:off x="1920" y="2448"/>
              <a:ext cx="720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57" name="AutoShape 17"/>
            <p:cNvSpPr>
              <a:spLocks noChangeArrowheads="1"/>
            </p:cNvSpPr>
            <p:nvPr/>
          </p:nvSpPr>
          <p:spPr bwMode="auto">
            <a:xfrm>
              <a:off x="2304" y="2016"/>
              <a:ext cx="336" cy="384"/>
            </a:xfrm>
            <a:prstGeom prst="sun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58" name="Line 18"/>
            <p:cNvSpPr>
              <a:spLocks noChangeShapeType="1"/>
            </p:cNvSpPr>
            <p:nvPr/>
          </p:nvSpPr>
          <p:spPr bwMode="auto">
            <a:xfrm flipV="1">
              <a:off x="2592" y="1632"/>
              <a:ext cx="1776" cy="81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59" name="Line 19"/>
            <p:cNvSpPr>
              <a:spLocks noChangeShapeType="1"/>
            </p:cNvSpPr>
            <p:nvPr/>
          </p:nvSpPr>
          <p:spPr bwMode="auto">
            <a:xfrm rot="548825" flipV="1">
              <a:off x="2640" y="2112"/>
              <a:ext cx="521" cy="384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60" name="Line 20"/>
            <p:cNvSpPr>
              <a:spLocks noChangeShapeType="1"/>
            </p:cNvSpPr>
            <p:nvPr/>
          </p:nvSpPr>
          <p:spPr bwMode="auto">
            <a:xfrm flipV="1">
              <a:off x="2592" y="2448"/>
              <a:ext cx="864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61" name="Line 21"/>
            <p:cNvSpPr>
              <a:spLocks noChangeShapeType="1"/>
            </p:cNvSpPr>
            <p:nvPr/>
          </p:nvSpPr>
          <p:spPr bwMode="auto">
            <a:xfrm flipV="1">
              <a:off x="3408" y="1680"/>
              <a:ext cx="912" cy="768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prstDash val="dash"/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62" name="AutoShape 22"/>
            <p:cNvSpPr>
              <a:spLocks noChangeArrowheads="1"/>
            </p:cNvSpPr>
            <p:nvPr/>
          </p:nvSpPr>
          <p:spPr bwMode="auto">
            <a:xfrm>
              <a:off x="3120" y="1968"/>
              <a:ext cx="336" cy="384"/>
            </a:xfrm>
            <a:prstGeom prst="sun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63" name="Line 23"/>
            <p:cNvSpPr>
              <a:spLocks noChangeShapeType="1"/>
            </p:cNvSpPr>
            <p:nvPr/>
          </p:nvSpPr>
          <p:spPr bwMode="auto">
            <a:xfrm rot="548825" flipV="1">
              <a:off x="3504" y="2016"/>
              <a:ext cx="432" cy="47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64" name="Line 24"/>
            <p:cNvSpPr>
              <a:spLocks noChangeShapeType="1"/>
            </p:cNvSpPr>
            <p:nvPr/>
          </p:nvSpPr>
          <p:spPr bwMode="auto">
            <a:xfrm flipV="1">
              <a:off x="1728" y="2640"/>
              <a:ext cx="528" cy="240"/>
            </a:xfrm>
            <a:prstGeom prst="line">
              <a:avLst/>
            </a:prstGeom>
            <a:noFill/>
            <a:ln w="76200">
              <a:solidFill>
                <a:srgbClr val="FF00F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65" name="Line 25"/>
            <p:cNvSpPr>
              <a:spLocks noChangeShapeType="1"/>
            </p:cNvSpPr>
            <p:nvPr/>
          </p:nvSpPr>
          <p:spPr bwMode="auto">
            <a:xfrm flipV="1">
              <a:off x="1680" y="2880"/>
              <a:ext cx="768" cy="192"/>
            </a:xfrm>
            <a:prstGeom prst="line">
              <a:avLst/>
            </a:prstGeom>
            <a:noFill/>
            <a:ln w="76200">
              <a:solidFill>
                <a:srgbClr val="FF8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66" name="Line 26"/>
            <p:cNvSpPr>
              <a:spLocks noChangeShapeType="1"/>
            </p:cNvSpPr>
            <p:nvPr/>
          </p:nvSpPr>
          <p:spPr bwMode="auto">
            <a:xfrm flipV="1">
              <a:off x="1920" y="3168"/>
              <a:ext cx="384" cy="192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5867" name="Line 27"/>
            <p:cNvSpPr>
              <a:spLocks noChangeShapeType="1"/>
            </p:cNvSpPr>
            <p:nvPr/>
          </p:nvSpPr>
          <p:spPr bwMode="auto">
            <a:xfrm flipV="1">
              <a:off x="1872" y="2784"/>
              <a:ext cx="1008" cy="432"/>
            </a:xfrm>
            <a:prstGeom prst="line">
              <a:avLst/>
            </a:prstGeom>
            <a:noFill/>
            <a:ln w="76200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ar-EG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1" y="152401"/>
            <a:ext cx="7315201" cy="817563"/>
          </a:xfrm>
        </p:spPr>
        <p:txBody>
          <a:bodyPr/>
          <a:lstStyle/>
          <a:p>
            <a:r>
              <a:rPr lang="ar-EG" b="1" dirty="0">
                <a:cs typeface="AdvertisingExtraBold" pitchFamily="2" charset="-78"/>
              </a:rPr>
              <a:t>الصعود التدرجى نحو قمة التميز</a:t>
            </a:r>
            <a:endParaRPr lang="th-TH" b="1" dirty="0">
              <a:cs typeface="AdvertisingExtraBold" pitchFamily="2" charset="-78"/>
            </a:endParaRPr>
          </a:p>
        </p:txBody>
      </p:sp>
      <p:pic>
        <p:nvPicPr>
          <p:cNvPr id="40963" name="Picture 3" descr="j030347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981076"/>
            <a:ext cx="2520951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4" descr="7forum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1268413"/>
            <a:ext cx="3600451" cy="44640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857885" y="228601"/>
            <a:ext cx="2828916" cy="800100"/>
          </a:xfrm>
        </p:spPr>
        <p:txBody>
          <a:bodyPr>
            <a:normAutofit fontScale="90000"/>
          </a:bodyPr>
          <a:lstStyle/>
          <a:p>
            <a:r>
              <a:rPr lang="ar-EG" b="1" dirty="0">
                <a:cs typeface="AdvertisingExtraBold" pitchFamily="2" charset="-78"/>
              </a:rPr>
              <a:t>العمل الجماعى</a:t>
            </a:r>
            <a:endParaRPr lang="th-TH" b="1" dirty="0">
              <a:cs typeface="AdvertisingExtraBold" pitchFamily="2" charset="-78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 t="24124"/>
          <a:stretch>
            <a:fillRect/>
          </a:stretch>
        </p:blipFill>
        <p:spPr bwMode="auto">
          <a:xfrm>
            <a:off x="533400" y="1125538"/>
            <a:ext cx="8077200" cy="52562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071803" y="285729"/>
            <a:ext cx="5857916" cy="927100"/>
          </a:xfrm>
          <a:solidFill>
            <a:srgbClr val="00B0F0">
              <a:alpha val="36000"/>
            </a:srgbClr>
          </a:solidFill>
        </p:spPr>
        <p:txBody>
          <a:bodyPr>
            <a:normAutofit/>
          </a:bodyPr>
          <a:lstStyle/>
          <a:p>
            <a:pPr rtl="1"/>
            <a:r>
              <a:rPr lang="ar-EG" sz="3200" b="1" dirty="0">
                <a:cs typeface="AdvertisingExtraBold" pitchFamily="2" charset="-78"/>
              </a:rPr>
              <a:t>التحسين المستمر ..... </a:t>
            </a:r>
            <a:endParaRPr lang="th-TH" sz="3200" b="1" dirty="0">
              <a:cs typeface="AdvertisingExtraBold" pitchFamily="2" charset="-78"/>
            </a:endParaRPr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6804025" y="1484314"/>
          <a:ext cx="2014539" cy="2592387"/>
        </p:xfrm>
        <a:graphic>
          <a:graphicData uri="http://schemas.openxmlformats.org/presentationml/2006/ole">
            <p:oleObj spid="_x0000_s17410" name="Clip" r:id="rId3" imgW="3132360" imgH="2219760" progId="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>
            <p:ph sz="quarter" idx="4"/>
          </p:nvPr>
        </p:nvGraphicFramePr>
        <p:xfrm>
          <a:off x="6804025" y="4365626"/>
          <a:ext cx="2039939" cy="2089150"/>
        </p:xfrm>
        <a:graphic>
          <a:graphicData uri="http://schemas.openxmlformats.org/presentationml/2006/ole">
            <p:oleObj spid="_x0000_s17411" name="Clip" r:id="rId4" imgW="1724040" imgH="847800" progId="">
              <p:embed/>
            </p:oleObj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611188" y="3789363"/>
          <a:ext cx="2362200" cy="1905000"/>
        </p:xfrm>
        <a:graphic>
          <a:graphicData uri="http://schemas.openxmlformats.org/presentationml/2006/ole">
            <p:oleObj spid="_x0000_s17412" name="Clip" r:id="rId5" imgW="1714680" imgH="1400040" progId="">
              <p:embed/>
            </p:oleObj>
          </a:graphicData>
        </a:graphic>
      </p:graphicFrame>
      <p:pic>
        <p:nvPicPr>
          <p:cNvPr id="44038" name="Picture 6" descr="IMG_1839">
            <a:hlinkClick r:id="rId6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59" y="714356"/>
            <a:ext cx="2376487" cy="2447925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3851276" y="3213100"/>
          <a:ext cx="2016125" cy="2952750"/>
        </p:xfrm>
        <a:graphic>
          <a:graphicData uri="http://schemas.openxmlformats.org/presentationml/2006/ole">
            <p:oleObj spid="_x0000_s17413" name="Clip" r:id="rId8" imgW="1104840" imgH="130500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rabsys.net/pic/thanx/3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2" y="857233"/>
            <a:ext cx="8143932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النشاط الأول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تأمل الشكل ....... ومن ثم حدد مفهوم الجودة</a:t>
            </a:r>
          </a:p>
          <a:p>
            <a:endParaRPr lang="ar-EG" dirty="0" smtClean="0"/>
          </a:p>
          <a:p>
            <a:r>
              <a:rPr lang="ar-EG" dirty="0" smtClean="0"/>
              <a:t> تنفيذ النشاط : جماعى</a:t>
            </a:r>
          </a:p>
          <a:p>
            <a:endParaRPr lang="ar-EG" dirty="0" smtClean="0"/>
          </a:p>
          <a:p>
            <a:r>
              <a:rPr lang="ar-EG" dirty="0" smtClean="0"/>
              <a:t> زمن النشاط : 15 دقيقة</a:t>
            </a:r>
            <a:endParaRPr lang="en-US" dirty="0"/>
          </a:p>
        </p:txBody>
      </p:sp>
      <p:sp>
        <p:nvSpPr>
          <p:cNvPr id="40962" name="AutoShape 2" descr="http://docs.google.com/?pid=bl&amp;srcid=ADGEESiPIpJbUehPV5oyVTKCxPxuWiU4aN109sSDqkuayX_9gBQ_jyI964SD1VIA4Y9ZCH6Ced94c_Q-CROVIQsYpu0KbSTrhabMb4DaecZ-sf3LrHwtasEFqk4mfTiwh52oDcL2xm8X&amp;q=cache%3AvsJtXqftasAJ%3Ahctmetrology.tripod.com%2Fquality%2Fchap8.ppt%20quality%20circles%20ppt&amp;docid=f788c0683cab868b783a42c74d837855&amp;a=bi&amp;pagenumber=4&amp;w=138"/>
          <p:cNvSpPr>
            <a:spLocks noChangeAspect="1" noChangeArrowheads="1"/>
          </p:cNvSpPr>
          <p:nvPr/>
        </p:nvSpPr>
        <p:spPr bwMode="auto">
          <a:xfrm>
            <a:off x="15716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65" name="Picture 5" descr="مشاهدة الصورة بالحجم الكامل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600200"/>
            <a:ext cx="38862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الجودة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انتاجية تتوافر لها الفعالية والكفاءة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133600"/>
            <a:ext cx="6096000" cy="838200"/>
          </a:xfrm>
        </p:spPr>
        <p:txBody>
          <a:bodyPr>
            <a:normAutofit/>
          </a:bodyPr>
          <a:lstStyle/>
          <a:p>
            <a:r>
              <a:rPr lang="ar-EG" dirty="0" smtClean="0"/>
              <a:t>نظم الجودة فى جامعة جنوب الوادى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معايير اعتماد الكليات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EG" dirty="0" smtClean="0"/>
              <a:t> القدرة المؤسسية</a:t>
            </a:r>
          </a:p>
          <a:p>
            <a:pPr marL="514350" indent="-514350">
              <a:buAutoNum type="arabicPeriod"/>
            </a:pPr>
            <a:r>
              <a:rPr lang="ar-EG" sz="1800" dirty="0" smtClean="0"/>
              <a:t>التخطيط الاستراتيجى</a:t>
            </a:r>
          </a:p>
          <a:p>
            <a:pPr marL="514350" indent="-514350">
              <a:buAutoNum type="arabicPeriod"/>
            </a:pPr>
            <a:r>
              <a:rPr lang="ar-EG" sz="1800" dirty="0" smtClean="0"/>
              <a:t>الهيكل التنظيمى</a:t>
            </a:r>
          </a:p>
          <a:p>
            <a:pPr marL="514350" indent="-514350">
              <a:buAutoNum type="arabicPeriod"/>
            </a:pPr>
            <a:r>
              <a:rPr lang="ar-EG" sz="1800" dirty="0" smtClean="0"/>
              <a:t>المصداقية والأخلاقيات</a:t>
            </a:r>
          </a:p>
          <a:p>
            <a:pPr marL="514350" indent="-514350">
              <a:buAutoNum type="arabicPeriod"/>
            </a:pPr>
            <a:r>
              <a:rPr lang="ar-EG" sz="1800" dirty="0" smtClean="0"/>
              <a:t>الجهاز الإدارى</a:t>
            </a:r>
          </a:p>
          <a:p>
            <a:pPr marL="514350" indent="-514350">
              <a:buAutoNum type="arabicPeriod"/>
            </a:pPr>
            <a:r>
              <a:rPr lang="ar-EG" sz="1800" dirty="0" smtClean="0"/>
              <a:t>الموارد المالية والمادية</a:t>
            </a:r>
          </a:p>
          <a:p>
            <a:pPr marL="514350" indent="-514350">
              <a:buAutoNum type="arabicPeriod"/>
            </a:pPr>
            <a:r>
              <a:rPr lang="ar-EG" sz="1800" dirty="0" smtClean="0"/>
              <a:t>المشاركة المجتمعية وتنمية البيئة</a:t>
            </a:r>
          </a:p>
          <a:p>
            <a:pPr marL="514350" indent="-514350">
              <a:buAutoNum type="arabicPeriod"/>
            </a:pPr>
            <a:r>
              <a:rPr lang="ar-EG" sz="1800" dirty="0" smtClean="0"/>
              <a:t>التقويم المؤسسى وإدارة الجودة</a:t>
            </a:r>
          </a:p>
          <a:p>
            <a:endParaRPr lang="ar-EG" dirty="0" smtClean="0"/>
          </a:p>
          <a:p>
            <a:r>
              <a:rPr lang="ar-EG" dirty="0" smtClean="0"/>
              <a:t> الفاعلية التعليمية</a:t>
            </a:r>
          </a:p>
          <a:p>
            <a:pPr marL="514350" indent="-514350">
              <a:buAutoNum type="arabicPeriod"/>
            </a:pPr>
            <a:r>
              <a:rPr lang="ar-EG" sz="2000" dirty="0" smtClean="0"/>
              <a:t>الطلاب والخريجون</a:t>
            </a:r>
          </a:p>
          <a:p>
            <a:pPr marL="514350" indent="-514350">
              <a:buAutoNum type="arabicPeriod"/>
            </a:pPr>
            <a:r>
              <a:rPr lang="ar-EG" sz="2000" dirty="0" smtClean="0"/>
              <a:t>المعايير الأكاديمية</a:t>
            </a:r>
          </a:p>
          <a:p>
            <a:pPr marL="514350" indent="-514350">
              <a:buAutoNum type="arabicPeriod"/>
            </a:pPr>
            <a:r>
              <a:rPr lang="ar-EG" sz="2000" dirty="0" smtClean="0"/>
              <a:t>البرامج التعليمية / المقررات الدراسية</a:t>
            </a:r>
          </a:p>
          <a:p>
            <a:pPr marL="514350" indent="-514350">
              <a:buAutoNum type="arabicPeriod"/>
            </a:pPr>
            <a:r>
              <a:rPr lang="ar-EG" sz="2000" dirty="0" smtClean="0"/>
              <a:t>التعليم والتعلم والتسهيلات المادية</a:t>
            </a:r>
          </a:p>
          <a:p>
            <a:pPr marL="514350" indent="-514350">
              <a:buAutoNum type="arabicPeriod"/>
            </a:pPr>
            <a:r>
              <a:rPr lang="ar-EG" sz="2000" dirty="0" smtClean="0"/>
              <a:t>أعضاء هيئة التدريس</a:t>
            </a:r>
          </a:p>
          <a:p>
            <a:pPr marL="514350" indent="-514350">
              <a:buAutoNum type="arabicPeriod"/>
            </a:pPr>
            <a:r>
              <a:rPr lang="ar-EG" sz="2000" dirty="0" smtClean="0"/>
              <a:t>البحث العلمى والأنشطة العلمية الأخرى</a:t>
            </a:r>
          </a:p>
          <a:p>
            <a:pPr marL="514350" indent="-514350">
              <a:buAutoNum type="arabicPeriod"/>
            </a:pPr>
            <a:r>
              <a:rPr lang="ar-EG" sz="2000" dirty="0" smtClean="0"/>
              <a:t>الدراسات العليا</a:t>
            </a:r>
          </a:p>
          <a:p>
            <a:pPr marL="514350" indent="-514350">
              <a:buAutoNum type="arabicPeriod"/>
            </a:pPr>
            <a:r>
              <a:rPr lang="ar-EG" sz="2000" dirty="0" smtClean="0"/>
              <a:t>التقييم المستمر للفاعلية التعليمية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من عناصر معايير اعتماد الجامعات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 تنمية الموارد البشرية</a:t>
            </a:r>
          </a:p>
          <a:p>
            <a:pPr>
              <a:buNone/>
            </a:pPr>
            <a:endParaRPr lang="ar-EG" dirty="0" smtClean="0"/>
          </a:p>
          <a:p>
            <a:r>
              <a:rPr lang="ar-EG" dirty="0" smtClean="0"/>
              <a:t> الممارسات الابتكارية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الجهاز الإدارى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1"/>
            <a:ext cx="8305800" cy="4983163"/>
          </a:xfrm>
        </p:spPr>
        <p:txBody>
          <a:bodyPr>
            <a:normAutofit fontScale="92500" lnSpcReduction="10000"/>
          </a:bodyPr>
          <a:lstStyle/>
          <a:p>
            <a:r>
              <a:rPr lang="ar-EG" dirty="0" smtClean="0"/>
              <a:t> معايير اختيار وتعيين وترقية القيادات الإدارية</a:t>
            </a:r>
          </a:p>
          <a:p>
            <a:endParaRPr lang="ar-EG" dirty="0" smtClean="0"/>
          </a:p>
          <a:p>
            <a:r>
              <a:rPr lang="ar-EG" dirty="0" smtClean="0"/>
              <a:t> التنمية المهنية المستمرة للقيادات الإدارية والعاملين</a:t>
            </a:r>
          </a:p>
          <a:p>
            <a:endParaRPr lang="ar-EG" dirty="0" smtClean="0"/>
          </a:p>
          <a:p>
            <a:r>
              <a:rPr lang="ar-EG" dirty="0" smtClean="0"/>
              <a:t> كفاءة الإدارة فى الاستفادة من الموارد البشرية المتاحة</a:t>
            </a:r>
          </a:p>
          <a:p>
            <a:endParaRPr lang="ar-EG" dirty="0" smtClean="0"/>
          </a:p>
          <a:p>
            <a:r>
              <a:rPr lang="ar-EG" dirty="0" smtClean="0"/>
              <a:t> ربط الحوافز / المكافأت بمستويات الأداء</a:t>
            </a:r>
          </a:p>
          <a:p>
            <a:endParaRPr lang="ar-EG" dirty="0" smtClean="0"/>
          </a:p>
          <a:p>
            <a:r>
              <a:rPr lang="ar-EG" dirty="0" smtClean="0"/>
              <a:t> تقييم الأداء</a:t>
            </a:r>
          </a:p>
          <a:p>
            <a:endParaRPr lang="ar-EG" dirty="0" smtClean="0"/>
          </a:p>
          <a:p>
            <a:r>
              <a:rPr lang="ar-EG" dirty="0" smtClean="0"/>
              <a:t> الرضا الوظيفى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691</Words>
  <Application>Microsoft Office PowerPoint</Application>
  <PresentationFormat>On-screen Show (4:3)</PresentationFormat>
  <Paragraphs>208</Paragraphs>
  <Slides>37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Office Theme</vt:lpstr>
      <vt:lpstr>Clip</vt:lpstr>
      <vt:lpstr>حلقات الجودة : المجالات – التطبيق تحديد المشكلات المؤثرة على الأداء </vt:lpstr>
      <vt:lpstr>Slide 2</vt:lpstr>
      <vt:lpstr>Slide 3</vt:lpstr>
      <vt:lpstr>النشاط الأول </vt:lpstr>
      <vt:lpstr>الجودة</vt:lpstr>
      <vt:lpstr>نظم الجودة فى جامعة جنوب الوادى</vt:lpstr>
      <vt:lpstr>معايير اعتماد الكليات</vt:lpstr>
      <vt:lpstr>من عناصر معايير اعتماد الجامعات</vt:lpstr>
      <vt:lpstr>الجهاز الإدارى</vt:lpstr>
      <vt:lpstr>النشاط الثانى</vt:lpstr>
      <vt:lpstr>حلقات الجودة</vt:lpstr>
      <vt:lpstr>حلقات الجودة </vt:lpstr>
      <vt:lpstr>بنية حلقة الجودة</vt:lpstr>
      <vt:lpstr>Slide 14</vt:lpstr>
      <vt:lpstr>النشاط الثالث</vt:lpstr>
      <vt:lpstr>خصائص حلقة الجودة</vt:lpstr>
      <vt:lpstr>خصائص حلقة الجودة</vt:lpstr>
      <vt:lpstr>أهداف حلقة الجودة</vt:lpstr>
      <vt:lpstr>النشاط الرابع</vt:lpstr>
      <vt:lpstr>تأثير حلقات الجودة</vt:lpstr>
      <vt:lpstr>تأثير حلقات الجودة</vt:lpstr>
      <vt:lpstr>تأثير حلقات الجودة</vt:lpstr>
      <vt:lpstr>النشاط الخامس</vt:lpstr>
      <vt:lpstr>مكينزى 7 S</vt:lpstr>
      <vt:lpstr>النشاط السادس</vt:lpstr>
      <vt:lpstr>مشكلات حلقات الجودة</vt:lpstr>
      <vt:lpstr>تحديد المشكلات المؤثرة على الأداء عملية تنفيذ حلقة الجودة لحل المشكلات</vt:lpstr>
      <vt:lpstr>عملية / دورة حل المشكلات</vt:lpstr>
      <vt:lpstr>Slide 29</vt:lpstr>
      <vt:lpstr>Slide 30</vt:lpstr>
      <vt:lpstr>الملخص المفيد </vt:lpstr>
      <vt:lpstr>Slide 32</vt:lpstr>
      <vt:lpstr>Slide 33</vt:lpstr>
      <vt:lpstr>الصعود التدرجى نحو قمة التميز</vt:lpstr>
      <vt:lpstr>العمل الجماعى</vt:lpstr>
      <vt:lpstr>التحسين المستمر ..... 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gg</dc:creator>
  <cp:lastModifiedBy>vip</cp:lastModifiedBy>
  <cp:revision>20</cp:revision>
  <dcterms:created xsi:type="dcterms:W3CDTF">2010-10-18T03:35:38Z</dcterms:created>
  <dcterms:modified xsi:type="dcterms:W3CDTF">2013-12-20T07:17:24Z</dcterms:modified>
</cp:coreProperties>
</file>