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7" r:id="rId4"/>
    <p:sldId id="276" r:id="rId5"/>
    <p:sldId id="284" r:id="rId6"/>
    <p:sldId id="279" r:id="rId7"/>
    <p:sldId id="285" r:id="rId8"/>
    <p:sldId id="280" r:id="rId9"/>
    <p:sldId id="281" r:id="rId10"/>
    <p:sldId id="282" r:id="rId11"/>
    <p:sldId id="283" r:id="rId12"/>
    <p:sldId id="278" r:id="rId13"/>
    <p:sldId id="262" r:id="rId14"/>
    <p:sldId id="267" r:id="rId15"/>
    <p:sldId id="275" r:id="rId16"/>
    <p:sldId id="266" r:id="rId17"/>
    <p:sldId id="258" r:id="rId18"/>
    <p:sldId id="263" r:id="rId19"/>
    <p:sldId id="264" r:id="rId20"/>
    <p:sldId id="271" r:id="rId21"/>
    <p:sldId id="272" r:id="rId22"/>
    <p:sldId id="259" r:id="rId23"/>
    <p:sldId id="269" r:id="rId24"/>
    <p:sldId id="273" r:id="rId25"/>
    <p:sldId id="274" r:id="rId26"/>
    <p:sldId id="270" r:id="rId27"/>
    <p:sldId id="265" r:id="rId28"/>
    <p:sldId id="260" r:id="rId29"/>
    <p:sldId id="268" r:id="rId30"/>
    <p:sldId id="26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7" autoAdjust="0"/>
    <p:restoredTop sz="94660"/>
  </p:normalViewPr>
  <p:slideViewPr>
    <p:cSldViewPr>
      <p:cViewPr varScale="1">
        <p:scale>
          <a:sx n="73" d="100"/>
          <a:sy n="73" d="100"/>
        </p:scale>
        <p:origin x="-32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EC1E4-0482-4588-8C6F-F2923C78CCD6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F2A7F-B49D-4789-AE67-9B1867C5AB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F2A7F-B49D-4789-AE67-9B1867C5ABD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ep2.edu.eg/sc/download/pro_Students.html" TargetMode="External"/><Relationship Id="rId2" Type="http://schemas.openxmlformats.org/officeDocument/2006/relationships/hyperlink" Target="http://www.google.com.eg/imgres?imgurl=http://www.heep2.edu.eg/sc/img/logo/dsasp.gif&amp;imgrefurl=http://www.heep2.edu.eg/sc/download/Periodic_Reports%20%20.html&amp;usg=__BDF-N5aAyKLxYcAuxlVWnhvDo6Y=&amp;h=100&amp;w=200&amp;sz=12&amp;hl=ar&amp;start=6&amp;sig2=KfpewbUZwKHQBvGnufbv2w&amp;zoom=0&amp;itbs=1&amp;tbnid=W939y3N-FAbAbM:&amp;tbnh=52&amp;tbnw=104&amp;prev=/images?q=dsasp&amp;hl=ar&amp;gbv=2&amp;tbs=isch:1&amp;ei=2P66TOmgMIztOdWLgdUM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74638"/>
            <a:ext cx="4038600" cy="868362"/>
          </a:xfrm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rtl="1">
              <a:defRPr sz="32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562600" cy="4525963"/>
          </a:xfrm>
        </p:spPr>
        <p:txBody>
          <a:bodyPr>
            <a:normAutofit/>
          </a:bodyPr>
          <a:lstStyle>
            <a:lvl1pPr algn="just" rtl="1">
              <a:buClr>
                <a:srgbClr val="00B050"/>
              </a:buClr>
              <a:buFont typeface="Wingdings" pitchFamily="2" charset="2"/>
              <a:buChar char="v"/>
              <a:defRPr sz="2800" b="1">
                <a:latin typeface="Simplified Arabic" pitchFamily="18" charset="-78"/>
                <a:cs typeface="Simplified Arabic" pitchFamily="18" charset="-78"/>
              </a:defRPr>
            </a:lvl1pPr>
            <a:lvl2pPr algn="just" rtl="1">
              <a:defRPr sz="2800" b="1">
                <a:latin typeface="Simplified Arabic" pitchFamily="18" charset="-78"/>
                <a:cs typeface="Simplified Arabic" pitchFamily="18" charset="-78"/>
              </a:defRPr>
            </a:lvl2pPr>
            <a:lvl3pPr algn="just" rtl="1">
              <a:defRPr sz="2800" b="1">
                <a:latin typeface="Simplified Arabic" pitchFamily="18" charset="-78"/>
                <a:cs typeface="Simplified Arabic" pitchFamily="18" charset="-78"/>
              </a:defRPr>
            </a:lvl3pPr>
            <a:lvl4pPr algn="just" rtl="1">
              <a:defRPr sz="2800" b="1">
                <a:latin typeface="Simplified Arabic" pitchFamily="18" charset="-78"/>
                <a:cs typeface="Simplified Arabic" pitchFamily="18" charset="-78"/>
              </a:defRPr>
            </a:lvl4pPr>
            <a:lvl5pPr algn="just" rtl="1">
              <a:defRPr sz="2800" b="1">
                <a:latin typeface="Simplified Arabic" pitchFamily="18" charset="-78"/>
                <a:cs typeface="Simplified Arabic" pitchFamily="18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248400" y="6324600"/>
            <a:ext cx="2438400" cy="307777"/>
          </a:xfrm>
          <a:prstGeom prst="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just" rtl="1"/>
            <a:r>
              <a:rPr lang="ar-EG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د. محسوب عبد القادر -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QAAC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266" name="AutoShape 2" descr="data:image/jpg;base64,/9j/4AAQSkZJRgABAQAAAQABAAD/2wBDAAkGBwgHBgkIBwgKCgkLDRYPDQwMDRsUFRAWIB0iIiAdHx8kKDQsJCYxJx8fLT0tMTU3Ojo6Iys/RD84QzQ5Ojf/2wBDAQoKCg0MDRoPDxo3JR8lNzc3Nzc3Nzc3Nzc3Nzc3Nzc3Nzc3Nzc3Nzc3Nzc3Nzc3Nzc3Nzc3Nzc3Nzc3Nzc3Nzf/wAARCAA0AGgDASIAAhEBAxEB/8QAGgAAAgMBAQAAAAAAAAAAAAAAAAYEBQcDAv/EADIQAAIBAwMCBAQFBQEBAAAAAAECAwQFEQASIQYxEyJBUQcyYYEUFSNCcVJikaGxgpL/xAAZAQACAwEAAAAAAAAAAAAAAAABAwACBAX/xAAtEQABAwIDBwQBBQAAAAAAAAABAAIRAzEhQdEEUWGRobHBEyJxgeESMkLw8f/aAAwDAQACEQMRAD8A3HRo0pXVb3cJZ48iipIn2maoYRhgWPKBWYnC8DdtyWJ4IGLNANzCBJyCZKuup6RJGmY/poHKqpZiCcAADuSRgAck6roupqGWngnSOpKzyCNAI8kk78djxkoR/OBxpaSht1LWDx6iuutasvj+DIzlVkJB3iFcleQuN2BwCCNWcdDcpIoIqS101HDA26FZmSIRk55CIH55P7geTo+3IE9B1Ug5mOvZc67qO7VDrJYrdNUUrZAJp2STy9z58DBJC84I2seR2kxXDqP8BVVU9DFBUHKwU0zqwDHYFJKn5eXJzyP4wdQrzDWW5adq+vh8KVip8GAkqcZ4EjsCSeOw7/XUaSa3QFUlr7krFSxCUtKuAGZTn9PPdW4+mrgOIENHXRV9gOJPTVSp7x1HVw0op7YEL5kmCziNowHUbdzDByA/+Qf5911z6mp6eGGktM05WBS8ySIzeLgEqdxwRyORnkHSXdrnXi6mKgu8tPTGKNk8elhlZmaV0A4QYztHHPf76gJderoiWkntzBdxLSUsajaM5JIQccd/qPfThRqRgG9dEs1GbzyGq1EdUwUtMj3OGpgnlLlKbwsyhR2yozjJ4BPBOORnXSHqy0z1FVDDOHamDbgrDJKkhxj+3Gee4PGdZHTfEy4qAlXQU0yccI8iduRwSy9/pq5t3W/S9S9N+YWqKnkgIMbzUyuEIOeJEG7H/g/XQdsz2iXMP0Z/KgrU3ftfzw/C16OVJQTG6tglTg5wR3B+uvekC2y1MsVPNYbjQNGpctJvKxyyuQS8gXcC2BjB2nLE4GANMVgqL0aqohvFA0e4mQTrUI8Q+UBEAAbHc+Yf91nLRjB15J0kXCvdGjRqiK5VM6U0DzSZ2qOwGSfYD6nS9TQ1V/qXmlmaGiidkDRNhpGBwwRv2qCCCw8zEHBVcZu7pkUhcKWEbpIwAycKwJx9gdV/SEqCyQUWV8ehUU8yg/uUcN/DDDA+oYaAxJO6POKscGiM58KxprfS0lIaWkhWCEg5EPkOT3ORzn699ZPaKu+z27qiugv1wE9mmJgWSUOjopbIZSOeF1sWsi6TYJZfiEzdg0//ACXWugfa4nh3WarcD57KffuqprjZulKxp2oaO4TmOumhwGjI8pAYg7Rnd9hq96ao7lS9S3agu9W1fSxwQyUbzImdpZ85wBlsjBPrgHS/0vZ6W/fC6js9VIsdRUvPJSMw7Orsc/8Ac/QnVv8ADLqCapoKmz3cFLjaP05C/dowSASfUjGD9j66ZUADHBosfOB8KrCS4F2en9KVviXTxVdsrbrTRiOSku34QvGNp2BBxx7SZP8ALaqbNBHB8P5r4lFDcaiKv8OpWpZ2EcWB8uGG05Yebvz9NW9pSW89A9T7g0iz7rgrjJUSb3Zlz/UAiEj+4e+qD4c3sWisNJc4w9luxNNNv+UMABn/AA4B+jZ9NaWgimWj+JSHEfrBOYVlbKaxVfX9mp7fbqc2quolZoJk8TB2uTknJ3BlwTn01J/KbXe4+sKP8ro6Sazl3pJ6VDGcKX8rDOD8n+9R7HYH6b+LdBbyzPCHeSB27tGY3x9xyD9RqH1R1QlBV9R2q025aV62rkSsqmnMjyAMwIUYAUHJ457nUgucAw5DupIDSXbz2SfbrjWWypFTb6iSCXGCyH5h7EdiPocjW0/DrrQXmE09SAk8W0SIPlAJwHX2XJAK+hIxweMM08/Cm31E93qaqMMIRAafd6M7kYH2ALH226m30mGkXm4sfH2psVRwqhmRvr9Le9GjRrkLoJSq75crXfJJLjSVX5fIWRAgRlUKQFcEc5YsowSCS2APLlvaR0tym/H9OVv60a4zEOwyfIQeGXOTtJGM5BXPLSyqwwwBHsRpUuHRcLVUU9nnNAUXsuSAQcqFwQQM4zyR5V476Z7HXwO9VBc3iFMS/wBTT7orhQP4qrkSU4ZlJ/uTHiL9lYD3OkWzdOXappb1QUV1snh3ebfUNFO8kkK7iSoTaOecc40xzydVW2Aw1VJT3WFFG15F3MTkjuozx5Tkr6HnXmtrrZVTVcUtunnShyszuI5Bv3BQEEmcZO891wEJ9dMYajLAGd2h1VXCm+5I+dRopdw6VrIKCw03T1XDTvaXLq9QpPieQgggf1EnP8nUGPpW9Crv12dretyulP8AhkiikcRRAqAXLFck8A4x99dadLMY4mpLy1L4hISP8TNEeM58viYA8p/bjU1IKxpzBS3+V5QM7BVRMQM49YW0PWc28/Y4zlKPpNNiOesJIkudN0Tfko7vFKYvyWKlkgowHR2yQXyxXnA9vX6cqNHcrCOn5LLXw17r+MaeGsiVA8YKKvyFsHOORn251pNz6Gg6jqVuVfXS1blAglWtjClQT/TCB76jn4ddM0XNbUQpzj9e4HH+gutLNqogYzPAHykP2erNxHyErt1vQVHW1Be6mGrWkt1P4MKKqvJLwwy3mAHzE8Z7aXbrE/UPUNbU2KmrapamZptngeZCxJIO0sMDPfI1qMVl6QoJ2goqejq6tUkKxxxeLyisSC0hdQfKR9DjUoXjxIYI7NaTUnaMiUl41Yg8BFGMcZ3YHYjvxojaCDNNhtGJjVA0ARD38h/iQ7H8OamZDVXudKWmjG6RY5FJUDvuk+RB/wDR+mtEp7lYel6OOKhEdSUj8sVH5goJGcH1JwSSTk4H0AkUNv6iuTq94mjp6VgQ1IoAGxlIKEL3ODwSeCO2rik6etlNFEopkd41QCRh5gVC8g+mSik47kaz1aheZqmeAsnMaGCKYjibrn01VXSqp5pLtB4RMm6LgDyn9uPUAjgnuCNGrnRrO4yZTAICNGjRoIo1xqaSmq4zHVQRTRkglZEDAkHI4PsedGjUUVJU9F2KoBBpGQHuElYD09M49Pb1PudEHStvoHR6UyowqFnHyfMqMv8AT25/z98mjT2vcRiUotAOAUBui7a+KZp6soqeGCWUttIl9Sv97DUxOirRgB/HdRztLgD39APXJ/lm99GjTXOdF1VoCsKPp+00UiyU9FGrqxdWOWKse5GTx31PhpoICxhiSMsAp2rjgdh/A0aNZC4m5TgALLro0aNBFGjRo1FF/9k=">
            <a:hlinkClick r:id="rId2"/>
          </p:cNvPr>
          <p:cNvSpPr>
            <a:spLocks noChangeAspect="1" noChangeArrowheads="1"/>
          </p:cNvSpPr>
          <p:nvPr userDrawn="1"/>
        </p:nvSpPr>
        <p:spPr bwMode="auto">
          <a:xfrm>
            <a:off x="157163" y="-236538"/>
            <a:ext cx="990600" cy="495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8" name="Picture 4" descr="http://www.heep2.edu.eg/sc/img/logo/dsasp.gif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134100"/>
            <a:ext cx="990600" cy="6477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5DB8-9033-4E3C-A38F-6D8B21C07717}" type="datetimeFigureOut">
              <a:rPr lang="en-US" smtClean="0"/>
              <a:pPr/>
              <a:t>09/13/2010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1C23-AADD-4A47-93D1-60485732D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heep2.edu.eg/sc/download/pro_Students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cdavismagazine.ucdavis.edu/issues/su07/graphics/FuturePower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ou-can-teach-writing.com/image-files/tw_learn-2-drawing-in-3d-by-srbichara.gi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derby-college.ac.uk/images/dr_6f1cef8d18de56b5167b436da52e2619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heep.edu.eg/images/NAQAAEs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effective-time-management-strategies.com/images/goal_setting_activities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behaviortherapyassociates.com/sitebuildercontent/sitebuilderpictures/steps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isgworkshop.com/wp-content/uploads/2010/03/blank-yellow-notepad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ocoee.org/Departments/HR/images/Benefits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ssa.gov/chicago/BenefitsAvailable-Graphics.gi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araby4ever.co.cc/Physics/pic/experienc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hyperlink" Target="http://www.charlescoverley.co.uk/images/support.jpg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vehill.uwi.edu/campusitservices/images/featured_photo/empty_lab.jpg" TargetMode="External"/><Relationship Id="rId3" Type="http://schemas.openxmlformats.org/officeDocument/2006/relationships/image" Target="../media/image20.jpeg"/><Relationship Id="rId7" Type="http://schemas.openxmlformats.org/officeDocument/2006/relationships/image" Target="../media/image22.jpeg"/><Relationship Id="rId2" Type="http://schemas.openxmlformats.org/officeDocument/2006/relationships/hyperlink" Target="http://files.nireblog.com/blogs/hassan2007/files/national%20standards%20ic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stpreppractice.net/GRE/free-gre-downloads/gre-software.jpg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://www.venustechno.com/images/training4.jpg" TargetMode="External"/><Relationship Id="rId9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google.com.eg/imgres?imgurl=http://www.authenticresourcing.com/wp-content/uploads/2008/08/staff-problems.gif&amp;imgrefurl=http://www.authenticresourcing.com/category/retention/&amp;usg=__3aTDC4U-EHOU_viJg5lpHBbSmLk=&amp;h=364&amp;w=434&amp;sz=41&amp;hl=ar&amp;start=34&amp;tbnid=e-psgVwoSogAyM:&amp;tbnh=106&amp;tbnw=126&amp;prev=/images?q=problems&amp;gbv=2&amp;ndsp=20&amp;hl=ar&amp;sa=N&amp;start=2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topnews.in/files/sleep-problem-teen301.jp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minghammasters.co.uk/News/Notice%20Board%20Pin.jpg" TargetMode="External"/><Relationship Id="rId2" Type="http://schemas.openxmlformats.org/officeDocument/2006/relationships/hyperlink" Target="http://www.google.com.eg/imgres?imgurl=http://www.birminghammasters.co.uk/News/Notice%20Board%20Pin.jpg&amp;imgrefurl=http://www.birminghammasters.co.uk/News/Notice%20Board.htm&amp;usg=__7AsdurV9BnImBsxM2qd__w6tZb0=&amp;h=531&amp;w=743&amp;sz=30&amp;hl=ar&amp;start=13&amp;zoom=1&amp;itbs=1&amp;tbnid=Nec2I-ulWUSwJM:&amp;tbnh=101&amp;tbnw=141&amp;prev=/images?q=notice&amp;hl=ar&amp;gbv=2&amp;tbs=isch: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buzzcanuck.typepad.com/agentwildfire/images/2008/05/16/experience2.jp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google.com.eg/imgres?imgurl=http://www.education.purdue.edu/edit/taskstream/img/taskStreamLogin.JPG&amp;imgrefurl=http://www.education.purdue.edu/edit/taskstream/WindowsMM.htm&amp;usg=__MWO-kjAKymAv5gvFeiOavz1TiiI=&amp;h=476&amp;w=530&amp;sz=68&amp;hl=ar&amp;start=1&amp;sig2=v91BAFMQsXBCsTF8ZKvorw&amp;zoom=1&amp;um=1&amp;itbs=1&amp;tbnid=ROcDHPptndohTM:&amp;tbnh=119&amp;tbnw=132&amp;prev=/images?q=taskstream&amp;um=1&amp;hl=ar&amp;sa=N&amp;tbs=isch:1&amp;ei=1zG7TKyEMsqXOtqcsM4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gif"/><Relationship Id="rId4" Type="http://schemas.openxmlformats.org/officeDocument/2006/relationships/hyperlink" Target="http://www.uwrf.edu/chalkandwire/faq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myschool.co.il/msroot/salamtaybe/wi1wi-00533738e5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lysergid.com/blog/images/2/now_lsd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prlog.org/10062910-assessment-tomorrow-logo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562600"/>
          </a:xfrm>
          <a:ln w="155575" cap="flat" cmpd="tri">
            <a:solidFill>
              <a:srgbClr val="C00000">
                <a:alpha val="80000"/>
              </a:srgbClr>
            </a:solidFill>
            <a:round/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rtl="1">
              <a:lnSpc>
                <a:spcPct val="150000"/>
              </a:lnSpc>
            </a:pPr>
            <a: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EG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sz="8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التقويم الإليكترونى</a:t>
            </a:r>
            <a: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EG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 / محسوب عبد القادر</a:t>
            </a:r>
            <a:br>
              <a:rPr lang="ar-EG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مدرس القياس والتقويم – كلية التربية </a:t>
            </a:r>
            <a:br>
              <a:rPr lang="ar-EG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EG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نائب مدير مركز ضمان الجودة</a:t>
            </a:r>
            <a: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EG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" descr="http://www.heep2.edu.eg/sc/img/logo/dsasp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134100"/>
            <a:ext cx="990600" cy="64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التوجهات </a:t>
            </a:r>
            <a:r>
              <a:rPr lang="ar-EG" dirty="0" smtClean="0"/>
              <a:t>العالمية (2-3)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يحصل الطلاب أفضل عندما : </a:t>
            </a:r>
          </a:p>
          <a:p>
            <a:pPr>
              <a:buFontTx/>
              <a:buChar char="-"/>
            </a:pPr>
            <a:r>
              <a:rPr lang="ar-EG" dirty="0" smtClean="0"/>
              <a:t>يفهومون ما يحاولون تعلمه ، وما المتوقع منهم . </a:t>
            </a:r>
          </a:p>
          <a:p>
            <a:pPr>
              <a:buFontTx/>
              <a:buChar char="-"/>
            </a:pPr>
            <a:r>
              <a:rPr lang="ar-EG" dirty="0" smtClean="0"/>
              <a:t>يحصلون على تغذية راجعة بشأن جودة أدائهم ، وما عليهم فعله لجعل ذلك أفضل .</a:t>
            </a:r>
          </a:p>
          <a:p>
            <a:pPr>
              <a:buFontTx/>
              <a:buChar char="-"/>
            </a:pPr>
            <a:r>
              <a:rPr lang="ar-EG" dirty="0" smtClean="0"/>
              <a:t>تقدم لهم النصيحة بشأن كيفية عمل تحسينات فى أدائهم .</a:t>
            </a:r>
          </a:p>
          <a:p>
            <a:pPr>
              <a:buFontTx/>
              <a:buChar char="-"/>
            </a:pPr>
            <a:r>
              <a:rPr lang="ar-EG" dirty="0" smtClean="0"/>
              <a:t>يندمجون كلية فى تقرير ما يحتاجون لفعله لاحقاً ، ومن سيقدم لهم المساعدة عندما يطلبونها .</a:t>
            </a:r>
            <a:r>
              <a:rPr lang="ar-EG" dirty="0" smtClean="0"/>
              <a:t>    </a:t>
            </a:r>
            <a:endParaRPr lang="en-US" dirty="0"/>
          </a:p>
        </p:txBody>
      </p:sp>
      <p:pic>
        <p:nvPicPr>
          <p:cNvPr id="3074" name="Picture 2" descr="http://www.percess.com/data/image/SiteImages/Online-Assessmen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308100"/>
            <a:ext cx="2819400" cy="440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التوجهات </a:t>
            </a:r>
            <a:r>
              <a:rPr lang="ar-EG" dirty="0" smtClean="0"/>
              <a:t>العالمية (3-3)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التكنولوجيا هى القادرة على تلبية وتحقيق الطموحات السابقة .</a:t>
            </a:r>
          </a:p>
          <a:p>
            <a:endParaRPr lang="ar-EG" dirty="0" smtClean="0"/>
          </a:p>
          <a:p>
            <a:r>
              <a:rPr lang="ar-EG" dirty="0" smtClean="0"/>
              <a:t>التقويم الإليكترونى يمثل التجديد والتطور المامول فى التعليم ومواقف العمل .   </a:t>
            </a:r>
            <a:endParaRPr lang="en-US" dirty="0"/>
          </a:p>
        </p:txBody>
      </p:sp>
      <p:pic>
        <p:nvPicPr>
          <p:cNvPr id="2050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22098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133600"/>
            <a:ext cx="4495800" cy="1600200"/>
          </a:xfrm>
        </p:spPr>
        <p:txBody>
          <a:bodyPr/>
          <a:lstStyle/>
          <a:p>
            <a:r>
              <a:rPr lang="ar-EG" sz="4500" dirty="0" smtClean="0"/>
              <a:t>بعد البدء</a:t>
            </a:r>
            <a:endParaRPr lang="en-US" sz="4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74638"/>
            <a:ext cx="4572000" cy="868362"/>
          </a:xfrm>
        </p:spPr>
        <p:txBody>
          <a:bodyPr/>
          <a:lstStyle/>
          <a:p>
            <a:r>
              <a:rPr lang="ar-EG" dirty="0" smtClean="0"/>
              <a:t>نظام التقويم </a:t>
            </a:r>
            <a:r>
              <a:rPr lang="ar-EG" dirty="0" smtClean="0"/>
              <a:t>الإليكترونى (1-3)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00200"/>
            <a:ext cx="5715000" cy="4525963"/>
          </a:xfrm>
        </p:spPr>
        <p:txBody>
          <a:bodyPr/>
          <a:lstStyle/>
          <a:p>
            <a:r>
              <a:rPr lang="ar-EG" dirty="0" smtClean="0"/>
              <a:t> يسمح لإدارة البرنامج التعليمى بجمع وتلخيص البيانات وتحليلها.</a:t>
            </a:r>
          </a:p>
          <a:p>
            <a:endParaRPr lang="ar-EG" dirty="0"/>
          </a:p>
          <a:p>
            <a:r>
              <a:rPr lang="ar-EG" dirty="0" smtClean="0"/>
              <a:t> يزود صانعى القرار التعليمى فى البرنامج بالمعلومات الأساسية الضرورية لتحسين البرنامج والمقررات الأساسية .</a:t>
            </a:r>
          </a:p>
          <a:p>
            <a:endParaRPr lang="ar-EG" dirty="0"/>
          </a:p>
          <a:p>
            <a:r>
              <a:rPr lang="ar-EG" dirty="0" smtClean="0"/>
              <a:t> يدخل فى طياته نظام البورتفوليو الإليكترونى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74638"/>
            <a:ext cx="4648200" cy="868362"/>
          </a:xfrm>
        </p:spPr>
        <p:txBody>
          <a:bodyPr/>
          <a:lstStyle/>
          <a:p>
            <a:r>
              <a:rPr lang="ar-EG" dirty="0" smtClean="0"/>
              <a:t>نظام التقويم </a:t>
            </a:r>
            <a:r>
              <a:rPr lang="ar-EG" dirty="0" smtClean="0"/>
              <a:t>الإليكترونى (2-3)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600200"/>
            <a:ext cx="6324600" cy="4525963"/>
          </a:xfrm>
        </p:spPr>
        <p:txBody>
          <a:bodyPr/>
          <a:lstStyle/>
          <a:p>
            <a:r>
              <a:rPr lang="ar-EG" dirty="0" smtClean="0"/>
              <a:t>وسيلة لاستيفاء التوقعات المحلية والقومية المعنية بالبرنامج الأكاديمى .</a:t>
            </a:r>
          </a:p>
          <a:p>
            <a:endParaRPr lang="ar-EG" dirty="0" smtClean="0"/>
          </a:p>
          <a:p>
            <a:r>
              <a:rPr lang="ar-EG" dirty="0" smtClean="0"/>
              <a:t>وسيلة لتفعيل التقويم التكوينى/البنائى/المرحلى/ المستمر </a:t>
            </a:r>
            <a:r>
              <a:rPr lang="en-US" dirty="0" smtClean="0"/>
              <a:t>Formative Assessment</a:t>
            </a:r>
            <a:r>
              <a:rPr lang="ar-EG" dirty="0" smtClean="0"/>
              <a:t> . </a:t>
            </a:r>
          </a:p>
          <a:p>
            <a:endParaRPr lang="ar-EG" dirty="0" smtClean="0"/>
          </a:p>
          <a:p>
            <a:r>
              <a:rPr lang="ar-EG" dirty="0" smtClean="0"/>
              <a:t> وسيلة فعالة لحصول الطلاب على تغذية راجعة بشأن أدائهم .</a:t>
            </a:r>
            <a:endParaRPr lang="en-US" dirty="0"/>
          </a:p>
        </p:txBody>
      </p:sp>
      <p:pic>
        <p:nvPicPr>
          <p:cNvPr id="12290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438400"/>
            <a:ext cx="20574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274638"/>
            <a:ext cx="4419600" cy="868362"/>
          </a:xfrm>
        </p:spPr>
        <p:txBody>
          <a:bodyPr/>
          <a:lstStyle/>
          <a:p>
            <a:r>
              <a:rPr lang="ar-EG" dirty="0" smtClean="0"/>
              <a:t>نظام التقويم </a:t>
            </a:r>
            <a:r>
              <a:rPr lang="ar-EG" dirty="0" smtClean="0"/>
              <a:t>الإليكترونى (3-3)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/>
          <a:lstStyle/>
          <a:p>
            <a:r>
              <a:rPr lang="ar-EG" dirty="0" smtClean="0"/>
              <a:t>إتاحة مستويات مختلفة من الدعم للطلاب .</a:t>
            </a:r>
          </a:p>
          <a:p>
            <a:endParaRPr lang="ar-EG" dirty="0" smtClean="0"/>
          </a:p>
          <a:p>
            <a:r>
              <a:rPr lang="ar-EG" dirty="0" smtClean="0"/>
              <a:t> تطبيق لمفهوم التقويم المبنى على الحاسب الآلى </a:t>
            </a:r>
            <a:r>
              <a:rPr lang="en-US" dirty="0" smtClean="0"/>
              <a:t>Computer-based Assessment (Testing)</a:t>
            </a:r>
            <a:r>
              <a:rPr lang="ar-EG" dirty="0" smtClean="0"/>
              <a:t> </a:t>
            </a:r>
            <a:r>
              <a:rPr lang="ar-EG" dirty="0" smtClean="0"/>
              <a:t>أو الاختبارات التوأمية (التكيفية) </a:t>
            </a:r>
            <a:r>
              <a:rPr lang="en-US" dirty="0" smtClean="0"/>
              <a:t>Computer Adaptive Testing</a:t>
            </a:r>
            <a:r>
              <a:rPr lang="ar-EG" dirty="0" smtClean="0"/>
              <a:t>.</a:t>
            </a:r>
            <a:endParaRPr lang="en-US" dirty="0"/>
          </a:p>
        </p:txBody>
      </p:sp>
      <p:pic>
        <p:nvPicPr>
          <p:cNvPr id="34818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762000"/>
            <a:ext cx="21336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أنواع النظم المستخدمة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r>
              <a:rPr lang="ar-EG" dirty="0" smtClean="0"/>
              <a:t> يستخد نظام </a:t>
            </a:r>
            <a:r>
              <a:rPr lang="en-US" dirty="0" smtClean="0"/>
              <a:t>Hybrid System</a:t>
            </a:r>
            <a:r>
              <a:rPr lang="ar-EG" dirty="0" smtClean="0"/>
              <a:t> .</a:t>
            </a:r>
          </a:p>
          <a:p>
            <a:endParaRPr lang="ar-EG" dirty="0"/>
          </a:p>
          <a:p>
            <a:r>
              <a:rPr lang="ar-EG" dirty="0" smtClean="0"/>
              <a:t>ربما يكون من نوع : </a:t>
            </a:r>
            <a:r>
              <a:rPr lang="en-US" dirty="0" smtClean="0"/>
              <a:t>Built in-House System</a:t>
            </a:r>
            <a:r>
              <a:rPr lang="ar-EG" dirty="0" smtClean="0"/>
              <a:t> .</a:t>
            </a:r>
          </a:p>
          <a:p>
            <a:endParaRPr lang="ar-EG" dirty="0"/>
          </a:p>
          <a:p>
            <a:r>
              <a:rPr lang="ar-EG" dirty="0" smtClean="0"/>
              <a:t>أو يكون من نوع : </a:t>
            </a:r>
            <a:r>
              <a:rPr lang="en-US" dirty="0" smtClean="0"/>
              <a:t>Commercial System</a:t>
            </a:r>
            <a:r>
              <a:rPr lang="ar-EG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868362"/>
          </a:xfrm>
        </p:spPr>
        <p:txBody>
          <a:bodyPr/>
          <a:lstStyle/>
          <a:p>
            <a:r>
              <a:rPr lang="ar-EG" dirty="0" smtClean="0"/>
              <a:t>الدافع نحو نظام التقويم الإليكترونى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إجراء تغييرات فى البرنامج الأكاديمى .</a:t>
            </a:r>
          </a:p>
          <a:p>
            <a:endParaRPr lang="ar-EG" dirty="0"/>
          </a:p>
          <a:p>
            <a:r>
              <a:rPr lang="ar-EG" dirty="0" smtClean="0"/>
              <a:t> لأجل عملية الاعتماد التخصصى .</a:t>
            </a:r>
            <a:endParaRPr lang="en-US" dirty="0"/>
          </a:p>
        </p:txBody>
      </p:sp>
      <p:pic>
        <p:nvPicPr>
          <p:cNvPr id="10242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1914525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868362"/>
          </a:xfrm>
        </p:spPr>
        <p:txBody>
          <a:bodyPr/>
          <a:lstStyle/>
          <a:p>
            <a:r>
              <a:rPr lang="ar-EG" dirty="0" smtClean="0"/>
              <a:t>الهدف من نظام التقويم الإليكترونى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 جمع بيانات كمية وكيفية عن أداء الطلاب فى البرنامج .</a:t>
            </a:r>
          </a:p>
          <a:p>
            <a:endParaRPr lang="ar-EG" dirty="0"/>
          </a:p>
          <a:p>
            <a:r>
              <a:rPr lang="ar-EG" dirty="0" smtClean="0"/>
              <a:t> من أمثلة تلك البيانات : درجات الاختبارات المقننة ، درجات المقررات الدراسية ، وأية وثائق أخرى متطلبة تثبت استيفاء الطلاب للمعايير على المستوى القومى .</a:t>
            </a:r>
          </a:p>
          <a:p>
            <a:endParaRPr lang="ar-EG" dirty="0"/>
          </a:p>
          <a:p>
            <a:r>
              <a:rPr lang="ar-EG" dirty="0" smtClean="0"/>
              <a:t>يتم تخزين البيانات مباشرة </a:t>
            </a:r>
            <a:r>
              <a:rPr lang="en-US" dirty="0" smtClean="0"/>
              <a:t>Online</a:t>
            </a:r>
            <a:r>
              <a:rPr lang="ar-EG" dirty="0" smtClean="0"/>
              <a:t> ، ويستخدم النظام قواعد بيانات مرتبطة لتسجيل وتخزين البيانات . </a:t>
            </a:r>
            <a:endParaRPr lang="en-US" dirty="0"/>
          </a:p>
        </p:txBody>
      </p:sp>
      <p:pic>
        <p:nvPicPr>
          <p:cNvPr id="9218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524000"/>
            <a:ext cx="2133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868362"/>
          </a:xfrm>
        </p:spPr>
        <p:txBody>
          <a:bodyPr/>
          <a:lstStyle/>
          <a:p>
            <a:r>
              <a:rPr lang="ar-EG" dirty="0" smtClean="0"/>
              <a:t>خطوات إستخدام نظام التقويم الإليكترونى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تتطلب من الطلاب رفع </a:t>
            </a:r>
            <a:r>
              <a:rPr lang="en-US" dirty="0" smtClean="0"/>
              <a:t>Upload</a:t>
            </a:r>
            <a:r>
              <a:rPr lang="ar-EG" dirty="0" smtClean="0"/>
              <a:t> التقييمات المتضمنة فى المقررات الدراسية </a:t>
            </a:r>
            <a:r>
              <a:rPr lang="en-US" dirty="0" smtClean="0"/>
              <a:t>Course-Embedded Assessments</a:t>
            </a:r>
            <a:r>
              <a:rPr lang="ar-EG" dirty="0" smtClean="0"/>
              <a:t> ، والتى تتوازى </a:t>
            </a:r>
            <a:r>
              <a:rPr lang="en-US" dirty="0" smtClean="0"/>
              <a:t>Aligned</a:t>
            </a:r>
            <a:r>
              <a:rPr lang="ar-EG" dirty="0" smtClean="0"/>
              <a:t> مع المعايير فى النظام المباشر </a:t>
            </a:r>
            <a:r>
              <a:rPr lang="en-US" dirty="0" smtClean="0"/>
              <a:t>Online System</a:t>
            </a:r>
            <a:r>
              <a:rPr lang="ar-EG" dirty="0" smtClean="0"/>
              <a:t> .</a:t>
            </a:r>
          </a:p>
          <a:p>
            <a:endParaRPr lang="ar-EG" dirty="0"/>
          </a:p>
          <a:p>
            <a:r>
              <a:rPr lang="ar-EG" dirty="0" smtClean="0"/>
              <a:t> يستخدم أعضاء هيئة التدريس </a:t>
            </a:r>
            <a:r>
              <a:rPr lang="en-US" dirty="0" smtClean="0"/>
              <a:t>Standard Rubric</a:t>
            </a:r>
            <a:r>
              <a:rPr lang="ar-EG" dirty="0" smtClean="0"/>
              <a:t> لتصحيح إجابات الطلاب ، ومن ثم إدخال الدرجات فى النظام المباشر .  </a:t>
            </a:r>
            <a:endParaRPr lang="en-US" dirty="0"/>
          </a:p>
        </p:txBody>
      </p:sp>
      <p:pic>
        <p:nvPicPr>
          <p:cNvPr id="8194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18288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محتوى ورشة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 نظام التقويم </a:t>
            </a:r>
            <a:r>
              <a:rPr lang="ar-EG" dirty="0" smtClean="0"/>
              <a:t>الإليكترونى .</a:t>
            </a:r>
            <a:endParaRPr lang="ar-EG" dirty="0" smtClean="0"/>
          </a:p>
          <a:p>
            <a:endParaRPr lang="ar-EG" dirty="0"/>
          </a:p>
          <a:p>
            <a:r>
              <a:rPr lang="ar-EG" dirty="0" smtClean="0"/>
              <a:t> متطلبات تطبيق نظام التقويم </a:t>
            </a:r>
            <a:r>
              <a:rPr lang="ar-EG" dirty="0" smtClean="0"/>
              <a:t>الإليكترونى .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 فوائد التقويم الإليكترونى .</a:t>
            </a:r>
          </a:p>
          <a:p>
            <a:endParaRPr lang="ar-EG" dirty="0" smtClean="0"/>
          </a:p>
          <a:p>
            <a:r>
              <a:rPr lang="ar-EG" dirty="0" smtClean="0"/>
              <a:t> مشكلات التقويم الإليكترونى .</a:t>
            </a:r>
          </a:p>
          <a:p>
            <a:endParaRPr lang="ar-EG" dirty="0" smtClean="0"/>
          </a:p>
          <a:p>
            <a:r>
              <a:rPr lang="ar-EG" dirty="0" smtClean="0"/>
              <a:t> تجارب دولية فى التقويم الإليكترونى .</a:t>
            </a:r>
            <a:endParaRPr lang="ar-EG" dirty="0"/>
          </a:p>
          <a:p>
            <a:pPr>
              <a:buNone/>
            </a:pPr>
            <a:endParaRPr lang="en-US" dirty="0"/>
          </a:p>
        </p:txBody>
      </p:sp>
      <p:pic>
        <p:nvPicPr>
          <p:cNvPr id="14338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22860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868362"/>
          </a:xfrm>
        </p:spPr>
        <p:txBody>
          <a:bodyPr/>
          <a:lstStyle/>
          <a:p>
            <a:r>
              <a:rPr lang="ar-EG" dirty="0" smtClean="0"/>
              <a:t>فوائد نظام التقويم </a:t>
            </a:r>
            <a:r>
              <a:rPr lang="ar-EG" dirty="0" smtClean="0"/>
              <a:t>الإليكترونى (1-2)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5943600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 التقييمات التشخيصية والتكوينية المعدة بشكل جيد تحفز التعلم الفعال لدى الطلاب .</a:t>
            </a:r>
          </a:p>
          <a:p>
            <a:endParaRPr lang="ar-EG" dirty="0" smtClean="0"/>
          </a:p>
          <a:p>
            <a:r>
              <a:rPr lang="ar-EG" dirty="0" smtClean="0"/>
              <a:t> يؤثر فى بنية أو محتوى المقررات الدراسية .</a:t>
            </a:r>
          </a:p>
          <a:p>
            <a:endParaRPr lang="ar-EG" dirty="0" smtClean="0"/>
          </a:p>
          <a:p>
            <a:r>
              <a:rPr lang="ar-EG" dirty="0" smtClean="0"/>
              <a:t> يؤثر على حجم العمل الذى يؤديه أعضاء هيئة التدريس والطلاب .</a:t>
            </a:r>
          </a:p>
          <a:p>
            <a:endParaRPr lang="ar-EG" dirty="0" smtClean="0"/>
          </a:p>
          <a:p>
            <a:r>
              <a:rPr lang="ar-EG" dirty="0" smtClean="0"/>
              <a:t> يؤثر فى تغيير ثقافة تقويم نواتج تعلم الطلاب . </a:t>
            </a:r>
            <a:endParaRPr lang="en-US" dirty="0"/>
          </a:p>
        </p:txBody>
      </p:sp>
      <p:pic>
        <p:nvPicPr>
          <p:cNvPr id="15362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905000"/>
            <a:ext cx="23622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74638"/>
            <a:ext cx="5257800" cy="868362"/>
          </a:xfrm>
        </p:spPr>
        <p:txBody>
          <a:bodyPr/>
          <a:lstStyle/>
          <a:p>
            <a:r>
              <a:rPr lang="ar-EG" dirty="0" smtClean="0"/>
              <a:t>فوائد نظام التقويم </a:t>
            </a:r>
            <a:r>
              <a:rPr lang="ar-EG" dirty="0" smtClean="0"/>
              <a:t>الإليكترونى (2-2)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 يزيد من الوقت المخصص لعمليات التعليم والتعلم والتقويم . </a:t>
            </a:r>
            <a:endParaRPr lang="en-US" dirty="0"/>
          </a:p>
        </p:txBody>
      </p:sp>
      <p:pic>
        <p:nvPicPr>
          <p:cNvPr id="14338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667000"/>
            <a:ext cx="32766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868362"/>
          </a:xfrm>
        </p:spPr>
        <p:txBody>
          <a:bodyPr/>
          <a:lstStyle/>
          <a:p>
            <a:r>
              <a:rPr lang="ar-EG" dirty="0" smtClean="0"/>
              <a:t>متطلبات تطبيق نظام التقويم الإليكترونى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562600" cy="45259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 دعم وتوجيه الإدارة العليا بالجامعة أو الكلية لتوفير موارد مالية لإنشاء النظام ، والسيطرة على التحديات المختلفة .</a:t>
            </a:r>
          </a:p>
          <a:p>
            <a:endParaRPr lang="ar-EG" dirty="0"/>
          </a:p>
          <a:p>
            <a:r>
              <a:rPr lang="ar-EG" dirty="0" smtClean="0"/>
              <a:t>موارد بشرية مدربة على المهارات التكنولوجية اللازمة لاستخدام النظام (أعضاء هيئة التدريس ومعاونيهم والجهاز الإدارى المعاون) .</a:t>
            </a:r>
          </a:p>
          <a:p>
            <a:endParaRPr lang="ar-EG" dirty="0"/>
          </a:p>
          <a:p>
            <a:pPr>
              <a:buNone/>
            </a:pPr>
            <a:r>
              <a:rPr lang="ar-EG" dirty="0" smtClean="0"/>
              <a:t> </a:t>
            </a:r>
            <a:endParaRPr lang="en-US" dirty="0"/>
          </a:p>
        </p:txBody>
      </p:sp>
      <p:pic>
        <p:nvPicPr>
          <p:cNvPr id="7170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962400"/>
            <a:ext cx="1524000" cy="2209800"/>
          </a:xfrm>
          <a:prstGeom prst="rect">
            <a:avLst/>
          </a:prstGeom>
          <a:noFill/>
        </p:spPr>
      </p:pic>
      <p:pic>
        <p:nvPicPr>
          <p:cNvPr id="7172" name="Picture 4" descr="مشاهدة الصورة بالحجم الكامل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600200"/>
            <a:ext cx="19812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553200" cy="868362"/>
          </a:xfrm>
        </p:spPr>
        <p:txBody>
          <a:bodyPr/>
          <a:lstStyle/>
          <a:p>
            <a:r>
              <a:rPr lang="ar-EG" dirty="0" smtClean="0"/>
              <a:t>مشكلات تطبيق نظام التقويم </a:t>
            </a:r>
            <a:r>
              <a:rPr lang="ar-EG" dirty="0" smtClean="0"/>
              <a:t>الإليكترونى (1-3)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 smtClean="0"/>
              <a:t> توفير البنية التحتية التكنولوجية الداعمة .</a:t>
            </a:r>
          </a:p>
          <a:p>
            <a:endParaRPr lang="ar-EG" dirty="0" smtClean="0"/>
          </a:p>
          <a:p>
            <a:r>
              <a:rPr lang="ar-EG" dirty="0" smtClean="0"/>
              <a:t> توفير الموارد البشرية المدربة .</a:t>
            </a:r>
          </a:p>
          <a:p>
            <a:endParaRPr lang="ar-EG" dirty="0" smtClean="0"/>
          </a:p>
          <a:p>
            <a:r>
              <a:rPr lang="ar-EG" dirty="0" smtClean="0"/>
              <a:t> بناء أدوات قياس مبنية على المعايير .</a:t>
            </a:r>
          </a:p>
          <a:p>
            <a:endParaRPr lang="ar-EG" dirty="0" smtClean="0"/>
          </a:p>
          <a:p>
            <a:r>
              <a:rPr lang="ar-EG" dirty="0" smtClean="0"/>
              <a:t> نشر ثقافة التقويم الإليكترونى .</a:t>
            </a:r>
          </a:p>
          <a:p>
            <a:endParaRPr lang="ar-EG" dirty="0" smtClean="0"/>
          </a:p>
          <a:p>
            <a:r>
              <a:rPr lang="ar-EG" dirty="0" smtClean="0"/>
              <a:t> تدريب الطلاب .</a:t>
            </a:r>
          </a:p>
          <a:p>
            <a:endParaRPr lang="ar-EG" dirty="0" smtClean="0"/>
          </a:p>
          <a:p>
            <a:r>
              <a:rPr lang="ar-EG" dirty="0" smtClean="0"/>
              <a:t> بناء برمجية متخصصة .</a:t>
            </a:r>
          </a:p>
          <a:p>
            <a:pPr>
              <a:buNone/>
            </a:pPr>
            <a:endParaRPr lang="ar-EG" dirty="0" smtClean="0"/>
          </a:p>
        </p:txBody>
      </p:sp>
      <p:pic>
        <p:nvPicPr>
          <p:cNvPr id="6146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1914525" cy="1828800"/>
          </a:xfrm>
          <a:prstGeom prst="rect">
            <a:avLst/>
          </a:prstGeom>
          <a:noFill/>
        </p:spPr>
      </p:pic>
      <p:pic>
        <p:nvPicPr>
          <p:cNvPr id="6148" name="Picture 4" descr="مشاهدة الصورة بالحجم الكامل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962400"/>
            <a:ext cx="2286000" cy="2133600"/>
          </a:xfrm>
          <a:prstGeom prst="rect">
            <a:avLst/>
          </a:prstGeom>
          <a:noFill/>
        </p:spPr>
      </p:pic>
      <p:pic>
        <p:nvPicPr>
          <p:cNvPr id="6150" name="Picture 6" descr="مشاهدة الصورة بالحجم الكامل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2800" y="4800600"/>
            <a:ext cx="1752600" cy="1981200"/>
          </a:xfrm>
          <a:prstGeom prst="rect">
            <a:avLst/>
          </a:prstGeom>
          <a:noFill/>
        </p:spPr>
      </p:pic>
      <p:pic>
        <p:nvPicPr>
          <p:cNvPr id="6152" name="Picture 8" descr="مشاهدة الصورة بالحجم الكامل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304800"/>
            <a:ext cx="190500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868362"/>
          </a:xfrm>
        </p:spPr>
        <p:txBody>
          <a:bodyPr/>
          <a:lstStyle/>
          <a:p>
            <a:r>
              <a:rPr lang="ar-EG" dirty="0" smtClean="0"/>
              <a:t>مشكلات تطبيق نظام التقويم </a:t>
            </a:r>
            <a:r>
              <a:rPr lang="ar-EG" dirty="0" smtClean="0"/>
              <a:t>الإليكترونى (2-3)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ضمان الاتاحة والجودة .</a:t>
            </a:r>
          </a:p>
          <a:p>
            <a:endParaRPr lang="ar-EG" dirty="0" smtClean="0"/>
          </a:p>
          <a:p>
            <a:r>
              <a:rPr lang="ar-EG" dirty="0" smtClean="0"/>
              <a:t> تحقيق المواءمة الجيدة بين تصميم التقويم الإليكترونى وأهداف المقرر الدراسى وحاجات الطلاب .</a:t>
            </a:r>
          </a:p>
          <a:p>
            <a:endParaRPr lang="ar-EG" dirty="0" smtClean="0"/>
          </a:p>
          <a:p>
            <a:r>
              <a:rPr lang="ar-EG" dirty="0" smtClean="0"/>
              <a:t> تنمية الثقة والخبرات على نطاق واسع بمداخل أو طرق التقويم الإليكترونى . </a:t>
            </a:r>
          </a:p>
          <a:p>
            <a:pPr>
              <a:buNone/>
            </a:pPr>
            <a:endParaRPr lang="ar-EG" dirty="0" smtClean="0"/>
          </a:p>
        </p:txBody>
      </p:sp>
      <p:pic>
        <p:nvPicPr>
          <p:cNvPr id="9" name="Picture 5" descr="staff-problem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21336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868362"/>
          </a:xfrm>
        </p:spPr>
        <p:txBody>
          <a:bodyPr/>
          <a:lstStyle/>
          <a:p>
            <a:r>
              <a:rPr lang="ar-EG" dirty="0" smtClean="0"/>
              <a:t>مشكلات تطبيق نظام التقويم </a:t>
            </a:r>
            <a:r>
              <a:rPr lang="ar-EG" dirty="0" smtClean="0"/>
              <a:t>الإليكترونى (3-3)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استيعاب التغييرات فى الممارسات العملية .</a:t>
            </a:r>
          </a:p>
          <a:p>
            <a:endParaRPr lang="ar-EG" dirty="0" smtClean="0"/>
          </a:p>
          <a:p>
            <a:r>
              <a:rPr lang="ar-EG" dirty="0" smtClean="0"/>
              <a:t> إدارة التقويم الإليكترونى .</a:t>
            </a:r>
          </a:p>
          <a:p>
            <a:endParaRPr lang="ar-EG" dirty="0" smtClean="0"/>
          </a:p>
          <a:p>
            <a:r>
              <a:rPr lang="ar-EG" dirty="0" smtClean="0"/>
              <a:t> وضع سياسات وإجراءات مؤسسية لضمان صدق التقويم الإليكترونى .</a:t>
            </a:r>
          </a:p>
          <a:p>
            <a:pPr>
              <a:buNone/>
            </a:pPr>
            <a:endParaRPr lang="ar-EG" dirty="0" smtClean="0"/>
          </a:p>
        </p:txBody>
      </p:sp>
      <p:pic>
        <p:nvPicPr>
          <p:cNvPr id="28674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9800"/>
            <a:ext cx="1600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متطلبات بعد التنفيذ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 smtClean="0"/>
              <a:t> وضع آلية لمتابعة التنفيذ .</a:t>
            </a:r>
          </a:p>
          <a:p>
            <a:endParaRPr lang="ar-EG" dirty="0" smtClean="0"/>
          </a:p>
          <a:p>
            <a:r>
              <a:rPr lang="ar-EG" dirty="0" smtClean="0"/>
              <a:t> وضع آلية لقياس الأثر أو المردود .</a:t>
            </a:r>
          </a:p>
          <a:p>
            <a:endParaRPr lang="ar-EG" dirty="0" smtClean="0"/>
          </a:p>
          <a:p>
            <a:r>
              <a:rPr lang="ar-EG" dirty="0" smtClean="0"/>
              <a:t> بناء أدوات لجمع البيانات الكمية والكيفية عن رضا المعنيين بالنظام .</a:t>
            </a:r>
          </a:p>
          <a:p>
            <a:endParaRPr lang="ar-EG" dirty="0" smtClean="0"/>
          </a:p>
          <a:p>
            <a:r>
              <a:rPr lang="ar-EG" dirty="0" smtClean="0"/>
              <a:t> دراسة العلاقة بين النظام وعملية التدريس .</a:t>
            </a:r>
          </a:p>
          <a:p>
            <a:endParaRPr lang="ar-EG" dirty="0" smtClean="0"/>
          </a:p>
          <a:p>
            <a:r>
              <a:rPr lang="ar-EG" dirty="0" smtClean="0"/>
              <a:t>تضمين تعليمات عن النظام فى كتيب أو دليل الطالب 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ملاحظات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هناك فرق كبير بين التقويم الإليكترونى وتقويم نواتج تعلم الطلاب فى التعلم الإليكترونى .</a:t>
            </a:r>
          </a:p>
          <a:p>
            <a:endParaRPr lang="ar-EG" dirty="0" smtClean="0"/>
          </a:p>
          <a:p>
            <a:r>
              <a:rPr lang="ar-EG" dirty="0" smtClean="0"/>
              <a:t> يمكن البناء على نظم المعلومات الإدارية بالجامعة .</a:t>
            </a:r>
          </a:p>
          <a:p>
            <a:endParaRPr lang="ar-EG" dirty="0" smtClean="0"/>
          </a:p>
          <a:p>
            <a:r>
              <a:rPr lang="ar-EG" dirty="0" smtClean="0"/>
              <a:t> إعادة النظر فى أساليب تقويم الطلاب بالجامعة .</a:t>
            </a:r>
            <a:endParaRPr lang="en-US" dirty="0"/>
          </a:p>
        </p:txBody>
      </p:sp>
      <p:sp>
        <p:nvSpPr>
          <p:cNvPr id="4098" name="AutoShape 2" descr="data:image/jpg;base64,/9j/4AAQSkZJRgABAQAAAQABAAD/2wCEAAkGBhQSERUPEBIRDxAVGQ8QFA8UEBAPEBQQFBAVFBQUFBQXHSYeFxkkGRQUIC8gIykpLCwuFSExNTwqNSYrLCkBCQoKDgwOFg8PGjAiHiQtNTUzLCwsNDUyLjQpKS0sLCwvLCwsLSwuLzAsLS8sKSkpLjUsLCw1LSwpKSk0LCwpLP/AABEIAGUAjQMBIgACEQEDEQH/xAAcAAABBQEBAQAAAAAAAAAAAAAAAgQFBgcBAwj/xAA8EAABAwIDBQYCBgoDAAAAAAABAAIDBBEFIWEGEjFBUQcTInGBkTKhFIKxwdHwI0JSU2JykqLS4RUkM//EABoBAQADAQEBAAAAAAAAAAAAAAAEBQYDAQL/xAAnEQACAgEDAwMFAQAAAAAAAAAAAQIDBBESIQUxQSKhwRNCUbHxBv/aAAwDAQACEQMRAD8A3FCEIAQhVTbfHu6Z3LHbriLuPOxvYetnH0HVc7LFXFyZ3x6JX2KuPkdYxttBBcX33DobN9+foFU6ntgsbMhDhrcfeqHiUrnHecSfM3Ue59lWvKnLtwaZdKoqWklqzUqTtkZe0tO9o5uY4O+RVuwTa6mq8oZQX/uneCQfVPH0WBNKUAQQ5pLXDMOBIIPUEL6jlzT9XJyt6VVNaw4Z9JoWZbDdpRLm0ta65NmsqDlc8myf5e601WMJqa1Rnb6J0y2zBdXEL7OJ1C4hAdQhCAEIQgBCFxACyjbaXeqqgG94zCQP4TC3P5j3WrrMO1HDHRTNrWC8cjRDL0DwPCT5ty+pqoebFyr4LnotkYZK3eVp7p/BUaeNsgMZyf8Aqk8D/CVE1tE5pIIsQnbDz5dVL0kzJwIpSBJwbIeDtD0KqIPwbHIr+5diptcQnDZVYq/Y97cwDby3h7hQdRQlnGw9QuzT8kGLXhjSp4X5rb+zTHjVULC83kjJiceZA+E+2X1VhdTMLcVqXYh/4znkDE3Tf/SOI9A5qmYmqZS9W2uKfk01F0h0i8XTKxM6OC5c300dOk9+gHu+ugpkJ17RyoByhJaUpAcQhVPa7aPc3oGG1rB7r2JJF9wHkLZk6gLnZYq47md8eid81CBKYltTDDcXMhGR3bboPQuJA9Bcqjbb7bd9Tmna1obIQDm5zrNcHcSAOICrFTWOkfm42yHRoGg5BM8VN3noLtA6Afm/qqqzLlLVI1uN0eupqUuWuSPhqzGc/EzmD+cjqn3fQvF2vEb+I3iW5+fA/JRspUZUm3DJcYx3E+2x19ifdtTUM8PfPsMviuPdQ9bjD3m7nFx1N0whcXXvkBzv/paFsz2T/SII6meoMTZGiQRMYHP3D8N33ABIseBtdS4UNlNfnwgUCihlnlbDA1z5HndaALuuenQ2vny45cV9F7GbPtw+jZTXBkzfK4cHSu42PMAANGjU0wLZuloB/wBeOzyLGZx35SOYvwaNGgBOanE9VPrrUEZ/IyHcyUlqwmslZqoOfFNU0fimq6kUsBrECrVdGI3XvHVICfZUp1DOoGGdSFNKgJ+Fy9kypXp4CgBYljlSZHGYn4jK+2rpXfgB6LbViG0tKYZ5ad2W5I9zdYpCXsI/qsq7PT2o0f8An3H60l50/vwMqRoe1w4PGbddE2qbyG4HitmOpHRcZcZjiFMwULZ2d4wlrx8QaN4g/tbvP0VWlu7GunJV6uXb9FSqmkZEEHooipfyV7xTBJpI/AIpyP1mOImHmx1iqZWYc9hs5hadQWkFS6+O5T5L3J7RvK4ACMdCXHQAk/YtH7MtqXGH6PI6/wAT2X5EECRv9zXerlm/0YkHesDopfZmfu5YrZeOQ/VMLh93yU+ua10RncilqLcjW6rFdVD1WL6qBrcY1UNUYvfmpZUFllxXVeH/ACGqrrKy6dRPJQFipqy6lKeoVapQVN0bSgJynlUrSFRNJEpqkjQExSFP2pjShPmoDpVP7QdkjVRieEXqIwRu/vI73LP5gbkeZHNXFJK+JwU4uLO1F86LFZDuj57Yw5lt8snNIs5pGRDhyzS6LEHQyB+Y66haT2h7OwCGSvuaedgv3jALSngGyNOTr8L8fO1ll9PWvnjP6CSQA23omknetf4QDyF8lUTxZ1vjk2dHV6ciOk+H+GWuo2zpyM4y53XdAN/NVHG8eEh8Ld0edyoion3SQQWno4Fp9im2655sxrnHQE/YvUpS7nxKVVa9L9zynnF8+ClMFhJd3xFgL2HS4sB7En1CXQbJPcQ6XwN42Pxe34/NTxow1oa0WA5KfTVpyzPZuUp+mJC1biVGvjN1YZaAnkvNmF58FKKoj6OAqbpKMp3R4XopyjwvRAM6OhU7R0SdUmG6KYpqBANqalUpTQL1ipE8ihQCoWJwAuNalIASSlLynlDWlx4AE+yAzLtgxRzzFQRZucQ9wHs0FJ2ZkioY7uI3mDcbrI7OR/2AeZXMajDZJK6XxPsd0dNBqSbeqrOE7G1VY7vJN9rCSc7gZm+Q6Iekziu2ZncWt8XmN5JoqWR/Ij5K14L2eMiA3rXVmpsHYzgEPShx4A48QuuwC3JaG6lHIBNJsPuh4UCTBtElmEaK6yYXoktwrRDwrtJheimaTD1JQ4dbkn0VIgGtPQJ8ynAXq1lksBAIEaWAhdQAhCEAJL2Aggi4ORGiEICOOz8BIc5geQbgOJcAetjknzYwOGSEIBe6jdQhAFlyyEIDm4FzcCEIBQalIQgBCEIDqEIQAhCEB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7163" y="-457200"/>
            <a:ext cx="1343025" cy="962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مشاهدة الصورة بالحجم الكامل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24384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تجارب عالمية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/>
              <a:t> </a:t>
            </a:r>
            <a:r>
              <a:rPr lang="ar-EG" dirty="0" smtClean="0"/>
              <a:t>تجربة جامعة </a:t>
            </a:r>
            <a:r>
              <a:rPr lang="en-US" dirty="0" smtClean="0"/>
              <a:t>Saint Leo University</a:t>
            </a:r>
            <a:r>
              <a:rPr lang="ar-EG" dirty="0" smtClean="0"/>
              <a:t> ، ويسمى نموذج </a:t>
            </a:r>
            <a:r>
              <a:rPr lang="en-US" dirty="0" smtClean="0"/>
              <a:t>IAPAS</a:t>
            </a:r>
            <a:r>
              <a:rPr lang="ar-EG" dirty="0" smtClean="0"/>
              <a:t> المطبق فى برامج إعداد المعلم .</a:t>
            </a:r>
          </a:p>
          <a:p>
            <a:endParaRPr lang="ar-EG" dirty="0"/>
          </a:p>
          <a:p>
            <a:r>
              <a:rPr lang="ar-EG" dirty="0" smtClean="0"/>
              <a:t> تجربة جامعة </a:t>
            </a:r>
            <a:r>
              <a:rPr lang="en-US" dirty="0" smtClean="0"/>
              <a:t>The University of Tennessee</a:t>
            </a:r>
            <a:r>
              <a:rPr lang="ar-EG" dirty="0" smtClean="0"/>
              <a:t> ، ويسمى نموذج </a:t>
            </a:r>
            <a:r>
              <a:rPr lang="en-US" dirty="0" smtClean="0"/>
              <a:t>PLP</a:t>
            </a:r>
            <a:r>
              <a:rPr lang="ar-EG" dirty="0" smtClean="0"/>
              <a:t> المطبق فى برامج كليتى التربية والعلوم الإنسانية والصحية لمرحلتى البكالوريوس والدراسات العليا.</a:t>
            </a:r>
            <a:endParaRPr lang="en-US" dirty="0"/>
          </a:p>
        </p:txBody>
      </p:sp>
      <p:pic>
        <p:nvPicPr>
          <p:cNvPr id="3074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16764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تجارب عالمية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/>
              <a:t> </a:t>
            </a:r>
            <a:r>
              <a:rPr lang="ar-EG" dirty="0" smtClean="0"/>
              <a:t>تجربة جامعة </a:t>
            </a:r>
            <a:r>
              <a:rPr lang="en-US" dirty="0" smtClean="0"/>
              <a:t>The University of Louisiana Monroe </a:t>
            </a:r>
            <a:r>
              <a:rPr lang="ar-EG" dirty="0" smtClean="0"/>
              <a:t> ، ويسمى نموذج </a:t>
            </a:r>
            <a:r>
              <a:rPr lang="en-US" dirty="0" smtClean="0"/>
              <a:t>TaskStream</a:t>
            </a:r>
            <a:r>
              <a:rPr lang="ar-EG" dirty="0" smtClean="0"/>
              <a:t> المطبق فى برامج كلية التربية لمرحلتى البكالوريوس والدراسات العليا.</a:t>
            </a:r>
          </a:p>
          <a:p>
            <a:endParaRPr lang="ar-EG" dirty="0"/>
          </a:p>
          <a:p>
            <a:r>
              <a:rPr lang="ar-EG" dirty="0" smtClean="0"/>
              <a:t>تجربة جامعة </a:t>
            </a:r>
            <a:r>
              <a:rPr lang="en-US" dirty="0" smtClean="0"/>
              <a:t>The University of Wisconsin Whitewater</a:t>
            </a:r>
            <a:r>
              <a:rPr lang="ar-EG" dirty="0" smtClean="0"/>
              <a:t> ، ويسمى نموذج </a:t>
            </a:r>
            <a:r>
              <a:rPr lang="en-US" dirty="0" smtClean="0"/>
              <a:t>Chalk and Wire</a:t>
            </a:r>
            <a:r>
              <a:rPr lang="ar-EG" dirty="0" smtClean="0"/>
              <a:t> المطبق فى برنامج إعداد معلم رياض الأطفال ومعلم التربية الخاصة .</a:t>
            </a:r>
            <a:endParaRPr lang="en-US" dirty="0"/>
          </a:p>
        </p:txBody>
      </p:sp>
      <p:sp>
        <p:nvSpPr>
          <p:cNvPr id="15362" name="AutoShape 2" descr="data:image/jpg;base64,/9j/4AAQSkZJRgABAQAAAQABAAD/2wCEAAkGBhQSERUUEhIVFRUUGBoXFxgYGRwYFRoXHRscGhwkHSIgISYeGBslGxghHy8gIygpMCwtHR4xNTArNSgsLCkBCQoKDgwOFw8PGjUlHyQpLCwpLCw1NSo0KS8sMTQ0KSwpKS0yKSwsLCotLC8sNCksLCksKSw1LCwpLCkqLCwsLP/AABEIAHcAhAMBIgACEQEDEQH/xAAcAAABBQEBAQAAAAAAAAAAAAAGAAEDBAUCBwj/xABLEAABAwIDBAQICQkHBQEAAAABAgMRACEEEjEFE0FRBiJhcTJSU4GRkrHRFBUWI0JzoeHwJCUzVJOis8HSNUNiY3KCowdEZIOyNP/EABoBAAIDAQEAAAAAAAAAAAAAAAABAgMGBQT/xAA0EQACAQEEBwcDBAMBAAAAAAAAAQIDERNxoQQSFCEyUdEVMUFSYYHwIjPBI0JikUOx4QX/2gAMAwEAAhEDEQA/ACbbKUwkBpJytNnKAASSm+ntqBvAthCTuQSU6BQGU3scxuLDTnU223FJuhJUoMtEJGp6t47Yqsh355QyOFpMdY9XNPCyibcTbXzn30KMXSTaKa9earSWt48yRWEbH9xPctH8zXa8GyEAhsFU3TmTYX4zB0Hp7K4xbqCo5AUpjTW/GtHZuHaUlOdCbpnMVaqzERE26oBmpyowjFOzv9ERVeo3ZbmzPGGa8hHbnRHt0+7zRqZa4NaEgjMmfo3B0IufRwrTbQiYVh245h4EfaeddqwzfkEHtDwHtPmqKjS5ZIleVfNmzGLTU/ojEeMjX01E4wjXJaSIlE8II4QZOt7aXrbXhUTbDtkXvvhpeOPd6Typ04RsmDhm44nfDs+/0U0qS/bkugter5s2DwDc3Tb/AFN1w/gGcqVBIKs10lSRlkkkyLHSY7R2wQr2az+rNx9aJ9E02G2ewpXWYbQImd4CZvax7vtqdlHy5LoRvKy/dmwc+BMabu3+pHEyffT/AABgGzc3F8yRwB+wkjzUW/E+E8Vv1vvpfE+E8Vv1vvo1aPlyXQd9X8+b6guUt3tEHmgki+nLgL865BbjwTw+k3y40VHY2E8Vv1vvpviXCeK363307KPlyXQV5V82bAjGOZVEIII55R7qg+Eq7PVHuo9+JcH4rfrffS+JcH4rfrffVynQX+PJFdtbzv8AtnmuNfJUNNOQ5nspUV9INm4dLiQhKIyDQzfMrtpVxa8qV5KyORstBvNnhbLwCHCpScSgKTmG4bt/srUYQ2oEqwsEGwggnjxPm91ZOEbzYxlJJAU0gGLH9Eo+0UVL2O2ASVLgXPWqdrShvfcZqa+qe7xMjDtNLRK8KEHtB0/H4GgoYd1pec/ATCFQBJzKAzSQDqZSABbwhWnsrGYPEqKWMRvFJEkJUZAsOXbVvaGCYYbU46taUJiTmJiSANBOpqcW4/TJu0qlB7rDD+Ym+z1xflNjyzcR21MyzhylR+BKTAsDAKrHSFGNIvzFaWKwjSFBErKiMx68JSmYlROkmw1JvyMSs7OaUQMygsjNkKxmygxMDUTx7RTvY82F3IxAWP1Bzjy09YfgU5UxMfAlzr2RIBjrG95gxoaIfiJvmv1jS+I2+a/WNF4ubFqMHc7ED8gckxI5Wv8AS04UxSwdMArhrbUgcFG4EmOyiP4ib5r9Y0viJvmv1qd6ubDUYNncSPzesjnbX1vSatYfB4ZUzhMkH6VptNoJtwrYXsBBFlrH+73io/k6nyrnpHuqLr2PxfzEd234r57FBOyGP1dPHgOfdXadm4eBOGRp4tXfk+PKueke6l8nh5Vz933VXtEuTy6ll2vT57FP4sw36qj1ab4sw36qj1au/J8eVc9KfdS+T48q56U+6i/fJ/2uoXa9PnsBnSfAsh1OVhKRkFgP8SqVWeleyQl5I3iz1BrHjK7KVc6rUbm9z+e5rtCh+hDAsbO//cx9Uj+CujignZo/LWPq0fwXKNTXQfdHAycuOWIAbW6OPONvobWwQ7i1vXcghstBtJByqCVBaTNjYGCDcVcZ0UxKw6C40S5hmm1KW7nJcQGpKeqMiPm1EglUmDaTR0rYzHkU3/FqTmxGSCN0IPK3ovbThVirSQ9Zg7s3o+pKEhWIyPtLdBdbWlRebKwo71KwRJkSPonwSAYqt0k6NKdeU4ypnMrCusglwpU2skqQRAMiCU8I14UWr2O0TJaB/E8+ZqNOzMORmDaCJ1kET6edQU3r6/j1DWYIO9FXUYtC2nkBCUpDYLplKgheZKgUlS0LWSowoEyZ0FVNn9D3sqW3nGsm83ikB4xHwdbaoypTALpSqOWpJkk9GyWYy7pMax3+fspfErPkU1O+kGszF6FbBcwxXnWFZmmM0OKX88lKg6ozpmMX4xwiimqmEZaRm3YSNM0EcNJvaKnW8ACTYC5kgRVcpOTtYm7SSlXObspJXOn8qiI6pVwXQCAdToJEmNacq7KAOqhxRXHzYSTP0tIrpT4AkkAc5EV0V/i1AAX0qKt6jOAFbsSBceEqnrvpifn0/Vj/AOlU1eCpxM12h/YhgUOiRScSjKpxQAaErkn9A7p2SPxavQq886OqdRjWUOKCgpCVDiYDTkXgeMfso/xHgK7j7K6LW6OBkp8csSPE4VLkZkgxpc1GzsxCSFJSARxk9386+fdnAZRvlYwKCr5Asgp6sC/gnwr34eeZtDYUJXj1CbjKoW834/n6XoMbbW9+BZY0rLT6Gk1lq6M4cwN0ABGhUNI5G+leFLbRICXMdEGSUqsZTEAG8jNqdY8z4plAR827jVLIJAKVAAyYCvMOHPzVPZP5ZEdQ93w2wGW1JWlEKTocyidCOJvYnWtGTXzF+Uf5/wDyUvyj/P8A+SpbF/IeofRCui+HJJLQ60k9ZUEqMnjzrpHRtgTDeqSk9ZVwTJm970Df9Fd5lxW8z6tRnzcl6TXpS3ANSB3mK8dSGpJxK5bjO+TbHkxrPhKmZnne/wDPnV/C4YNoShAhKRAEk289V1bVEwhC3Dr1RAjvUUgjtBqFe2FifyZyE69dqR39e1JU5P5YVOtFf8Tf+ixjtmIejeJnLMQpSdYnSOVU2uirA/u571KP3VJhukTalBCgttSvBDiSmeNjdJ8xrRU8kGCoTExN4593bSlFx70ShUjNWxdpmJ6NMgyERKVJIzGCFROt5sNKf5NsRG74z4SpmZ53vz7eZrRGIT4ybiRcac+7trorHMW1qJM8+6W9H2UvJARHUGileMrtpqv9LnkqeSQoHqDQg/SVSrwVOJmu0L7EMCvs8/nHD/Up/hKo6f8ABV3H2V5/sbCJb2ixlEZmwo9pLSvx6K9Af8FXcfZXSlwxw/LMlLjliY2LVi83zKWVIi2dS0qmOwERP2HsvDvsaTCUYY/+xdu8QfaK52lj8MlcPi6QLlCynQqEEWkCT2TVfBbTwLahuoCk8kOzJnsuTeoCNfA78g75CAZtu1EiO3NF6tZVcleke+osDtYPIzt3TJFwRoY41Xe6SNoUpKlQUmCMqtYm0UAXcquSvSPfSyq5K9I99UflQzMbwTbgriAf51G90uZSkqzEhIkwhRMSBpE/SFIaTk7EaeHPWPd/OhHpbv8AEPKRh0OL+CoCklCkpSMUSlaM2ZScwCEiQJ/S91F2GMk9wqF/ZWYq+dcTmIIyqjKbi1u3jOlWQlqu0QGbT2oF4hjHthRDWGQ4pIEq3S3Ch0QLlSQc0c0VAxs4KOJL7zbLi3cO+d9BaLqkLWG1gkZkhPViR4AIuKM0dHgDIxGIBv8ATHEk+LGpq5g9nZAoFxbmaJ3hCtPMKsvbFYkS1jBwK04nAFJQllBWptQZSFNqG8KVFqwlDl7xoo61Wb2egJUkvJUCUqzLZzOEo3eUKVmAUkhABTAnrQRwK8Y8UIJQ2XCIhIIB1E62sL+as5rarsdbBrT1gICkqMXvygED01U97tINmJiNltuZgVphy5KGYWDkKIR1yUI5pgySu/Wt07s5DiluKdO8WUyUt5UkDLmTBUbKSkWJkFMjSK2XNqOgn8jWSCbhSMptYg69mn2Xp07Uc/U3JOt0R7aVgWgL0wwim3wltwIBSVxuUm63HF65uAVl81KtrpUrO8kqRlOSIVBMBSr24Uq59TiZrtC+xDAh2efzjhvqR/CVR0/4Ku4+ygXZ4/OOG+pH8JVHT/gq7j7K6UuGOH5ZkpccsTJxTLhUC2pkC052lLVMjQhaYGWREa37KhThsRaXMLw/7df+Gf77/V6RyM396OdLejnURWEGz8OoZt/u1kxlyIKEgReylKM5pMzpA4Sbm6b8QeqKi3o50t6OdG8LCXdN+IPVFINN+IPVFZe39njE4Z1jeZN6nLmAki4OkidIiaEFf9MEFKhvcPKuPwYyJnT562v2CrIRi19UrBqKPQ8KL/7RVms7YuGDTaGwor3baEZjqcoiT3xWjVYmOKeua6pAirtJMtkZFLuOqlWU6jjIgc+ysROB/wDGfnj87InvmTrr91be0kS2RlWq6bIOVXhDQyI561k/BrR8HxGpNnL8NetfSw5AUDOl4XhuHyE5oO81sdOtNzYTzqNOGMEHDv6R+mm3CCVTPfHfxrncZrqYxIBOYy6RrfTNPm4d9MtIAMMPnMCk/OHSx4njQFoPdKUZXUwy9dsG68xF1DUq7KeqnSdo71MNPDqDVc/SUOKjSrw1F9TNZoT/AEIYGngD+csN9SP4Ro6f8FXcfZQJgP7Sw31A/hGjt/wVdx9ldGXDHD8sykuOWIMY51wKcyPtJhqUoVEpVPhK1OSLaa1TGJxgMqcweWR9JYtcWPM21njVjabRJdPwUOAtQFBQC1nMOpbrJ5z2ejGawSM39mPDrAhWe83uetz0iTepsbNJt7GSZcwhEkWKgpJAIMaiQrgZ0ItTIdx05d5gyTMSV5iJPARoI0HA86zlM3V+bHrklR3hGYn0SbmSftqbDJ3KgtrZroUQoGFXFwBrYggk9mWI0qIGpGNyi+HzSrx8hEjLwzSBm0OpHKutnDFhY35YKLyUZ888NRET9gGpqXZu0XHCQvDuMwAZUQQTMECL9vnrQpiLGC1V3D2mrYNU8HqruHtNWgagyL7zunFMDUbz4T38qQiPaQls9VS9LJOVWo4yO/Wh15ubBjEi/le2fGNq1sViVESBPITFZR2y6FFIwTyoJGYFOXVQB5wQlJ0PhdhqWqLW8BlslWZRYf4/3ms9W3WgWUTw0pJwgJuw/fk5y59bmTz0qf49fTljAukEdbrDMkyRpEKEAKmeMRrV7A41a2yo4dSCFZcqiJIt1geV/so9BN2bwN6VJ+eHzbyepMFY1KlG3W0pVH0p2m6XhODcTCSLKSQQFrg3jUX89KudU4mbDQvsQwJMFtdobQw68/VSyATCtd2Ry50aK6S4ciC5r/hX7qVKrHpErI4Hmf8A5VFyk7X3+nQzM+B8q7+1xP8AVSz4Hyrv7XE/1UqVG01B9l0uby6Cz4Hyrv7XE/1Us+B8q7+1xP8AVSpUbTUDsulzeXQWfA+Vd/a4n+qlnwPlXf2uJ/qpUqNpqB2XS5vLoWcFtTCNTkcV1onMXl6cs0xrwqz8pMN5T91fup6VLaJC7Ko83l0F8pcP5T91fuqM7ewp+n+6v3UqVF/IOyaPN5dBvjzC+OPVX7qcbdwo+mPVX7qVKjaJC7Jo83l0OvlFhvKfur91OOkeG8p+6v3UqVF/IfZVHm8ugK9KtssreSUrkZANFeMrsp6VKvJOo3Jnf0bQqcaUUm/ns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7163" y="-541338"/>
            <a:ext cx="1257300" cy="1133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4" name="Picture 4" descr="http://www.education.purdue.edu/edit/taskstream/img/taskStreamLog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600200"/>
            <a:ext cx="2819400" cy="2209800"/>
          </a:xfrm>
          <a:prstGeom prst="rect">
            <a:avLst/>
          </a:prstGeom>
          <a:noFill/>
        </p:spPr>
      </p:pic>
      <p:pic>
        <p:nvPicPr>
          <p:cNvPr id="15366" name="Picture 6" descr="http://www2.uwrf.edu/career/assets/images/chalk_and_wire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4038600"/>
            <a:ext cx="28194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905000"/>
            <a:ext cx="4495800" cy="1706562"/>
          </a:xfrm>
        </p:spPr>
        <p:txBody>
          <a:bodyPr/>
          <a:lstStyle/>
          <a:p>
            <a:r>
              <a:rPr lang="ar-EG" sz="4500" dirty="0" smtClean="0"/>
              <a:t>قبل البدء</a:t>
            </a:r>
            <a:endParaRPr lang="en-US" sz="4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4038600" cy="868362"/>
          </a:xfrm>
        </p:spPr>
        <p:txBody>
          <a:bodyPr/>
          <a:lstStyle/>
          <a:p>
            <a:r>
              <a:rPr lang="en-US" dirty="0" smtClean="0"/>
              <a:t>Selected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525963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 </a:t>
            </a:r>
            <a:r>
              <a:rPr lang="en-US" sz="1600" dirty="0" smtClean="0"/>
              <a:t>Sivakumaran, T. et al. (2010). Electronic Assessment Systems: Implementation, Maintenance and Support. </a:t>
            </a:r>
            <a:r>
              <a:rPr lang="en-US" sz="1600" u="sng" dirty="0" smtClean="0"/>
              <a:t>Focus on Colleges, Universities, and Schools</a:t>
            </a:r>
            <a:r>
              <a:rPr lang="en-US" sz="1600" dirty="0" smtClean="0"/>
              <a:t>. 4 (1), 1-9.</a:t>
            </a:r>
          </a:p>
          <a:p>
            <a:pPr rtl="0"/>
            <a:endParaRPr lang="en-US" sz="1600" dirty="0" smtClean="0"/>
          </a:p>
          <a:p>
            <a:pPr rtl="0"/>
            <a:r>
              <a:rPr lang="en-US" sz="1600" dirty="0" smtClean="0"/>
              <a:t>Barrett</a:t>
            </a:r>
            <a:r>
              <a:rPr lang="en-US" sz="1600" dirty="0"/>
              <a:t>, H. C. (2004). Differentiating electronic portfolios and online assessment management systems. Retrieved from http://electronicportfolios.com/portfolios/SITE2004paper.pdf </a:t>
            </a:r>
          </a:p>
          <a:p>
            <a:pPr rtl="0"/>
            <a:endParaRPr lang="en-US" sz="1600" dirty="0" smtClean="0"/>
          </a:p>
          <a:p>
            <a:pPr rtl="0"/>
            <a:r>
              <a:rPr lang="en-US" sz="1600" dirty="0" err="1" smtClean="0"/>
              <a:t>Swade</a:t>
            </a:r>
            <a:r>
              <a:rPr lang="en-US" sz="1600" dirty="0"/>
              <a:t>, V., Parrish, T., &amp; Walker, C. (2009). Electronic assessment: Impact on teaching and learning. Retrieved from http://academics.georgiasouthern.edu/ijsotl/conference/proceedings/2009/proc </a:t>
            </a:r>
            <a:r>
              <a:rPr lang="en-US" sz="1600" dirty="0" err="1"/>
              <a:t>dcs</a:t>
            </a:r>
            <a:r>
              <a:rPr lang="en-US" sz="1600" dirty="0"/>
              <a:t>/Vera%20Swade/SoTL%20Georgia%20Conference%20Paper-%</a:t>
            </a:r>
            <a:r>
              <a:rPr lang="en-US" sz="1600" dirty="0" smtClean="0"/>
              <a:t>203-30-09.doc</a:t>
            </a:r>
            <a:endParaRPr lang="ar-EG" sz="1600" dirty="0" smtClean="0"/>
          </a:p>
          <a:p>
            <a:pPr rtl="0"/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online.waikato.ac.nz/blog/crisp--assessment-cy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5638800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ediasphere.com.au/files/image/Learning_diagram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458200" cy="58674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أنواع الاستجابات فى التقييم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dirty="0" smtClean="0"/>
              <a:t>الاستجابات التقاربية </a:t>
            </a:r>
            <a:r>
              <a:rPr lang="en-US" dirty="0" smtClean="0"/>
              <a:t>Convergent</a:t>
            </a:r>
            <a:r>
              <a:rPr lang="ar-EG" dirty="0" smtClean="0"/>
              <a:t> تعتمد على وجود إجابة صواب معروفة مسبقاً.</a:t>
            </a:r>
          </a:p>
          <a:p>
            <a:endParaRPr lang="ar-EG" dirty="0" smtClean="0"/>
          </a:p>
          <a:p>
            <a:r>
              <a:rPr lang="ar-EG" dirty="0" smtClean="0"/>
              <a:t> الاستجابات التباعدية </a:t>
            </a:r>
            <a:r>
              <a:rPr lang="en-US" dirty="0" smtClean="0"/>
              <a:t>Divergent</a:t>
            </a:r>
            <a:r>
              <a:rPr lang="ar-EG" dirty="0" smtClean="0"/>
              <a:t> تعتمد الاجابات على وجهة النظر أو التحليل.</a:t>
            </a:r>
          </a:p>
          <a:p>
            <a:endParaRPr lang="ar-EG" dirty="0" smtClean="0"/>
          </a:p>
          <a:p>
            <a:r>
              <a:rPr lang="ar-EG" dirty="0" smtClean="0"/>
              <a:t> التقييم التقاربى : تعود جذوره إلى التعلم الاتقانى.</a:t>
            </a:r>
          </a:p>
          <a:p>
            <a:endParaRPr lang="ar-EG" dirty="0" smtClean="0"/>
          </a:p>
          <a:p>
            <a:r>
              <a:rPr lang="ar-EG" dirty="0" smtClean="0"/>
              <a:t> التقييم التباعدى : تعود جذوره إلى النظرة البنائية للتعلم ، التى تعتمد على عمل الطلاب مع أعضاء هيئة التدريس بشكل تعاونى .</a:t>
            </a:r>
          </a:p>
          <a:p>
            <a:pPr>
              <a:buNone/>
            </a:pPr>
            <a:endParaRPr lang="ar-EG" dirty="0" smtClean="0"/>
          </a:p>
        </p:txBody>
      </p:sp>
      <p:pic>
        <p:nvPicPr>
          <p:cNvPr id="26626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1905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www.gips.org/assets/images/DistrictServices/T_L/Assessment/LearningTriang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7391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الوضع الراهن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5867400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 غالباً ما نعلم ما ننوى قياسه من استجابات .</a:t>
            </a:r>
          </a:p>
          <a:p>
            <a:endParaRPr lang="ar-EG" dirty="0" smtClean="0"/>
          </a:p>
          <a:p>
            <a:r>
              <a:rPr lang="ar-EG" dirty="0" smtClean="0"/>
              <a:t> نستخدم إستراتيجيات تدريس تتلاءم مع ما ننوى قياسه .</a:t>
            </a:r>
          </a:p>
          <a:p>
            <a:endParaRPr lang="ar-EG" dirty="0" smtClean="0"/>
          </a:p>
          <a:p>
            <a:r>
              <a:rPr lang="ar-EG" dirty="0" smtClean="0"/>
              <a:t> نبنى أدوات قياس تتلاءم مع ما ننوى قياسه .</a:t>
            </a:r>
          </a:p>
          <a:p>
            <a:endParaRPr lang="ar-EG" dirty="0" smtClean="0"/>
          </a:p>
          <a:p>
            <a:r>
              <a:rPr lang="ar-EG" dirty="0" smtClean="0"/>
              <a:t> مقاومة التغيير .</a:t>
            </a:r>
            <a:endParaRPr lang="en-US" dirty="0"/>
          </a:p>
        </p:txBody>
      </p:sp>
      <p:pic>
        <p:nvPicPr>
          <p:cNvPr id="25602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20574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التوجهات </a:t>
            </a:r>
            <a:r>
              <a:rPr lang="ar-EG" dirty="0" smtClean="0"/>
              <a:t>العالمية (1-3)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أصبح التقويم الإليكترونى تياراً أساسياً فى الفصول الدراسية ومواقف العمل .</a:t>
            </a:r>
          </a:p>
          <a:p>
            <a:endParaRPr lang="ar-EG" dirty="0" smtClean="0"/>
          </a:p>
          <a:p>
            <a:r>
              <a:rPr lang="ar-EG" dirty="0" smtClean="0"/>
              <a:t> يدعم التقويم الإليكترونى عملية التقويم التكوينى والتجميعى .</a:t>
            </a:r>
          </a:p>
          <a:p>
            <a:endParaRPr lang="ar-EG" dirty="0" smtClean="0"/>
          </a:p>
          <a:p>
            <a:r>
              <a:rPr lang="ar-EG" dirty="0" smtClean="0"/>
              <a:t> يساعد التقويم الإليكترونى فى تطوير تقويم تعلم الطلاب .   </a:t>
            </a:r>
            <a:endParaRPr lang="en-US" dirty="0"/>
          </a:p>
        </p:txBody>
      </p:sp>
      <p:pic>
        <p:nvPicPr>
          <p:cNvPr id="36866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274320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1002</Words>
  <Application>Microsoft Office PowerPoint</Application>
  <PresentationFormat>On-screen Show (4:3)</PresentationFormat>
  <Paragraphs>153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  التقويم الإليكترونى  د / محسوب عبد القادر مدرس القياس والتقويم – كلية التربية  نائب مدير مركز ضمان الجودة </vt:lpstr>
      <vt:lpstr>محتوى ورشة العمل</vt:lpstr>
      <vt:lpstr>قبل البدء</vt:lpstr>
      <vt:lpstr>Slide 4</vt:lpstr>
      <vt:lpstr>Slide 5</vt:lpstr>
      <vt:lpstr>أنواع الاستجابات فى التقييم</vt:lpstr>
      <vt:lpstr>Slide 7</vt:lpstr>
      <vt:lpstr>الوضع الراهن</vt:lpstr>
      <vt:lpstr>التوجهات العالمية (1-3)</vt:lpstr>
      <vt:lpstr>التوجهات العالمية (2-3)</vt:lpstr>
      <vt:lpstr>التوجهات العالمية (3-3)</vt:lpstr>
      <vt:lpstr>بعد البدء</vt:lpstr>
      <vt:lpstr>نظام التقويم الإليكترونى (1-3)</vt:lpstr>
      <vt:lpstr>نظام التقويم الإليكترونى (2-3)</vt:lpstr>
      <vt:lpstr>نظام التقويم الإليكترونى (3-3)</vt:lpstr>
      <vt:lpstr>أنواع النظم المستخدمة</vt:lpstr>
      <vt:lpstr>الدافع نحو نظام التقويم الإليكترونى</vt:lpstr>
      <vt:lpstr>الهدف من نظام التقويم الإليكترونى</vt:lpstr>
      <vt:lpstr>خطوات إستخدام نظام التقويم الإليكترونى  </vt:lpstr>
      <vt:lpstr>فوائد نظام التقويم الإليكترونى (1-2)</vt:lpstr>
      <vt:lpstr>فوائد نظام التقويم الإليكترونى (2-2)</vt:lpstr>
      <vt:lpstr>متطلبات تطبيق نظام التقويم الإليكترونى</vt:lpstr>
      <vt:lpstr>مشكلات تطبيق نظام التقويم الإليكترونى (1-3)</vt:lpstr>
      <vt:lpstr>مشكلات تطبيق نظام التقويم الإليكترونى (2-3)</vt:lpstr>
      <vt:lpstr>مشكلات تطبيق نظام التقويم الإليكترونى (3-3)</vt:lpstr>
      <vt:lpstr>متطلبات بعد التنفيذ</vt:lpstr>
      <vt:lpstr>ملاحظات</vt:lpstr>
      <vt:lpstr>تجارب عالمية</vt:lpstr>
      <vt:lpstr>تجارب عالمية</vt:lpstr>
      <vt:lpstr>Selected References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dr_mahssob</dc:creator>
  <cp:lastModifiedBy>dr_mahssob</cp:lastModifiedBy>
  <cp:revision>56</cp:revision>
  <dcterms:created xsi:type="dcterms:W3CDTF">2010-09-17T00:28:20Z</dcterms:created>
  <dcterms:modified xsi:type="dcterms:W3CDTF">2010-09-13T02:13:29Z</dcterms:modified>
</cp:coreProperties>
</file>