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381" r:id="rId2"/>
    <p:sldId id="286" r:id="rId3"/>
    <p:sldId id="289" r:id="rId4"/>
    <p:sldId id="380" r:id="rId5"/>
    <p:sldId id="374" r:id="rId6"/>
    <p:sldId id="376" r:id="rId7"/>
    <p:sldId id="349" r:id="rId8"/>
    <p:sldId id="378" r:id="rId9"/>
    <p:sldId id="382" r:id="rId10"/>
    <p:sldId id="383" r:id="rId11"/>
    <p:sldId id="347" r:id="rId12"/>
    <p:sldId id="355" r:id="rId13"/>
    <p:sldId id="350" r:id="rId14"/>
    <p:sldId id="353" r:id="rId15"/>
    <p:sldId id="354" r:id="rId16"/>
    <p:sldId id="377" r:id="rId17"/>
    <p:sldId id="351" r:id="rId18"/>
    <p:sldId id="356" r:id="rId19"/>
    <p:sldId id="357" r:id="rId20"/>
    <p:sldId id="358" r:id="rId21"/>
    <p:sldId id="359" r:id="rId22"/>
    <p:sldId id="360" r:id="rId23"/>
    <p:sldId id="361" r:id="rId24"/>
    <p:sldId id="365" r:id="rId25"/>
    <p:sldId id="364" r:id="rId26"/>
    <p:sldId id="363" r:id="rId27"/>
    <p:sldId id="367" r:id="rId28"/>
    <p:sldId id="366" r:id="rId29"/>
    <p:sldId id="372" r:id="rId30"/>
    <p:sldId id="371" r:id="rId31"/>
    <p:sldId id="346" r:id="rId3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14F682-B05C-493C-803B-72D163DC358A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gm:spPr>
      <dgm:t>
        <a:bodyPr/>
        <a:lstStyle/>
        <a:p>
          <a:pPr rtl="1"/>
          <a:endParaRPr lang="ar-EG"/>
        </a:p>
      </dgm:t>
    </dgm:pt>
    <dgm:pt modelId="{10EB952A-7D6F-4D44-98D0-B04EAF2E48C0}">
      <dgm:prSet phldrT="[Text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rtl="1"/>
          <a:r>
            <a:rPr lang="ar-EG" sz="3600" dirty="0" smtClean="0">
              <a:cs typeface="mohammad bold art 1" pitchFamily="2" charset="-78"/>
            </a:rPr>
            <a:t>خطط</a:t>
          </a:r>
          <a:endParaRPr lang="ar-EG" sz="3600" dirty="0">
            <a:cs typeface="mohammad bold art 1" pitchFamily="2" charset="-78"/>
          </a:endParaRPr>
        </a:p>
      </dgm:t>
    </dgm:pt>
    <dgm:pt modelId="{92F7DA95-B00C-4BE8-9845-550BF440FB94}" type="parTrans" cxnId="{09778D92-BA4B-4053-823A-CA0EAB26F5E5}">
      <dgm:prSet/>
      <dgm:spPr/>
      <dgm:t>
        <a:bodyPr/>
        <a:lstStyle/>
        <a:p>
          <a:pPr rtl="1"/>
          <a:endParaRPr lang="ar-EG"/>
        </a:p>
      </dgm:t>
    </dgm:pt>
    <dgm:pt modelId="{9C1AFF3D-4453-45B9-A912-9C7537A9ABE5}" type="sibTrans" cxnId="{09778D92-BA4B-4053-823A-CA0EAB26F5E5}">
      <dgm:prSet/>
      <dgm:spPr>
        <a:solidFill>
          <a:srgbClr val="FF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rtl="1"/>
          <a:endParaRPr lang="ar-EG"/>
        </a:p>
      </dgm:t>
    </dgm:pt>
    <dgm:pt modelId="{C57CE18A-BEAC-4252-A657-7D73C9E4341C}">
      <dgm:prSet phldrT="[Text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rtl="1"/>
          <a:r>
            <a:rPr lang="ar-EG" sz="3600" dirty="0" smtClean="0">
              <a:cs typeface="mohammad bold art 1" pitchFamily="2" charset="-78"/>
            </a:rPr>
            <a:t>نفذ</a:t>
          </a:r>
        </a:p>
      </dgm:t>
    </dgm:pt>
    <dgm:pt modelId="{3FE3039A-31B6-43A7-BE02-187FC090C497}" type="parTrans" cxnId="{CBF2316C-7D8C-4AA7-A225-2D060160BCF6}">
      <dgm:prSet/>
      <dgm:spPr/>
      <dgm:t>
        <a:bodyPr/>
        <a:lstStyle/>
        <a:p>
          <a:pPr rtl="1"/>
          <a:endParaRPr lang="ar-EG"/>
        </a:p>
      </dgm:t>
    </dgm:pt>
    <dgm:pt modelId="{C4648999-DEE3-4BF6-B9A7-581A9AB3DFF6}" type="sibTrans" cxnId="{CBF2316C-7D8C-4AA7-A225-2D060160BCF6}">
      <dgm:prSet/>
      <dgm:spPr>
        <a:solidFill>
          <a:srgbClr val="FF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rtl="1"/>
          <a:endParaRPr lang="ar-EG"/>
        </a:p>
      </dgm:t>
    </dgm:pt>
    <dgm:pt modelId="{8F5D569B-D5C0-4B33-97DE-04CA18961F1F}">
      <dgm:prSet phldrT="[Text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rtl="1"/>
          <a:r>
            <a:rPr lang="ar-EG" sz="3600" dirty="0" smtClean="0">
              <a:cs typeface="mohammad bold art 1" pitchFamily="2" charset="-78"/>
            </a:rPr>
            <a:t>افحص</a:t>
          </a:r>
        </a:p>
      </dgm:t>
    </dgm:pt>
    <dgm:pt modelId="{18111699-E08B-40FF-B73B-846008960009}" type="parTrans" cxnId="{0BECB67E-6678-4B5C-AF9D-0C3266698194}">
      <dgm:prSet/>
      <dgm:spPr/>
      <dgm:t>
        <a:bodyPr/>
        <a:lstStyle/>
        <a:p>
          <a:pPr rtl="1"/>
          <a:endParaRPr lang="ar-EG"/>
        </a:p>
      </dgm:t>
    </dgm:pt>
    <dgm:pt modelId="{419BB63F-1DC2-4FEC-AA87-FDE153E915D9}" type="sibTrans" cxnId="{0BECB67E-6678-4B5C-AF9D-0C3266698194}">
      <dgm:prSet/>
      <dgm:spPr>
        <a:solidFill>
          <a:srgbClr val="FF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rtl="1"/>
          <a:endParaRPr lang="ar-EG"/>
        </a:p>
      </dgm:t>
    </dgm:pt>
    <dgm:pt modelId="{974C7333-E191-4BC5-B423-6E4F77E20FA9}">
      <dgm:prSet phldrT="[Text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rtl="1"/>
          <a:r>
            <a:rPr lang="ar-EG" sz="3600" dirty="0" smtClean="0">
              <a:cs typeface="mohammad bold art 1" pitchFamily="2" charset="-78"/>
            </a:rPr>
            <a:t>عدل</a:t>
          </a:r>
        </a:p>
      </dgm:t>
    </dgm:pt>
    <dgm:pt modelId="{E89F46A1-B029-457A-A61B-B09CC734F8AD}" type="parTrans" cxnId="{A06F7FDA-3F27-49C4-B9E8-88E5382E228A}">
      <dgm:prSet/>
      <dgm:spPr/>
      <dgm:t>
        <a:bodyPr/>
        <a:lstStyle/>
        <a:p>
          <a:pPr rtl="1"/>
          <a:endParaRPr lang="ar-EG"/>
        </a:p>
      </dgm:t>
    </dgm:pt>
    <dgm:pt modelId="{2A354A9A-8263-4556-B89A-2E1A3A272DD1}" type="sibTrans" cxnId="{A06F7FDA-3F27-49C4-B9E8-88E5382E228A}">
      <dgm:prSet/>
      <dgm:spPr>
        <a:solidFill>
          <a:srgbClr val="FF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rtl="1"/>
          <a:endParaRPr lang="ar-EG"/>
        </a:p>
      </dgm:t>
    </dgm:pt>
    <dgm:pt modelId="{5E9ADFC3-7FB8-4169-98C8-D20CCC8B301A}" type="pres">
      <dgm:prSet presAssocID="{8314F682-B05C-493C-803B-72D163DC358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0FE9A920-41B2-474C-BF40-4092EE26E33A}" type="pres">
      <dgm:prSet presAssocID="{10EB952A-7D6F-4D44-98D0-B04EAF2E48C0}" presName="dummy" presStyleCnt="0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B8DDFFA3-5A46-4E42-9BD6-0CBD7F999EC0}" type="pres">
      <dgm:prSet presAssocID="{10EB952A-7D6F-4D44-98D0-B04EAF2E48C0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53E32805-791B-484A-90CC-431B45BDDA99}" type="pres">
      <dgm:prSet presAssocID="{9C1AFF3D-4453-45B9-A912-9C7537A9ABE5}" presName="sibTrans" presStyleLbl="node1" presStyleIdx="0" presStyleCnt="4"/>
      <dgm:spPr/>
      <dgm:t>
        <a:bodyPr/>
        <a:lstStyle/>
        <a:p>
          <a:pPr rtl="1"/>
          <a:endParaRPr lang="ar-EG"/>
        </a:p>
      </dgm:t>
    </dgm:pt>
    <dgm:pt modelId="{DEA3DE1F-B063-4EC9-AD5A-29DF757351C9}" type="pres">
      <dgm:prSet presAssocID="{C57CE18A-BEAC-4252-A657-7D73C9E4341C}" presName="dummy" presStyleCnt="0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99EA0126-49CA-4546-B843-F41C7C257EA6}" type="pres">
      <dgm:prSet presAssocID="{C57CE18A-BEAC-4252-A657-7D73C9E4341C}" presName="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7F737789-377E-458E-BC70-2DC9692D751C}" type="pres">
      <dgm:prSet presAssocID="{C4648999-DEE3-4BF6-B9A7-581A9AB3DFF6}" presName="sibTrans" presStyleLbl="node1" presStyleIdx="1" presStyleCnt="4"/>
      <dgm:spPr/>
      <dgm:t>
        <a:bodyPr/>
        <a:lstStyle/>
        <a:p>
          <a:pPr rtl="1"/>
          <a:endParaRPr lang="ar-EG"/>
        </a:p>
      </dgm:t>
    </dgm:pt>
    <dgm:pt modelId="{36965A46-E30F-4323-9928-5955AEFD997E}" type="pres">
      <dgm:prSet presAssocID="{8F5D569B-D5C0-4B33-97DE-04CA18961F1F}" presName="dummy" presStyleCnt="0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865452E3-5737-434E-8845-9EB974127DAB}" type="pres">
      <dgm:prSet presAssocID="{8F5D569B-D5C0-4B33-97DE-04CA18961F1F}" presName="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24BE027D-D71C-4CE6-BBD1-ECAB869AEB59}" type="pres">
      <dgm:prSet presAssocID="{419BB63F-1DC2-4FEC-AA87-FDE153E915D9}" presName="sibTrans" presStyleLbl="node1" presStyleIdx="2" presStyleCnt="4"/>
      <dgm:spPr/>
      <dgm:t>
        <a:bodyPr/>
        <a:lstStyle/>
        <a:p>
          <a:pPr rtl="1"/>
          <a:endParaRPr lang="ar-EG"/>
        </a:p>
      </dgm:t>
    </dgm:pt>
    <dgm:pt modelId="{2822710B-3F6E-4CBF-B91A-8237FE473E28}" type="pres">
      <dgm:prSet presAssocID="{974C7333-E191-4BC5-B423-6E4F77E20FA9}" presName="dummy" presStyleCnt="0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C8E19231-2FE0-42F7-B654-40BD90D75F03}" type="pres">
      <dgm:prSet presAssocID="{974C7333-E191-4BC5-B423-6E4F77E20FA9}" presName="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26900E96-5223-4243-B180-7EDEFE1D3CB9}" type="pres">
      <dgm:prSet presAssocID="{2A354A9A-8263-4556-B89A-2E1A3A272DD1}" presName="sibTrans" presStyleLbl="node1" presStyleIdx="3" presStyleCnt="4"/>
      <dgm:spPr/>
      <dgm:t>
        <a:bodyPr/>
        <a:lstStyle/>
        <a:p>
          <a:pPr rtl="1"/>
          <a:endParaRPr lang="ar-EG"/>
        </a:p>
      </dgm:t>
    </dgm:pt>
  </dgm:ptLst>
  <dgm:cxnLst>
    <dgm:cxn modelId="{9C6BAD67-E90C-4DB6-814B-F07E41A2EEE1}" type="presOf" srcId="{9C1AFF3D-4453-45B9-A912-9C7537A9ABE5}" destId="{53E32805-791B-484A-90CC-431B45BDDA99}" srcOrd="0" destOrd="0" presId="urn:microsoft.com/office/officeart/2005/8/layout/cycle1"/>
    <dgm:cxn modelId="{F6E9ADC4-EF1B-472F-9FD6-552161F4992A}" type="presOf" srcId="{8314F682-B05C-493C-803B-72D163DC358A}" destId="{5E9ADFC3-7FB8-4169-98C8-D20CCC8B301A}" srcOrd="0" destOrd="0" presId="urn:microsoft.com/office/officeart/2005/8/layout/cycle1"/>
    <dgm:cxn modelId="{04A76C5B-927C-4330-B5E9-CE0F085AC0B0}" type="presOf" srcId="{419BB63F-1DC2-4FEC-AA87-FDE153E915D9}" destId="{24BE027D-D71C-4CE6-BBD1-ECAB869AEB59}" srcOrd="0" destOrd="0" presId="urn:microsoft.com/office/officeart/2005/8/layout/cycle1"/>
    <dgm:cxn modelId="{CBF2316C-7D8C-4AA7-A225-2D060160BCF6}" srcId="{8314F682-B05C-493C-803B-72D163DC358A}" destId="{C57CE18A-BEAC-4252-A657-7D73C9E4341C}" srcOrd="1" destOrd="0" parTransId="{3FE3039A-31B6-43A7-BE02-187FC090C497}" sibTransId="{C4648999-DEE3-4BF6-B9A7-581A9AB3DFF6}"/>
    <dgm:cxn modelId="{004D0ED5-A75B-4750-9088-F11FE2C31F3B}" type="presOf" srcId="{8F5D569B-D5C0-4B33-97DE-04CA18961F1F}" destId="{865452E3-5737-434E-8845-9EB974127DAB}" srcOrd="0" destOrd="0" presId="urn:microsoft.com/office/officeart/2005/8/layout/cycle1"/>
    <dgm:cxn modelId="{846F8D0B-3409-49BB-A422-42DDB5A207F2}" type="presOf" srcId="{C4648999-DEE3-4BF6-B9A7-581A9AB3DFF6}" destId="{7F737789-377E-458E-BC70-2DC9692D751C}" srcOrd="0" destOrd="0" presId="urn:microsoft.com/office/officeart/2005/8/layout/cycle1"/>
    <dgm:cxn modelId="{A06F7FDA-3F27-49C4-B9E8-88E5382E228A}" srcId="{8314F682-B05C-493C-803B-72D163DC358A}" destId="{974C7333-E191-4BC5-B423-6E4F77E20FA9}" srcOrd="3" destOrd="0" parTransId="{E89F46A1-B029-457A-A61B-B09CC734F8AD}" sibTransId="{2A354A9A-8263-4556-B89A-2E1A3A272DD1}"/>
    <dgm:cxn modelId="{0BECB67E-6678-4B5C-AF9D-0C3266698194}" srcId="{8314F682-B05C-493C-803B-72D163DC358A}" destId="{8F5D569B-D5C0-4B33-97DE-04CA18961F1F}" srcOrd="2" destOrd="0" parTransId="{18111699-E08B-40FF-B73B-846008960009}" sibTransId="{419BB63F-1DC2-4FEC-AA87-FDE153E915D9}"/>
    <dgm:cxn modelId="{D8A4718C-B06A-4237-B1AF-4B31D57AF014}" type="presOf" srcId="{974C7333-E191-4BC5-B423-6E4F77E20FA9}" destId="{C8E19231-2FE0-42F7-B654-40BD90D75F03}" srcOrd="0" destOrd="0" presId="urn:microsoft.com/office/officeart/2005/8/layout/cycle1"/>
    <dgm:cxn modelId="{8698E2D7-9D08-4B5C-B1C7-7939749850A3}" type="presOf" srcId="{10EB952A-7D6F-4D44-98D0-B04EAF2E48C0}" destId="{B8DDFFA3-5A46-4E42-9BD6-0CBD7F999EC0}" srcOrd="0" destOrd="0" presId="urn:microsoft.com/office/officeart/2005/8/layout/cycle1"/>
    <dgm:cxn modelId="{3C45150D-D58C-4244-9352-EE50D5D4FAD4}" type="presOf" srcId="{C57CE18A-BEAC-4252-A657-7D73C9E4341C}" destId="{99EA0126-49CA-4546-B843-F41C7C257EA6}" srcOrd="0" destOrd="0" presId="urn:microsoft.com/office/officeart/2005/8/layout/cycle1"/>
    <dgm:cxn modelId="{09778D92-BA4B-4053-823A-CA0EAB26F5E5}" srcId="{8314F682-B05C-493C-803B-72D163DC358A}" destId="{10EB952A-7D6F-4D44-98D0-B04EAF2E48C0}" srcOrd="0" destOrd="0" parTransId="{92F7DA95-B00C-4BE8-9845-550BF440FB94}" sibTransId="{9C1AFF3D-4453-45B9-A912-9C7537A9ABE5}"/>
    <dgm:cxn modelId="{EC59088B-9957-4D18-873D-EB661CAE634A}" type="presOf" srcId="{2A354A9A-8263-4556-B89A-2E1A3A272DD1}" destId="{26900E96-5223-4243-B180-7EDEFE1D3CB9}" srcOrd="0" destOrd="0" presId="urn:microsoft.com/office/officeart/2005/8/layout/cycle1"/>
    <dgm:cxn modelId="{2A163A3D-9E4C-411F-AAC0-0399070ADF8E}" type="presParOf" srcId="{5E9ADFC3-7FB8-4169-98C8-D20CCC8B301A}" destId="{0FE9A920-41B2-474C-BF40-4092EE26E33A}" srcOrd="0" destOrd="0" presId="urn:microsoft.com/office/officeart/2005/8/layout/cycle1"/>
    <dgm:cxn modelId="{D53D9995-B0F7-4F12-B021-7D1817BC55F0}" type="presParOf" srcId="{5E9ADFC3-7FB8-4169-98C8-D20CCC8B301A}" destId="{B8DDFFA3-5A46-4E42-9BD6-0CBD7F999EC0}" srcOrd="1" destOrd="0" presId="urn:microsoft.com/office/officeart/2005/8/layout/cycle1"/>
    <dgm:cxn modelId="{D163A35A-85FC-4E45-8D3F-58EAA1B23A07}" type="presParOf" srcId="{5E9ADFC3-7FB8-4169-98C8-D20CCC8B301A}" destId="{53E32805-791B-484A-90CC-431B45BDDA99}" srcOrd="2" destOrd="0" presId="urn:microsoft.com/office/officeart/2005/8/layout/cycle1"/>
    <dgm:cxn modelId="{EE34BAC4-EF00-4132-93FE-EC1F2A83CBCB}" type="presParOf" srcId="{5E9ADFC3-7FB8-4169-98C8-D20CCC8B301A}" destId="{DEA3DE1F-B063-4EC9-AD5A-29DF757351C9}" srcOrd="3" destOrd="0" presId="urn:microsoft.com/office/officeart/2005/8/layout/cycle1"/>
    <dgm:cxn modelId="{689D5774-3925-4704-8D1D-D4C813DF271A}" type="presParOf" srcId="{5E9ADFC3-7FB8-4169-98C8-D20CCC8B301A}" destId="{99EA0126-49CA-4546-B843-F41C7C257EA6}" srcOrd="4" destOrd="0" presId="urn:microsoft.com/office/officeart/2005/8/layout/cycle1"/>
    <dgm:cxn modelId="{3B2FA494-5DCB-4B0E-BC38-FA017096120E}" type="presParOf" srcId="{5E9ADFC3-7FB8-4169-98C8-D20CCC8B301A}" destId="{7F737789-377E-458E-BC70-2DC9692D751C}" srcOrd="5" destOrd="0" presId="urn:microsoft.com/office/officeart/2005/8/layout/cycle1"/>
    <dgm:cxn modelId="{DAD9D594-BACE-47CB-BBDD-E74CCFE786DA}" type="presParOf" srcId="{5E9ADFC3-7FB8-4169-98C8-D20CCC8B301A}" destId="{36965A46-E30F-4323-9928-5955AEFD997E}" srcOrd="6" destOrd="0" presId="urn:microsoft.com/office/officeart/2005/8/layout/cycle1"/>
    <dgm:cxn modelId="{C325B083-854E-4F02-9CFB-CF708B3FEBA9}" type="presParOf" srcId="{5E9ADFC3-7FB8-4169-98C8-D20CCC8B301A}" destId="{865452E3-5737-434E-8845-9EB974127DAB}" srcOrd="7" destOrd="0" presId="urn:microsoft.com/office/officeart/2005/8/layout/cycle1"/>
    <dgm:cxn modelId="{5D5278F2-AABE-4E41-94FE-B40342184B3F}" type="presParOf" srcId="{5E9ADFC3-7FB8-4169-98C8-D20CCC8B301A}" destId="{24BE027D-D71C-4CE6-BBD1-ECAB869AEB59}" srcOrd="8" destOrd="0" presId="urn:microsoft.com/office/officeart/2005/8/layout/cycle1"/>
    <dgm:cxn modelId="{01D6B230-5066-4089-9198-C270813C77DD}" type="presParOf" srcId="{5E9ADFC3-7FB8-4169-98C8-D20CCC8B301A}" destId="{2822710B-3F6E-4CBF-B91A-8237FE473E28}" srcOrd="9" destOrd="0" presId="urn:microsoft.com/office/officeart/2005/8/layout/cycle1"/>
    <dgm:cxn modelId="{6A5632BF-6C4D-4F45-8505-33B866E4CBCE}" type="presParOf" srcId="{5E9ADFC3-7FB8-4169-98C8-D20CCC8B301A}" destId="{C8E19231-2FE0-42F7-B654-40BD90D75F03}" srcOrd="10" destOrd="0" presId="urn:microsoft.com/office/officeart/2005/8/layout/cycle1"/>
    <dgm:cxn modelId="{5E6A4B1D-2EBC-4841-BE03-60F76D77007A}" type="presParOf" srcId="{5E9ADFC3-7FB8-4169-98C8-D20CCC8B301A}" destId="{26900E96-5223-4243-B180-7EDEFE1D3CB9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8DDFFA3-5A46-4E42-9BD6-0CBD7F999EC0}">
      <dsp:nvSpPr>
        <dsp:cNvPr id="0" name=""/>
        <dsp:cNvSpPr/>
      </dsp:nvSpPr>
      <dsp:spPr>
        <a:xfrm>
          <a:off x="2326114" y="76062"/>
          <a:ext cx="1198222" cy="1198222"/>
        </a:xfrm>
        <a:prstGeom prst="rect">
          <a:avLst/>
        </a:prstGeom>
        <a:noFill/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kern="1200" dirty="0" smtClean="0">
              <a:cs typeface="mohammad bold art 1" pitchFamily="2" charset="-78"/>
            </a:rPr>
            <a:t>خطط</a:t>
          </a:r>
          <a:endParaRPr lang="ar-EG" sz="3600" kern="1200" dirty="0">
            <a:cs typeface="mohammad bold art 1" pitchFamily="2" charset="-78"/>
          </a:endParaRPr>
        </a:p>
      </dsp:txBody>
      <dsp:txXfrm>
        <a:off x="2326114" y="76062"/>
        <a:ext cx="1198222" cy="1198222"/>
      </dsp:txXfrm>
    </dsp:sp>
    <dsp:sp modelId="{53E32805-791B-484A-90CC-431B45BDDA99}">
      <dsp:nvSpPr>
        <dsp:cNvPr id="0" name=""/>
        <dsp:cNvSpPr/>
      </dsp:nvSpPr>
      <dsp:spPr>
        <a:xfrm>
          <a:off x="216812" y="788"/>
          <a:ext cx="3382798" cy="3382798"/>
        </a:xfrm>
        <a:prstGeom prst="circularArrow">
          <a:avLst>
            <a:gd name="adj1" fmla="val 6907"/>
            <a:gd name="adj2" fmla="val 465753"/>
            <a:gd name="adj3" fmla="val 547729"/>
            <a:gd name="adj4" fmla="val 20586518"/>
            <a:gd name="adj5" fmla="val 8058"/>
          </a:avLst>
        </a:prstGeom>
        <a:solidFill>
          <a:srgbClr val="FF000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EA0126-49CA-4546-B843-F41C7C257EA6}">
      <dsp:nvSpPr>
        <dsp:cNvPr id="0" name=""/>
        <dsp:cNvSpPr/>
      </dsp:nvSpPr>
      <dsp:spPr>
        <a:xfrm>
          <a:off x="2326114" y="2110090"/>
          <a:ext cx="1198222" cy="1198222"/>
        </a:xfrm>
        <a:prstGeom prst="rect">
          <a:avLst/>
        </a:prstGeom>
        <a:noFill/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kern="1200" dirty="0" smtClean="0">
              <a:cs typeface="mohammad bold art 1" pitchFamily="2" charset="-78"/>
            </a:rPr>
            <a:t>نفذ</a:t>
          </a:r>
        </a:p>
      </dsp:txBody>
      <dsp:txXfrm>
        <a:off x="2326114" y="2110090"/>
        <a:ext cx="1198222" cy="1198222"/>
      </dsp:txXfrm>
    </dsp:sp>
    <dsp:sp modelId="{7F737789-377E-458E-BC70-2DC9692D751C}">
      <dsp:nvSpPr>
        <dsp:cNvPr id="0" name=""/>
        <dsp:cNvSpPr/>
      </dsp:nvSpPr>
      <dsp:spPr>
        <a:xfrm>
          <a:off x="216812" y="788"/>
          <a:ext cx="3382798" cy="3382798"/>
        </a:xfrm>
        <a:prstGeom prst="circularArrow">
          <a:avLst>
            <a:gd name="adj1" fmla="val 6907"/>
            <a:gd name="adj2" fmla="val 465753"/>
            <a:gd name="adj3" fmla="val 5947729"/>
            <a:gd name="adj4" fmla="val 4386518"/>
            <a:gd name="adj5" fmla="val 8058"/>
          </a:avLst>
        </a:prstGeom>
        <a:solidFill>
          <a:srgbClr val="FF000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5452E3-5737-434E-8845-9EB974127DAB}">
      <dsp:nvSpPr>
        <dsp:cNvPr id="0" name=""/>
        <dsp:cNvSpPr/>
      </dsp:nvSpPr>
      <dsp:spPr>
        <a:xfrm>
          <a:off x="292086" y="2110090"/>
          <a:ext cx="1198222" cy="1198222"/>
        </a:xfrm>
        <a:prstGeom prst="rect">
          <a:avLst/>
        </a:prstGeom>
        <a:noFill/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kern="1200" dirty="0" smtClean="0">
              <a:cs typeface="mohammad bold art 1" pitchFamily="2" charset="-78"/>
            </a:rPr>
            <a:t>افحص</a:t>
          </a:r>
        </a:p>
      </dsp:txBody>
      <dsp:txXfrm>
        <a:off x="292086" y="2110090"/>
        <a:ext cx="1198222" cy="1198222"/>
      </dsp:txXfrm>
    </dsp:sp>
    <dsp:sp modelId="{24BE027D-D71C-4CE6-BBD1-ECAB869AEB59}">
      <dsp:nvSpPr>
        <dsp:cNvPr id="0" name=""/>
        <dsp:cNvSpPr/>
      </dsp:nvSpPr>
      <dsp:spPr>
        <a:xfrm>
          <a:off x="216812" y="788"/>
          <a:ext cx="3382798" cy="3382798"/>
        </a:xfrm>
        <a:prstGeom prst="circularArrow">
          <a:avLst>
            <a:gd name="adj1" fmla="val 6907"/>
            <a:gd name="adj2" fmla="val 465753"/>
            <a:gd name="adj3" fmla="val 11347729"/>
            <a:gd name="adj4" fmla="val 9786518"/>
            <a:gd name="adj5" fmla="val 8058"/>
          </a:avLst>
        </a:prstGeom>
        <a:solidFill>
          <a:srgbClr val="FF000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E19231-2FE0-42F7-B654-40BD90D75F03}">
      <dsp:nvSpPr>
        <dsp:cNvPr id="0" name=""/>
        <dsp:cNvSpPr/>
      </dsp:nvSpPr>
      <dsp:spPr>
        <a:xfrm>
          <a:off x="292086" y="76062"/>
          <a:ext cx="1198222" cy="1198222"/>
        </a:xfrm>
        <a:prstGeom prst="rect">
          <a:avLst/>
        </a:prstGeom>
        <a:noFill/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kern="1200" dirty="0" smtClean="0">
              <a:cs typeface="mohammad bold art 1" pitchFamily="2" charset="-78"/>
            </a:rPr>
            <a:t>عدل</a:t>
          </a:r>
        </a:p>
      </dsp:txBody>
      <dsp:txXfrm>
        <a:off x="292086" y="76062"/>
        <a:ext cx="1198222" cy="1198222"/>
      </dsp:txXfrm>
    </dsp:sp>
    <dsp:sp modelId="{26900E96-5223-4243-B180-7EDEFE1D3CB9}">
      <dsp:nvSpPr>
        <dsp:cNvPr id="0" name=""/>
        <dsp:cNvSpPr/>
      </dsp:nvSpPr>
      <dsp:spPr>
        <a:xfrm>
          <a:off x="216812" y="788"/>
          <a:ext cx="3382798" cy="3382798"/>
        </a:xfrm>
        <a:prstGeom prst="circularArrow">
          <a:avLst>
            <a:gd name="adj1" fmla="val 6907"/>
            <a:gd name="adj2" fmla="val 465753"/>
            <a:gd name="adj3" fmla="val 16747729"/>
            <a:gd name="adj4" fmla="val 15186518"/>
            <a:gd name="adj5" fmla="val 8058"/>
          </a:avLst>
        </a:prstGeom>
        <a:solidFill>
          <a:srgbClr val="FF000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00CB-2E53-41A8-931B-3372B8E7FACE}" type="datetimeFigureOut">
              <a:rPr lang="ar-EG" smtClean="0"/>
              <a:pPr/>
              <a:t>12/02/1435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88E29-76D1-4840-844E-641702786056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00CB-2E53-41A8-931B-3372B8E7FACE}" type="datetimeFigureOut">
              <a:rPr lang="ar-EG" smtClean="0"/>
              <a:pPr/>
              <a:t>12/02/1435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88E29-76D1-4840-844E-641702786056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00CB-2E53-41A8-931B-3372B8E7FACE}" type="datetimeFigureOut">
              <a:rPr lang="ar-EG" smtClean="0"/>
              <a:pPr/>
              <a:t>12/02/1435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88E29-76D1-4840-844E-641702786056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6050" y="274638"/>
            <a:ext cx="5900750" cy="1143000"/>
          </a:xfrm>
          <a:solidFill>
            <a:srgbClr val="66FFFF"/>
          </a:solidFill>
          <a:ln w="38100">
            <a:solidFill>
              <a:srgbClr val="FF0000"/>
            </a:solidFill>
          </a:ln>
          <a:scene3d>
            <a:camera prst="perspectiveFront"/>
            <a:lightRig rig="threePt" dir="t"/>
          </a:scene3d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Generator Black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6050" y="1600200"/>
            <a:ext cx="5900750" cy="4525963"/>
          </a:xfrm>
        </p:spPr>
        <p:txBody>
          <a:bodyPr>
            <a:normAutofit/>
          </a:bodyPr>
          <a:lstStyle>
            <a:lvl1pPr algn="just">
              <a:defRPr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Generator Black" pitchFamily="2" charset="-78"/>
              </a:defRPr>
            </a:lvl1pPr>
            <a:lvl2pPr algn="just">
              <a:defRPr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Generator Black" pitchFamily="2" charset="-78"/>
              </a:defRPr>
            </a:lvl2pPr>
            <a:lvl3pPr algn="just">
              <a:defRPr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Generator Black" pitchFamily="2" charset="-78"/>
              </a:defRPr>
            </a:lvl3pPr>
            <a:lvl4pPr algn="just">
              <a:defRPr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Generator Black" pitchFamily="2" charset="-78"/>
              </a:defRPr>
            </a:lvl4pPr>
            <a:lvl5pPr algn="just">
              <a:defRPr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Generator Black" pitchFamily="2" charset="-78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ar-EG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00CB-2E53-41A8-931B-3372B8E7FACE}" type="datetimeFigureOut">
              <a:rPr lang="ar-EG" smtClean="0"/>
              <a:pPr/>
              <a:t>12/02/1435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88E29-76D1-4840-844E-641702786056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00CB-2E53-41A8-931B-3372B8E7FACE}" type="datetimeFigureOut">
              <a:rPr lang="ar-EG" smtClean="0"/>
              <a:pPr/>
              <a:t>12/02/1435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88E29-76D1-4840-844E-641702786056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00CB-2E53-41A8-931B-3372B8E7FACE}" type="datetimeFigureOut">
              <a:rPr lang="ar-EG" smtClean="0"/>
              <a:pPr/>
              <a:t>12/02/1435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88E29-76D1-4840-844E-641702786056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00CB-2E53-41A8-931B-3372B8E7FACE}" type="datetimeFigureOut">
              <a:rPr lang="ar-EG" smtClean="0"/>
              <a:pPr/>
              <a:t>12/02/1435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88E29-76D1-4840-844E-641702786056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00CB-2E53-41A8-931B-3372B8E7FACE}" type="datetimeFigureOut">
              <a:rPr lang="ar-EG" smtClean="0"/>
              <a:pPr/>
              <a:t>12/02/1435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88E29-76D1-4840-844E-641702786056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00CB-2E53-41A8-931B-3372B8E7FACE}" type="datetimeFigureOut">
              <a:rPr lang="ar-EG" smtClean="0"/>
              <a:pPr/>
              <a:t>12/02/1435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88E29-76D1-4840-844E-641702786056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00CB-2E53-41A8-931B-3372B8E7FACE}" type="datetimeFigureOut">
              <a:rPr lang="ar-EG" smtClean="0"/>
              <a:pPr/>
              <a:t>12/02/1435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88E29-76D1-4840-844E-641702786056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100CB-2E53-41A8-931B-3372B8E7FACE}" type="datetimeFigureOut">
              <a:rPr lang="ar-EG" smtClean="0"/>
              <a:pPr/>
              <a:t>12/02/1435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88E29-76D1-4840-844E-641702786056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m.eg/url?sa=i&amp;source=images&amp;cd=&amp;cad=rja&amp;docid=1-iCxB3miY7ARM&amp;tbnid=d6TRMa6k9qr_mM:&amp;ved=0CAgQjRw4Ug&amp;url=http%3A%2F%2Ftotalqualitymanagement.wordpress.com%2F2009%2F02%2F25%2Fdeming-cycle-the-wheel-of-continuous-improvement%2F&amp;ei=u52yUsf-GvPb7AbKmYHYBA&amp;psig=AFQjCNHbjYm3Mi9jt3t2iI0mi3WWcLx66g&amp;ust=1387523899518437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om.eg/url?sa=i&amp;source=images&amp;cd=&amp;cad=rja&amp;docid=U9lIxPVdRcOqgM&amp;tbnid=DzwiFxZXNEEOPM:&amp;ved=0CAgQjRw&amp;url=http%3A%2F%2Fkalyan-city.blogspot.com%2F2012%2F04%2Fhow-to-implement-total-quality.html&amp;ei=5pyyUt73DKad7gbW2YCoAg&amp;psig=AFQjCNETySJ4Q8IlW1LPT0fSvbo7LQ47-Q&amp;ust=138752368627987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.eg/imgres?imgurl=http://www.altadreeb.net/images/articles/4814.jpg&amp;imgrefurl=http://www.altadreeb.net/articleDetails.php?id=49&amp;issueNo=3&amp;usg=__vmyDBVfo0r8f9dsqEkvn3ki_Af4=&amp;h=283&amp;w=255&amp;sz=3&amp;hl=ar&amp;start=20&amp;zoom=1&amp;tbnid=eKoyM2FxqryAVM:&amp;tbnh=114&amp;tbnw=103&amp;ei=o3OBUpHBGISQhQeh5YDYBA&amp;itbs=1&amp;sa=X&amp;ved=0CFEQrQMwEw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Layout" Target="../diagrams/layout1.xml"/><Relationship Id="rId7" Type="http://schemas.openxmlformats.org/officeDocument/2006/relationships/hyperlink" Target="http://www.google.com.eg/url?sa=i&amp;source=images&amp;cd=&amp;cad=rja&amp;docid=cdp4tKMz0BJ7TM&amp;tbnid=lVy0VTjZfbZlZM:&amp;ved=0CAgQjRw4Ug&amp;url=http%3A%2F%2Far.wikipedia.org%2Fwiki%2F%25D8%25A5%25D8%25AF%25D8%25A7%25D8%25B1%25D8%25A9_%25D8%25A7%25D9%2584%25D8%25AC%25D9%2588%25D8%25AF%25D8%25A9&amp;ei=oZuyUp3xOurg7Qb-_oHQAQ&amp;psig=AFQjCNHrrcW1Quqj2fSWS5T1TeHpmgx4gg&amp;ust=1387523362021098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jpeg"/><Relationship Id="rId4" Type="http://schemas.openxmlformats.org/officeDocument/2006/relationships/diagramQuickStyle" Target="../diagrams/quickStyle1.xml"/><Relationship Id="rId9" Type="http://schemas.openxmlformats.org/officeDocument/2006/relationships/hyperlink" Target="http://www.google.com.eg/url?sa=i&amp;source=images&amp;cd=&amp;cad=rja&amp;docid=bocUsYemI77fLM&amp;tbnid=1r8DVkbCYfDz2M:&amp;ved=0CAgQjRw4PQ&amp;url=http%3A%2F%2Fphoenixschool-sy.com%2Findex.php%3Fmodule%3Dsitemap%26page%3Dcontent%26id%3D309&amp;ei=HZ-yUqCdHciI7Abqk4DgCw&amp;psig=AFQjCNG8pTynIaL3OsJWejAs_Zq6CpTOwg&amp;ust=1387524253542879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691680" y="1988840"/>
            <a:ext cx="5900750" cy="1143000"/>
          </a:xfrm>
          <a:prstGeom prst="rect">
            <a:avLst/>
          </a:prstGeom>
          <a:solidFill>
            <a:srgbClr val="66FFFF"/>
          </a:solidFill>
          <a:ln w="38100">
            <a:solidFill>
              <a:srgbClr val="FF0000"/>
            </a:solidFill>
          </a:ln>
          <a:scene3d>
            <a:camera prst="perspectiveFront"/>
            <a:lightRig rig="threePt" dir="t"/>
          </a:scene3d>
        </p:spPr>
        <p:txBody>
          <a:bodyPr vert="horz" lIns="91440" tIns="45720" rIns="91440" bIns="45720" rtlCol="1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Generator Black" pitchFamily="2" charset="-78"/>
              </a:rPr>
              <a:t>بسم الله الرحمن الرحيم </a:t>
            </a:r>
            <a:endParaRPr kumimoji="0" lang="ar-EG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Generator Black" pitchFamily="2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6" name="Picture 4" descr="http://t1.gstatic.com/images?q=tbn:ANd9GcQ644-ga9BifO-Zo4w56vdLb1AmKhym6Q98VthrwLCkcqR_Z3Tbz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b="8261"/>
          <a:stretch>
            <a:fillRect/>
          </a:stretch>
        </p:blipFill>
        <p:spPr bwMode="auto">
          <a:xfrm>
            <a:off x="395536" y="620688"/>
            <a:ext cx="8496944" cy="48222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مفهوم الجودة الشاملة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008" y="1600200"/>
            <a:ext cx="4042792" cy="4525963"/>
          </a:xfrm>
        </p:spPr>
        <p:txBody>
          <a:bodyPr>
            <a:normAutofit fontScale="92500"/>
          </a:bodyPr>
          <a:lstStyle/>
          <a:p>
            <a:r>
              <a:rPr lang="ar-EG" dirty="0" smtClean="0"/>
              <a:t>هيئة المواصفات البريطانية </a:t>
            </a:r>
            <a:r>
              <a:rPr lang="en-US" dirty="0" smtClean="0"/>
              <a:t>British Standards Institution (BSI)</a:t>
            </a:r>
            <a:r>
              <a:rPr lang="ar-EG" dirty="0" smtClean="0"/>
              <a:t> .</a:t>
            </a:r>
          </a:p>
          <a:p>
            <a:endParaRPr lang="ar-EG" dirty="0" smtClean="0"/>
          </a:p>
          <a:p>
            <a:r>
              <a:rPr lang="ar-EG" dirty="0" smtClean="0"/>
              <a:t>مجموع صفات ، ملامح ، وخواص المنتج أو الخدمة التى تحمل نفسها عبء إرضاء الاحتياجات الملحة والضرورية .</a:t>
            </a:r>
            <a:endParaRPr lang="ar-EG" dirty="0"/>
          </a:p>
        </p:txBody>
      </p:sp>
      <p:pic>
        <p:nvPicPr>
          <p:cNvPr id="21506" name="Picture 2" descr="http://t2.gstatic.com/images?q=tbn:ANd9GcTPcosQxZiblKvF6XEouFYcqeAknyYOJRiD2mVSjw1BPorixcV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4215" t="8042" r="4215" b="8042"/>
          <a:stretch>
            <a:fillRect/>
          </a:stretch>
        </p:blipFill>
        <p:spPr bwMode="auto">
          <a:xfrm>
            <a:off x="251520" y="1772816"/>
            <a:ext cx="3960440" cy="4752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تحتوى الجودة الشاملة على ...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600200"/>
            <a:ext cx="8186766" cy="4525963"/>
          </a:xfrm>
        </p:spPr>
        <p:txBody>
          <a:bodyPr>
            <a:normAutofit fontScale="92500" lnSpcReduction="10000"/>
          </a:bodyPr>
          <a:lstStyle/>
          <a:p>
            <a:r>
              <a:rPr lang="ar-EG" dirty="0" smtClean="0"/>
              <a:t>استخدام تقنيات متطورة .</a:t>
            </a:r>
          </a:p>
          <a:p>
            <a:endParaRPr lang="ar-EG" dirty="0" smtClean="0"/>
          </a:p>
          <a:p>
            <a:r>
              <a:rPr lang="ar-EG" dirty="0" smtClean="0"/>
              <a:t>تخفيض التكاليف ، وتقليل الفاقد والعادم .</a:t>
            </a:r>
          </a:p>
          <a:p>
            <a:endParaRPr lang="ar-EG" dirty="0" smtClean="0"/>
          </a:p>
          <a:p>
            <a:r>
              <a:rPr lang="ar-EG" dirty="0" smtClean="0"/>
              <a:t>التقييم الدقيق للأداء وتقليل الأخطاء .</a:t>
            </a:r>
          </a:p>
          <a:p>
            <a:endParaRPr lang="ar-EG" dirty="0" smtClean="0"/>
          </a:p>
          <a:p>
            <a:r>
              <a:rPr lang="ar-EG" dirty="0" smtClean="0"/>
              <a:t>جودة العلاقة بين المنظمة والمتعاملين معها سواء :</a:t>
            </a:r>
          </a:p>
          <a:p>
            <a:pPr marL="514350" indent="-514350">
              <a:buFont typeface="+mj-lt"/>
              <a:buAutoNum type="arabicPeriod"/>
            </a:pPr>
            <a:r>
              <a:rPr lang="ar-EG" sz="2800" dirty="0" smtClean="0">
                <a:solidFill>
                  <a:srgbClr val="FF0000"/>
                </a:solidFill>
              </a:rPr>
              <a:t>داخلياً : العمل الجماعى والتعاون والتفاهم .</a:t>
            </a:r>
          </a:p>
          <a:p>
            <a:pPr marL="514350" indent="-514350">
              <a:buFont typeface="+mj-lt"/>
              <a:buAutoNum type="arabicPeriod"/>
            </a:pPr>
            <a:r>
              <a:rPr lang="ar-EG" sz="2800" dirty="0" smtClean="0">
                <a:solidFill>
                  <a:srgbClr val="FF0000"/>
                </a:solidFill>
              </a:rPr>
              <a:t>خارجياً : الصورة الجيدة لدى المستفيدين وأصحاب المصلحة .</a:t>
            </a:r>
            <a:endParaRPr lang="ar-EG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إدارة الجودة الشاملة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600200"/>
            <a:ext cx="8186766" cy="4525963"/>
          </a:xfrm>
        </p:spPr>
        <p:txBody>
          <a:bodyPr/>
          <a:lstStyle/>
          <a:p>
            <a:r>
              <a:rPr lang="ar-EG" dirty="0" smtClean="0"/>
              <a:t>طريقة لإدارة المنظمة تهدف إلى التعاون والمشاركة المستمرة من العاملين داخل المنظمة من أجل تحسين المنتج والخدمات والأنشطة التى تحقق رضا العميل وسعادة العاملين ومتطلبات المجتمع وقناعة أصحاب المنظمة . </a:t>
            </a:r>
            <a:endParaRPr lang="ar-EG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EG" dirty="0" smtClean="0"/>
              <a:t>تحليل مفهوم إدارة الجودة الشاملة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600200"/>
            <a:ext cx="8115328" cy="4525963"/>
          </a:xfrm>
        </p:spPr>
        <p:txBody>
          <a:bodyPr/>
          <a:lstStyle/>
          <a:p>
            <a:r>
              <a:rPr lang="ar-EG" dirty="0" smtClean="0"/>
              <a:t>نمط إدارى  جديد .</a:t>
            </a:r>
          </a:p>
          <a:p>
            <a:endParaRPr lang="ar-EG" dirty="0" smtClean="0"/>
          </a:p>
          <a:p>
            <a:r>
              <a:rPr lang="ar-EG" dirty="0" smtClean="0"/>
              <a:t>انعدام العيوب .</a:t>
            </a:r>
          </a:p>
          <a:p>
            <a:endParaRPr lang="ar-EG" dirty="0" smtClean="0"/>
          </a:p>
          <a:p>
            <a:r>
              <a:rPr lang="ar-EG" dirty="0" smtClean="0"/>
              <a:t>الأداء بشكل صحيح من المرة الأولى وكل مرة .</a:t>
            </a:r>
          </a:p>
          <a:p>
            <a:endParaRPr lang="ar-EG" dirty="0" smtClean="0"/>
          </a:p>
          <a:p>
            <a:r>
              <a:rPr lang="ar-EG" dirty="0" smtClean="0"/>
              <a:t>التحسين المستمر للأداء 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>
            <a:normAutofit/>
          </a:bodyPr>
          <a:lstStyle/>
          <a:p>
            <a:r>
              <a:rPr lang="ar-EG" dirty="0" smtClean="0"/>
              <a:t>تحليل مفهوم إدارة الجودة الشاملة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600200"/>
            <a:ext cx="8115328" cy="4525963"/>
          </a:xfrm>
        </p:spPr>
        <p:txBody>
          <a:bodyPr>
            <a:normAutofit/>
          </a:bodyPr>
          <a:lstStyle/>
          <a:p>
            <a:r>
              <a:rPr lang="ar-EG" dirty="0" smtClean="0"/>
              <a:t>خلق ثقافة الأداء المتميز .</a:t>
            </a:r>
          </a:p>
          <a:p>
            <a:endParaRPr lang="ar-EG" dirty="0" smtClean="0"/>
          </a:p>
          <a:p>
            <a:r>
              <a:rPr lang="ar-EG" dirty="0" smtClean="0"/>
              <a:t>التعامل مع المشكلات الإدارية على أنها فرص للتطوير .</a:t>
            </a:r>
          </a:p>
          <a:p>
            <a:endParaRPr lang="ar-EG" dirty="0" smtClean="0"/>
          </a:p>
          <a:p>
            <a:r>
              <a:rPr lang="ar-EG" dirty="0" smtClean="0"/>
              <a:t>الوقاية من الأخطاء وليس التفتيش على الأخطاء .</a:t>
            </a:r>
          </a:p>
          <a:p>
            <a:endParaRPr lang="ar-EG" dirty="0" smtClean="0"/>
          </a:p>
          <a:p>
            <a:endParaRPr lang="ar-EG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>
            <a:normAutofit/>
          </a:bodyPr>
          <a:lstStyle/>
          <a:p>
            <a:r>
              <a:rPr lang="ar-EG" dirty="0" smtClean="0"/>
              <a:t>تحليل مفهوم إدارة الجودة الشاملة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600200"/>
            <a:ext cx="8115328" cy="4525963"/>
          </a:xfrm>
        </p:spPr>
        <p:txBody>
          <a:bodyPr>
            <a:normAutofit/>
          </a:bodyPr>
          <a:lstStyle/>
          <a:p>
            <a:r>
              <a:rPr lang="ar-EG" dirty="0" smtClean="0"/>
              <a:t>التعامل مع شكاوى العملاء على أنها فرص للتطوير .</a:t>
            </a:r>
          </a:p>
          <a:p>
            <a:endParaRPr lang="ar-EG" dirty="0" smtClean="0"/>
          </a:p>
          <a:p>
            <a:r>
              <a:rPr lang="ar-EG" dirty="0" smtClean="0"/>
              <a:t>مدخلاً لتطوير شامل لكافة مجالات ومراحل الأداء . </a:t>
            </a:r>
          </a:p>
          <a:p>
            <a:endParaRPr lang="ar-EG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فلسفة إدارة الجودة الشاملة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600200"/>
            <a:ext cx="8043890" cy="4525963"/>
          </a:xfrm>
        </p:spPr>
        <p:txBody>
          <a:bodyPr/>
          <a:lstStyle/>
          <a:p>
            <a:r>
              <a:rPr lang="ar-EG" dirty="0" smtClean="0">
                <a:solidFill>
                  <a:srgbClr val="002060"/>
                </a:solidFill>
              </a:rPr>
              <a:t>تتبنى</a:t>
            </a:r>
            <a:r>
              <a:rPr lang="ar-EG" dirty="0" smtClean="0"/>
              <a:t> : التقييم والتطوير المستمر للنظم والإجراءات والمنتجات والخدمات ... الخ .</a:t>
            </a:r>
          </a:p>
          <a:p>
            <a:endParaRPr lang="ar-EG" dirty="0" smtClean="0"/>
          </a:p>
          <a:p>
            <a:r>
              <a:rPr lang="ar-EG" dirty="0" smtClean="0">
                <a:solidFill>
                  <a:srgbClr val="FF0000"/>
                </a:solidFill>
              </a:rPr>
              <a:t>تدعم</a:t>
            </a:r>
            <a:r>
              <a:rPr lang="ar-EG" dirty="0" smtClean="0"/>
              <a:t> : أداء العمل على الوجه الأكمل .</a:t>
            </a:r>
          </a:p>
          <a:p>
            <a:endParaRPr lang="ar-EG" dirty="0" smtClean="0"/>
          </a:p>
          <a:p>
            <a:r>
              <a:rPr lang="ar-EG" dirty="0" smtClean="0">
                <a:solidFill>
                  <a:srgbClr val="00B050"/>
                </a:solidFill>
              </a:rPr>
              <a:t>تتوسع </a:t>
            </a:r>
            <a:r>
              <a:rPr lang="ar-EG" dirty="0" smtClean="0"/>
              <a:t>: فى تطبيق هذا المفهوم إلى أن يتحول إلى مناخ عام .</a:t>
            </a:r>
            <a:endParaRPr lang="ar-EG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عناصر إدارة الجودة الشاملة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600200"/>
            <a:ext cx="8043890" cy="4525963"/>
          </a:xfrm>
        </p:spPr>
        <p:txBody>
          <a:bodyPr/>
          <a:lstStyle/>
          <a:p>
            <a:r>
              <a:rPr lang="ar-EG" dirty="0" smtClean="0"/>
              <a:t>تعهد وإلتزام الإدارة العليا بمبدأ تحسين إدارة الجودة .</a:t>
            </a:r>
          </a:p>
          <a:p>
            <a:endParaRPr lang="ar-EG" dirty="0" smtClean="0"/>
          </a:p>
          <a:p>
            <a:r>
              <a:rPr lang="ar-EG" dirty="0" smtClean="0"/>
              <a:t>وضع الخطط بصورة مستمرة لتحسين مستوى الخدمة .</a:t>
            </a:r>
          </a:p>
          <a:p>
            <a:endParaRPr lang="ar-EG" dirty="0" smtClean="0"/>
          </a:p>
          <a:p>
            <a:r>
              <a:rPr lang="ar-EG" dirty="0" smtClean="0"/>
              <a:t>الاهتمام بخدمة العميل وتحقيق رضاه .</a:t>
            </a:r>
          </a:p>
          <a:p>
            <a:endParaRPr lang="ar-EG" dirty="0" smtClean="0"/>
          </a:p>
          <a:p>
            <a:r>
              <a:rPr lang="ar-EG" dirty="0" smtClean="0"/>
              <a:t>تدريب العاملين على إدارة الجودة الشاملة .</a:t>
            </a:r>
            <a:endParaRPr lang="ar-EG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أهداف إدارة الجودة الشاملة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600200"/>
            <a:ext cx="8186766" cy="4525963"/>
          </a:xfrm>
        </p:spPr>
        <p:txBody>
          <a:bodyPr>
            <a:normAutofit fontScale="92500" lnSpcReduction="20000"/>
          </a:bodyPr>
          <a:lstStyle/>
          <a:p>
            <a:r>
              <a:rPr lang="ar-EG" dirty="0" smtClean="0"/>
              <a:t>تقليل الوقت اللازم لإنجاز العمل المطلوب .</a:t>
            </a:r>
          </a:p>
          <a:p>
            <a:endParaRPr lang="ar-EG" dirty="0" smtClean="0"/>
          </a:p>
          <a:p>
            <a:r>
              <a:rPr lang="ar-EG" dirty="0" smtClean="0"/>
              <a:t>خفض التكاليف .</a:t>
            </a:r>
          </a:p>
          <a:p>
            <a:endParaRPr lang="ar-EG" dirty="0" smtClean="0"/>
          </a:p>
          <a:p>
            <a:r>
              <a:rPr lang="ar-EG" dirty="0" smtClean="0"/>
              <a:t>تشجيع الإدارة والعاملين على كيفية تحديد وترتيب المشكلات والعمل على حلها .</a:t>
            </a:r>
          </a:p>
          <a:p>
            <a:endParaRPr lang="ar-EG" dirty="0" smtClean="0"/>
          </a:p>
          <a:p>
            <a:r>
              <a:rPr lang="ar-EG" dirty="0" smtClean="0"/>
              <a:t>تحقيق الثقة فى أداء العاملين .</a:t>
            </a:r>
          </a:p>
          <a:p>
            <a:endParaRPr lang="ar-EG" dirty="0" smtClean="0"/>
          </a:p>
          <a:p>
            <a:r>
              <a:rPr lang="ar-EG" dirty="0" smtClean="0"/>
              <a:t>حدوث تغيير فى جودة الأداء .</a:t>
            </a:r>
            <a:endParaRPr lang="ar-E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1551846"/>
            <a:ext cx="8249570" cy="1323439"/>
          </a:xfrm>
          <a:ln>
            <a:noFill/>
          </a:ln>
        </p:spPr>
        <p:txBody>
          <a:bodyPr wrap="square">
            <a:spAutoFit/>
          </a:bodyPr>
          <a:lstStyle/>
          <a:p>
            <a:r>
              <a:rPr lang="ar-EG" sz="8000" dirty="0" smtClean="0"/>
              <a:t>الإدارة بالجودة الشاملة</a:t>
            </a:r>
            <a:endParaRPr lang="ar-EG" sz="8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أهداف إدارة الجودة الشاملة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/>
          <a:lstStyle/>
          <a:p>
            <a:r>
              <a:rPr lang="ar-EG" dirty="0" smtClean="0"/>
              <a:t>تطوير أساليب العمل .</a:t>
            </a:r>
          </a:p>
          <a:p>
            <a:r>
              <a:rPr lang="ar-EG" dirty="0" smtClean="0"/>
              <a:t>رفع مهارات العاملين وقدراتهم .</a:t>
            </a:r>
          </a:p>
          <a:p>
            <a:r>
              <a:rPr lang="ar-EG" dirty="0" smtClean="0"/>
              <a:t>تحسين بيئة العمل .</a:t>
            </a:r>
          </a:p>
          <a:p>
            <a:r>
              <a:rPr lang="ar-EG" dirty="0" smtClean="0"/>
              <a:t>تحسين الأداء الإدارى والتنظيمى .</a:t>
            </a:r>
          </a:p>
          <a:p>
            <a:r>
              <a:rPr lang="ar-EG" dirty="0" smtClean="0"/>
              <a:t>تحسين جودة المخرجات والخدمات التعليمية .</a:t>
            </a:r>
          </a:p>
          <a:p>
            <a:r>
              <a:rPr lang="ar-EG" dirty="0" smtClean="0"/>
              <a:t>تحسين مركز المنظمة على المستوى المحلى والإقليمى والدولى .</a:t>
            </a:r>
            <a:endParaRPr lang="ar-EG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أهداف إدارة الجودة الشاملة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>
            <a:normAutofit lnSpcReduction="10000"/>
          </a:bodyPr>
          <a:lstStyle/>
          <a:p>
            <a:r>
              <a:rPr lang="ar-EG" dirty="0" smtClean="0"/>
              <a:t>إشراك جميع العاملين فى حل المشكلات .</a:t>
            </a:r>
          </a:p>
          <a:p>
            <a:r>
              <a:rPr lang="ar-EG" dirty="0" smtClean="0"/>
              <a:t>تحسين العلاقات الوظيفية بين وحدات المؤسسة .</a:t>
            </a:r>
          </a:p>
          <a:p>
            <a:r>
              <a:rPr lang="ar-EG" dirty="0" smtClean="0"/>
              <a:t>الحرص على بناء وتعزيز العلاقات الإنسانية .</a:t>
            </a:r>
          </a:p>
          <a:p>
            <a:r>
              <a:rPr lang="ar-EG" dirty="0" smtClean="0"/>
              <a:t>تقوية وتعزيز الولاء للعمل .</a:t>
            </a:r>
          </a:p>
          <a:p>
            <a:r>
              <a:rPr lang="ar-EG" dirty="0" smtClean="0"/>
              <a:t>التحفيز على التميز وإظهار الإبداع .</a:t>
            </a:r>
          </a:p>
          <a:p>
            <a:r>
              <a:rPr lang="ar-EG" dirty="0" smtClean="0"/>
              <a:t>تحسين بيئة العمل .</a:t>
            </a:r>
          </a:p>
          <a:p>
            <a:r>
              <a:rPr lang="ar-EG" dirty="0" smtClean="0"/>
              <a:t>تقليل إجراءات العمل الروتينية واختصارها من حيث الوقت والتكلفة .</a:t>
            </a:r>
            <a:endParaRPr lang="ar-EG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132856"/>
            <a:ext cx="5900750" cy="1143000"/>
          </a:xfrm>
        </p:spPr>
        <p:txBody>
          <a:bodyPr/>
          <a:lstStyle/>
          <a:p>
            <a:r>
              <a:rPr lang="ar-EG" dirty="0" smtClean="0"/>
              <a:t>ملامح تطبيق الجودة الشاملة</a:t>
            </a:r>
            <a:endParaRPr lang="ar-EG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l-malekh.com/upnew/uploads/images/fofo-5abe653dba.jpg"/>
          <p:cNvPicPr>
            <a:picLocks noChangeAspect="1" noChangeArrowheads="1"/>
          </p:cNvPicPr>
          <p:nvPr/>
        </p:nvPicPr>
        <p:blipFill>
          <a:blip r:embed="rId2" cstate="print"/>
          <a:srcRect l="2291" t="4973" b="9946"/>
          <a:stretch>
            <a:fillRect/>
          </a:stretch>
        </p:blipFill>
        <p:spPr bwMode="auto">
          <a:xfrm>
            <a:off x="357158" y="285729"/>
            <a:ext cx="7858180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s.alriyadh.com/2008/01/04/img/051699.eps.jpg"/>
          <p:cNvPicPr>
            <a:picLocks noChangeAspect="1" noChangeArrowheads="1"/>
          </p:cNvPicPr>
          <p:nvPr/>
        </p:nvPicPr>
        <p:blipFill>
          <a:blip r:embed="rId2" cstate="print"/>
          <a:srcRect b="8609"/>
          <a:stretch>
            <a:fillRect/>
          </a:stretch>
        </p:blipFill>
        <p:spPr bwMode="auto">
          <a:xfrm>
            <a:off x="714348" y="214290"/>
            <a:ext cx="7572428" cy="6143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www.sst5.com/images/quality_thum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357166"/>
            <a:ext cx="7715304" cy="60722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2.bp.blogspot.com/-154AAEr_q6A/UVwEtVN9Q4I/AAAAAAAAAE8/yYOj0PIaqng/s1600/%25D9%2581%25D8%25B1%25D9%2582+%25D8%25A7%25D9%2584%25D8%25B9%25D9%2585%25D9%2584.jpg"/>
          <p:cNvPicPr>
            <a:picLocks noChangeAspect="1" noChangeArrowheads="1"/>
          </p:cNvPicPr>
          <p:nvPr/>
        </p:nvPicPr>
        <p:blipFill>
          <a:blip r:embed="rId2" cstate="print"/>
          <a:srcRect l="2919" t="9741" r="4378" b="17534"/>
          <a:stretch>
            <a:fillRect/>
          </a:stretch>
        </p:blipFill>
        <p:spPr bwMode="auto">
          <a:xfrm>
            <a:off x="4489062" y="357167"/>
            <a:ext cx="4172187" cy="325635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pic>
        <p:nvPicPr>
          <p:cNvPr id="32772" name="Picture 4" descr="https://fbcdn-profile-a.akamaihd.net/hprofile-ak-ash2/s160x160/281306_222524194458864_1961732_a.jpg"/>
          <p:cNvPicPr>
            <a:picLocks noChangeAspect="1" noChangeArrowheads="1"/>
          </p:cNvPicPr>
          <p:nvPr/>
        </p:nvPicPr>
        <p:blipFill>
          <a:blip r:embed="rId3" cstate="print"/>
          <a:srcRect t="4724" b="7087"/>
          <a:stretch>
            <a:fillRect/>
          </a:stretch>
        </p:blipFill>
        <p:spPr bwMode="auto">
          <a:xfrm>
            <a:off x="285720" y="357167"/>
            <a:ext cx="3714776" cy="335758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pic>
        <p:nvPicPr>
          <p:cNvPr id="32776" name="Picture 8" descr="http://t1.gstatic.com/images?q=tbn:ANd9GcR1GQNi7W5_qo31_cHh3yW0nG-zZ04AY5R2uE4TZbpyhf080xXI73DL79bH4A"/>
          <p:cNvPicPr>
            <a:picLocks noChangeAspect="1" noChangeArrowheads="1"/>
          </p:cNvPicPr>
          <p:nvPr/>
        </p:nvPicPr>
        <p:blipFill>
          <a:blip r:embed="rId4" cstate="print"/>
          <a:srcRect b="16535"/>
          <a:stretch>
            <a:fillRect/>
          </a:stretch>
        </p:blipFill>
        <p:spPr bwMode="auto">
          <a:xfrm>
            <a:off x="285720" y="4071942"/>
            <a:ext cx="3286148" cy="242889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http://i1.wp.com/3awn.com/wp-content/uploads/2013/04/images21.jpg?fit=750%2C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14290"/>
            <a:ext cx="8143932" cy="628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www.tvtc.gov.sa/Arabic/TrainingUnits/HigherTechnicalInstitutes/riyahd/MediaCenter/News/PublishingImages/%D8%B9%D8%A8%D8%A7%D8%B1%D8%A7%D8%AA-%D9%84%D9%84%D9%85%D9%88%D9%82%D8%B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428604"/>
            <a:ext cx="7739090" cy="59293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6" name="Picture 8" descr="http://www.est.com.sa/phs/0316235001327055311-untitled1_4fbbfa592acad.png"/>
          <p:cNvPicPr>
            <a:picLocks noChangeAspect="1" noChangeArrowheads="1"/>
          </p:cNvPicPr>
          <p:nvPr/>
        </p:nvPicPr>
        <p:blipFill>
          <a:blip r:embed="rId2" cstate="print"/>
          <a:srcRect l="4725" t="2118" r="5400" b="2118"/>
          <a:stretch>
            <a:fillRect/>
          </a:stretch>
        </p:blipFill>
        <p:spPr bwMode="auto">
          <a:xfrm>
            <a:off x="604569" y="283771"/>
            <a:ext cx="7825083" cy="60027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faculty.mu.edu.sa/public/uploads/image/20130502/20130502021437_39637.png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32656"/>
            <a:ext cx="8572560" cy="62396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900" name="Picture 12" descr="http://www.kau.edu.sa/Images/525/committee/126211914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00042"/>
            <a:ext cx="8001056" cy="61436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14480" y="1785926"/>
            <a:ext cx="5500726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1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khalaad al-arabeh 2" pitchFamily="2" charset="-78"/>
              </a:rPr>
              <a:t>شكراً لكم</a:t>
            </a:r>
            <a:endParaRPr lang="ar-EG" sz="1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khalaad al-arabeh 2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://t0.gstatic.com/images?q=tbn:ANd9GcTMWC3hH3MP1k5I1lhenPMAqYHbywGIWY-Ee4PuYCF15I33DqjWL7-QHQyb"/>
          <p:cNvPicPr>
            <a:picLocks noChangeAspect="1" noChangeArrowheads="1"/>
          </p:cNvPicPr>
          <p:nvPr/>
        </p:nvPicPr>
        <p:blipFill>
          <a:blip r:embed="rId2" cstate="print"/>
          <a:srcRect l="22473" t="30570" r="9193" b="22233"/>
          <a:stretch>
            <a:fillRect/>
          </a:stretch>
        </p:blipFill>
        <p:spPr bwMode="auto">
          <a:xfrm>
            <a:off x="4929190" y="3714752"/>
            <a:ext cx="3759327" cy="2571767"/>
          </a:xfrm>
          <a:prstGeom prst="rect">
            <a:avLst/>
          </a:prstGeom>
          <a:noFill/>
        </p:spPr>
      </p:pic>
      <p:pic>
        <p:nvPicPr>
          <p:cNvPr id="35844" name="Picture 4" descr="http://1.bp.blogspot.com/-byTLl-nBk10/Tq1BUk57jpI/AAAAAAAAeBQ/N8XrAd9ULyo/s240/18_030%255B1%255D.gif"/>
          <p:cNvPicPr>
            <a:picLocks noChangeAspect="1" noChangeArrowheads="1"/>
          </p:cNvPicPr>
          <p:nvPr/>
        </p:nvPicPr>
        <p:blipFill>
          <a:blip r:embed="rId3" cstate="print"/>
          <a:srcRect t="5177" b="10355"/>
          <a:stretch>
            <a:fillRect/>
          </a:stretch>
        </p:blipFill>
        <p:spPr bwMode="auto">
          <a:xfrm>
            <a:off x="357158" y="3934152"/>
            <a:ext cx="4143404" cy="241364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627784" y="404664"/>
            <a:ext cx="350046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Generator Black" pitchFamily="2" charset="-78"/>
              </a:rPr>
              <a:t>اتقان العمل عبادة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4282" y="1696698"/>
            <a:ext cx="8572560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EG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Generator Black" pitchFamily="2" charset="-78"/>
              </a:rPr>
              <a:t>قال رسول الله </a:t>
            </a:r>
            <a:r>
              <a:rPr lang="ar-EG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Generator Black" pitchFamily="2" charset="-78"/>
              </a:rPr>
              <a:t>(ص) </a:t>
            </a:r>
            <a:r>
              <a:rPr lang="ar-EG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Generator Black" pitchFamily="2" charset="-78"/>
              </a:rPr>
              <a:t>”إن الله يحب إذا عمل أحدكم عملاً أن يتقنه“.. صدق رسول الله </a:t>
            </a:r>
            <a:r>
              <a:rPr lang="ar-EG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Generator Black" pitchFamily="2" charset="-78"/>
              </a:rPr>
              <a:t>(ص)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918" y="1857364"/>
            <a:ext cx="5900750" cy="1143000"/>
          </a:xfrm>
        </p:spPr>
        <p:txBody>
          <a:bodyPr/>
          <a:lstStyle/>
          <a:p>
            <a:r>
              <a:rPr lang="ar-EG" dirty="0" smtClean="0"/>
              <a:t>تأمل الصورة ... ماذا تستنتج ؟</a:t>
            </a:r>
            <a:endParaRPr lang="ar-E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 descr="https://encrypted-tbn2.gstatic.com/images?q=tbn:ANd9GcTR7ZVF1W8AVJSJcGDgdfJaFKljjTgkO0Tb1NT3TT4D4R85VvLotQ1XJBM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7797800" y="-517525"/>
            <a:ext cx="981075" cy="10858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EG"/>
          </a:p>
        </p:txBody>
      </p:sp>
      <p:sp>
        <p:nvSpPr>
          <p:cNvPr id="33796" name="AutoShape 4" descr="https://encrypted-tbn2.gstatic.com/images?q=tbn:ANd9GcTR7ZVF1W8AVJSJcGDgdfJaFKljjTgkO0Tb1NT3TT4D4R85VvLotQ1XJBM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7797800" y="-517525"/>
            <a:ext cx="981075" cy="10858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EG"/>
          </a:p>
        </p:txBody>
      </p:sp>
      <p:pic>
        <p:nvPicPr>
          <p:cNvPr id="33798" name="Picture 6" descr="http://www.altadreeb.net/images/articles/4814.jpg"/>
          <p:cNvPicPr>
            <a:picLocks noChangeAspect="1" noChangeArrowheads="1"/>
          </p:cNvPicPr>
          <p:nvPr/>
        </p:nvPicPr>
        <p:blipFill>
          <a:blip r:embed="rId3" cstate="print"/>
          <a:srcRect l="17786" t="12020" r="17786" b="9349"/>
          <a:stretch>
            <a:fillRect/>
          </a:stretch>
        </p:blipFill>
        <p:spPr bwMode="auto">
          <a:xfrm>
            <a:off x="4788024" y="332656"/>
            <a:ext cx="3888432" cy="6120680"/>
          </a:xfrm>
          <a:prstGeom prst="rect">
            <a:avLst/>
          </a:prstGeom>
          <a:noFill/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4320480" cy="1828799"/>
          </a:xfrm>
        </p:spPr>
        <p:txBody>
          <a:bodyPr>
            <a:normAutofit/>
          </a:bodyPr>
          <a:lstStyle/>
          <a:p>
            <a:endParaRPr lang="ar-EG" dirty="0" smtClean="0"/>
          </a:p>
          <a:p>
            <a:pPr>
              <a:buNone/>
            </a:pPr>
            <a:r>
              <a:rPr lang="ar-EG" sz="3600" dirty="0" smtClean="0"/>
              <a:t>تعد الإدارة المفتاح الرئيسى فى عمليات تحسين الجودة </a:t>
            </a:r>
            <a:endParaRPr lang="ar-EG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مفهوم الجودة الشاملة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600200"/>
            <a:ext cx="8186766" cy="4525963"/>
          </a:xfrm>
        </p:spPr>
        <p:txBody>
          <a:bodyPr/>
          <a:lstStyle/>
          <a:p>
            <a:r>
              <a:rPr lang="ar-EG" dirty="0" smtClean="0"/>
              <a:t>جوزيف جوران </a:t>
            </a:r>
            <a:r>
              <a:rPr lang="en-US" dirty="0" smtClean="0"/>
              <a:t>Joseph </a:t>
            </a:r>
            <a:r>
              <a:rPr lang="en-US" dirty="0" err="1" smtClean="0"/>
              <a:t>Jouran</a:t>
            </a:r>
            <a:r>
              <a:rPr lang="ar-EG" dirty="0" smtClean="0"/>
              <a:t> .</a:t>
            </a:r>
          </a:p>
          <a:p>
            <a:endParaRPr lang="ar-EG" dirty="0" smtClean="0"/>
          </a:p>
          <a:p>
            <a:r>
              <a:rPr lang="en-US" dirty="0" smtClean="0"/>
              <a:t>Quality Does Not happen by Accident, It has to be planned</a:t>
            </a:r>
            <a:r>
              <a:rPr lang="ar-EG" dirty="0" smtClean="0"/>
              <a:t> .</a:t>
            </a:r>
          </a:p>
          <a:p>
            <a:endParaRPr lang="ar-EG" dirty="0" smtClean="0"/>
          </a:p>
          <a:p>
            <a:r>
              <a:rPr lang="ar-EG" dirty="0" smtClean="0"/>
              <a:t>لا تحدث صدفة ، بل تحتاج إلى التخطيط</a:t>
            </a:r>
            <a:endParaRPr lang="ar-E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67544" y="404664"/>
          <a:ext cx="3816424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3554" name="Picture 2" descr="http://t0.gstatic.com/images?q=tbn:ANd9GcQaG7DKRKbcllFBBAQdU5tIoKLUCuX5q6xdAwOMslmCF7xFmARVaA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32040" y="2492896"/>
            <a:ext cx="3960440" cy="3744416"/>
          </a:xfrm>
          <a:prstGeom prst="rect">
            <a:avLst/>
          </a:prstGeom>
          <a:noFill/>
        </p:spPr>
      </p:pic>
      <p:pic>
        <p:nvPicPr>
          <p:cNvPr id="23556" name="Picture 4" descr="http://t3.gstatic.com/images?q=tbn:ANd9GcSub2OARANGcZoNDsQC--gGArc03wt_X92bGJ-SG_7a1T9hgg2EW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 l="11629" r="11629"/>
          <a:stretch>
            <a:fillRect/>
          </a:stretch>
        </p:blipFill>
        <p:spPr bwMode="auto">
          <a:xfrm>
            <a:off x="1187624" y="4365104"/>
            <a:ext cx="2987145" cy="22413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t1.gstatic.com/images?q=tbn:ANd9GcTLVgNltghV7j3F2Fmo9lC1EnZbSIhSRzLelscMrdpceLqeVhN7LMIvC3dD"/>
          <p:cNvPicPr>
            <a:picLocks noChangeAspect="1" noChangeArrowheads="1"/>
          </p:cNvPicPr>
          <p:nvPr/>
        </p:nvPicPr>
        <p:blipFill>
          <a:blip r:embed="rId2" cstate="print"/>
          <a:srcRect t="12192"/>
          <a:stretch>
            <a:fillRect/>
          </a:stretch>
        </p:blipFill>
        <p:spPr bwMode="auto">
          <a:xfrm>
            <a:off x="683568" y="476672"/>
            <a:ext cx="7848872" cy="59766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466</Words>
  <Application>Microsoft Office PowerPoint</Application>
  <PresentationFormat>On-screen Show (4:3)</PresentationFormat>
  <Paragraphs>92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Slide 1</vt:lpstr>
      <vt:lpstr>الإدارة بالجودة الشاملة</vt:lpstr>
      <vt:lpstr>Slide 3</vt:lpstr>
      <vt:lpstr>Slide 4</vt:lpstr>
      <vt:lpstr>تأمل الصورة ... ماذا تستنتج ؟</vt:lpstr>
      <vt:lpstr>Slide 6</vt:lpstr>
      <vt:lpstr>مفهوم الجودة الشاملة</vt:lpstr>
      <vt:lpstr>Slide 8</vt:lpstr>
      <vt:lpstr>Slide 9</vt:lpstr>
      <vt:lpstr>Slide 10</vt:lpstr>
      <vt:lpstr>مفهوم الجودة الشاملة</vt:lpstr>
      <vt:lpstr>تحتوى الجودة الشاملة على ...</vt:lpstr>
      <vt:lpstr>إدارة الجودة الشاملة</vt:lpstr>
      <vt:lpstr>تحليل مفهوم إدارة الجودة الشاملة</vt:lpstr>
      <vt:lpstr>تحليل مفهوم إدارة الجودة الشاملة</vt:lpstr>
      <vt:lpstr>تحليل مفهوم إدارة الجودة الشاملة</vt:lpstr>
      <vt:lpstr>فلسفة إدارة الجودة الشاملة</vt:lpstr>
      <vt:lpstr>عناصر إدارة الجودة الشاملة</vt:lpstr>
      <vt:lpstr>أهداف إدارة الجودة الشاملة</vt:lpstr>
      <vt:lpstr>أهداف إدارة الجودة الشاملة</vt:lpstr>
      <vt:lpstr>أهداف إدارة الجودة الشاملة</vt:lpstr>
      <vt:lpstr>ملامح تطبيق الجودة الشاملة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0000</dc:creator>
  <cp:lastModifiedBy>vip</cp:lastModifiedBy>
  <cp:revision>44</cp:revision>
  <dcterms:created xsi:type="dcterms:W3CDTF">2013-09-13T15:47:31Z</dcterms:created>
  <dcterms:modified xsi:type="dcterms:W3CDTF">2013-12-15T07:40:22Z</dcterms:modified>
</cp:coreProperties>
</file>