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3" r:id="rId4"/>
    <p:sldId id="275" r:id="rId5"/>
    <p:sldId id="276" r:id="rId6"/>
    <p:sldId id="277" r:id="rId7"/>
    <p:sldId id="281" r:id="rId8"/>
    <p:sldId id="278" r:id="rId9"/>
    <p:sldId id="279" r:id="rId10"/>
    <p:sldId id="280" r:id="rId11"/>
    <p:sldId id="282" r:id="rId12"/>
    <p:sldId id="262" r:id="rId13"/>
    <p:sldId id="261" r:id="rId14"/>
    <p:sldId id="259" r:id="rId15"/>
    <p:sldId id="260" r:id="rId16"/>
    <p:sldId id="263" r:id="rId17"/>
    <p:sldId id="264" r:id="rId18"/>
    <p:sldId id="265" r:id="rId19"/>
    <p:sldId id="266" r:id="rId20"/>
    <p:sldId id="267" r:id="rId21"/>
    <p:sldId id="268" r:id="rId22"/>
    <p:sldId id="270" r:id="rId23"/>
    <p:sldId id="272" r:id="rId24"/>
    <p:sldId id="25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660"/>
  </p:normalViewPr>
  <p:slideViewPr>
    <p:cSldViewPr>
      <p:cViewPr varScale="1">
        <p:scale>
          <a:sx n="73" d="100"/>
          <a:sy n="73" d="100"/>
        </p:scale>
        <p:origin x="-32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EC1E4-0482-4588-8C6F-F2923C78CCD6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F2A7F-B49D-4789-AE67-9B1867C5A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F2A7F-B49D-4789-AE67-9B1867C5AB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ep2.edu.eg/sc/download/pro_Students.html" TargetMode="External"/><Relationship Id="rId2" Type="http://schemas.openxmlformats.org/officeDocument/2006/relationships/hyperlink" Target="http://www.google.com.eg/imgres?imgurl=http://www.heep2.edu.eg/sc/img/logo/dsasp.gif&amp;imgrefurl=http://www.heep2.edu.eg/sc/download/Periodic_Reports%20%20.html&amp;usg=__BDF-N5aAyKLxYcAuxlVWnhvDo6Y=&amp;h=100&amp;w=200&amp;sz=12&amp;hl=ar&amp;start=6&amp;sig2=KfpewbUZwKHQBvGnufbv2w&amp;zoom=0&amp;itbs=1&amp;tbnid=W939y3N-FAbAbM:&amp;tbnh=52&amp;tbnw=104&amp;prev=/images?q=dsasp&amp;hl=ar&amp;gbv=2&amp;tbs=isch:1&amp;ei=2P66TOmgMIztOdWLgdUM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74638"/>
            <a:ext cx="4038600" cy="868362"/>
          </a:xfrm>
          <a:ln/>
          <a:scene3d>
            <a:camera prst="obliqueTopRigh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rtl="1">
              <a:defRPr sz="32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00200"/>
            <a:ext cx="5562600" cy="4525963"/>
          </a:xfrm>
        </p:spPr>
        <p:txBody>
          <a:bodyPr>
            <a:normAutofit/>
          </a:bodyPr>
          <a:lstStyle>
            <a:lvl1pPr algn="just" rtl="1">
              <a:buClr>
                <a:srgbClr val="00B050"/>
              </a:buClr>
              <a:buFont typeface="Wingdings" pitchFamily="2" charset="2"/>
              <a:buChar char="v"/>
              <a:defRPr sz="2800" b="1">
                <a:latin typeface="Simplified Arabic" pitchFamily="18" charset="-78"/>
                <a:cs typeface="Simplified Arabic" pitchFamily="18" charset="-78"/>
              </a:defRPr>
            </a:lvl1pPr>
            <a:lvl2pPr algn="just" rtl="1">
              <a:defRPr sz="2800" b="1">
                <a:latin typeface="Simplified Arabic" pitchFamily="18" charset="-78"/>
                <a:cs typeface="Simplified Arabic" pitchFamily="18" charset="-78"/>
              </a:defRPr>
            </a:lvl2pPr>
            <a:lvl3pPr algn="just" rtl="1">
              <a:defRPr sz="2800" b="1">
                <a:latin typeface="Simplified Arabic" pitchFamily="18" charset="-78"/>
                <a:cs typeface="Simplified Arabic" pitchFamily="18" charset="-78"/>
              </a:defRPr>
            </a:lvl3pPr>
            <a:lvl4pPr algn="just" rtl="1">
              <a:defRPr sz="2800" b="1">
                <a:latin typeface="Simplified Arabic" pitchFamily="18" charset="-78"/>
                <a:cs typeface="Simplified Arabic" pitchFamily="18" charset="-78"/>
              </a:defRPr>
            </a:lvl4pPr>
            <a:lvl5pPr algn="just" rtl="1">
              <a:defRPr sz="2800" b="1">
                <a:latin typeface="Simplified Arabic" pitchFamily="18" charset="-78"/>
                <a:cs typeface="Simplified Arabic" pitchFamily="18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248400" y="6324600"/>
            <a:ext cx="2438400" cy="307777"/>
          </a:xfrm>
          <a:prstGeom prst="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just" rtl="1"/>
            <a:r>
              <a:rPr lang="ar-E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د. محسوب عبد القادر -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QAAC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266" name="AutoShape 2" descr="data:image/jpg;base64,/9j/4AAQSkZJRgABAQAAAQABAAD/2wBDAAkGBwgHBgkIBwgKCgkLDRYPDQwMDRsUFRAWIB0iIiAdHx8kKDQsJCYxJx8fLT0tMTU3Ojo6Iys/RD84QzQ5Ojf/2wBDAQoKCg0MDRoPDxo3JR8lNzc3Nzc3Nzc3Nzc3Nzc3Nzc3Nzc3Nzc3Nzc3Nzc3Nzc3Nzc3Nzc3Nzc3Nzc3Nzc3Nzf/wAARCAA0AGgDASIAAhEBAxEB/8QAGgAAAgMBAQAAAAAAAAAAAAAAAAYEBQcDAv/EADIQAAIBAwMCBAQFBQEBAAAAAAECAwQFEQASIQYxEyJBUQcyYYEUFSNCcVJikaGxgpL/xAAZAQACAwEAAAAAAAAAAAAAAAABAwACBAX/xAAtEQABAwIDBwQBBQAAAAAAAAABAAIRAzEhQdEEUWGRobHBEyJxgeESMkLw8f/aAAwDAQACEQMRAD8A3HRo0pXVb3cJZ48iipIn2maoYRhgWPKBWYnC8DdtyWJ4IGLNANzCBJyCZKuup6RJGmY/poHKqpZiCcAADuSRgAck6roupqGWngnSOpKzyCNAI8kk78djxkoR/OBxpaSht1LWDx6iuutasvj+DIzlVkJB3iFcleQuN2BwCCNWcdDcpIoIqS101HDA26FZmSIRk55CIH55P7geTo+3IE9B1Ug5mOvZc67qO7VDrJYrdNUUrZAJp2STy9z58DBJC84I2seR2kxXDqP8BVVU9DFBUHKwU0zqwDHYFJKn5eXJzyP4wdQrzDWW5adq+vh8KVip8GAkqcZ4EjsCSeOw7/XUaSa3QFUlr7krFSxCUtKuAGZTn9PPdW4+mrgOIENHXRV9gOJPTVSp7x1HVw0op7YEL5kmCziNowHUbdzDByA/+Qf5911z6mp6eGGktM05WBS8ySIzeLgEqdxwRyORnkHSXdrnXi6mKgu8tPTGKNk8elhlZmaV0A4QYztHHPf76gJderoiWkntzBdxLSUsajaM5JIQccd/qPfThRqRgG9dEs1GbzyGq1EdUwUtMj3OGpgnlLlKbwsyhR2yozjJ4BPBOORnXSHqy0z1FVDDOHamDbgrDJKkhxj+3Gee4PGdZHTfEy4qAlXQU0yccI8iduRwSy9/pq5t3W/S9S9N+YWqKnkgIMbzUyuEIOeJEG7H/g/XQdsz2iXMP0Z/KgrU3ftfzw/C16OVJQTG6tglTg5wR3B+uvekC2y1MsVPNYbjQNGpctJvKxyyuQS8gXcC2BjB2nLE4GANMVgqL0aqohvFA0e4mQTrUI8Q+UBEAAbHc+Yf91nLRjB15J0kXCvdGjRqiK5VM6U0DzSZ2qOwGSfYD6nS9TQ1V/qXmlmaGiidkDRNhpGBwwRv2qCCCw8zEHBVcZu7pkUhcKWEbpIwAycKwJx9gdV/SEqCyQUWV8ehUU8yg/uUcN/DDDA+oYaAxJO6POKscGiM58KxprfS0lIaWkhWCEg5EPkOT3ORzn699ZPaKu+z27qiugv1wE9mmJgWSUOjopbIZSOeF1sWsi6TYJZfiEzdg0//ACXWugfa4nh3WarcD57KffuqprjZulKxp2oaO4TmOumhwGjI8pAYg7Rnd9hq96ao7lS9S3agu9W1fSxwQyUbzImdpZ85wBlsjBPrgHS/0vZ6W/fC6js9VIsdRUvPJSMw7Orsc/8Ac/QnVv8ADLqCapoKmz3cFLjaP05C/dowSASfUjGD9j66ZUADHBosfOB8KrCS4F2en9KVviXTxVdsrbrTRiOSku34QvGNp2BBxx7SZP8ALaqbNBHB8P5r4lFDcaiKv8OpWpZ2EcWB8uGG05Yebvz9NW9pSW89A9T7g0iz7rgrjJUSb3Zlz/UAiEj+4e+qD4c3sWisNJc4w9luxNNNv+UMABn/AA4B+jZ9NaWgimWj+JSHEfrBOYVlbKaxVfX9mp7fbqc2quolZoJk8TB2uTknJ3BlwTn01J/KbXe4+sKP8ro6Sazl3pJ6VDGcKX8rDOD8n+9R7HYH6b+LdBbyzPCHeSB27tGY3x9xyD9RqH1R1QlBV9R2q025aV62rkSsqmnMjyAMwIUYAUHJ457nUgucAw5DupIDSXbz2SfbrjWWypFTb6iSCXGCyH5h7EdiPocjW0/DrrQXmE09SAk8W0SIPlAJwHX2XJAK+hIxweMM08/Cm31E93qaqMMIRAafd6M7kYH2ALH226m30mGkXm4sfH2psVRwqhmRvr9Le9GjRrkLoJSq75crXfJJLjSVX5fIWRAgRlUKQFcEc5YsowSCS2APLlvaR0tym/H9OVv60a4zEOwyfIQeGXOTtJGM5BXPLSyqwwwBHsRpUuHRcLVUU9nnNAUXsuSAQcqFwQQM4zyR5V476Z7HXwO9VBc3iFMS/wBTT7orhQP4qrkSU4ZlJ/uTHiL9lYD3OkWzdOXappb1QUV1snh3ebfUNFO8kkK7iSoTaOecc40xzydVW2Aw1VJT3WFFG15F3MTkjuozx5Tkr6HnXmtrrZVTVcUtunnShyszuI5Bv3BQEEmcZO891wEJ9dMYajLAGd2h1VXCm+5I+dRopdw6VrIKCw03T1XDTvaXLq9QpPieQgggf1EnP8nUGPpW9Crv12dretyulP8AhkiikcRRAqAXLFck8A4x99dadLMY4mpLy1L4hISP8TNEeM58viYA8p/bjU1IKxpzBS3+V5QM7BVRMQM49YW0PWc28/Y4zlKPpNNiOesJIkudN0Tfko7vFKYvyWKlkgowHR2yQXyxXnA9vX6cqNHcrCOn5LLXw17r+MaeGsiVA8YKKvyFsHOORn251pNz6Gg6jqVuVfXS1blAglWtjClQT/TCB76jn4ddM0XNbUQpzj9e4HH+gutLNqogYzPAHykP2erNxHyErt1vQVHW1Be6mGrWkt1P4MKKqvJLwwy3mAHzE8Z7aXbrE/UPUNbU2KmrapamZptngeZCxJIO0sMDPfI1qMVl6QoJ2goqejq6tUkKxxxeLyisSC0hdQfKR9DjUoXjxIYI7NaTUnaMiUl41Yg8BFGMcZ3YHYjvxojaCDNNhtGJjVA0ARD38h/iQ7H8OamZDVXudKWmjG6RY5FJUDvuk+RB/wDR+mtEp7lYel6OOKhEdSUj8sVH5goJGcH1JwSSTk4H0AkUNv6iuTq94mjp6VgQ1IoAGxlIKEL3ODwSeCO2rik6etlNFEopkd41QCRh5gVC8g+mSik47kaz1aheZqmeAsnMaGCKYjibrn01VXSqp5pLtB4RMm6LgDyn9uPUAjgnuCNGrnRrO4yZTAICNGjRoIo1xqaSmq4zHVQRTRkglZEDAkHI4PsedGjUUVJU9F2KoBBpGQHuElYD09M49Pb1PudEHStvoHR6UyowqFnHyfMqMv8AT25/z98mjT2vcRiUotAOAUBui7a+KZp6soqeGCWUttIl9Sv97DUxOirRgB/HdRztLgD39APXJ/lm99GjTXOdF1VoCsKPp+00UiyU9FGrqxdWOWKse5GTx31PhpoICxhiSMsAp2rjgdh/A0aNZC4m5TgALLro0aNBFGjRo1FF/9k=">
            <a:hlinkClick r:id="rId2"/>
          </p:cNvPr>
          <p:cNvSpPr>
            <a:spLocks noChangeAspect="1" noChangeArrowheads="1"/>
          </p:cNvSpPr>
          <p:nvPr userDrawn="1"/>
        </p:nvSpPr>
        <p:spPr bwMode="auto">
          <a:xfrm>
            <a:off x="157163" y="-236538"/>
            <a:ext cx="990600" cy="49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8" name="Picture 4" descr="http://www.heep2.edu.eg/sc/img/logo/dsasp.gif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134100"/>
            <a:ext cx="990600" cy="6477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5DB8-9033-4E3C-A38F-6D8B21C07717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ep2.edu.eg/sc/download/pro_Student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wa2el.com/SuccessCards/5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2.bp.blogspot.com/_lB64w9j8Mcg/TDs9OuUM5FI/AAAAAAAAAHU/O3_7TveN7PM/s1600/33505_1277005574.gi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hyperlink" Target="http://www.google.com.eg/imgres?imgurl=http://studenthacks.org/wp-content/uploads/2007/09/test.jpg&amp;imgrefurl=http://studenthacks.org/2007/10/01/multiple-choice-tests/&amp;usg=__-1hwgG2OUaiZLMW46MCMwM1VViw=&amp;h=253&amp;w=380&amp;sz=74&amp;hl=ar&amp;start=1&amp;sig2=SvYIU08NHWu4C3BJH3EIAQ&amp;itbs=1&amp;tbnid=_vGagdi7dz3K9M:&amp;tbnh=82&amp;tbnw=123&amp;prev=/images?q=multiple+choice+questions&amp;hl=ar&amp;gbv=2&amp;tbs=isch:1&amp;ei=DR9YTPTlNducsgbqu_SbC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m.eg/imgres?imgurl=http://www.mcw.edu/FileLibrary/User/dbrown/portfolio.jpg&amp;imgrefurl=http://www.mcw.edu/display/docid2546.htm&amp;usg=__qzxuByn9kIV7kSYv5e-cwLTYu_w=&amp;h=480&amp;w=496&amp;sz=28&amp;hl=ar&amp;start=3&amp;itbs=1&amp;tbnid=FcptmXWWMQk9zM:&amp;tbnh=126&amp;tbnw=130&amp;prev=/images?q=portfolio&amp;hl=ar&amp;sa=N&amp;gbv=2&amp;ndsp=20&amp;tbs=isch: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google.com.eg/imgres?imgurl=http://www.intrawebdesign.nl/style/default/images/portfolio.jpg&amp;imgrefurl=http://intrawebdesign.nl/index.php?tag=portfolio&amp;usg=__XSmP56xKLWPLsMulAW4UpuQPr0s=&amp;h=289&amp;w=430&amp;sz=32&amp;hl=ar&amp;start=12&amp;itbs=1&amp;tbnid=fJ_yOdC_bAUzHM:&amp;tbnh=85&amp;tbnw=126&amp;prev=/images?q=portfolio&amp;hl=ar&amp;sa=N&amp;gbv=2&amp;ndsp=20&amp;tbs=isch: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google.com.eg/imgres?imgurl=http://www.heep.edu.eg/images/NAQAAEs.jpg&amp;imgrefurl=http://www.heep.edu.eg/&amp;usg=__UlwaeufTxCjcaWIA_qjCIlaDQbw=&amp;h=130&amp;w=133&amp;sz=26&amp;hl=ar&amp;start=4&amp;itbs=1&amp;tbnid=Mg7tH2ppi_I_iM:&amp;tbnh=90&amp;tbnw=92&amp;prev=/images?q=naqaae&amp;hl=ar&amp;gbv=2&amp;tbs=isch: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google.com.eg/imgres?imgurl=http://www.aj-n-dbs.com/project-portfolio.jpg&amp;imgrefurl=http://www.aj-n-dbs.com/portfolio.htm&amp;usg=__sTPOm2Fm0wxYR_RxisEM15r8ir0=&amp;h=325&amp;w=309&amp;sz=35&amp;hl=ar&amp;start=32&amp;itbs=1&amp;tbnid=g7dh67tISc8R2M:&amp;tbnh=118&amp;tbnw=112&amp;prev=/images?q=portfolio&amp;start=20&amp;hl=ar&amp;sa=N&amp;gbv=2&amp;ndsp=20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hyperlink" Target="http://www.google.com.eg/imgres?imgurl=http://www.trycreativesolutions.com/Websites/creativesolutions/Images/portfolio-main-03digital.jpg&amp;imgrefurl=http://www.trycreativesolutions.com/portfolio&amp;usg=__5DpKF5eugqRAGNddxtc2Va4Px2M=&amp;h=376&amp;w=300&amp;sz=130&amp;hl=ar&amp;start=31&amp;itbs=1&amp;tbnid=E9NwU3lAHtkFGM:&amp;tbnh=122&amp;tbnw=97&amp;prev=/images?q=portfolio&amp;start=20&amp;hl=ar&amp;sa=N&amp;gbv=2&amp;ndsp=20&amp;tbs=isch: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com.eg/imgres?imgurl=http://www.detroitfocus.org/DetroitFocus2000/images/Portfolio_Main.jpg&amp;imgrefurl=http://www.detroitfocus.org/DetroitFocus2000/Portfolio.html&amp;usg=__pM7-mmKn61KQiLyG2ppFxOC3LlI=&amp;h=350&amp;w=480&amp;sz=38&amp;hl=ar&amp;start=11&amp;itbs=1&amp;tbnid=RJE2FfpwtcI8NM:&amp;tbnh=94&amp;tbnw=129&amp;prev=/images?q=portfolio&amp;hl=ar&amp;sa=G&amp;gbv=2&amp;tbs=isch: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hisgworkshop.com/wp-content/uploads/2010/03/blank-yellow-notepad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xhost.ws/avaxhome/2007-12-20/testyourselfforproficieoi3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ntestcom.org/IMAGES/ets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atburningtips4women.com/wp-content/uploads/2010/01/goa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wiss-miss.com/wp-content/uploads/legacy/photos/uncategorized/2007/10/31/178400_detail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indtape.com/images/product-450x450/Pro-Tapes-Pro-Measurement-Pro-Measurement-Tap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2.bp.blogspot.com/_FtNU1K5F_uw/TEdBI3r5r1I/AAAAAAAAAME/5Ja2OzeBHMU/s1600/thumbtack_note_assignment.p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fasteddie.files.wordpress.com/2008/03/time-warp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5562600"/>
          </a:xfrm>
          <a:ln w="155575" cap="flat" cmpd="tri">
            <a:solidFill>
              <a:srgbClr val="00B0F0">
                <a:alpha val="80000"/>
              </a:srgbClr>
            </a:solidFill>
            <a:round/>
          </a:ln>
        </p:spPr>
        <p:txBody>
          <a:bodyPr>
            <a:normAutofit fontScale="90000"/>
          </a:bodyPr>
          <a:lstStyle/>
          <a:p>
            <a:pPr rtl="1">
              <a:lnSpc>
                <a:spcPct val="150000"/>
              </a:lnSpc>
            </a:pPr>
            <a:r>
              <a:rPr lang="ar-E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ar-E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EG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ar-EG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E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إمتحانات الانجاز الجامعية والبورتفوليو</a:t>
            </a:r>
            <a:br>
              <a:rPr lang="ar-E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EG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ar-EG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EG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د / محسوب عبد القادر</a:t>
            </a:r>
            <a:br>
              <a:rPr lang="ar-EG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EG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مدرس القياس والتقويم – كلية التربية </a:t>
            </a:r>
            <a:br>
              <a:rPr lang="ar-EG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EG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نائب مدير مركز ضمان الجودة</a:t>
            </a:r>
            <a:r>
              <a:rPr lang="ar-E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ar-E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Picture 4" descr="http://www.heep2.edu.eg/sc/img/logo/dsasp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134100"/>
            <a:ext cx="990600" cy="64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نتيجة </a:t>
            </a:r>
            <a:r>
              <a:rPr lang="ar-EG" dirty="0" smtClean="0"/>
              <a:t>الامتحان (1-2)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295400"/>
            <a:ext cx="5638800" cy="4830763"/>
          </a:xfrm>
        </p:spPr>
        <p:txBody>
          <a:bodyPr>
            <a:noAutofit/>
          </a:bodyPr>
          <a:lstStyle/>
          <a:p>
            <a:r>
              <a:rPr lang="ar-EG" dirty="0" smtClean="0"/>
              <a:t>تحديد مستوى الطالب بالنسبة لزملائه فى نفس الجامعة .</a:t>
            </a:r>
          </a:p>
          <a:p>
            <a:endParaRPr lang="ar-EG" sz="1200" dirty="0" smtClean="0"/>
          </a:p>
          <a:p>
            <a:r>
              <a:rPr lang="ar-EG" dirty="0" smtClean="0"/>
              <a:t> تحديد مستوى الطالب مقارنة بزملائه فى التخصص فى الجامعات المحلية الأخرى .</a:t>
            </a:r>
          </a:p>
          <a:p>
            <a:endParaRPr lang="ar-EG" sz="1200" dirty="0" smtClean="0"/>
          </a:p>
          <a:p>
            <a:r>
              <a:rPr lang="ar-EG" dirty="0" smtClean="0"/>
              <a:t> تحديد مستوى الطالب مقارنة بزملائه فى التخصص فى الجامعات على المستوى الدولى . </a:t>
            </a:r>
          </a:p>
          <a:p>
            <a:endParaRPr lang="ar-EG" sz="12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6388" name="Picture 4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81200"/>
            <a:ext cx="1981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نتيجة </a:t>
            </a:r>
            <a:r>
              <a:rPr lang="ar-EG" dirty="0" smtClean="0"/>
              <a:t>الامتحان (2-2)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295400"/>
            <a:ext cx="5638800" cy="4830763"/>
          </a:xfrm>
        </p:spPr>
        <p:txBody>
          <a:bodyPr>
            <a:noAutofit/>
          </a:bodyPr>
          <a:lstStyle/>
          <a:p>
            <a:r>
              <a:rPr lang="ar-EG" dirty="0" smtClean="0"/>
              <a:t> </a:t>
            </a:r>
            <a:r>
              <a:rPr lang="ar-EG" dirty="0" smtClean="0"/>
              <a:t>تحديد مستوى الجامعة بالنسبة للجامعات المحلية الأخرى .</a:t>
            </a:r>
          </a:p>
          <a:p>
            <a:endParaRPr lang="ar-EG" sz="1200" dirty="0" smtClean="0"/>
          </a:p>
          <a:p>
            <a:r>
              <a:rPr lang="ar-EG" dirty="0" smtClean="0"/>
              <a:t> تحديد مستوى الجامعة بالنسبة للجامعات على المستوى الدولى .</a:t>
            </a:r>
            <a:endParaRPr lang="en-US" dirty="0"/>
          </a:p>
        </p:txBody>
      </p:sp>
      <p:pic>
        <p:nvPicPr>
          <p:cNvPr id="39938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352800"/>
            <a:ext cx="2286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416824" cy="2088232"/>
          </a:xfrm>
        </p:spPr>
        <p:txBody>
          <a:bodyPr/>
          <a:lstStyle/>
          <a:p>
            <a:r>
              <a:rPr lang="ar-EG" dirty="0" smtClean="0"/>
              <a:t>انتبه إلى أن .... </a:t>
            </a:r>
            <a:endParaRPr lang="ar-EG" dirty="0"/>
          </a:p>
        </p:txBody>
      </p:sp>
      <p:pic>
        <p:nvPicPr>
          <p:cNvPr id="1026" name="Picture 2" descr="C:\Users\D mahsob\Pictures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345638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116632"/>
            <a:ext cx="5987008" cy="994122"/>
          </a:xfrm>
        </p:spPr>
        <p:txBody>
          <a:bodyPr/>
          <a:lstStyle/>
          <a:p>
            <a:r>
              <a:rPr lang="ar-EG" dirty="0" smtClean="0"/>
              <a:t>أساليب / أدوات تقويم نواتج تعلم الطلاب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371600"/>
            <a:ext cx="5562600" cy="4754563"/>
          </a:xfrm>
        </p:spPr>
        <p:txBody>
          <a:bodyPr>
            <a:normAutofit fontScale="55000" lnSpcReduction="20000"/>
          </a:bodyPr>
          <a:lstStyle/>
          <a:p>
            <a:r>
              <a:rPr lang="ar-EG" dirty="0" smtClean="0"/>
              <a:t> </a:t>
            </a:r>
            <a:r>
              <a:rPr lang="ar-EG" sz="4000" dirty="0" smtClean="0"/>
              <a:t>الاختبارات التحريرية</a:t>
            </a:r>
          </a:p>
          <a:p>
            <a:endParaRPr lang="ar-EG" sz="2900" dirty="0" smtClean="0"/>
          </a:p>
          <a:p>
            <a:r>
              <a:rPr lang="ar-EG" sz="4000" dirty="0" smtClean="0"/>
              <a:t> الاختبارات الشفهية </a:t>
            </a:r>
          </a:p>
          <a:p>
            <a:endParaRPr lang="ar-EG" sz="2900" dirty="0" smtClean="0"/>
          </a:p>
          <a:p>
            <a:r>
              <a:rPr lang="ar-EG" sz="4000" dirty="0" smtClean="0"/>
              <a:t> المقابلات</a:t>
            </a:r>
          </a:p>
          <a:p>
            <a:endParaRPr lang="ar-EG" sz="2900" dirty="0" smtClean="0"/>
          </a:p>
          <a:p>
            <a:r>
              <a:rPr lang="ar-EG" sz="4000" dirty="0" smtClean="0"/>
              <a:t> الاستبيانات</a:t>
            </a:r>
          </a:p>
          <a:p>
            <a:endParaRPr lang="ar-EG" sz="2900" dirty="0" smtClean="0"/>
          </a:p>
          <a:p>
            <a:r>
              <a:rPr lang="ar-EG" sz="4000" dirty="0" smtClean="0"/>
              <a:t> ملفات الانجاز</a:t>
            </a:r>
          </a:p>
          <a:p>
            <a:endParaRPr lang="ar-EG" sz="2900" dirty="0" smtClean="0"/>
          </a:p>
          <a:p>
            <a:r>
              <a:rPr lang="ar-EG" sz="4000" dirty="0" smtClean="0"/>
              <a:t> الملاحظة</a:t>
            </a:r>
          </a:p>
          <a:p>
            <a:endParaRPr lang="ar-EG" sz="2900" dirty="0" smtClean="0"/>
          </a:p>
          <a:p>
            <a:r>
              <a:rPr lang="ar-EG" sz="4000" dirty="0" smtClean="0"/>
              <a:t> تقويم الأداء</a:t>
            </a:r>
          </a:p>
          <a:p>
            <a:endParaRPr lang="ar-EG" sz="2500" dirty="0" smtClean="0"/>
          </a:p>
          <a:p>
            <a:r>
              <a:rPr lang="ar-EG" sz="4000" dirty="0" smtClean="0"/>
              <a:t> المشروعات طويلة المدى</a:t>
            </a:r>
            <a:endParaRPr lang="ar-EG" sz="4000" dirty="0"/>
          </a:p>
        </p:txBody>
      </p:sp>
      <p:sp>
        <p:nvSpPr>
          <p:cNvPr id="1026" name="AutoShape 2" descr="data:image/jpg;base64,/9j/4AAQSkZJRgABAQAAAQABAAD/2wCEAAkGBhISERUUEhQVEhQWGB0ZGBgYGRwbHxkbGhkbHB8iHRsdHCceIhojGxwYIi8gIycpMDguHR4xNTAqNSgrLCkBCQoKDgwNGg8PGi8kHyQ1NSorLzUwNDQ0LDAsLCw0KS4qLDE0LzU1LywsNCosLC8sLzIsLCksLCwpNSwsLCw1Lf/AABEIAFIAewMBIgACEQEDEQH/xAAbAAACAwEBAQAAAAAAAAAAAAADBAACBQYBB//EADgQAAEDAgQCBwYHAAIDAAAAAAECAxEAIQQSMUEFURMiYXGBkfAGMlKxwdEHFCNCoeHxM2IVcoL/xAAaAQADAQEBAQAAAAAAAAAAAAAAAQMCBAYF/8QALREAAgECAwYFBAMAAAAAAAAAAAECESEDEjEEQVFxkfAiYYGx4TIzwdEjQqH/2gAMAwEAAhEDEQA/APqaXisQkSsCMxGp+QpbG8AZxOVOJSHVJMjUQe8GYonFeDIfU25ncBZVOVtcAn/sN7760zlW6L9Sf5oOlO3BFi8kDIY7ANvGs7hisYpbgxKWkMyejykyRO47qcdw+ZtaQpTSoIS5aUnmAaFwsONtpaccL6xq4UxryF7dpNA0uA26+jDpKlKShsCSpRpnDYlDqQpBCknQikncGFApe66ViCkiZFXYYbw6AlsJQ2kdVKRpQYlHNpdhlpKNAVlXq/8AN6zuK8IU6ptaHnGejMlCCL945+dbDLoWmfOgqYKSOjAvqTt/VBlO9HqLkqcHwfWk+H4rpMQ42rDrQWh1XlgEGfhO3nWjiHUSBGdfwp9WoTqif+VUD4E/U0FaNrgu+vsEOI/akdIf4HjS70DrL/UOwHujwq4KriAlHZaiNs5LpuOZ7PlQO0e/yCSwonNJSNYA+lNIxAIvbvpVx8SSi579O7nSuJMwVe9yn5/ao4+Ph4EHPEdENYTxLMbxoCBKYST2a/akfz6udZnF+MoYTncV3Dc91cBifxDeKzkCQmbCJryWPt21bbL+CsYrzp1f40OzDwIwj47n2VSCgjLlSkRc79hvNR8SM6BJuL7QeXeKaU2FCDoaWWVJVJUAkaAD3vDWdvLx9mfNi6vz9wBw2f3zKxoJ17zSvA8e8tChiWPyygqEgKzZhz5x31ougqGZqJPMXsf90oDrGZKspSp0JOWfdzRImLxpQUrVX6cAvSqPVAIHP+6T4Pwf8ukpLjmIzKzSszHYD/N684K/iOgH54NodzGA2dRNrAm9OrcVGvRI81Hw2oBVemgRxxKFe8SdkjWqwtZhR6MfCPePedqBmKY6NMg6q1J7ztVhh4lYlR5A6UDypc++gc4cpgIhKf3Hfvnfu+9vAptw81ASDsdtJ+dHbxANjY8qE/hiYCCEiesIifEXmkSUr+LXiCdfCbLgzoOXK/r7hIWTMgN93rajsvIWQm64HvEb315ab1R14omTIpSkoqpaKadKX70F3yEe5YnU7iuX9ovalvDiB1nDt96t7Qe1iG7TfkNfCuT4H7JPY90uLlDZJUVEa9ie3Turzm17HibTjZpOq3Lh3vO3DahGrMppjE8RegSeZNkoHbyFd5hvwrw4SArM4qLqCgAe4cq6DA4VjDIDTaAALzG/MnUmiqafOhMeX8V9fZ9jhhxo0RniSk7OnPeeM8ccGKDAw7hbiS9bLp3QPOt1SAoXgjX60kYKOv8ApjYz6vXicQoj9MZU/Gr6Cu443HNdWCklBzOOW2HPw7+XLvmnSLVdA6NPxEXPcKIzgUjrE51H9xv5Cqqc6P3ipZM22IEkHSAQmdNYNjQaTTdrvvd+zG4L7S4bELcRh1FTqPeK0mTeJE7fcVpJSLJeUCde0eNEGDQAVtJS3n6yiEgE85gST/veFWNCzCYKwIk/buoKRblp8oUwasW2+4H+hOGI6mWytbCNfEmkuNcSxjTjX5RgPNKMLv1heOYAAG/yptXEmkuIZxLiUuLukb689BO01pp6kggJR9PnPruDLorav/AYwgBKxJPwg061iJibE7VnqdKf+ITO+/qwpLGcUabOZSuvOUJFypWsJG5+tJuiqNxz/U+Rq4/FJQJmOcb99cRxHjb2KWWcKkuE6qiwB3nQCmcTh1PdfHuDCsTZvMApf/sZt3a91TGe3GCYbLOEmdujTN+07981zuLk6yKRpCiXUJwz2CbZ/VxJ/MOax+0HtnXlfy3rYexSVp6qsgGwED5VweJ9t8aodG1hlDNfrDKL/CIHaY7/AABiPZfiL4C3HS2nXKkGRbYDfx1m9UVEvCh3V5ej+Dq8V7Z4dslJV1hbMRp4Vz7n4ipBI6QHt630UB/FI4b8PA6SFLcKtJ525xyvatNn8K2wkAgT/wDX2p+Jmmox1Z2eNfyNrcSk4lxIsJgT2CpwnFrxTQU4lTK/gNjAOoFjB2JFHbZ6MwlM21PIR5b93jWa/wAGaRiji0rcKzYpBGXQC51IsOrVCNW2svp3uN3BvgSmCANz602/inDB+nZWOUreAN0+uW9M4HFD3QSY5+flGnqQliQ/std4RSyglSlEwDKR+4AmDcwLbW3qoSMoU3EG83GpHdtNrbU0q47rjviks60kqcUAm4IPZMZRfWx569kAovNpr7+hkOYjAYt4WaffZ0JFxF7aAxyrUSkrB6WBOnr19lE8AYQ4cQy0kuKnrDtOw0G8mPrTbuVUZgCscjy5mPXyCkfL5Rz/ABjiGPbecaw+GSUlMNuEyL5QVOKJgRJ6sEmN98/Bex77S+lGISFEmVpBWsSuSAtZ6qMpIhKR8q6tta3AQsZUiwOkURKOjIAGadzvpp5ny7hQPLld7vvec+j8PMMuFu53XNSVrJKrXsTEfxpWvwzh7DQyoZS2lNpiNOZ7aPiSlJKxJOscjrr9KXJU+N0keWv9epooapnjfT2NMsJOgAOxgSJ5TWchPQkrdXJM2H7tNdgdPPW5kuGxAQchJPqLDl/VoprFFGX9SMvb61oIqsHld0xcJDiCW+qZINhr8j/ex0nTBNi6ARsYNBcxS3Acv6be6jy9f7QOiZFsjq/+wQsg9xSIPhTKZdz6a05sR4DxZ/EpWh1lTGUwNcp7idTWqylLZymVc/6G9vlXmIAUErzFAiSn+qVxOLU82pLSyheUpSuBmB53Gs/OgarJW03+XqPPr6NeYqtsPpy7PVqF1TglFr3Gnbes32cwDzbOTGOh1cyYvlHIq+vbWsMyFbJQPI/3HqNUKqXMbwj4IjNmIq77CVRIkju7RHcQSI7aznHwOs2NfXy+lOYZ+bEjMNpvHdQQlFx8SKYYqkgpCUDMCkbGxBzGJBBMxv50FWDSklwdblfYSRflPqKaxWHCwAdjPZqNRMEESL8zSbL4a6iELKc1ydRMaDWPKYOp1CkJN3jrvXyGdhxIzSg7dvgDSw4gSejAUBp5+tKtisEc2bMQP8+XO1WSoLSQjqqvfusdRsdqDaccvFewNOH6MyozO2m+58fW5nGSvKUGE8tI09T272gZfS0iHDmOw3/qguFaxKz0TfLc+vQphVyeZ9ePJBnscJhsdI5Gu1CWEpILys6zonYer1RWJ6kMgDnzNRtjMB0sD50GklFcPfvkPuBLiQQSI0j6jQjsNZr7DSVEdE8rtTmi97QoCjJdWhWXKAkeXbfXx9Ap4ij4hQRTlB2rTmJMqlV7yL9t6NgLJBFjnA8K8qU2VxNH6DOJQOkNhoPrS/FNFetjUqUjOF9US/BRbwrhOBPK/wDML6xusg32yfKpUoDE+uR9QFeBImd9PD0TUqUHEZnA3SpCsxKutuZ2FMN2bMW1r2pQjqxrYklyMngolZJuYmTe9M40zmm+tSpTL4n3gHBh1vP5/wCVMWP1fEfNv7nzqVKBS+8y2PWejRc6J+lZnDrtpJuY+tSpQaw/tPn+z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673975" y="-373063"/>
            <a:ext cx="1171575" cy="781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1027" name="Picture 3" descr="C:\Users\D mahsob\Pictures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584176" cy="1872208"/>
          </a:xfrm>
          <a:prstGeom prst="rect">
            <a:avLst/>
          </a:prstGeom>
          <a:noFill/>
        </p:spPr>
      </p:pic>
      <p:pic>
        <p:nvPicPr>
          <p:cNvPr id="1028" name="Picture 4" descr="C:\Users\D mahsob\Pictures\untitled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348880"/>
            <a:ext cx="1908720" cy="1842120"/>
          </a:xfrm>
          <a:prstGeom prst="rect">
            <a:avLst/>
          </a:prstGeom>
          <a:noFill/>
        </p:spPr>
      </p:pic>
      <p:pic>
        <p:nvPicPr>
          <p:cNvPr id="1029" name="Picture 5" descr="C:\Users\D mahsob\Pictures\untitled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1484784"/>
            <a:ext cx="1944216" cy="2074143"/>
          </a:xfrm>
          <a:prstGeom prst="rect">
            <a:avLst/>
          </a:prstGeom>
          <a:noFill/>
        </p:spPr>
      </p:pic>
      <p:pic>
        <p:nvPicPr>
          <p:cNvPr id="1030" name="Picture 6" descr="C:\Users\D mahsob\Pictures\untitled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3933056"/>
            <a:ext cx="1368152" cy="1872208"/>
          </a:xfrm>
          <a:prstGeom prst="rect">
            <a:avLst/>
          </a:prstGeom>
          <a:noFill/>
        </p:spPr>
      </p:pic>
      <p:pic>
        <p:nvPicPr>
          <p:cNvPr id="1031" name="Picture 7" descr="C:\Users\D mahsob\Pictures\untitled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191000"/>
            <a:ext cx="2053580" cy="1905000"/>
          </a:xfrm>
          <a:prstGeom prst="rect">
            <a:avLst/>
          </a:prstGeom>
          <a:noFill/>
        </p:spPr>
      </p:pic>
      <p:pic>
        <p:nvPicPr>
          <p:cNvPr id="1032" name="Picture 8" descr="C:\Users\D mahsob\Pictures\untitled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0032" y="2420888"/>
            <a:ext cx="1727448" cy="1872208"/>
          </a:xfrm>
          <a:prstGeom prst="rect">
            <a:avLst/>
          </a:prstGeom>
          <a:noFill/>
        </p:spPr>
      </p:pic>
      <p:pic>
        <p:nvPicPr>
          <p:cNvPr id="1033" name="Picture 9" descr="C:\Users\D mahsob\Pictures\untitled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5301208"/>
            <a:ext cx="1675631" cy="1368152"/>
          </a:xfrm>
          <a:prstGeom prst="rect">
            <a:avLst/>
          </a:prstGeom>
          <a:noFill/>
        </p:spPr>
      </p:pic>
      <p:pic>
        <p:nvPicPr>
          <p:cNvPr id="1034" name="Picture 10" descr="C:\Users\D mahsob\Pictures\untitled.bmp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4221088"/>
            <a:ext cx="1440160" cy="1334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البورتفوليو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4525963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يسمى ملف إنجاز المتعلم ، أو ملف الإنجاز</a:t>
            </a:r>
          </a:p>
          <a:p>
            <a:endParaRPr lang="ar-EG" dirty="0" smtClean="0"/>
          </a:p>
          <a:p>
            <a:r>
              <a:rPr lang="ar-EG" dirty="0" smtClean="0"/>
              <a:t>يسمى حقيبة المتعلم</a:t>
            </a:r>
          </a:p>
          <a:p>
            <a:endParaRPr lang="ar-EG" dirty="0" smtClean="0"/>
          </a:p>
          <a:p>
            <a:r>
              <a:rPr lang="ar-EG" dirty="0" smtClean="0"/>
              <a:t> هو سلة تجمع فيها أدلة على معارف الطالب ومهاراته ، وميوله </a:t>
            </a:r>
          </a:p>
          <a:p>
            <a:endParaRPr lang="ar-EG" dirty="0" smtClean="0"/>
          </a:p>
          <a:p>
            <a:r>
              <a:rPr lang="ar-EG" dirty="0" smtClean="0"/>
              <a:t>هو تجمع هادف ومنظم لأعمال الطالب وإنجازاته عبر فترة زمنية محددة ، يتم مراجعتها في ضوء محكات محددة للحكم على مدى تحقيق أدائه لمعايير الجودة المنشودة .</a:t>
            </a:r>
          </a:p>
          <a:p>
            <a:endParaRPr lang="en-US" dirty="0"/>
          </a:p>
        </p:txBody>
      </p:sp>
      <p:pic>
        <p:nvPicPr>
          <p:cNvPr id="4" name="Picture 2" descr="http://t1.gstatic.com/images?q=tbn:FcptmXWWMQk9zM:http://www.mcw.edu/FileLibrary/User/dbrown/portfoli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1714488"/>
            <a:ext cx="242886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محتوى البورتفوليو (1-2)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dirty="0" smtClean="0"/>
              <a:t>عينة من الأوراق الامتحانية. </a:t>
            </a:r>
          </a:p>
          <a:p>
            <a:endParaRPr lang="ar-EG" dirty="0" smtClean="0"/>
          </a:p>
          <a:p>
            <a:r>
              <a:rPr lang="ar-EG" dirty="0" smtClean="0"/>
              <a:t>نتائج الامتحانات وأدوات التقويم. </a:t>
            </a:r>
          </a:p>
          <a:p>
            <a:endParaRPr lang="ar-EG" dirty="0" smtClean="0"/>
          </a:p>
          <a:p>
            <a:r>
              <a:rPr lang="ar-EG" dirty="0" smtClean="0"/>
              <a:t>عينات من كتابات الطالب ومقالاته. </a:t>
            </a:r>
          </a:p>
          <a:p>
            <a:endParaRPr lang="ar-EG" dirty="0" smtClean="0"/>
          </a:p>
          <a:p>
            <a:r>
              <a:rPr lang="ar-EG" dirty="0" smtClean="0"/>
              <a:t>مصادر المعرفة التي اطلع عليها. 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بعض التقارير التي تتضمن ملخصات للبحوث، والتجارب والأنشطة . </a:t>
            </a:r>
          </a:p>
          <a:p>
            <a:endParaRPr lang="en-US" dirty="0"/>
          </a:p>
        </p:txBody>
      </p:sp>
      <p:pic>
        <p:nvPicPr>
          <p:cNvPr id="4" name="Picture 2" descr="http://t2.gstatic.com/images?q=tbn:fJ_yOdC_bAUzHM:http://www.intrawebdesign.nl/style/default/images/portfoli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00108"/>
            <a:ext cx="2071702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محتوى البورتفوليو (2-2)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ملخص المشروعات الفردية والجماعية التي قام بها. </a:t>
            </a:r>
          </a:p>
          <a:p>
            <a:endParaRPr lang="ar-EG" dirty="0" smtClean="0"/>
          </a:p>
          <a:p>
            <a:r>
              <a:rPr lang="ar-EG" dirty="0" smtClean="0"/>
              <a:t>الأنشطة الطلابية التي يقوم بها ويمارسها. </a:t>
            </a:r>
          </a:p>
          <a:p>
            <a:endParaRPr lang="ar-EG" dirty="0" smtClean="0"/>
          </a:p>
          <a:p>
            <a:r>
              <a:rPr lang="ar-EG" dirty="0" smtClean="0"/>
              <a:t>مواد سمعية وبصرية لأعمال قام بها الطالب أيضًا.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أهمية البورتفوليو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</p:spPr>
        <p:txBody>
          <a:bodyPr/>
          <a:lstStyle/>
          <a:p>
            <a:r>
              <a:rPr lang="ar-EG" dirty="0" smtClean="0"/>
              <a:t>تنمية مهارات التفكير الناقد والابداعى .</a:t>
            </a:r>
          </a:p>
          <a:p>
            <a:endParaRPr lang="ar-EG" dirty="0" smtClean="0"/>
          </a:p>
          <a:p>
            <a:r>
              <a:rPr lang="ar-EG" dirty="0" smtClean="0"/>
              <a:t>تنمية مهارات التنظيم والاستقلال الذاتى لدى الطلاب</a:t>
            </a:r>
          </a:p>
          <a:p>
            <a:endParaRPr lang="ar-EG" dirty="0" smtClean="0"/>
          </a:p>
          <a:p>
            <a:r>
              <a:rPr lang="ar-EG" dirty="0" smtClean="0"/>
              <a:t>دمج الطلاب في تقويم تقدمهم في عملية التعلم </a:t>
            </a:r>
          </a:p>
          <a:p>
            <a:endParaRPr lang="ar-EG" dirty="0" smtClean="0"/>
          </a:p>
          <a:p>
            <a:r>
              <a:rPr lang="ar-EG" dirty="0" smtClean="0"/>
              <a:t>ممارسة الطلاب عمليات التأمل فيما يقومون به من أعمال .</a:t>
            </a:r>
          </a:p>
          <a:p>
            <a:endParaRPr lang="en-US" dirty="0"/>
          </a:p>
        </p:txBody>
      </p:sp>
      <p:pic>
        <p:nvPicPr>
          <p:cNvPr id="4" name="Picture 2" descr="http://t1.gstatic.com/images?q=tbn:Mg7tH2ppi_I_iM:http://www.heep.edu.eg/images/NAQAA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785794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أشكال البورتفوليو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البورتفوليو المعتاد </a:t>
            </a:r>
          </a:p>
          <a:p>
            <a:endParaRPr lang="ar-EG" dirty="0" smtClean="0"/>
          </a:p>
          <a:p>
            <a:r>
              <a:rPr lang="ar-EG" dirty="0" smtClean="0"/>
              <a:t> البورتفوليو </a:t>
            </a:r>
            <a:r>
              <a:rPr lang="ar-EG" dirty="0" smtClean="0"/>
              <a:t>الرقمى أو الإليكترونى</a:t>
            </a:r>
            <a:endParaRPr lang="ar-EG" dirty="0" smtClean="0"/>
          </a:p>
          <a:p>
            <a:endParaRPr lang="en-US" dirty="0"/>
          </a:p>
        </p:txBody>
      </p:sp>
      <p:pic>
        <p:nvPicPr>
          <p:cNvPr id="4" name="Picture 4" descr="http://t1.gstatic.com/images?q=tbn:g7dh67tISc8R2M:http://www.aj-n-dbs.com/project-portfoli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00108"/>
            <a:ext cx="1781180" cy="2428892"/>
          </a:xfrm>
          <a:prstGeom prst="rect">
            <a:avLst/>
          </a:prstGeom>
          <a:noFill/>
        </p:spPr>
      </p:pic>
      <p:pic>
        <p:nvPicPr>
          <p:cNvPr id="5" name="Picture 2" descr="http://t0.gstatic.com/images?q=tbn:E9NwU3lAHtkFGM:http://www.trycreativesolutions.com/Websites/creativesolutions/Images/portfolio-main-03digita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3429000"/>
            <a:ext cx="1709743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البورتفوليو المعتاد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محض تجميع لأعمال الطالب المختلفة ، يرتب من قبل الطالب وقد ينشد المساعدة من الآخرين فى بنائه .</a:t>
            </a:r>
            <a:endParaRPr lang="en-US" dirty="0"/>
          </a:p>
        </p:txBody>
      </p:sp>
      <p:pic>
        <p:nvPicPr>
          <p:cNvPr id="4" name="Picture 2" descr="http://t2.gstatic.com/images?q=tbn:RJE2FfpwtcI8NM:http://www.detroitfocus.org/DetroitFocus2000/images/Portfolio_Ma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276600"/>
            <a:ext cx="3643338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محتوى ورشة العمل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dirty="0" smtClean="0"/>
              <a:t>امتحانات الإنجاز للجامعات</a:t>
            </a:r>
          </a:p>
          <a:p>
            <a:endParaRPr lang="ar-EG" dirty="0" smtClean="0"/>
          </a:p>
          <a:p>
            <a:r>
              <a:rPr lang="ar-EG" dirty="0" smtClean="0"/>
              <a:t>المقصود بالبورتفوليو</a:t>
            </a:r>
          </a:p>
          <a:p>
            <a:endParaRPr lang="ar-EG" dirty="0" smtClean="0"/>
          </a:p>
          <a:p>
            <a:r>
              <a:rPr lang="ar-EG" dirty="0" smtClean="0"/>
              <a:t>مكونات البورتفوليو</a:t>
            </a:r>
          </a:p>
          <a:p>
            <a:endParaRPr lang="ar-EG" dirty="0" smtClean="0"/>
          </a:p>
          <a:p>
            <a:r>
              <a:rPr lang="ar-EG" dirty="0" smtClean="0"/>
              <a:t>أهمية البورتفوليو</a:t>
            </a:r>
          </a:p>
          <a:p>
            <a:endParaRPr lang="ar-EG" dirty="0" smtClean="0"/>
          </a:p>
          <a:p>
            <a:r>
              <a:rPr lang="ar-EG" dirty="0" smtClean="0"/>
              <a:t>أنواع البورتفوليو</a:t>
            </a:r>
          </a:p>
          <a:p>
            <a:endParaRPr lang="ar-EG" dirty="0" smtClean="0"/>
          </a:p>
          <a:p>
            <a:r>
              <a:rPr lang="ar-EG" dirty="0" smtClean="0"/>
              <a:t>أسس إعداد البورتفوليو</a:t>
            </a:r>
            <a:endParaRPr lang="ar-EG" dirty="0"/>
          </a:p>
          <a:p>
            <a:pPr>
              <a:buNone/>
            </a:pPr>
            <a:endParaRPr lang="en-US" dirty="0"/>
          </a:p>
        </p:txBody>
      </p:sp>
      <p:pic>
        <p:nvPicPr>
          <p:cNvPr id="14338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22860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البورتفوليو الرقمى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يعتمد على استخدام برمجيات كمبيوترية، تسمح للطالب بتنظيم وتسجيل وتأمل أعماله .</a:t>
            </a:r>
          </a:p>
          <a:p>
            <a:endParaRPr lang="ar-EG" sz="1400" dirty="0" smtClean="0"/>
          </a:p>
          <a:p>
            <a:r>
              <a:rPr lang="ar-EG" dirty="0" smtClean="0"/>
              <a:t>يكون بمثابة أرشيف الكترونى يضم مئات الصفحات والأعمال سواء أكانت مكتوبة أو مصورة أو سمعية .</a:t>
            </a:r>
          </a:p>
          <a:p>
            <a:endParaRPr lang="ar-EG" sz="1400" dirty="0" smtClean="0"/>
          </a:p>
          <a:p>
            <a:r>
              <a:rPr lang="ar-EG" dirty="0" smtClean="0"/>
              <a:t>يتيح لصاحبه المرونة فى إعداد الملف ولقارئه الاطلاع بسهولة على أى عمل من أعماله وكذلك تقويم مهارات الإبداع المتضمنة فى تلك الأعمال . </a:t>
            </a:r>
          </a:p>
          <a:p>
            <a:endParaRPr lang="ar-EG" sz="1400" dirty="0" smtClean="0"/>
          </a:p>
          <a:p>
            <a:r>
              <a:rPr lang="ar-EG" dirty="0" smtClean="0"/>
              <a:t> وقد يصاحب هذا البورتفوليو الفرد مدى حياته التعليمية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من أسس </a:t>
            </a:r>
            <a:r>
              <a:rPr lang="ar-EG" dirty="0" smtClean="0"/>
              <a:t>إعداد البورتفوليو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رؤية ورسالة الكلية</a:t>
            </a:r>
          </a:p>
          <a:p>
            <a:endParaRPr lang="ar-EG" dirty="0" smtClean="0"/>
          </a:p>
          <a:p>
            <a:r>
              <a:rPr lang="ar-EG" dirty="0" smtClean="0"/>
              <a:t> </a:t>
            </a:r>
            <a:r>
              <a:rPr lang="ar-EG" dirty="0" smtClean="0"/>
              <a:t>رسالة البرنامج الأكاديمى</a:t>
            </a:r>
          </a:p>
          <a:p>
            <a:endParaRPr lang="ar-EG" dirty="0" smtClean="0"/>
          </a:p>
          <a:p>
            <a:r>
              <a:rPr lang="ar-EG" dirty="0" smtClean="0"/>
              <a:t>معايير أداء الطالب </a:t>
            </a:r>
            <a:endParaRPr lang="ar-EG" dirty="0" smtClean="0"/>
          </a:p>
          <a:p>
            <a:pPr>
              <a:buNone/>
            </a:pPr>
            <a:endParaRPr lang="ar-EG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868362"/>
          </a:xfrm>
        </p:spPr>
        <p:txBody>
          <a:bodyPr/>
          <a:lstStyle/>
          <a:p>
            <a:r>
              <a:rPr lang="ar-EG" dirty="0" smtClean="0"/>
              <a:t>من أدلة تقييم التحصيل فى </a:t>
            </a:r>
            <a:r>
              <a:rPr lang="ar-EG" dirty="0" smtClean="0"/>
              <a:t>البورتفوليو (1-2)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التقارير الجماعية والفردية</a:t>
            </a:r>
          </a:p>
          <a:p>
            <a:endParaRPr lang="ar-EG" dirty="0" smtClean="0"/>
          </a:p>
          <a:p>
            <a:r>
              <a:rPr lang="ar-EG" dirty="0" smtClean="0"/>
              <a:t>التكليفات</a:t>
            </a:r>
          </a:p>
          <a:p>
            <a:endParaRPr lang="ar-EG" dirty="0" smtClean="0"/>
          </a:p>
          <a:p>
            <a:r>
              <a:rPr lang="ar-EG" dirty="0" smtClean="0"/>
              <a:t>الاختبارات </a:t>
            </a:r>
          </a:p>
          <a:p>
            <a:endParaRPr lang="ar-EG" dirty="0" smtClean="0"/>
          </a:p>
          <a:p>
            <a:r>
              <a:rPr lang="ar-EG" dirty="0" smtClean="0"/>
              <a:t>ملخصات الأنشطة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868362"/>
          </a:xfrm>
        </p:spPr>
        <p:txBody>
          <a:bodyPr/>
          <a:lstStyle/>
          <a:p>
            <a:r>
              <a:rPr lang="ar-EG" dirty="0" smtClean="0"/>
              <a:t>من أدلة تقييم التحصيل فى </a:t>
            </a:r>
            <a:r>
              <a:rPr lang="ar-EG" dirty="0" smtClean="0"/>
              <a:t>البورتفوليو (2-2)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البيانات الخام والقياسات المختلفة</a:t>
            </a:r>
          </a:p>
          <a:p>
            <a:endParaRPr lang="ar-EG" dirty="0" smtClean="0"/>
          </a:p>
          <a:p>
            <a:r>
              <a:rPr lang="ar-EG" dirty="0" smtClean="0"/>
              <a:t> نتائج الملاحظات والتجارب العملية</a:t>
            </a:r>
          </a:p>
          <a:p>
            <a:endParaRPr lang="ar-EG" dirty="0" smtClean="0"/>
          </a:p>
          <a:p>
            <a:r>
              <a:rPr lang="ar-EG" dirty="0" smtClean="0"/>
              <a:t> الأنشطة اللاصفية</a:t>
            </a:r>
          </a:p>
          <a:p>
            <a:endParaRPr lang="ar-EG" dirty="0" smtClean="0"/>
          </a:p>
          <a:p>
            <a:r>
              <a:rPr lang="ar-EG" dirty="0" smtClean="0"/>
              <a:t> أدلة أخرى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:\2\صورطبيعيةمش ممكن\وردة حمرا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785786" y="1142984"/>
            <a:ext cx="72295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DoubleWave1">
              <a:avLst/>
            </a:prstTxWarp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ar-SA" sz="9600" b="1" dirty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+mj-lt"/>
                <a:cs typeface="+mj-cs"/>
              </a:rPr>
              <a:t>شكـــراً</a:t>
            </a:r>
            <a:endParaRPr lang="en-US" sz="9600" b="1" dirty="0">
              <a:solidFill>
                <a:srgbClr val="FFFF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+mj-lt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امتحانات الإنجاز الجامعية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</p:spPr>
        <p:txBody>
          <a:bodyPr/>
          <a:lstStyle/>
          <a:p>
            <a:r>
              <a:rPr lang="ar-EG" dirty="0" smtClean="0"/>
              <a:t>تسمى اختبارات التحصيل الدولية </a:t>
            </a:r>
            <a:r>
              <a:rPr lang="en-US" dirty="0" smtClean="0"/>
              <a:t>university Achievement Exams (UAE)</a:t>
            </a:r>
            <a:r>
              <a:rPr lang="ar-EG" dirty="0" smtClean="0"/>
              <a:t> .</a:t>
            </a:r>
          </a:p>
          <a:p>
            <a:endParaRPr lang="ar-EG" dirty="0" smtClean="0"/>
          </a:p>
          <a:p>
            <a:r>
              <a:rPr lang="ar-EG" dirty="0" smtClean="0"/>
              <a:t>تسمى امتحانات الكفاءة الدولية .</a:t>
            </a:r>
          </a:p>
          <a:p>
            <a:endParaRPr lang="ar-EG" dirty="0" smtClean="0"/>
          </a:p>
          <a:p>
            <a:r>
              <a:rPr lang="ar-EG" dirty="0" smtClean="0"/>
              <a:t>أحد ضمانات جودة المخرجات التعليمية .</a:t>
            </a:r>
          </a:p>
          <a:p>
            <a:endParaRPr lang="ar-EG" dirty="0" smtClean="0"/>
          </a:p>
          <a:p>
            <a:r>
              <a:rPr lang="ar-EG" dirty="0" smtClean="0"/>
              <a:t> أحد ضمانات المنافسة على مستوى الدولى .</a:t>
            </a:r>
            <a:endParaRPr lang="en-US" dirty="0"/>
          </a:p>
        </p:txBody>
      </p:sp>
      <p:pic>
        <p:nvPicPr>
          <p:cNvPr id="22530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09800"/>
            <a:ext cx="22860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امتحانات الإنجاز الجامعية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بطارية اختبارات دولية مقننة لقياس الكفاءة فى أحد التخصصات .</a:t>
            </a:r>
          </a:p>
          <a:p>
            <a:endParaRPr lang="ar-EG" dirty="0" smtClean="0"/>
          </a:p>
          <a:p>
            <a:r>
              <a:rPr lang="ar-EG" dirty="0" smtClean="0"/>
              <a:t>يجرى فى أكثر من 6000 مؤسسة بالتعليم العالى سنوياً على مستوى العالم .</a:t>
            </a:r>
          </a:p>
          <a:p>
            <a:endParaRPr lang="ar-EG" dirty="0" smtClean="0"/>
          </a:p>
          <a:p>
            <a:r>
              <a:rPr lang="ar-EG" dirty="0" smtClean="0"/>
              <a:t>إجراء لمعادلة الشهادات .</a:t>
            </a:r>
            <a:endParaRPr lang="en-US" dirty="0"/>
          </a:p>
        </p:txBody>
      </p:sp>
      <p:pic>
        <p:nvPicPr>
          <p:cNvPr id="2050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990600"/>
            <a:ext cx="1905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274638"/>
            <a:ext cx="4495800" cy="868362"/>
          </a:xfrm>
        </p:spPr>
        <p:txBody>
          <a:bodyPr/>
          <a:lstStyle/>
          <a:p>
            <a:r>
              <a:rPr lang="ar-EG" dirty="0" smtClean="0"/>
              <a:t>أهداف امتحان الإنجاز الجامعى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حصول الطالب على شهادة معترف بها دولياً فى تخصصه .</a:t>
            </a:r>
          </a:p>
          <a:p>
            <a:endParaRPr lang="ar-EG" dirty="0" smtClean="0"/>
          </a:p>
          <a:p>
            <a:r>
              <a:rPr lang="ar-EG" dirty="0" smtClean="0"/>
              <a:t> تزويد القادة الأكاديميين بتغذية راجعة قيمة بشأن البرامج الأكاديمية .</a:t>
            </a:r>
          </a:p>
          <a:p>
            <a:endParaRPr lang="ar-EG" dirty="0" smtClean="0"/>
          </a:p>
          <a:p>
            <a:r>
              <a:rPr lang="ar-EG" dirty="0" smtClean="0"/>
              <a:t> حصول الطالب على مسوغ للقيد ببرامج الدراسات العليا .</a:t>
            </a:r>
          </a:p>
          <a:p>
            <a:endParaRPr lang="ar-EG" dirty="0" smtClean="0"/>
          </a:p>
          <a:p>
            <a:r>
              <a:rPr lang="ar-EG" dirty="0" smtClean="0"/>
              <a:t> مساعدة الطالب على الحصول على فرصة عمل من خلال دعم اجتيازه لمحكات الوظائف . </a:t>
            </a:r>
            <a:endParaRPr lang="en-US" dirty="0"/>
          </a:p>
        </p:txBody>
      </p:sp>
      <p:pic>
        <p:nvPicPr>
          <p:cNvPr id="20482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752600"/>
            <a:ext cx="19812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المتغير المستهدف بالقياس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تصمم بنود امتحان الإنجاز الجامعى لقياس مستوى المعرفة الأساسية فى التخصص .</a:t>
            </a:r>
          </a:p>
          <a:p>
            <a:endParaRPr lang="ar-EG" dirty="0" smtClean="0"/>
          </a:p>
          <a:p>
            <a:r>
              <a:rPr lang="ar-EG" dirty="0" smtClean="0"/>
              <a:t> تقيس البنود نواتج التعلم المتصلة بتحليل المشكلات ، والتكامل بين المعارف فى التخصص ، وتفسير البيانات بعد تحليلها ، وكذا تفسير الرسوم والمخططات البيانية .</a:t>
            </a:r>
            <a:endParaRPr lang="en-US" dirty="0"/>
          </a:p>
        </p:txBody>
      </p:sp>
      <p:pic>
        <p:nvPicPr>
          <p:cNvPr id="19458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95400"/>
            <a:ext cx="27432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المتغير المستهدف بالقياس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نسبة (25%-40%) من البنود تقيس تحصيل الطالب للمعارف والأفكار والطرق والأساليب والمبادىء والتعاميم الرئيسة فى التخصص .</a:t>
            </a:r>
          </a:p>
          <a:p>
            <a:endParaRPr lang="ar-EG" dirty="0" smtClean="0"/>
          </a:p>
          <a:p>
            <a:r>
              <a:rPr lang="ar-EG" dirty="0" smtClean="0"/>
              <a:t> نسبة (25%-40%) من البنود تقيس قدرة الطالب على فهم معلومات وتقارير مكتوبة أو جداول أو رسوم بيانية أو تعليمات وقوانين ذات صلة بالتخصص . </a:t>
            </a:r>
          </a:p>
          <a:p>
            <a:endParaRPr lang="ar-EG" dirty="0" smtClean="0"/>
          </a:p>
          <a:p>
            <a:r>
              <a:rPr lang="ar-EG" dirty="0" smtClean="0"/>
              <a:t>نسبة (30%-50%) من البنود تقيس قدرة الطالب على التطبيق . </a:t>
            </a:r>
            <a:endParaRPr lang="en-US" dirty="0"/>
          </a:p>
        </p:txBody>
      </p:sp>
      <p:pic>
        <p:nvPicPr>
          <p:cNvPr id="1026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"/>
            <a:ext cx="1905000" cy="1981200"/>
          </a:xfrm>
          <a:prstGeom prst="rect">
            <a:avLst/>
          </a:prstGeom>
          <a:noFill/>
        </p:spPr>
      </p:pic>
      <p:pic>
        <p:nvPicPr>
          <p:cNvPr id="5" name="Picture 2" descr="مشاهدة الصورة بالحجم الكامل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2895600"/>
            <a:ext cx="22098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مطور الامتحان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أساتذة فى التخصص .</a:t>
            </a:r>
          </a:p>
          <a:p>
            <a:endParaRPr lang="ar-EG" dirty="0" smtClean="0"/>
          </a:p>
          <a:p>
            <a:r>
              <a:rPr lang="ar-EG" dirty="0" smtClean="0"/>
              <a:t>متخصصون </a:t>
            </a:r>
            <a:r>
              <a:rPr lang="ar-EG" dirty="0" smtClean="0"/>
              <a:t>من مركز خدمات الاختبارات التربوية بولاية نيوجرسى الأمريكية </a:t>
            </a:r>
            <a:r>
              <a:rPr lang="en-US" dirty="0" smtClean="0"/>
              <a:t>ETS</a:t>
            </a:r>
            <a:r>
              <a:rPr lang="ar-EG" dirty="0" smtClean="0"/>
              <a:t> 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زمن </a:t>
            </a:r>
            <a:r>
              <a:rPr lang="ar-EG" dirty="0" smtClean="0"/>
              <a:t>الامتحان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ساعتان</a:t>
            </a:r>
          </a:p>
          <a:p>
            <a:endParaRPr lang="ar-EG" dirty="0" smtClean="0"/>
          </a:p>
          <a:p>
            <a:r>
              <a:rPr lang="ar-EG" dirty="0" smtClean="0"/>
              <a:t> للطالب الحق فى دخول الامتحان بحد أقصى 3 مرات ، ويفضل أن يكون التقدم للامتحان فى نهاية الفصل الدراسى الأخير .</a:t>
            </a:r>
            <a:endParaRPr lang="en-US" dirty="0"/>
          </a:p>
        </p:txBody>
      </p:sp>
      <p:pic>
        <p:nvPicPr>
          <p:cNvPr id="17410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16764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676</Words>
  <Application>Microsoft Office PowerPoint</Application>
  <PresentationFormat>On-screen Show (4:3)</PresentationFormat>
  <Paragraphs>150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 إمتحانات الانجاز الجامعية والبورتفوليو  د / محسوب عبد القادر مدرس القياس والتقويم – كلية التربية  نائب مدير مركز ضمان الجودة </vt:lpstr>
      <vt:lpstr>محتوى ورشة العمل</vt:lpstr>
      <vt:lpstr>امتحانات الإنجاز الجامعية </vt:lpstr>
      <vt:lpstr>امتحانات الإنجاز الجامعية </vt:lpstr>
      <vt:lpstr>أهداف امتحان الإنجاز الجامعى </vt:lpstr>
      <vt:lpstr>المتغير المستهدف بالقياس</vt:lpstr>
      <vt:lpstr>المتغير المستهدف بالقياس</vt:lpstr>
      <vt:lpstr>مطور الامتحان</vt:lpstr>
      <vt:lpstr>زمن الامتحان </vt:lpstr>
      <vt:lpstr>نتيجة الامتحان (1-2)</vt:lpstr>
      <vt:lpstr>نتيجة الامتحان (2-2)</vt:lpstr>
      <vt:lpstr>انتبه إلى أن .... </vt:lpstr>
      <vt:lpstr>أساليب / أدوات تقويم نواتج تعلم الطلاب</vt:lpstr>
      <vt:lpstr>البورتفوليو</vt:lpstr>
      <vt:lpstr>محتوى البورتفوليو (1-2)</vt:lpstr>
      <vt:lpstr>محتوى البورتفوليو (2-2)</vt:lpstr>
      <vt:lpstr>أهمية البورتفوليو</vt:lpstr>
      <vt:lpstr>أشكال البورتفوليو</vt:lpstr>
      <vt:lpstr>البورتفوليو المعتاد</vt:lpstr>
      <vt:lpstr>البورتفوليو الرقمى</vt:lpstr>
      <vt:lpstr>من أسس إعداد البورتفوليو</vt:lpstr>
      <vt:lpstr>من أدلة تقييم التحصيل فى البورتفوليو (1-2)</vt:lpstr>
      <vt:lpstr>من أدلة تقييم التحصيل فى البورتفوليو (2-2)</vt:lpstr>
      <vt:lpstr>Slide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dr_mahssob</dc:creator>
  <cp:lastModifiedBy>dr_mahssob</cp:lastModifiedBy>
  <cp:revision>72</cp:revision>
  <dcterms:created xsi:type="dcterms:W3CDTF">2010-09-17T00:28:20Z</dcterms:created>
  <dcterms:modified xsi:type="dcterms:W3CDTF">2010-09-14T02:37:34Z</dcterms:modified>
</cp:coreProperties>
</file>