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diagrams/drawing2.xml" ContentType="application/vnd.ms-office.drawingml.diagramDrawing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diagrams/quickStyle2.xml" ContentType="application/vnd.openxmlformats-officedocument.drawingml.diagramStyl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diagrams/layout1.xml" ContentType="application/vnd.openxmlformats-officedocument.drawingml.diagramLayout+xml"/>
  <Override PartName="/ppt/diagrams/data2.xml" ContentType="application/vnd.openxmlformats-officedocument.drawingml.diagramData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Default Extension="bin" ContentType="application/vnd.ms-office.legacyDiagramText"/>
  <Override PartName="/ppt/diagrams/colors2.xml" ContentType="application/vnd.openxmlformats-officedocument.drawingml.diagramColors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diagrams/quickStyle1.xml" ContentType="application/vnd.openxmlformats-officedocument.drawingml.diagramStyl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Default Extension="vml" ContentType="application/vnd.openxmlformats-officedocument.vmlDrawing"/>
  <Override PartName="/ppt/diagrams/layout2.xml" ContentType="application/vnd.openxmlformats-officedocument.drawingml.diagramLayout+xml"/>
  <Override PartName="/ppt/embeddings/oleObject1.bin" ContentType="application/vnd.openxmlformats-officedocument.oleObject"/>
  <Override PartName="/ppt/legacyDocTextInfo.bin" ContentType="application/vnd.ms-office.legacyDocTextInfo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diagrams/data1.xml" ContentType="application/vnd.openxmlformats-officedocument.drawingml.diagramData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colors1.xml" ContentType="application/vnd.openxmlformats-officedocument.drawingml.diagramColors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Default Extension="wmf" ContentType="image/x-wmf"/>
  <Default Extension="rels" ContentType="application/vnd.openxmlformats-package.relationship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9"/>
  </p:notesMasterIdLst>
  <p:sldIdLst>
    <p:sldId id="278" r:id="rId2"/>
    <p:sldId id="256" r:id="rId3"/>
    <p:sldId id="274" r:id="rId4"/>
    <p:sldId id="327" r:id="rId5"/>
    <p:sldId id="328" r:id="rId6"/>
    <p:sldId id="329" r:id="rId7"/>
    <p:sldId id="270" r:id="rId8"/>
    <p:sldId id="330" r:id="rId9"/>
    <p:sldId id="331" r:id="rId10"/>
    <p:sldId id="291" r:id="rId11"/>
    <p:sldId id="292" r:id="rId12"/>
    <p:sldId id="346" r:id="rId13"/>
    <p:sldId id="347" r:id="rId14"/>
    <p:sldId id="385" r:id="rId15"/>
    <p:sldId id="348" r:id="rId16"/>
    <p:sldId id="382" r:id="rId17"/>
    <p:sldId id="383" r:id="rId18"/>
    <p:sldId id="332" r:id="rId19"/>
    <p:sldId id="341" r:id="rId20"/>
    <p:sldId id="333" r:id="rId21"/>
    <p:sldId id="294" r:id="rId22"/>
    <p:sldId id="296" r:id="rId23"/>
    <p:sldId id="297" r:id="rId24"/>
    <p:sldId id="298" r:id="rId25"/>
    <p:sldId id="299" r:id="rId26"/>
    <p:sldId id="300" r:id="rId27"/>
    <p:sldId id="301" r:id="rId28"/>
    <p:sldId id="302" r:id="rId29"/>
    <p:sldId id="303" r:id="rId30"/>
    <p:sldId id="304" r:id="rId31"/>
    <p:sldId id="305" r:id="rId32"/>
    <p:sldId id="306" r:id="rId33"/>
    <p:sldId id="307" r:id="rId34"/>
    <p:sldId id="308" r:id="rId35"/>
    <p:sldId id="309" r:id="rId36"/>
    <p:sldId id="310" r:id="rId37"/>
    <p:sldId id="311" r:id="rId38"/>
    <p:sldId id="312" r:id="rId39"/>
    <p:sldId id="313" r:id="rId40"/>
    <p:sldId id="314" r:id="rId41"/>
    <p:sldId id="315" r:id="rId42"/>
    <p:sldId id="316" r:id="rId43"/>
    <p:sldId id="317" r:id="rId44"/>
    <p:sldId id="318" r:id="rId45"/>
    <p:sldId id="319" r:id="rId46"/>
    <p:sldId id="320" r:id="rId47"/>
    <p:sldId id="321" r:id="rId48"/>
    <p:sldId id="322" r:id="rId49"/>
    <p:sldId id="323" r:id="rId50"/>
    <p:sldId id="279" r:id="rId51"/>
    <p:sldId id="334" r:id="rId52"/>
    <p:sldId id="280" r:id="rId53"/>
    <p:sldId id="281" r:id="rId54"/>
    <p:sldId id="282" r:id="rId55"/>
    <p:sldId id="283" r:id="rId56"/>
    <p:sldId id="284" r:id="rId57"/>
    <p:sldId id="285" r:id="rId58"/>
    <p:sldId id="287" r:id="rId59"/>
    <p:sldId id="384" r:id="rId60"/>
    <p:sldId id="335" r:id="rId61"/>
    <p:sldId id="336" r:id="rId62"/>
    <p:sldId id="337" r:id="rId63"/>
    <p:sldId id="338" r:id="rId64"/>
    <p:sldId id="339" r:id="rId65"/>
    <p:sldId id="381" r:id="rId66"/>
    <p:sldId id="276" r:id="rId67"/>
    <p:sldId id="286" r:id="rId68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7" d="100"/>
          <a:sy n="67" d="100"/>
        </p:scale>
        <p:origin x="-1476" y="-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" Type="http://schemas.openxmlformats.org/officeDocument/2006/relationships/slide" Target="slides/slide6.xml"/><Relationship Id="rId71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microsoft.com/office/2006/relationships/legacyDocTextInfo" Target="legacyDocTextInfo.bin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EBCD385-EDFF-4216-B0CF-4A96F507D7E0}" type="doc">
      <dgm:prSet loTypeId="urn:microsoft.com/office/officeart/2005/8/layout/cycle1" loCatId="cycle" qsTypeId="urn:microsoft.com/office/officeart/2005/8/quickstyle/simple1" qsCatId="simple" csTypeId="urn:microsoft.com/office/officeart/2005/8/colors/accent1_2" csCatId="accent1"/>
      <dgm:spPr/>
    </dgm:pt>
    <dgm:pt modelId="{975B84DD-4BD4-4B1E-8A56-9C8E1EB51792}">
      <dgm:prSet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Do</a:t>
          </a:r>
        </a:p>
      </dgm:t>
    </dgm:pt>
    <dgm:pt modelId="{3E9AA95F-10DA-4FFD-A7EB-87D150B9D1DD}" type="parTrans" cxnId="{833DA4C5-C22E-46E4-B3AE-8BE72FE17BB7}">
      <dgm:prSet/>
      <dgm:spPr/>
      <dgm:t>
        <a:bodyPr/>
        <a:lstStyle/>
        <a:p>
          <a:endParaRPr lang="en-US"/>
        </a:p>
      </dgm:t>
    </dgm:pt>
    <dgm:pt modelId="{6E3C5318-4AAB-4D49-B67C-C437CD13E4D5}" type="sibTrans" cxnId="{833DA4C5-C22E-46E4-B3AE-8BE72FE17BB7}">
      <dgm:prSet/>
      <dgm:spPr/>
      <dgm:t>
        <a:bodyPr/>
        <a:lstStyle/>
        <a:p>
          <a:endParaRPr lang="en-US"/>
        </a:p>
      </dgm:t>
    </dgm:pt>
    <dgm:pt modelId="{32AF0E01-D9C6-455E-B270-92EBAA5D6B97}">
      <dgm:prSet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Check</a:t>
          </a:r>
        </a:p>
      </dgm:t>
    </dgm:pt>
    <dgm:pt modelId="{A93C88DE-26A0-4E34-8768-63C438CDC044}" type="parTrans" cxnId="{A081F20C-0B8D-4C45-896F-3DD9D544D7C4}">
      <dgm:prSet/>
      <dgm:spPr/>
      <dgm:t>
        <a:bodyPr/>
        <a:lstStyle/>
        <a:p>
          <a:endParaRPr lang="en-US"/>
        </a:p>
      </dgm:t>
    </dgm:pt>
    <dgm:pt modelId="{4C0A74A3-4A00-4A6F-A414-11A936B48C05}" type="sibTrans" cxnId="{A081F20C-0B8D-4C45-896F-3DD9D544D7C4}">
      <dgm:prSet/>
      <dgm:spPr/>
      <dgm:t>
        <a:bodyPr/>
        <a:lstStyle/>
        <a:p>
          <a:endParaRPr lang="en-US"/>
        </a:p>
      </dgm:t>
    </dgm:pt>
    <dgm:pt modelId="{4B239A8C-5510-4B65-90F5-25EF014F54B9}">
      <dgm:prSet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Act </a:t>
          </a:r>
          <a:r>
            <a:rPr kumimoji="0" lang="ar-EG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/</a:t>
          </a:r>
          <a:r>
            <a:rPr kumimoji="0" lang="en-US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Improve</a:t>
          </a:r>
        </a:p>
      </dgm:t>
    </dgm:pt>
    <dgm:pt modelId="{C51CFB3F-80DA-4C7D-9A19-57970DD346E8}" type="parTrans" cxnId="{C3E77627-1A91-4667-8888-C419324F23CC}">
      <dgm:prSet/>
      <dgm:spPr/>
      <dgm:t>
        <a:bodyPr/>
        <a:lstStyle/>
        <a:p>
          <a:endParaRPr lang="en-US"/>
        </a:p>
      </dgm:t>
    </dgm:pt>
    <dgm:pt modelId="{187FF493-CC0C-41EE-BEB1-0D47A0D1A14B}" type="sibTrans" cxnId="{C3E77627-1A91-4667-8888-C419324F23CC}">
      <dgm:prSet/>
      <dgm:spPr/>
      <dgm:t>
        <a:bodyPr/>
        <a:lstStyle/>
        <a:p>
          <a:endParaRPr lang="en-US"/>
        </a:p>
      </dgm:t>
    </dgm:pt>
    <dgm:pt modelId="{5404CBAA-38CA-4B16-A19F-5978750AE4AD}">
      <dgm:prSet/>
      <dgm:spPr/>
      <dgm:t>
        <a:bodyPr/>
        <a:lstStyle/>
        <a:p>
          <a:pPr marL="0" marR="0" lvl="0" indent="0" algn="ctr" defTabSz="914400" rtl="1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Plan</a:t>
          </a:r>
        </a:p>
      </dgm:t>
    </dgm:pt>
    <dgm:pt modelId="{2ED0CFF2-5196-47FF-B70D-BA9C4C50C8B9}" type="parTrans" cxnId="{0CC6074C-3451-4A20-B468-6EFF6EAD26B3}">
      <dgm:prSet/>
      <dgm:spPr/>
      <dgm:t>
        <a:bodyPr/>
        <a:lstStyle/>
        <a:p>
          <a:endParaRPr lang="en-US"/>
        </a:p>
      </dgm:t>
    </dgm:pt>
    <dgm:pt modelId="{880F41C8-8214-45F1-8DC9-4A4BFD1D3BBD}" type="sibTrans" cxnId="{0CC6074C-3451-4A20-B468-6EFF6EAD26B3}">
      <dgm:prSet/>
      <dgm:spPr/>
      <dgm:t>
        <a:bodyPr/>
        <a:lstStyle/>
        <a:p>
          <a:endParaRPr lang="en-US"/>
        </a:p>
      </dgm:t>
    </dgm:pt>
    <dgm:pt modelId="{0104B076-991E-4A5A-B031-DDD8D9FE33D4}" type="pres">
      <dgm:prSet presAssocID="{DEBCD385-EDFF-4216-B0CF-4A96F507D7E0}" presName="cycle" presStyleCnt="0">
        <dgm:presLayoutVars>
          <dgm:dir/>
          <dgm:resizeHandles val="exact"/>
        </dgm:presLayoutVars>
      </dgm:prSet>
      <dgm:spPr/>
    </dgm:pt>
    <dgm:pt modelId="{FE205F65-23C8-4497-BA5A-9AAF6892760E}" type="pres">
      <dgm:prSet presAssocID="{975B84DD-4BD4-4B1E-8A56-9C8E1EB51792}" presName="dummy" presStyleCnt="0"/>
      <dgm:spPr/>
    </dgm:pt>
    <dgm:pt modelId="{FA8D0AA3-8972-4930-8F65-A0B2C88495C6}" type="pres">
      <dgm:prSet presAssocID="{975B84DD-4BD4-4B1E-8A56-9C8E1EB51792}" presName="node" presStyleLbl="revTx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F75F78A-3F2E-42C6-8787-3C803295DED1}" type="pres">
      <dgm:prSet presAssocID="{6E3C5318-4AAB-4D49-B67C-C437CD13E4D5}" presName="sibTrans" presStyleLbl="node1" presStyleIdx="0" presStyleCnt="4"/>
      <dgm:spPr/>
      <dgm:t>
        <a:bodyPr/>
        <a:lstStyle/>
        <a:p>
          <a:endParaRPr lang="en-US"/>
        </a:p>
      </dgm:t>
    </dgm:pt>
    <dgm:pt modelId="{ECF24494-30DB-4A76-BFC6-87F9594AC379}" type="pres">
      <dgm:prSet presAssocID="{32AF0E01-D9C6-455E-B270-92EBAA5D6B97}" presName="dummy" presStyleCnt="0"/>
      <dgm:spPr/>
    </dgm:pt>
    <dgm:pt modelId="{20D166AD-1109-417A-8401-95DBE9C68E75}" type="pres">
      <dgm:prSet presAssocID="{32AF0E01-D9C6-455E-B270-92EBAA5D6B97}" presName="node" presStyleLbl="revTx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49EFF82-36E1-4677-8C2B-0FD1517694FD}" type="pres">
      <dgm:prSet presAssocID="{4C0A74A3-4A00-4A6F-A414-11A936B48C05}" presName="sibTrans" presStyleLbl="node1" presStyleIdx="1" presStyleCnt="4"/>
      <dgm:spPr/>
      <dgm:t>
        <a:bodyPr/>
        <a:lstStyle/>
        <a:p>
          <a:endParaRPr lang="en-US"/>
        </a:p>
      </dgm:t>
    </dgm:pt>
    <dgm:pt modelId="{36E0714A-9973-4D58-9E92-040DCFB6DD46}" type="pres">
      <dgm:prSet presAssocID="{4B239A8C-5510-4B65-90F5-25EF014F54B9}" presName="dummy" presStyleCnt="0"/>
      <dgm:spPr/>
    </dgm:pt>
    <dgm:pt modelId="{ED4AD4CA-95E1-4BAF-9FCA-0ACA40083BA7}" type="pres">
      <dgm:prSet presAssocID="{4B239A8C-5510-4B65-90F5-25EF014F54B9}" presName="node" presStyleLbl="revTx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CCC4E93-A86D-4806-BEB9-B468049BCB8E}" type="pres">
      <dgm:prSet presAssocID="{187FF493-CC0C-41EE-BEB1-0D47A0D1A14B}" presName="sibTrans" presStyleLbl="node1" presStyleIdx="2" presStyleCnt="4"/>
      <dgm:spPr/>
      <dgm:t>
        <a:bodyPr/>
        <a:lstStyle/>
        <a:p>
          <a:endParaRPr lang="en-US"/>
        </a:p>
      </dgm:t>
    </dgm:pt>
    <dgm:pt modelId="{42022323-F58B-48D5-A782-39F2B2C4FC8D}" type="pres">
      <dgm:prSet presAssocID="{5404CBAA-38CA-4B16-A19F-5978750AE4AD}" presName="dummy" presStyleCnt="0"/>
      <dgm:spPr/>
    </dgm:pt>
    <dgm:pt modelId="{C95B0435-E1E2-4364-8D89-A5644EBF35DA}" type="pres">
      <dgm:prSet presAssocID="{5404CBAA-38CA-4B16-A19F-5978750AE4AD}" presName="node" presStyleLbl="revTx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FC7D09E-6407-4F96-94D2-CB8345141797}" type="pres">
      <dgm:prSet presAssocID="{880F41C8-8214-45F1-8DC9-4A4BFD1D3BBD}" presName="sibTrans" presStyleLbl="node1" presStyleIdx="3" presStyleCnt="4"/>
      <dgm:spPr/>
      <dgm:t>
        <a:bodyPr/>
        <a:lstStyle/>
        <a:p>
          <a:endParaRPr lang="en-US"/>
        </a:p>
      </dgm:t>
    </dgm:pt>
  </dgm:ptLst>
  <dgm:cxnLst>
    <dgm:cxn modelId="{0E83C903-8248-421D-BB42-A22BEB8B45E3}" type="presOf" srcId="{4C0A74A3-4A00-4A6F-A414-11A936B48C05}" destId="{249EFF82-36E1-4677-8C2B-0FD1517694FD}" srcOrd="0" destOrd="0" presId="urn:microsoft.com/office/officeart/2005/8/layout/cycle1"/>
    <dgm:cxn modelId="{0CC6074C-3451-4A20-B468-6EFF6EAD26B3}" srcId="{DEBCD385-EDFF-4216-B0CF-4A96F507D7E0}" destId="{5404CBAA-38CA-4B16-A19F-5978750AE4AD}" srcOrd="3" destOrd="0" parTransId="{2ED0CFF2-5196-47FF-B70D-BA9C4C50C8B9}" sibTransId="{880F41C8-8214-45F1-8DC9-4A4BFD1D3BBD}"/>
    <dgm:cxn modelId="{C3E77627-1A91-4667-8888-C419324F23CC}" srcId="{DEBCD385-EDFF-4216-B0CF-4A96F507D7E0}" destId="{4B239A8C-5510-4B65-90F5-25EF014F54B9}" srcOrd="2" destOrd="0" parTransId="{C51CFB3F-80DA-4C7D-9A19-57970DD346E8}" sibTransId="{187FF493-CC0C-41EE-BEB1-0D47A0D1A14B}"/>
    <dgm:cxn modelId="{A081F20C-0B8D-4C45-896F-3DD9D544D7C4}" srcId="{DEBCD385-EDFF-4216-B0CF-4A96F507D7E0}" destId="{32AF0E01-D9C6-455E-B270-92EBAA5D6B97}" srcOrd="1" destOrd="0" parTransId="{A93C88DE-26A0-4E34-8768-63C438CDC044}" sibTransId="{4C0A74A3-4A00-4A6F-A414-11A936B48C05}"/>
    <dgm:cxn modelId="{9691B502-AC1F-426F-975E-97886C3F0DEC}" type="presOf" srcId="{5404CBAA-38CA-4B16-A19F-5978750AE4AD}" destId="{C95B0435-E1E2-4364-8D89-A5644EBF35DA}" srcOrd="0" destOrd="0" presId="urn:microsoft.com/office/officeart/2005/8/layout/cycle1"/>
    <dgm:cxn modelId="{974814CD-2CD7-4EAE-A189-00F7C5E17AFC}" type="presOf" srcId="{187FF493-CC0C-41EE-BEB1-0D47A0D1A14B}" destId="{4CCC4E93-A86D-4806-BEB9-B468049BCB8E}" srcOrd="0" destOrd="0" presId="urn:microsoft.com/office/officeart/2005/8/layout/cycle1"/>
    <dgm:cxn modelId="{1A79F3AB-6FDE-4B0A-B49E-E4CB53A63A39}" type="presOf" srcId="{32AF0E01-D9C6-455E-B270-92EBAA5D6B97}" destId="{20D166AD-1109-417A-8401-95DBE9C68E75}" srcOrd="0" destOrd="0" presId="urn:microsoft.com/office/officeart/2005/8/layout/cycle1"/>
    <dgm:cxn modelId="{833DA4C5-C22E-46E4-B3AE-8BE72FE17BB7}" srcId="{DEBCD385-EDFF-4216-B0CF-4A96F507D7E0}" destId="{975B84DD-4BD4-4B1E-8A56-9C8E1EB51792}" srcOrd="0" destOrd="0" parTransId="{3E9AA95F-10DA-4FFD-A7EB-87D150B9D1DD}" sibTransId="{6E3C5318-4AAB-4D49-B67C-C437CD13E4D5}"/>
    <dgm:cxn modelId="{8C757FC3-2B50-4C22-91B1-04B60276FE7E}" type="presOf" srcId="{975B84DD-4BD4-4B1E-8A56-9C8E1EB51792}" destId="{FA8D0AA3-8972-4930-8F65-A0B2C88495C6}" srcOrd="0" destOrd="0" presId="urn:microsoft.com/office/officeart/2005/8/layout/cycle1"/>
    <dgm:cxn modelId="{F5215E9B-C306-4A78-AB00-9E7B1EC1353D}" type="presOf" srcId="{DEBCD385-EDFF-4216-B0CF-4A96F507D7E0}" destId="{0104B076-991E-4A5A-B031-DDD8D9FE33D4}" srcOrd="0" destOrd="0" presId="urn:microsoft.com/office/officeart/2005/8/layout/cycle1"/>
    <dgm:cxn modelId="{C222660D-6F06-4115-B56B-5FF2DF0A3607}" type="presOf" srcId="{880F41C8-8214-45F1-8DC9-4A4BFD1D3BBD}" destId="{0FC7D09E-6407-4F96-94D2-CB8345141797}" srcOrd="0" destOrd="0" presId="urn:microsoft.com/office/officeart/2005/8/layout/cycle1"/>
    <dgm:cxn modelId="{C4EF8BE3-5F6F-4422-97F9-B393C9FAC030}" type="presOf" srcId="{6E3C5318-4AAB-4D49-B67C-C437CD13E4D5}" destId="{3F75F78A-3F2E-42C6-8787-3C803295DED1}" srcOrd="0" destOrd="0" presId="urn:microsoft.com/office/officeart/2005/8/layout/cycle1"/>
    <dgm:cxn modelId="{5AB59740-611C-4FAD-8A65-2A9FC74D4E5A}" type="presOf" srcId="{4B239A8C-5510-4B65-90F5-25EF014F54B9}" destId="{ED4AD4CA-95E1-4BAF-9FCA-0ACA40083BA7}" srcOrd="0" destOrd="0" presId="urn:microsoft.com/office/officeart/2005/8/layout/cycle1"/>
    <dgm:cxn modelId="{B3F0C4CB-0AD9-41C3-9872-3615966B2AB8}" type="presParOf" srcId="{0104B076-991E-4A5A-B031-DDD8D9FE33D4}" destId="{FE205F65-23C8-4497-BA5A-9AAF6892760E}" srcOrd="0" destOrd="0" presId="urn:microsoft.com/office/officeart/2005/8/layout/cycle1"/>
    <dgm:cxn modelId="{473334AA-604B-40D0-8016-D8B89408276D}" type="presParOf" srcId="{0104B076-991E-4A5A-B031-DDD8D9FE33D4}" destId="{FA8D0AA3-8972-4930-8F65-A0B2C88495C6}" srcOrd="1" destOrd="0" presId="urn:microsoft.com/office/officeart/2005/8/layout/cycle1"/>
    <dgm:cxn modelId="{8E4594C1-AC34-4458-A86B-300158653876}" type="presParOf" srcId="{0104B076-991E-4A5A-B031-DDD8D9FE33D4}" destId="{3F75F78A-3F2E-42C6-8787-3C803295DED1}" srcOrd="2" destOrd="0" presId="urn:microsoft.com/office/officeart/2005/8/layout/cycle1"/>
    <dgm:cxn modelId="{01C155B3-4AEC-43D6-9CE2-6C7CE2B849AE}" type="presParOf" srcId="{0104B076-991E-4A5A-B031-DDD8D9FE33D4}" destId="{ECF24494-30DB-4A76-BFC6-87F9594AC379}" srcOrd="3" destOrd="0" presId="urn:microsoft.com/office/officeart/2005/8/layout/cycle1"/>
    <dgm:cxn modelId="{D4FCCF11-8B16-4A7E-8653-C132AD8C9036}" type="presParOf" srcId="{0104B076-991E-4A5A-B031-DDD8D9FE33D4}" destId="{20D166AD-1109-417A-8401-95DBE9C68E75}" srcOrd="4" destOrd="0" presId="urn:microsoft.com/office/officeart/2005/8/layout/cycle1"/>
    <dgm:cxn modelId="{F6CC5186-1C4B-4CF2-ABE4-311137BA30C7}" type="presParOf" srcId="{0104B076-991E-4A5A-B031-DDD8D9FE33D4}" destId="{249EFF82-36E1-4677-8C2B-0FD1517694FD}" srcOrd="5" destOrd="0" presId="urn:microsoft.com/office/officeart/2005/8/layout/cycle1"/>
    <dgm:cxn modelId="{EC320162-481C-47C5-BDEF-4A7DD4BB550E}" type="presParOf" srcId="{0104B076-991E-4A5A-B031-DDD8D9FE33D4}" destId="{36E0714A-9973-4D58-9E92-040DCFB6DD46}" srcOrd="6" destOrd="0" presId="urn:microsoft.com/office/officeart/2005/8/layout/cycle1"/>
    <dgm:cxn modelId="{35A3353E-96C5-4C07-B096-DAE1D423C4BC}" type="presParOf" srcId="{0104B076-991E-4A5A-B031-DDD8D9FE33D4}" destId="{ED4AD4CA-95E1-4BAF-9FCA-0ACA40083BA7}" srcOrd="7" destOrd="0" presId="urn:microsoft.com/office/officeart/2005/8/layout/cycle1"/>
    <dgm:cxn modelId="{12A06B84-9BD7-48AA-946D-BE0A3EDC4343}" type="presParOf" srcId="{0104B076-991E-4A5A-B031-DDD8D9FE33D4}" destId="{4CCC4E93-A86D-4806-BEB9-B468049BCB8E}" srcOrd="8" destOrd="0" presId="urn:microsoft.com/office/officeart/2005/8/layout/cycle1"/>
    <dgm:cxn modelId="{D10055B9-80B8-4A71-80F1-75BC9F7FA3B7}" type="presParOf" srcId="{0104B076-991E-4A5A-B031-DDD8D9FE33D4}" destId="{42022323-F58B-48D5-A782-39F2B2C4FC8D}" srcOrd="9" destOrd="0" presId="urn:microsoft.com/office/officeart/2005/8/layout/cycle1"/>
    <dgm:cxn modelId="{762F7A1C-C3C1-49AC-B326-8B14CFA22855}" type="presParOf" srcId="{0104B076-991E-4A5A-B031-DDD8D9FE33D4}" destId="{C95B0435-E1E2-4364-8D89-A5644EBF35DA}" srcOrd="10" destOrd="0" presId="urn:microsoft.com/office/officeart/2005/8/layout/cycle1"/>
    <dgm:cxn modelId="{95679C55-8A5C-4EBA-84C8-2DA8DEC29400}" type="presParOf" srcId="{0104B076-991E-4A5A-B031-DDD8D9FE33D4}" destId="{0FC7D09E-6407-4F96-94D2-CB8345141797}" srcOrd="11" destOrd="0" presId="urn:microsoft.com/office/officeart/2005/8/layout/cycle1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A0B0764C-C499-4286-AAA1-94BC2E072BAC}" type="doc">
      <dgm:prSet loTypeId="urn:microsoft.com/office/officeart/2005/8/layout/hierarchy2" loCatId="hierarchy" qsTypeId="urn:microsoft.com/office/officeart/2005/8/quickstyle/3d2" qsCatId="3D" csTypeId="urn:microsoft.com/office/officeart/2005/8/colors/accent1_2" csCatId="accent1" phldr="1"/>
      <dgm:spPr/>
    </dgm:pt>
    <dgm:pt modelId="{37811885-A5DF-4A5D-A339-6F454C8F2510}">
      <dgm:prSet/>
      <dgm:spPr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cross"/>
        </a:sp3d>
      </dgm:spPr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ar-EG" b="1" i="0" u="none" strike="noStrike" cap="none" normalizeH="0" baseline="0" dirty="0" smtClean="0">
              <a:ln/>
              <a:effectLst/>
              <a:latin typeface="Arial" charset="0"/>
              <a:cs typeface="Al-Kharashi 52" pitchFamily="2" charset="-78"/>
            </a:rPr>
            <a:t>تقييم الجودة (نقاء)</a:t>
          </a:r>
          <a:endParaRPr kumimoji="0" lang="th-TH" b="1" i="0" u="none" strike="noStrike" cap="none" normalizeH="0" baseline="0" dirty="0" smtClean="0">
            <a:ln/>
            <a:effectLst/>
            <a:latin typeface="Arial" charset="0"/>
            <a:cs typeface="Al-Kharashi 52" pitchFamily="2" charset="-78"/>
          </a:endParaRPr>
        </a:p>
      </dgm:t>
    </dgm:pt>
    <dgm:pt modelId="{62E62580-CB13-41BD-8E6A-C691E760F766}" type="parTrans" cxnId="{1B8E57C5-1790-4EFB-9D78-EB83C96293E3}">
      <dgm:prSet/>
      <dgm:spPr/>
      <dgm:t>
        <a:bodyPr/>
        <a:lstStyle/>
        <a:p>
          <a:endParaRPr lang="en-US"/>
        </a:p>
      </dgm:t>
    </dgm:pt>
    <dgm:pt modelId="{EB86B842-EFF0-498B-8CE0-55B216EF8BE3}" type="sibTrans" cxnId="{1B8E57C5-1790-4EFB-9D78-EB83C96293E3}">
      <dgm:prSet/>
      <dgm:spPr/>
      <dgm:t>
        <a:bodyPr/>
        <a:lstStyle/>
        <a:p>
          <a:endParaRPr lang="en-US"/>
        </a:p>
      </dgm:t>
    </dgm:pt>
    <dgm:pt modelId="{0F2787F9-5349-4282-A697-D71D4DFB74AF}">
      <dgm:prSet/>
      <dgm:spPr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cross"/>
        </a:sp3d>
      </dgm:spPr>
      <dgm:t>
        <a:bodyPr/>
        <a:lstStyle/>
        <a:p>
          <a:pPr marL="0" marR="0" lvl="0" indent="0" algn="ctr" defTabSz="914400" rtl="1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ar-EG" b="1" i="0" u="none" strike="noStrike" cap="none" normalizeH="0" baseline="0" dirty="0" smtClean="0">
              <a:ln/>
              <a:effectLst/>
              <a:latin typeface="Arial" charset="0"/>
              <a:cs typeface="Al-Kharashi 52" pitchFamily="2" charset="-78"/>
            </a:rPr>
            <a:t>جودة البرنامج</a:t>
          </a:r>
          <a:endParaRPr kumimoji="0" lang="th-TH" b="1" i="0" u="none" strike="noStrike" cap="none" normalizeH="0" baseline="0" dirty="0" smtClean="0">
            <a:ln/>
            <a:effectLst/>
            <a:latin typeface="Arial" charset="0"/>
            <a:cs typeface="Al-Kharashi 52" pitchFamily="2" charset="-78"/>
          </a:endParaRPr>
        </a:p>
      </dgm:t>
    </dgm:pt>
    <dgm:pt modelId="{04DBA26A-032F-416F-A23A-D5B0D8351254}" type="parTrans" cxnId="{1A3DF767-129B-492A-A7B1-A4D8B2F97799}">
      <dgm:prSet/>
      <dgm:spPr>
        <a:scene3d>
          <a:camera prst="orthographicFront"/>
          <a:lightRig rig="threePt" dir="t">
            <a:rot lat="0" lon="0" rev="7500000"/>
          </a:lightRig>
        </a:scene3d>
        <a:sp3d>
          <a:bevelT w="139700" prst="cross"/>
        </a:sp3d>
      </dgm:spPr>
      <dgm:t>
        <a:bodyPr/>
        <a:lstStyle/>
        <a:p>
          <a:endParaRPr lang="en-US"/>
        </a:p>
      </dgm:t>
    </dgm:pt>
    <dgm:pt modelId="{35B8A7FC-D496-4AAC-95E2-521854BB4694}" type="sibTrans" cxnId="{1A3DF767-129B-492A-A7B1-A4D8B2F97799}">
      <dgm:prSet/>
      <dgm:spPr/>
      <dgm:t>
        <a:bodyPr/>
        <a:lstStyle/>
        <a:p>
          <a:endParaRPr lang="en-US"/>
        </a:p>
      </dgm:t>
    </dgm:pt>
    <dgm:pt modelId="{B2985082-AAA6-4A63-8629-297BE0929766}" type="asst">
      <dgm:prSet/>
      <dgm:spPr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cross"/>
        </a:sp3d>
      </dgm:spPr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ar-EG" b="1" i="0" u="none" strike="noStrike" cap="none" normalizeH="0" baseline="0" smtClean="0">
              <a:ln/>
              <a:effectLst/>
              <a:latin typeface="Arial" charset="0"/>
              <a:cs typeface="Al-Kharashi 52" pitchFamily="2" charset="-78"/>
            </a:rPr>
            <a:t>إدارة البرنامج</a:t>
          </a:r>
          <a:endParaRPr kumimoji="0" lang="th-TH" b="1" i="0" u="none" strike="noStrike" cap="none" normalizeH="0" baseline="0" dirty="0" smtClean="0">
            <a:ln/>
            <a:effectLst/>
            <a:latin typeface="Arial" charset="0"/>
            <a:cs typeface="Al-Kharashi 52" pitchFamily="2" charset="-78"/>
          </a:endParaRPr>
        </a:p>
      </dgm:t>
    </dgm:pt>
    <dgm:pt modelId="{0E8493C2-4003-41F3-8B68-6C5716449490}" type="parTrans" cxnId="{DCBC974C-B023-4F52-9DAD-BA97073430D4}">
      <dgm:prSet/>
      <dgm:spPr>
        <a:scene3d>
          <a:camera prst="orthographicFront"/>
          <a:lightRig rig="threePt" dir="t">
            <a:rot lat="0" lon="0" rev="7500000"/>
          </a:lightRig>
        </a:scene3d>
        <a:sp3d>
          <a:bevelT w="139700" prst="cross"/>
        </a:sp3d>
      </dgm:spPr>
      <dgm:t>
        <a:bodyPr/>
        <a:lstStyle/>
        <a:p>
          <a:endParaRPr lang="en-US"/>
        </a:p>
      </dgm:t>
    </dgm:pt>
    <dgm:pt modelId="{EC5979D0-A69B-4B2A-9EA9-1B37014EF431}" type="sibTrans" cxnId="{DCBC974C-B023-4F52-9DAD-BA97073430D4}">
      <dgm:prSet/>
      <dgm:spPr/>
      <dgm:t>
        <a:bodyPr/>
        <a:lstStyle/>
        <a:p>
          <a:endParaRPr lang="en-US"/>
        </a:p>
      </dgm:t>
    </dgm:pt>
    <dgm:pt modelId="{98EE748A-DA83-43E4-97FC-C031B7D401ED}" type="asst">
      <dgm:prSet/>
      <dgm:spPr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cross"/>
        </a:sp3d>
      </dgm:spPr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ar-EG" b="0" i="0" u="none" strike="noStrike" cap="none" normalizeH="0" baseline="0" smtClean="0">
              <a:ln/>
              <a:effectLst/>
              <a:latin typeface="Arial" charset="0"/>
              <a:cs typeface="Al-Kharashi 52" pitchFamily="2" charset="-78"/>
            </a:rPr>
            <a:t>الفعالية التعليمية</a:t>
          </a:r>
          <a:endParaRPr kumimoji="0" lang="th-TH" b="0" i="0" u="none" strike="noStrike" cap="none" normalizeH="0" baseline="0" dirty="0" smtClean="0">
            <a:ln/>
            <a:effectLst/>
            <a:latin typeface="Arial" charset="0"/>
            <a:cs typeface="Al-Kharashi 52" pitchFamily="2" charset="-78"/>
          </a:endParaRPr>
        </a:p>
      </dgm:t>
    </dgm:pt>
    <dgm:pt modelId="{1AFE1D3E-A70A-4E50-BC77-1D98931C89CF}" type="parTrans" cxnId="{8EA940FF-A25C-4370-86B9-F06621C6F041}">
      <dgm:prSet/>
      <dgm:spPr>
        <a:scene3d>
          <a:camera prst="orthographicFront"/>
          <a:lightRig rig="threePt" dir="t">
            <a:rot lat="0" lon="0" rev="7500000"/>
          </a:lightRig>
        </a:scene3d>
        <a:sp3d>
          <a:bevelT w="139700" prst="cross"/>
        </a:sp3d>
      </dgm:spPr>
      <dgm:t>
        <a:bodyPr/>
        <a:lstStyle/>
        <a:p>
          <a:endParaRPr lang="en-US"/>
        </a:p>
      </dgm:t>
    </dgm:pt>
    <dgm:pt modelId="{70281185-79F7-49DF-9569-9F38572ECF1B}" type="sibTrans" cxnId="{8EA940FF-A25C-4370-86B9-F06621C6F041}">
      <dgm:prSet/>
      <dgm:spPr/>
      <dgm:t>
        <a:bodyPr/>
        <a:lstStyle/>
        <a:p>
          <a:endParaRPr lang="en-US"/>
        </a:p>
      </dgm:t>
    </dgm:pt>
    <dgm:pt modelId="{C7D5B489-0627-4418-A9A5-C1F392DF3957}">
      <dgm:prSet/>
      <dgm:spPr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cross"/>
        </a:sp3d>
      </dgm:spPr>
      <dgm:t>
        <a:bodyPr/>
        <a:lstStyle/>
        <a:p>
          <a:pPr marL="0" marR="0" lvl="0" indent="0" algn="ctr" defTabSz="914400" rtl="1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ar-EG" b="1" i="0" u="none" strike="noStrike" cap="none" normalizeH="0" baseline="0" dirty="0" smtClean="0">
              <a:ln/>
              <a:effectLst/>
              <a:latin typeface="Arial" charset="0"/>
              <a:cs typeface="Al-Kharashi 52" pitchFamily="2" charset="-78"/>
            </a:rPr>
            <a:t>جودة الكلية</a:t>
          </a:r>
          <a:endParaRPr kumimoji="0" lang="th-TH" b="1" i="0" u="none" strike="noStrike" cap="none" normalizeH="0" baseline="0" dirty="0" smtClean="0">
            <a:ln/>
            <a:effectLst/>
            <a:latin typeface="Arial" charset="0"/>
            <a:cs typeface="Al-Kharashi 52" pitchFamily="2" charset="-78"/>
          </a:endParaRPr>
        </a:p>
      </dgm:t>
    </dgm:pt>
    <dgm:pt modelId="{7608E118-D5FD-4863-8515-FE4E6FF0CB2A}" type="parTrans" cxnId="{443E21BF-0E1C-4528-B15D-8840E389E689}">
      <dgm:prSet/>
      <dgm:spPr>
        <a:scene3d>
          <a:camera prst="orthographicFront"/>
          <a:lightRig rig="threePt" dir="t">
            <a:rot lat="0" lon="0" rev="7500000"/>
          </a:lightRig>
        </a:scene3d>
        <a:sp3d>
          <a:bevelT w="139700" prst="cross"/>
        </a:sp3d>
      </dgm:spPr>
      <dgm:t>
        <a:bodyPr/>
        <a:lstStyle/>
        <a:p>
          <a:endParaRPr lang="en-US"/>
        </a:p>
      </dgm:t>
    </dgm:pt>
    <dgm:pt modelId="{728C5785-0596-44B5-819A-E1487C3C34AD}" type="sibTrans" cxnId="{443E21BF-0E1C-4528-B15D-8840E389E689}">
      <dgm:prSet/>
      <dgm:spPr/>
      <dgm:t>
        <a:bodyPr/>
        <a:lstStyle/>
        <a:p>
          <a:endParaRPr lang="en-US"/>
        </a:p>
      </dgm:t>
    </dgm:pt>
    <dgm:pt modelId="{1A3B843A-56B3-4D61-B5F7-B3200FFBD6C2}" type="asst">
      <dgm:prSet/>
      <dgm:spPr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cross"/>
        </a:sp3d>
      </dgm:spPr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ar-EG" b="1" i="0" u="none" strike="noStrike" cap="none" normalizeH="0" baseline="0" smtClean="0">
              <a:ln/>
              <a:effectLst/>
              <a:latin typeface="Arial" charset="0"/>
              <a:cs typeface="Al-Kharashi 52" pitchFamily="2" charset="-78"/>
            </a:rPr>
            <a:t>القدرة المؤسسية</a:t>
          </a:r>
          <a:endParaRPr kumimoji="0" lang="th-TH" b="1" i="0" u="none" strike="noStrike" cap="none" normalizeH="0" baseline="0" dirty="0" smtClean="0">
            <a:ln/>
            <a:effectLst/>
            <a:latin typeface="Arial" charset="0"/>
            <a:cs typeface="Al-Kharashi 52" pitchFamily="2" charset="-78"/>
          </a:endParaRPr>
        </a:p>
      </dgm:t>
    </dgm:pt>
    <dgm:pt modelId="{8B502617-F127-48F0-A604-660FBCDBCB0B}" type="parTrans" cxnId="{DD4BD0FA-2FBA-42EC-98F5-734FBF4E5D78}">
      <dgm:prSet/>
      <dgm:spPr>
        <a:scene3d>
          <a:camera prst="orthographicFront"/>
          <a:lightRig rig="threePt" dir="t">
            <a:rot lat="0" lon="0" rev="7500000"/>
          </a:lightRig>
        </a:scene3d>
        <a:sp3d>
          <a:bevelT w="139700" prst="cross"/>
        </a:sp3d>
      </dgm:spPr>
      <dgm:t>
        <a:bodyPr/>
        <a:lstStyle/>
        <a:p>
          <a:endParaRPr lang="en-US"/>
        </a:p>
      </dgm:t>
    </dgm:pt>
    <dgm:pt modelId="{A81A9039-02DB-4044-BB1C-67A224A3EA8B}" type="sibTrans" cxnId="{DD4BD0FA-2FBA-42EC-98F5-734FBF4E5D78}">
      <dgm:prSet/>
      <dgm:spPr/>
      <dgm:t>
        <a:bodyPr/>
        <a:lstStyle/>
        <a:p>
          <a:endParaRPr lang="en-US"/>
        </a:p>
      </dgm:t>
    </dgm:pt>
    <dgm:pt modelId="{E3BF7767-6210-46D0-BD3B-444BA679455F}" type="asst">
      <dgm:prSet/>
      <dgm:spPr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cross"/>
        </a:sp3d>
      </dgm:spPr>
      <dgm:t>
        <a:bodyPr/>
        <a:lstStyle/>
        <a:p>
          <a:pPr marL="0" marR="0" lvl="0" indent="0" algn="ctr" defTabSz="914400" rtl="1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ar-EG" b="1" i="0" u="none" strike="noStrike" cap="none" normalizeH="0" baseline="0" smtClean="0">
              <a:ln/>
              <a:effectLst/>
              <a:latin typeface="Arial" charset="0"/>
              <a:cs typeface="Al-Kharashi 52" pitchFamily="2" charset="-78"/>
            </a:rPr>
            <a:t>الفعالية التعليمية</a:t>
          </a:r>
          <a:endParaRPr kumimoji="0" lang="th-TH" b="1" i="0" u="none" strike="noStrike" cap="none" normalizeH="0" baseline="0" dirty="0" smtClean="0">
            <a:ln/>
            <a:effectLst/>
            <a:latin typeface="Arial" charset="0"/>
            <a:cs typeface="Al-Kharashi 52" pitchFamily="2" charset="-78"/>
          </a:endParaRPr>
        </a:p>
      </dgm:t>
    </dgm:pt>
    <dgm:pt modelId="{D34B593C-8223-42D5-BD25-936E8B7205AD}" type="parTrans" cxnId="{07D390C4-D08E-428A-88F2-028E5A9B9176}">
      <dgm:prSet/>
      <dgm:spPr>
        <a:scene3d>
          <a:camera prst="orthographicFront"/>
          <a:lightRig rig="threePt" dir="t">
            <a:rot lat="0" lon="0" rev="7500000"/>
          </a:lightRig>
        </a:scene3d>
        <a:sp3d>
          <a:bevelT w="139700" prst="cross"/>
        </a:sp3d>
      </dgm:spPr>
      <dgm:t>
        <a:bodyPr/>
        <a:lstStyle/>
        <a:p>
          <a:endParaRPr lang="en-US"/>
        </a:p>
      </dgm:t>
    </dgm:pt>
    <dgm:pt modelId="{167C21AE-A276-4BBE-B365-ABECB9353E47}" type="sibTrans" cxnId="{07D390C4-D08E-428A-88F2-028E5A9B9176}">
      <dgm:prSet/>
      <dgm:spPr/>
      <dgm:t>
        <a:bodyPr/>
        <a:lstStyle/>
        <a:p>
          <a:endParaRPr lang="en-US"/>
        </a:p>
      </dgm:t>
    </dgm:pt>
    <dgm:pt modelId="{E2BA7B6F-594C-4C9E-AD59-B9D3427D0A54}" type="pres">
      <dgm:prSet presAssocID="{A0B0764C-C499-4286-AAA1-94BC2E072BAC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C85FB1DE-6AB0-43BF-88E4-EC183942EFD6}" type="pres">
      <dgm:prSet presAssocID="{37811885-A5DF-4A5D-A339-6F454C8F2510}" presName="root1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988330F9-3F24-4008-956D-D2723FB89FE5}" type="pres">
      <dgm:prSet presAssocID="{37811885-A5DF-4A5D-A339-6F454C8F2510}" presName="LevelOneTextNod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275D9DE-003E-4E38-8CB0-D2DCE29DFE4E}" type="pres">
      <dgm:prSet presAssocID="{37811885-A5DF-4A5D-A339-6F454C8F2510}" presName="level2hierChild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1DC6E72A-C739-429F-A520-92F68E11D4E5}" type="pres">
      <dgm:prSet presAssocID="{04DBA26A-032F-416F-A23A-D5B0D8351254}" presName="conn2-1" presStyleLbl="parChTrans1D2" presStyleIdx="0" presStyleCnt="2"/>
      <dgm:spPr/>
      <dgm:t>
        <a:bodyPr/>
        <a:lstStyle/>
        <a:p>
          <a:endParaRPr lang="en-US"/>
        </a:p>
      </dgm:t>
    </dgm:pt>
    <dgm:pt modelId="{0FAF9B62-479C-4922-8E94-BE0D331CA9BB}" type="pres">
      <dgm:prSet presAssocID="{04DBA26A-032F-416F-A23A-D5B0D8351254}" presName="connTx" presStyleLbl="parChTrans1D2" presStyleIdx="0" presStyleCnt="2"/>
      <dgm:spPr/>
      <dgm:t>
        <a:bodyPr/>
        <a:lstStyle/>
        <a:p>
          <a:endParaRPr lang="en-US"/>
        </a:p>
      </dgm:t>
    </dgm:pt>
    <dgm:pt modelId="{B8F36E78-F1C3-4E19-8741-2A3C2837453B}" type="pres">
      <dgm:prSet presAssocID="{0F2787F9-5349-4282-A697-D71D4DFB74AF}" presName="root2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C95C40C6-4303-4568-989E-30C851D70AFB}" type="pres">
      <dgm:prSet presAssocID="{0F2787F9-5349-4282-A697-D71D4DFB74AF}" presName="LevelTwoTextNode" presStyleLbl="node2" presStyleIdx="0" presStyleCnt="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4FABAE6-D637-4ED0-B0DC-1861FAC01A8E}" type="pres">
      <dgm:prSet presAssocID="{0F2787F9-5349-4282-A697-D71D4DFB74AF}" presName="level3hierChild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78494220-8B5E-4AF9-9928-4E4EC0B38AB0}" type="pres">
      <dgm:prSet presAssocID="{0E8493C2-4003-41F3-8B68-6C5716449490}" presName="conn2-1" presStyleLbl="parChTrans1D3" presStyleIdx="0" presStyleCnt="4"/>
      <dgm:spPr/>
      <dgm:t>
        <a:bodyPr/>
        <a:lstStyle/>
        <a:p>
          <a:endParaRPr lang="en-US"/>
        </a:p>
      </dgm:t>
    </dgm:pt>
    <dgm:pt modelId="{CD785E2B-1A2E-421D-95EA-73E81E0D9CE1}" type="pres">
      <dgm:prSet presAssocID="{0E8493C2-4003-41F3-8B68-6C5716449490}" presName="connTx" presStyleLbl="parChTrans1D3" presStyleIdx="0" presStyleCnt="4"/>
      <dgm:spPr/>
      <dgm:t>
        <a:bodyPr/>
        <a:lstStyle/>
        <a:p>
          <a:endParaRPr lang="en-US"/>
        </a:p>
      </dgm:t>
    </dgm:pt>
    <dgm:pt modelId="{81E7F92C-A3E7-4062-A08C-8CE2FD227C15}" type="pres">
      <dgm:prSet presAssocID="{B2985082-AAA6-4A63-8629-297BE0929766}" presName="root2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DBC3B42F-B5D0-4ABD-9354-EC164937946C}" type="pres">
      <dgm:prSet presAssocID="{B2985082-AAA6-4A63-8629-297BE0929766}" presName="LevelTwoTextNode" presStyleLbl="asst2" presStyleIdx="0" presStyleCnt="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C01E3A2-559A-4B1B-BB22-5360A036288B}" type="pres">
      <dgm:prSet presAssocID="{B2985082-AAA6-4A63-8629-297BE0929766}" presName="level3hierChild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D30C6E95-4BA0-40B0-A1F3-6AA049C54CE3}" type="pres">
      <dgm:prSet presAssocID="{1AFE1D3E-A70A-4E50-BC77-1D98931C89CF}" presName="conn2-1" presStyleLbl="parChTrans1D3" presStyleIdx="1" presStyleCnt="4"/>
      <dgm:spPr/>
      <dgm:t>
        <a:bodyPr/>
        <a:lstStyle/>
        <a:p>
          <a:endParaRPr lang="en-US"/>
        </a:p>
      </dgm:t>
    </dgm:pt>
    <dgm:pt modelId="{B144973E-1907-4BBC-9D33-5EB07C152201}" type="pres">
      <dgm:prSet presAssocID="{1AFE1D3E-A70A-4E50-BC77-1D98931C89CF}" presName="connTx" presStyleLbl="parChTrans1D3" presStyleIdx="1" presStyleCnt="4"/>
      <dgm:spPr/>
      <dgm:t>
        <a:bodyPr/>
        <a:lstStyle/>
        <a:p>
          <a:endParaRPr lang="en-US"/>
        </a:p>
      </dgm:t>
    </dgm:pt>
    <dgm:pt modelId="{A9E51062-72A9-4806-9A42-27C8558246D5}" type="pres">
      <dgm:prSet presAssocID="{98EE748A-DA83-43E4-97FC-C031B7D401ED}" presName="root2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474CF107-8139-44A5-96BB-E2C5B85216A8}" type="pres">
      <dgm:prSet presAssocID="{98EE748A-DA83-43E4-97FC-C031B7D401ED}" presName="LevelTwoTextNode" presStyleLbl="asst2" presStyleIdx="1" presStyleCnt="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4D11A24-11E7-4710-8029-4DE542896FAC}" type="pres">
      <dgm:prSet presAssocID="{98EE748A-DA83-43E4-97FC-C031B7D401ED}" presName="level3hierChild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B5AC94A4-D7F5-43E7-8BD3-758EF1146433}" type="pres">
      <dgm:prSet presAssocID="{7608E118-D5FD-4863-8515-FE4E6FF0CB2A}" presName="conn2-1" presStyleLbl="parChTrans1D2" presStyleIdx="1" presStyleCnt="2"/>
      <dgm:spPr/>
      <dgm:t>
        <a:bodyPr/>
        <a:lstStyle/>
        <a:p>
          <a:endParaRPr lang="en-US"/>
        </a:p>
      </dgm:t>
    </dgm:pt>
    <dgm:pt modelId="{9249C93E-CE8B-4AAB-AC51-D367B5C50F7D}" type="pres">
      <dgm:prSet presAssocID="{7608E118-D5FD-4863-8515-FE4E6FF0CB2A}" presName="connTx" presStyleLbl="parChTrans1D2" presStyleIdx="1" presStyleCnt="2"/>
      <dgm:spPr/>
      <dgm:t>
        <a:bodyPr/>
        <a:lstStyle/>
        <a:p>
          <a:endParaRPr lang="en-US"/>
        </a:p>
      </dgm:t>
    </dgm:pt>
    <dgm:pt modelId="{0ACBB47B-1E18-4FC5-B5B0-96EE196B9D6C}" type="pres">
      <dgm:prSet presAssocID="{C7D5B489-0627-4418-A9A5-C1F392DF3957}" presName="root2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4859BB3D-4B68-4CAE-8F23-8FF8E50D8204}" type="pres">
      <dgm:prSet presAssocID="{C7D5B489-0627-4418-A9A5-C1F392DF3957}" presName="LevelTwoTextNode" presStyleLbl="node2" presStyleIdx="1" presStyleCnt="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B7DF153-99AD-4D15-A0DF-94FAFC97400D}" type="pres">
      <dgm:prSet presAssocID="{C7D5B489-0627-4418-A9A5-C1F392DF3957}" presName="level3hierChild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B45457C3-8C5C-42FC-B144-6DDEAA6C8BAE}" type="pres">
      <dgm:prSet presAssocID="{8B502617-F127-48F0-A604-660FBCDBCB0B}" presName="conn2-1" presStyleLbl="parChTrans1D3" presStyleIdx="2" presStyleCnt="4"/>
      <dgm:spPr/>
      <dgm:t>
        <a:bodyPr/>
        <a:lstStyle/>
        <a:p>
          <a:endParaRPr lang="en-US"/>
        </a:p>
      </dgm:t>
    </dgm:pt>
    <dgm:pt modelId="{D22AFE2D-7191-4163-99B0-3FFEADED6999}" type="pres">
      <dgm:prSet presAssocID="{8B502617-F127-48F0-A604-660FBCDBCB0B}" presName="connTx" presStyleLbl="parChTrans1D3" presStyleIdx="2" presStyleCnt="4"/>
      <dgm:spPr/>
      <dgm:t>
        <a:bodyPr/>
        <a:lstStyle/>
        <a:p>
          <a:endParaRPr lang="en-US"/>
        </a:p>
      </dgm:t>
    </dgm:pt>
    <dgm:pt modelId="{6D81FABE-4F42-4C19-89B4-643292162EC0}" type="pres">
      <dgm:prSet presAssocID="{1A3B843A-56B3-4D61-B5F7-B3200FFBD6C2}" presName="root2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7EE1CA1F-3B32-4CA1-9EE8-BC2572E3EEF8}" type="pres">
      <dgm:prSet presAssocID="{1A3B843A-56B3-4D61-B5F7-B3200FFBD6C2}" presName="LevelTwoTextNode" presStyleLbl="asst2" presStyleIdx="2" presStyleCnt="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1EB4B712-F61F-4CDA-97E3-BE4473483265}" type="pres">
      <dgm:prSet presAssocID="{1A3B843A-56B3-4D61-B5F7-B3200FFBD6C2}" presName="level3hierChild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0518DFEF-7F62-4700-B597-08FBD28D7B2E}" type="pres">
      <dgm:prSet presAssocID="{D34B593C-8223-42D5-BD25-936E8B7205AD}" presName="conn2-1" presStyleLbl="parChTrans1D3" presStyleIdx="3" presStyleCnt="4"/>
      <dgm:spPr/>
      <dgm:t>
        <a:bodyPr/>
        <a:lstStyle/>
        <a:p>
          <a:endParaRPr lang="en-US"/>
        </a:p>
      </dgm:t>
    </dgm:pt>
    <dgm:pt modelId="{234D4DB4-708F-41A7-B9F1-4349FCBBC5EA}" type="pres">
      <dgm:prSet presAssocID="{D34B593C-8223-42D5-BD25-936E8B7205AD}" presName="connTx" presStyleLbl="parChTrans1D3" presStyleIdx="3" presStyleCnt="4"/>
      <dgm:spPr/>
      <dgm:t>
        <a:bodyPr/>
        <a:lstStyle/>
        <a:p>
          <a:endParaRPr lang="en-US"/>
        </a:p>
      </dgm:t>
    </dgm:pt>
    <dgm:pt modelId="{A690A2E3-CFBB-4027-A1E5-79FF1215AE45}" type="pres">
      <dgm:prSet presAssocID="{E3BF7767-6210-46D0-BD3B-444BA679455F}" presName="root2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  <dgm:pt modelId="{11DD11D8-32BF-4E2F-9A16-AF456FC037D0}" type="pres">
      <dgm:prSet presAssocID="{E3BF7767-6210-46D0-BD3B-444BA679455F}" presName="LevelTwoTextNode" presStyleLbl="asst2" presStyleIdx="3" presStyleCnt="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2CD2BD5-BD5D-4F05-837F-A90297130DBC}" type="pres">
      <dgm:prSet presAssocID="{E3BF7767-6210-46D0-BD3B-444BA679455F}" presName="level3hierChild" presStyleCnt="0"/>
      <dgm:spPr>
        <a:scene3d>
          <a:camera prst="orthographicFront"/>
          <a:lightRig rig="threePt" dir="t"/>
        </a:scene3d>
        <a:sp3d>
          <a:bevelT w="139700" prst="cross"/>
        </a:sp3d>
      </dgm:spPr>
    </dgm:pt>
  </dgm:ptLst>
  <dgm:cxnLst>
    <dgm:cxn modelId="{622D0A18-C251-4D7F-992C-24674910D141}" type="presOf" srcId="{98EE748A-DA83-43E4-97FC-C031B7D401ED}" destId="{474CF107-8139-44A5-96BB-E2C5B85216A8}" srcOrd="0" destOrd="0" presId="urn:microsoft.com/office/officeart/2005/8/layout/hierarchy2"/>
    <dgm:cxn modelId="{8EA940FF-A25C-4370-86B9-F06621C6F041}" srcId="{0F2787F9-5349-4282-A697-D71D4DFB74AF}" destId="{98EE748A-DA83-43E4-97FC-C031B7D401ED}" srcOrd="1" destOrd="0" parTransId="{1AFE1D3E-A70A-4E50-BC77-1D98931C89CF}" sibTransId="{70281185-79F7-49DF-9569-9F38572ECF1B}"/>
    <dgm:cxn modelId="{155AC260-2916-44C7-B7D0-D55F44A09253}" type="presOf" srcId="{1AFE1D3E-A70A-4E50-BC77-1D98931C89CF}" destId="{B144973E-1907-4BBC-9D33-5EB07C152201}" srcOrd="1" destOrd="0" presId="urn:microsoft.com/office/officeart/2005/8/layout/hierarchy2"/>
    <dgm:cxn modelId="{2F78FAAA-AF5E-46A1-85E6-F77BF6A0CAF3}" type="presOf" srcId="{1AFE1D3E-A70A-4E50-BC77-1D98931C89CF}" destId="{D30C6E95-4BA0-40B0-A1F3-6AA049C54CE3}" srcOrd="0" destOrd="0" presId="urn:microsoft.com/office/officeart/2005/8/layout/hierarchy2"/>
    <dgm:cxn modelId="{443E21BF-0E1C-4528-B15D-8840E389E689}" srcId="{37811885-A5DF-4A5D-A339-6F454C8F2510}" destId="{C7D5B489-0627-4418-A9A5-C1F392DF3957}" srcOrd="1" destOrd="0" parTransId="{7608E118-D5FD-4863-8515-FE4E6FF0CB2A}" sibTransId="{728C5785-0596-44B5-819A-E1487C3C34AD}"/>
    <dgm:cxn modelId="{82239E47-D43B-4232-8E38-48690A6564CF}" type="presOf" srcId="{7608E118-D5FD-4863-8515-FE4E6FF0CB2A}" destId="{9249C93E-CE8B-4AAB-AC51-D367B5C50F7D}" srcOrd="1" destOrd="0" presId="urn:microsoft.com/office/officeart/2005/8/layout/hierarchy2"/>
    <dgm:cxn modelId="{1BD1BBE2-FC23-4D73-9FA7-CAA94C86996D}" type="presOf" srcId="{0E8493C2-4003-41F3-8B68-6C5716449490}" destId="{78494220-8B5E-4AF9-9928-4E4EC0B38AB0}" srcOrd="0" destOrd="0" presId="urn:microsoft.com/office/officeart/2005/8/layout/hierarchy2"/>
    <dgm:cxn modelId="{E3D98162-94F8-4575-AEAF-211DED47C3F3}" type="presOf" srcId="{0F2787F9-5349-4282-A697-D71D4DFB74AF}" destId="{C95C40C6-4303-4568-989E-30C851D70AFB}" srcOrd="0" destOrd="0" presId="urn:microsoft.com/office/officeart/2005/8/layout/hierarchy2"/>
    <dgm:cxn modelId="{DD4BD0FA-2FBA-42EC-98F5-734FBF4E5D78}" srcId="{C7D5B489-0627-4418-A9A5-C1F392DF3957}" destId="{1A3B843A-56B3-4D61-B5F7-B3200FFBD6C2}" srcOrd="0" destOrd="0" parTransId="{8B502617-F127-48F0-A604-660FBCDBCB0B}" sibTransId="{A81A9039-02DB-4044-BB1C-67A224A3EA8B}"/>
    <dgm:cxn modelId="{D1C45BDD-2B14-470B-931A-FF310A7BEE08}" type="presOf" srcId="{1A3B843A-56B3-4D61-B5F7-B3200FFBD6C2}" destId="{7EE1CA1F-3B32-4CA1-9EE8-BC2572E3EEF8}" srcOrd="0" destOrd="0" presId="urn:microsoft.com/office/officeart/2005/8/layout/hierarchy2"/>
    <dgm:cxn modelId="{A556C017-6C7A-4AB0-A4F7-641D8B5068D2}" type="presOf" srcId="{8B502617-F127-48F0-A604-660FBCDBCB0B}" destId="{B45457C3-8C5C-42FC-B144-6DDEAA6C8BAE}" srcOrd="0" destOrd="0" presId="urn:microsoft.com/office/officeart/2005/8/layout/hierarchy2"/>
    <dgm:cxn modelId="{C596663E-419C-462A-87B4-51AE5F28B7E2}" type="presOf" srcId="{37811885-A5DF-4A5D-A339-6F454C8F2510}" destId="{988330F9-3F24-4008-956D-D2723FB89FE5}" srcOrd="0" destOrd="0" presId="urn:microsoft.com/office/officeart/2005/8/layout/hierarchy2"/>
    <dgm:cxn modelId="{460DE195-88B4-41D1-BECB-0597363296B7}" type="presOf" srcId="{C7D5B489-0627-4418-A9A5-C1F392DF3957}" destId="{4859BB3D-4B68-4CAE-8F23-8FF8E50D8204}" srcOrd="0" destOrd="0" presId="urn:microsoft.com/office/officeart/2005/8/layout/hierarchy2"/>
    <dgm:cxn modelId="{1A3DF767-129B-492A-A7B1-A4D8B2F97799}" srcId="{37811885-A5DF-4A5D-A339-6F454C8F2510}" destId="{0F2787F9-5349-4282-A697-D71D4DFB74AF}" srcOrd="0" destOrd="0" parTransId="{04DBA26A-032F-416F-A23A-D5B0D8351254}" sibTransId="{35B8A7FC-D496-4AAC-95E2-521854BB4694}"/>
    <dgm:cxn modelId="{D043FA7F-4F37-4C0E-91EC-3CBD3BAA91B5}" type="presOf" srcId="{A0B0764C-C499-4286-AAA1-94BC2E072BAC}" destId="{E2BA7B6F-594C-4C9E-AD59-B9D3427D0A54}" srcOrd="0" destOrd="0" presId="urn:microsoft.com/office/officeart/2005/8/layout/hierarchy2"/>
    <dgm:cxn modelId="{DCBC974C-B023-4F52-9DAD-BA97073430D4}" srcId="{0F2787F9-5349-4282-A697-D71D4DFB74AF}" destId="{B2985082-AAA6-4A63-8629-297BE0929766}" srcOrd="0" destOrd="0" parTransId="{0E8493C2-4003-41F3-8B68-6C5716449490}" sibTransId="{EC5979D0-A69B-4B2A-9EA9-1B37014EF431}"/>
    <dgm:cxn modelId="{1B8E57C5-1790-4EFB-9D78-EB83C96293E3}" srcId="{A0B0764C-C499-4286-AAA1-94BC2E072BAC}" destId="{37811885-A5DF-4A5D-A339-6F454C8F2510}" srcOrd="0" destOrd="0" parTransId="{62E62580-CB13-41BD-8E6A-C691E760F766}" sibTransId="{EB86B842-EFF0-498B-8CE0-55B216EF8BE3}"/>
    <dgm:cxn modelId="{FB9FAD7B-0270-4230-87E7-10DA65215C1A}" type="presOf" srcId="{04DBA26A-032F-416F-A23A-D5B0D8351254}" destId="{0FAF9B62-479C-4922-8E94-BE0D331CA9BB}" srcOrd="1" destOrd="0" presId="urn:microsoft.com/office/officeart/2005/8/layout/hierarchy2"/>
    <dgm:cxn modelId="{830444A4-6328-4897-B0B5-0F5FA4B9C5FE}" type="presOf" srcId="{D34B593C-8223-42D5-BD25-936E8B7205AD}" destId="{0518DFEF-7F62-4700-B597-08FBD28D7B2E}" srcOrd="0" destOrd="0" presId="urn:microsoft.com/office/officeart/2005/8/layout/hierarchy2"/>
    <dgm:cxn modelId="{74641F51-F049-4E23-B585-5616F9D0A77B}" type="presOf" srcId="{7608E118-D5FD-4863-8515-FE4E6FF0CB2A}" destId="{B5AC94A4-D7F5-43E7-8BD3-758EF1146433}" srcOrd="0" destOrd="0" presId="urn:microsoft.com/office/officeart/2005/8/layout/hierarchy2"/>
    <dgm:cxn modelId="{DBE8207B-0AFA-49BA-860E-17F6C131E9CA}" type="presOf" srcId="{0E8493C2-4003-41F3-8B68-6C5716449490}" destId="{CD785E2B-1A2E-421D-95EA-73E81E0D9CE1}" srcOrd="1" destOrd="0" presId="urn:microsoft.com/office/officeart/2005/8/layout/hierarchy2"/>
    <dgm:cxn modelId="{07D390C4-D08E-428A-88F2-028E5A9B9176}" srcId="{C7D5B489-0627-4418-A9A5-C1F392DF3957}" destId="{E3BF7767-6210-46D0-BD3B-444BA679455F}" srcOrd="1" destOrd="0" parTransId="{D34B593C-8223-42D5-BD25-936E8B7205AD}" sibTransId="{167C21AE-A276-4BBE-B365-ABECB9353E47}"/>
    <dgm:cxn modelId="{F0A326CD-8527-4260-B7B8-D1CF5FCE3B41}" type="presOf" srcId="{E3BF7767-6210-46D0-BD3B-444BA679455F}" destId="{11DD11D8-32BF-4E2F-9A16-AF456FC037D0}" srcOrd="0" destOrd="0" presId="urn:microsoft.com/office/officeart/2005/8/layout/hierarchy2"/>
    <dgm:cxn modelId="{9F3956AC-9D0D-41ED-9168-D4D4CA9A4EA0}" type="presOf" srcId="{D34B593C-8223-42D5-BD25-936E8B7205AD}" destId="{234D4DB4-708F-41A7-B9F1-4349FCBBC5EA}" srcOrd="1" destOrd="0" presId="urn:microsoft.com/office/officeart/2005/8/layout/hierarchy2"/>
    <dgm:cxn modelId="{FDE3FB28-A7C4-4D2B-B6E7-9455952A36DE}" type="presOf" srcId="{B2985082-AAA6-4A63-8629-297BE0929766}" destId="{DBC3B42F-B5D0-4ABD-9354-EC164937946C}" srcOrd="0" destOrd="0" presId="urn:microsoft.com/office/officeart/2005/8/layout/hierarchy2"/>
    <dgm:cxn modelId="{560C87A2-5B52-46D4-8FAE-F8591C6F691C}" type="presOf" srcId="{04DBA26A-032F-416F-A23A-D5B0D8351254}" destId="{1DC6E72A-C739-429F-A520-92F68E11D4E5}" srcOrd="0" destOrd="0" presId="urn:microsoft.com/office/officeart/2005/8/layout/hierarchy2"/>
    <dgm:cxn modelId="{3D2D8B97-020A-4E8C-884F-7B6C5AE1148F}" type="presOf" srcId="{8B502617-F127-48F0-A604-660FBCDBCB0B}" destId="{D22AFE2D-7191-4163-99B0-3FFEADED6999}" srcOrd="1" destOrd="0" presId="urn:microsoft.com/office/officeart/2005/8/layout/hierarchy2"/>
    <dgm:cxn modelId="{B76C698B-7D31-451F-8625-F4205D3B0229}" type="presParOf" srcId="{E2BA7B6F-594C-4C9E-AD59-B9D3427D0A54}" destId="{C85FB1DE-6AB0-43BF-88E4-EC183942EFD6}" srcOrd="0" destOrd="0" presId="urn:microsoft.com/office/officeart/2005/8/layout/hierarchy2"/>
    <dgm:cxn modelId="{2A91B52C-2CF9-4F24-9563-D9C808C04A4A}" type="presParOf" srcId="{C85FB1DE-6AB0-43BF-88E4-EC183942EFD6}" destId="{988330F9-3F24-4008-956D-D2723FB89FE5}" srcOrd="0" destOrd="0" presId="urn:microsoft.com/office/officeart/2005/8/layout/hierarchy2"/>
    <dgm:cxn modelId="{A22E6C92-2D79-4233-ABDC-759A3F3DF11E}" type="presParOf" srcId="{C85FB1DE-6AB0-43BF-88E4-EC183942EFD6}" destId="{C275D9DE-003E-4E38-8CB0-D2DCE29DFE4E}" srcOrd="1" destOrd="0" presId="urn:microsoft.com/office/officeart/2005/8/layout/hierarchy2"/>
    <dgm:cxn modelId="{F7668DB2-8B9D-4026-BC0D-2147FA92C75B}" type="presParOf" srcId="{C275D9DE-003E-4E38-8CB0-D2DCE29DFE4E}" destId="{1DC6E72A-C739-429F-A520-92F68E11D4E5}" srcOrd="0" destOrd="0" presId="urn:microsoft.com/office/officeart/2005/8/layout/hierarchy2"/>
    <dgm:cxn modelId="{98BD624C-F773-4358-A82F-225CF1632578}" type="presParOf" srcId="{1DC6E72A-C739-429F-A520-92F68E11D4E5}" destId="{0FAF9B62-479C-4922-8E94-BE0D331CA9BB}" srcOrd="0" destOrd="0" presId="urn:microsoft.com/office/officeart/2005/8/layout/hierarchy2"/>
    <dgm:cxn modelId="{44348002-3F2D-4473-BD07-7BC15B8D4742}" type="presParOf" srcId="{C275D9DE-003E-4E38-8CB0-D2DCE29DFE4E}" destId="{B8F36E78-F1C3-4E19-8741-2A3C2837453B}" srcOrd="1" destOrd="0" presId="urn:microsoft.com/office/officeart/2005/8/layout/hierarchy2"/>
    <dgm:cxn modelId="{5A69F250-011C-4F5E-8DBB-488914CBA865}" type="presParOf" srcId="{B8F36E78-F1C3-4E19-8741-2A3C2837453B}" destId="{C95C40C6-4303-4568-989E-30C851D70AFB}" srcOrd="0" destOrd="0" presId="urn:microsoft.com/office/officeart/2005/8/layout/hierarchy2"/>
    <dgm:cxn modelId="{E1808521-70CE-4DDC-898B-9E3E9F5AEEC2}" type="presParOf" srcId="{B8F36E78-F1C3-4E19-8741-2A3C2837453B}" destId="{64FABAE6-D637-4ED0-B0DC-1861FAC01A8E}" srcOrd="1" destOrd="0" presId="urn:microsoft.com/office/officeart/2005/8/layout/hierarchy2"/>
    <dgm:cxn modelId="{6C298275-7E7E-4723-B177-7D5C85A4D94E}" type="presParOf" srcId="{64FABAE6-D637-4ED0-B0DC-1861FAC01A8E}" destId="{78494220-8B5E-4AF9-9928-4E4EC0B38AB0}" srcOrd="0" destOrd="0" presId="urn:microsoft.com/office/officeart/2005/8/layout/hierarchy2"/>
    <dgm:cxn modelId="{C4DB6DEB-F68B-4BB5-843D-4A58681AF95C}" type="presParOf" srcId="{78494220-8B5E-4AF9-9928-4E4EC0B38AB0}" destId="{CD785E2B-1A2E-421D-95EA-73E81E0D9CE1}" srcOrd="0" destOrd="0" presId="urn:microsoft.com/office/officeart/2005/8/layout/hierarchy2"/>
    <dgm:cxn modelId="{E3F6960A-81FF-44B5-A5A2-CC1FA33119CE}" type="presParOf" srcId="{64FABAE6-D637-4ED0-B0DC-1861FAC01A8E}" destId="{81E7F92C-A3E7-4062-A08C-8CE2FD227C15}" srcOrd="1" destOrd="0" presId="urn:microsoft.com/office/officeart/2005/8/layout/hierarchy2"/>
    <dgm:cxn modelId="{C93352FA-61FB-4B75-B254-5615F7481F77}" type="presParOf" srcId="{81E7F92C-A3E7-4062-A08C-8CE2FD227C15}" destId="{DBC3B42F-B5D0-4ABD-9354-EC164937946C}" srcOrd="0" destOrd="0" presId="urn:microsoft.com/office/officeart/2005/8/layout/hierarchy2"/>
    <dgm:cxn modelId="{B43281C0-7788-4028-AD70-6EA14527F13C}" type="presParOf" srcId="{81E7F92C-A3E7-4062-A08C-8CE2FD227C15}" destId="{9C01E3A2-559A-4B1B-BB22-5360A036288B}" srcOrd="1" destOrd="0" presId="urn:microsoft.com/office/officeart/2005/8/layout/hierarchy2"/>
    <dgm:cxn modelId="{33B67A3F-3CAC-4BB1-A524-3C2BB947BBB3}" type="presParOf" srcId="{64FABAE6-D637-4ED0-B0DC-1861FAC01A8E}" destId="{D30C6E95-4BA0-40B0-A1F3-6AA049C54CE3}" srcOrd="2" destOrd="0" presId="urn:microsoft.com/office/officeart/2005/8/layout/hierarchy2"/>
    <dgm:cxn modelId="{ABC7C9DE-9DC2-43AA-80BC-3291AE568228}" type="presParOf" srcId="{D30C6E95-4BA0-40B0-A1F3-6AA049C54CE3}" destId="{B144973E-1907-4BBC-9D33-5EB07C152201}" srcOrd="0" destOrd="0" presId="urn:microsoft.com/office/officeart/2005/8/layout/hierarchy2"/>
    <dgm:cxn modelId="{2ADDD39C-0D87-457C-B690-F711B0293386}" type="presParOf" srcId="{64FABAE6-D637-4ED0-B0DC-1861FAC01A8E}" destId="{A9E51062-72A9-4806-9A42-27C8558246D5}" srcOrd="3" destOrd="0" presId="urn:microsoft.com/office/officeart/2005/8/layout/hierarchy2"/>
    <dgm:cxn modelId="{2C00C91C-3F95-48E1-ACAB-6E6EF93B7979}" type="presParOf" srcId="{A9E51062-72A9-4806-9A42-27C8558246D5}" destId="{474CF107-8139-44A5-96BB-E2C5B85216A8}" srcOrd="0" destOrd="0" presId="urn:microsoft.com/office/officeart/2005/8/layout/hierarchy2"/>
    <dgm:cxn modelId="{F1558655-92D3-4468-A6ED-46C7F3E6F8E3}" type="presParOf" srcId="{A9E51062-72A9-4806-9A42-27C8558246D5}" destId="{94D11A24-11E7-4710-8029-4DE542896FAC}" srcOrd="1" destOrd="0" presId="urn:microsoft.com/office/officeart/2005/8/layout/hierarchy2"/>
    <dgm:cxn modelId="{6CD81000-9253-44EA-A477-A2791F5EE8A9}" type="presParOf" srcId="{C275D9DE-003E-4E38-8CB0-D2DCE29DFE4E}" destId="{B5AC94A4-D7F5-43E7-8BD3-758EF1146433}" srcOrd="2" destOrd="0" presId="urn:microsoft.com/office/officeart/2005/8/layout/hierarchy2"/>
    <dgm:cxn modelId="{0A2C6941-D9C2-46D2-9FFE-6C483C0945B1}" type="presParOf" srcId="{B5AC94A4-D7F5-43E7-8BD3-758EF1146433}" destId="{9249C93E-CE8B-4AAB-AC51-D367B5C50F7D}" srcOrd="0" destOrd="0" presId="urn:microsoft.com/office/officeart/2005/8/layout/hierarchy2"/>
    <dgm:cxn modelId="{D6EE7ACD-CBC1-4DCC-8F90-F6DCF792C0A7}" type="presParOf" srcId="{C275D9DE-003E-4E38-8CB0-D2DCE29DFE4E}" destId="{0ACBB47B-1E18-4FC5-B5B0-96EE196B9D6C}" srcOrd="3" destOrd="0" presId="urn:microsoft.com/office/officeart/2005/8/layout/hierarchy2"/>
    <dgm:cxn modelId="{674569C6-E24D-4EB4-A9C0-8CD3F559AD56}" type="presParOf" srcId="{0ACBB47B-1E18-4FC5-B5B0-96EE196B9D6C}" destId="{4859BB3D-4B68-4CAE-8F23-8FF8E50D8204}" srcOrd="0" destOrd="0" presId="urn:microsoft.com/office/officeart/2005/8/layout/hierarchy2"/>
    <dgm:cxn modelId="{DC3984C7-096D-434C-B814-524F62DCC716}" type="presParOf" srcId="{0ACBB47B-1E18-4FC5-B5B0-96EE196B9D6C}" destId="{0B7DF153-99AD-4D15-A0DF-94FAFC97400D}" srcOrd="1" destOrd="0" presId="urn:microsoft.com/office/officeart/2005/8/layout/hierarchy2"/>
    <dgm:cxn modelId="{71B5AF6E-B753-4BC8-8E25-46304E818142}" type="presParOf" srcId="{0B7DF153-99AD-4D15-A0DF-94FAFC97400D}" destId="{B45457C3-8C5C-42FC-B144-6DDEAA6C8BAE}" srcOrd="0" destOrd="0" presId="urn:microsoft.com/office/officeart/2005/8/layout/hierarchy2"/>
    <dgm:cxn modelId="{5B39CCD7-C541-4144-8808-397E4F7FAD8A}" type="presParOf" srcId="{B45457C3-8C5C-42FC-B144-6DDEAA6C8BAE}" destId="{D22AFE2D-7191-4163-99B0-3FFEADED6999}" srcOrd="0" destOrd="0" presId="urn:microsoft.com/office/officeart/2005/8/layout/hierarchy2"/>
    <dgm:cxn modelId="{81D9EDC2-6AE1-450E-B804-04A61EAAA67A}" type="presParOf" srcId="{0B7DF153-99AD-4D15-A0DF-94FAFC97400D}" destId="{6D81FABE-4F42-4C19-89B4-643292162EC0}" srcOrd="1" destOrd="0" presId="urn:microsoft.com/office/officeart/2005/8/layout/hierarchy2"/>
    <dgm:cxn modelId="{C981214E-0E26-4678-81C4-3145BD515FEA}" type="presParOf" srcId="{6D81FABE-4F42-4C19-89B4-643292162EC0}" destId="{7EE1CA1F-3B32-4CA1-9EE8-BC2572E3EEF8}" srcOrd="0" destOrd="0" presId="urn:microsoft.com/office/officeart/2005/8/layout/hierarchy2"/>
    <dgm:cxn modelId="{9635E4F7-85D7-4C6E-B383-6985995FF40E}" type="presParOf" srcId="{6D81FABE-4F42-4C19-89B4-643292162EC0}" destId="{1EB4B712-F61F-4CDA-97E3-BE4473483265}" srcOrd="1" destOrd="0" presId="urn:microsoft.com/office/officeart/2005/8/layout/hierarchy2"/>
    <dgm:cxn modelId="{83F0E3C6-42D7-4C0B-B21F-E18E6A7CBAA9}" type="presParOf" srcId="{0B7DF153-99AD-4D15-A0DF-94FAFC97400D}" destId="{0518DFEF-7F62-4700-B597-08FBD28D7B2E}" srcOrd="2" destOrd="0" presId="urn:microsoft.com/office/officeart/2005/8/layout/hierarchy2"/>
    <dgm:cxn modelId="{DE062975-4323-465C-9BF5-E08D62D2AD3A}" type="presParOf" srcId="{0518DFEF-7F62-4700-B597-08FBD28D7B2E}" destId="{234D4DB4-708F-41A7-B9F1-4349FCBBC5EA}" srcOrd="0" destOrd="0" presId="urn:microsoft.com/office/officeart/2005/8/layout/hierarchy2"/>
    <dgm:cxn modelId="{A6A20379-79DC-4ABB-B966-97DA8BC8E625}" type="presParOf" srcId="{0B7DF153-99AD-4D15-A0DF-94FAFC97400D}" destId="{A690A2E3-CFBB-4027-A1E5-79FF1215AE45}" srcOrd="3" destOrd="0" presId="urn:microsoft.com/office/officeart/2005/8/layout/hierarchy2"/>
    <dgm:cxn modelId="{0C78D431-8F43-4479-A5E5-6588E6F293CF}" type="presParOf" srcId="{A690A2E3-CFBB-4027-A1E5-79FF1215AE45}" destId="{11DD11D8-32BF-4E2F-9A16-AF456FC037D0}" srcOrd="0" destOrd="0" presId="urn:microsoft.com/office/officeart/2005/8/layout/hierarchy2"/>
    <dgm:cxn modelId="{0E5C5905-DF9C-49CB-B967-B7C9CB2E7A0A}" type="presParOf" srcId="{A690A2E3-CFBB-4027-A1E5-79FF1215AE45}" destId="{92CD2BD5-BD5D-4F05-837F-A90297130DBC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FA8D0AA3-8972-4930-8F65-A0B2C88495C6}">
      <dsp:nvSpPr>
        <dsp:cNvPr id="0" name=""/>
        <dsp:cNvSpPr/>
      </dsp:nvSpPr>
      <dsp:spPr>
        <a:xfrm>
          <a:off x="4725435" y="109989"/>
          <a:ext cx="1743967" cy="174396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9370" tIns="39370" rIns="39370" bIns="39370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sz="3100" b="0" i="0" u="none" strike="noStrike" kern="1200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Do</a:t>
          </a:r>
        </a:p>
      </dsp:txBody>
      <dsp:txXfrm>
        <a:off x="4725435" y="109989"/>
        <a:ext cx="1743967" cy="1743967"/>
      </dsp:txXfrm>
    </dsp:sp>
    <dsp:sp modelId="{3F75F78A-3F2E-42C6-8787-3C803295DED1}">
      <dsp:nvSpPr>
        <dsp:cNvPr id="0" name=""/>
        <dsp:cNvSpPr/>
      </dsp:nvSpPr>
      <dsp:spPr>
        <a:xfrm>
          <a:off x="1649645" y="-560"/>
          <a:ext cx="4930308" cy="4930308"/>
        </a:xfrm>
        <a:prstGeom prst="circularArrow">
          <a:avLst>
            <a:gd name="adj1" fmla="val 6898"/>
            <a:gd name="adj2" fmla="val 464999"/>
            <a:gd name="adj3" fmla="val 550901"/>
            <a:gd name="adj4" fmla="val 20584100"/>
            <a:gd name="adj5" fmla="val 8047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0D166AD-1109-417A-8401-95DBE9C68E75}">
      <dsp:nvSpPr>
        <dsp:cNvPr id="0" name=""/>
        <dsp:cNvSpPr/>
      </dsp:nvSpPr>
      <dsp:spPr>
        <a:xfrm>
          <a:off x="4725435" y="3075229"/>
          <a:ext cx="1743967" cy="174396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9370" tIns="39370" rIns="39370" bIns="39370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sz="3100" b="0" i="0" u="none" strike="noStrike" kern="1200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Check</a:t>
          </a:r>
        </a:p>
      </dsp:txBody>
      <dsp:txXfrm>
        <a:off x="4725435" y="3075229"/>
        <a:ext cx="1743967" cy="1743967"/>
      </dsp:txXfrm>
    </dsp:sp>
    <dsp:sp modelId="{249EFF82-36E1-4677-8C2B-0FD1517694FD}">
      <dsp:nvSpPr>
        <dsp:cNvPr id="0" name=""/>
        <dsp:cNvSpPr/>
      </dsp:nvSpPr>
      <dsp:spPr>
        <a:xfrm>
          <a:off x="1649645" y="-560"/>
          <a:ext cx="4930308" cy="4930308"/>
        </a:xfrm>
        <a:prstGeom prst="circularArrow">
          <a:avLst>
            <a:gd name="adj1" fmla="val 6898"/>
            <a:gd name="adj2" fmla="val 464999"/>
            <a:gd name="adj3" fmla="val 5950901"/>
            <a:gd name="adj4" fmla="val 4384100"/>
            <a:gd name="adj5" fmla="val 8047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D4AD4CA-95E1-4BAF-9FCA-0ACA40083BA7}">
      <dsp:nvSpPr>
        <dsp:cNvPr id="0" name=""/>
        <dsp:cNvSpPr/>
      </dsp:nvSpPr>
      <dsp:spPr>
        <a:xfrm>
          <a:off x="1760196" y="3075229"/>
          <a:ext cx="1743967" cy="174396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9370" tIns="39370" rIns="39370" bIns="39370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sz="3100" b="0" i="0" u="none" strike="noStrike" kern="1200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Act </a:t>
          </a:r>
          <a:r>
            <a:rPr kumimoji="0" lang="ar-EG" sz="3100" b="0" i="0" u="none" strike="noStrike" kern="1200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/</a:t>
          </a:r>
          <a:r>
            <a:rPr kumimoji="0" lang="en-US" sz="3100" b="0" i="0" u="none" strike="noStrike" kern="1200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Improve</a:t>
          </a:r>
        </a:p>
      </dsp:txBody>
      <dsp:txXfrm>
        <a:off x="1760196" y="3075229"/>
        <a:ext cx="1743967" cy="1743967"/>
      </dsp:txXfrm>
    </dsp:sp>
    <dsp:sp modelId="{4CCC4E93-A86D-4806-BEB9-B468049BCB8E}">
      <dsp:nvSpPr>
        <dsp:cNvPr id="0" name=""/>
        <dsp:cNvSpPr/>
      </dsp:nvSpPr>
      <dsp:spPr>
        <a:xfrm>
          <a:off x="1649645" y="-560"/>
          <a:ext cx="4930308" cy="4930308"/>
        </a:xfrm>
        <a:prstGeom prst="circularArrow">
          <a:avLst>
            <a:gd name="adj1" fmla="val 6898"/>
            <a:gd name="adj2" fmla="val 464999"/>
            <a:gd name="adj3" fmla="val 11350901"/>
            <a:gd name="adj4" fmla="val 9784100"/>
            <a:gd name="adj5" fmla="val 8047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95B0435-E1E2-4364-8D89-A5644EBF35DA}">
      <dsp:nvSpPr>
        <dsp:cNvPr id="0" name=""/>
        <dsp:cNvSpPr/>
      </dsp:nvSpPr>
      <dsp:spPr>
        <a:xfrm>
          <a:off x="1760196" y="109989"/>
          <a:ext cx="1743967" cy="174396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9370" tIns="39370" rIns="39370" bIns="39370" numCol="1" spcCol="1270" anchor="ctr" anchorCtr="0">
          <a:noAutofit/>
        </a:bodyPr>
        <a:lstStyle/>
        <a:p>
          <a:pPr marL="0" marR="0" lvl="0" indent="0" algn="ctr" defTabSz="914400" rtl="1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sz="3100" b="0" i="0" u="none" strike="noStrike" kern="1200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larendon Condensed" pitchFamily="18" charset="0"/>
              <a:cs typeface="Arial" charset="0"/>
            </a:rPr>
            <a:t>Plan</a:t>
          </a:r>
        </a:p>
      </dsp:txBody>
      <dsp:txXfrm>
        <a:off x="1760196" y="109989"/>
        <a:ext cx="1743967" cy="1743967"/>
      </dsp:txXfrm>
    </dsp:sp>
    <dsp:sp modelId="{0FC7D09E-6407-4F96-94D2-CB8345141797}">
      <dsp:nvSpPr>
        <dsp:cNvPr id="0" name=""/>
        <dsp:cNvSpPr/>
      </dsp:nvSpPr>
      <dsp:spPr>
        <a:xfrm>
          <a:off x="1649645" y="-560"/>
          <a:ext cx="4930308" cy="4930308"/>
        </a:xfrm>
        <a:prstGeom prst="circularArrow">
          <a:avLst>
            <a:gd name="adj1" fmla="val 6898"/>
            <a:gd name="adj2" fmla="val 464999"/>
            <a:gd name="adj3" fmla="val 16750901"/>
            <a:gd name="adj4" fmla="val 15184100"/>
            <a:gd name="adj5" fmla="val 8047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1">
  <dgm:title val=""/>
  <dgm:desc val=""/>
  <dgm:catLst>
    <dgm:cat type="cycle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alg type="cycle">
          <dgm:param type="stAng" val="0"/>
          <dgm:param type="spanAng" val="360"/>
        </dgm:alg>
      </dgm:if>
      <dgm:else name="Name2">
        <dgm:alg type="cycle">
          <dgm:param type="stAng" val="0"/>
          <dgm:param type="spanAng" val="-360"/>
        </dgm:alg>
      </dgm:else>
    </dgm:choose>
    <dgm:shape xmlns:r="http://schemas.openxmlformats.org/officeDocument/2006/relationships" r:blip="">
      <dgm:adjLst/>
    </dgm:shape>
    <dgm:presOf/>
    <dgm:choose name="Name3">
      <dgm:if name="Name4" func="var" arg="dir" op="equ" val="norm">
        <dgm:constrLst>
          <dgm:constr type="diam" val="1"/>
          <dgm:constr type="w" for="ch" forName="node" refType="w"/>
          <dgm:constr type="w" for="ch" ptType="sibTrans" refType="w" refFor="ch" refForName="node" fact="0.5"/>
          <dgm:constr type="h" for="ch" ptType="sibTrans" op="equ"/>
          <dgm:constr type="diam" for="ch" ptType="sibTrans" refType="diam" op="equ"/>
          <dgm:constr type="sibSp" refType="w" refFor="ch" refForName="node" fact="0.15"/>
          <dgm:constr type="w" for="ch" forName="dummy" refType="sibSp" fact="2.8"/>
          <dgm:constr type="primFontSz" for="ch" forName="node" op="equ" val="65"/>
        </dgm:constrLst>
      </dgm:if>
      <dgm:else name="Name5">
        <dgm:constrLst>
          <dgm:constr type="diam" val="1"/>
          <dgm:constr type="w" for="ch" forName="node" refType="w"/>
          <dgm:constr type="w" for="ch" ptType="sibTrans" refType="w" refFor="ch" refForName="node" fact="0.5"/>
          <dgm:constr type="h" for="ch" ptType="sibTrans" op="equ"/>
          <dgm:constr type="diam" for="ch" ptType="sibTrans" refType="diam" op="equ" fact="-1"/>
          <dgm:constr type="sibSp" refType="w" refFor="ch" refForName="node" fact="0.15"/>
          <dgm:constr type="w" for="ch" forName="dummy" refType="sibSp" fact="2.8"/>
          <dgm:constr type="primFontSz" for="ch" forName="node" op="equ" val="65"/>
        </dgm:constrLst>
      </dgm:else>
    </dgm:choose>
    <dgm:ruleLst>
      <dgm:rule type="diam" val="INF" fact="NaN" max="NaN"/>
    </dgm:ruleLst>
    <dgm:forEach name="nodesForEach" axis="ch" ptType="node">
      <dgm:choose name="Name6">
        <dgm:if name="Name7" axis="par ch" ptType="doc node" func="cnt" op="gt" val="1">
          <dgm:layoutNode name="dummy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</dgm:if>
        <dgm:else name="Name8"/>
      </dgm:choose>
      <dgm:layoutNode name="node" styleLbl="revTx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>
          <dgm:adjLst/>
        </dgm:shape>
        <dgm:presOf axis="desOrSelf" ptType="node"/>
        <dgm:constrLst>
          <dgm:constr type="h" refType="w"/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  <dgm:choose name="Name9">
        <dgm:if name="Name10" axis="par ch" ptType="doc node" func="cnt" op="gt" val="1">
          <dgm:forEach name="Name11" axis="followSib" ptType="sibTrans" hideLastTrans="0" cnt="1">
            <dgm:layoutNode name="sibTrans" styleLbl="node1">
              <dgm:alg type="conn">
                <dgm:param type="connRout" val="curve"/>
                <dgm:param type="begPts" val="radial"/>
                <dgm:param type="endPts" val="radial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begPad"/>
                <dgm:constr type="endPad"/>
              </dgm:constrLst>
              <dgm:ruleLst/>
            </dgm:layoutNode>
          </dgm:forEach>
        </dgm:if>
        <dgm:else name="Name12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8" Type="http://schemas.microsoft.com/office/2006/relationships/legacyDiagramText" Target="legacyDiagramText8.bin"/><Relationship Id="rId3" Type="http://schemas.microsoft.com/office/2006/relationships/legacyDiagramText" Target="legacyDiagramText3.bin"/><Relationship Id="rId7" Type="http://schemas.microsoft.com/office/2006/relationships/legacyDiagramText" Target="legacyDiagramText7.bin"/><Relationship Id="rId2" Type="http://schemas.microsoft.com/office/2006/relationships/legacyDiagramText" Target="legacyDiagramText2.bin"/><Relationship Id="rId1" Type="http://schemas.microsoft.com/office/2006/relationships/legacyDiagramText" Target="legacyDiagramText1.bin"/><Relationship Id="rId6" Type="http://schemas.microsoft.com/office/2006/relationships/legacyDiagramText" Target="legacyDiagramText6.bin"/><Relationship Id="rId11" Type="http://schemas.microsoft.com/office/2006/relationships/legacyDiagramText" Target="legacyDiagramText11.bin"/><Relationship Id="rId5" Type="http://schemas.microsoft.com/office/2006/relationships/legacyDiagramText" Target="legacyDiagramText5.bin"/><Relationship Id="rId10" Type="http://schemas.microsoft.com/office/2006/relationships/legacyDiagramText" Target="legacyDiagramText10.bin"/><Relationship Id="rId4" Type="http://schemas.microsoft.com/office/2006/relationships/legacyDiagramText" Target="legacyDiagramText4.bin"/><Relationship Id="rId9" Type="http://schemas.microsoft.com/office/2006/relationships/legacyDiagramText" Target="legacyDiagramText9.bin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966195-0F5A-4FE4-8822-21A3DA9ECB5B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A66E432-F14F-4F37-AF26-BB86233F9161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57F842F-66C3-4DD7-87D5-7BD57292DDD7}" type="slidenum">
              <a:rPr lang="en-US"/>
              <a:pPr/>
              <a:t>53</a:t>
            </a:fld>
            <a:endParaRPr lang="th-TH"/>
          </a:p>
        </p:txBody>
      </p:sp>
      <p:sp>
        <p:nvSpPr>
          <p:cNvPr id="222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ar-EG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2700338" y="263525"/>
            <a:ext cx="5775325" cy="61182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EG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th-T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th-T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148422B9-A7C5-4240-B70D-920EE65DB6F5}" type="slidenum">
              <a:rPr lang="en-US"/>
              <a:pPr/>
              <a:t>‹#›</a:t>
            </a:fld>
            <a:endParaRPr lang="th-TH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52800" y="152400"/>
            <a:ext cx="5334000" cy="1143000"/>
          </a:xfrm>
          <a:solidFill>
            <a:schemeClr val="bg1">
              <a:lumMod val="85000"/>
            </a:schemeClr>
          </a:solidFill>
          <a:ln w="57150"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perspectiveFront"/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>
            <a:normAutofit/>
          </a:bodyPr>
          <a:lstStyle>
            <a:lvl1pPr rtl="1">
              <a:defRPr sz="3200" b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Malik Lt BT" pitchFamily="2" charset="-78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52800" y="1722437"/>
            <a:ext cx="5334000" cy="4525963"/>
          </a:xfrm>
        </p:spPr>
        <p:txBody>
          <a:bodyPr>
            <a:normAutofit/>
          </a:bodyPr>
          <a:lstStyle>
            <a:lvl1pPr algn="r" rtl="1">
              <a:buFont typeface="Wingdings" pitchFamily="2" charset="2"/>
              <a:buChar char="v"/>
              <a:defRPr sz="2800" b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Malik Lt BT" pitchFamily="2" charset="-78"/>
              </a:defRPr>
            </a:lvl1pPr>
            <a:lvl2pPr algn="r" rtl="1">
              <a:buFont typeface="Wingdings" pitchFamily="2" charset="2"/>
              <a:buChar char="v"/>
              <a:defRPr sz="2800" b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Malik Lt BT" pitchFamily="2" charset="-78"/>
              </a:defRPr>
            </a:lvl2pPr>
            <a:lvl3pPr algn="r" rtl="1">
              <a:buFont typeface="Wingdings" pitchFamily="2" charset="2"/>
              <a:buChar char="v"/>
              <a:defRPr sz="2800" b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Malik Lt BT" pitchFamily="2" charset="-78"/>
              </a:defRPr>
            </a:lvl3pPr>
            <a:lvl4pPr algn="r" rtl="1">
              <a:buFont typeface="Wingdings" pitchFamily="2" charset="2"/>
              <a:buChar char="v"/>
              <a:defRPr sz="2800" b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Malik Lt BT" pitchFamily="2" charset="-78"/>
              </a:defRPr>
            </a:lvl4pPr>
            <a:lvl5pPr algn="r" rtl="1">
              <a:buFont typeface="Wingdings" pitchFamily="2" charset="2"/>
              <a:buChar char="v"/>
              <a:defRPr sz="2800" b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Malik Lt BT" pitchFamily="2" charset="-78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58E51F-EAFD-4883-BF66-D572B1C21586}" type="datetimeFigureOut">
              <a:rPr lang="en-US" smtClean="0"/>
              <a:pPr/>
              <a:t>12/20/2013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FEF3C0-A44F-4FC7-8B32-6A40C315D3D4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hyperlink" Target="http://images.google.com.eg/imgres?imgurl=http://i.ehow.com/images/GlobalPhoto/Articles/5192160/283422-main_Full.jpg&amp;imgrefurl=http://www.ehow.com/how_2384083_improve-service-quality-business.html&amp;usg=__CumOd4FMjf69hiURFnlDfnTmXJw=&amp;h=423&amp;w=600&amp;sz=32&amp;hl=ar&amp;start=2&amp;tbnid=A0J5ouZelmkL1M:&amp;tbnh=95&amp;tbnw=135&amp;prev=/images?q=quality+mangement&amp;gbv=2&amp;hl=ar&amp;sa=G" TargetMode="Externa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hyperlink" Target="http://images.google.com.eg/imgres?imgurl=http://www.webdesign-guru.co.uk/icon/wp-content/uploads/quality.gif&amp;imgrefurl=http://www.webdesign-guru.co.uk/icon/rubber-stamps-free-graphics/&amp;usg=__DLmCmt6pZOcg0GA0juDhGV8w7Qo=&amp;h=450&amp;w=450&amp;sz=30&amp;hl=ar&amp;start=1&amp;tbnid=Ijn-na5uwz-w9M:&amp;tbnh=127&amp;tbnw=127&amp;prev=/images?q=quality&amp;gbv=2&amp;hl=ar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jpeg"/><Relationship Id="rId4" Type="http://schemas.openxmlformats.org/officeDocument/2006/relationships/hyperlink" Target="http://images.google.com.eg/imgres?imgurl=http://www.elia-artschools.org/_images/activities/interartes/qa.jpg&amp;imgrefurl=http://www.elia-artschools.org/activities/interartes&amp;usg=__sISn7oVXk6KSsXC91O7AbHt1c0s=&amp;h=1055&amp;w=1379&amp;sz=67&amp;hl=ar&amp;start=4&amp;tbnid=EYQ-u5dRlbMs3M:&amp;tbnh=115&amp;tbnw=150&amp;prev=/images?q=quality&amp;gbv=2&amp;hl=ar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wm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howwarah.net/up/uploads/1d2c4aa564.gif" TargetMode="Externa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hyperlink" Target="http://images.google.com.eg/imgres?imgurl=http://images.amazon.com/images/P/1580535267.01._SCLZZZZZZZ_.jpg&amp;imgrefurl=http://www.almohandes.org/vb/showthread.php?t=9666&amp;usg=__eEzny2h0Xctuhm9YqcveMM5CJTU=&amp;h=475&amp;w=371&amp;sz=27&amp;hl=ar&amp;start=20&amp;tbnid=3hSPsGoIbvtUVM:&amp;tbnh=129&amp;tbnw=101&amp;prev=/images?q=quality+mangement&amp;gbv=2&amp;hl=ar&amp;sa=G" TargetMode="Externa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hyperlink" Target="http://images.google.com.eg/imgres?imgurl=http://www.totalfiltration.com/images/bs5750a.GIF&amp;imgrefurl=http://www.totalfiltration.com/inspired4.html&amp;usg=__E5tkUXEcc3omSztVizVikP12Hn8=&amp;h=90&amp;w=79&amp;sz=2&amp;hl=ar&amp;start=15&amp;tbnid=xMgxdCl5c2CupM:&amp;tbnh=78&amp;tbnw=68&amp;prev=/images?q=bs+5750&amp;gbv=2&amp;hl=ar&amp;sa=G" TargetMode="Externa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hyperlink" Target="http://images.google.com.eg/imgres?imgurl=http://w3.uniroma1.it/impianti.industriali/EFQMlogo-RGB.jpg&amp;imgrefurl=http://w3.uniroma1.it/impianti.industriali/&amp;usg=__a-3TXHyDGSzfrjb68i6P-WtO9Go=&amp;h=591&amp;w=1299&amp;sz=129&amp;hl=ar&amp;start=5&amp;tbnid=J94C8GkS3qSTmM:&amp;tbnh=68&amp;tbnw=150&amp;prev=/images?q=EFQM&amp;gbv=2&amp;hl=ar" TargetMode="Externa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7" Type="http://schemas.openxmlformats.org/officeDocument/2006/relationships/image" Target="../media/image21.jpeg"/><Relationship Id="rId2" Type="http://schemas.openxmlformats.org/officeDocument/2006/relationships/hyperlink" Target="http://images.google.com.eg/imgres?imgurl=http://www.quality.nist.gov/Art_Web/Malcolm_Baldrige.jpg&amp;imgrefurl=http://www.baldrige.nist.gov/Biography.htm&amp;usg=___WHNHELoWIGmjeMskAHOskbe4Ec=&amp;h=311&amp;w=224&amp;sz=8&amp;hl=ar&amp;start=3&amp;tbnid=UdcrSxmZM21RaM:&amp;tbnh=117&amp;tbnw=84&amp;prev=/images?q=baldrige&amp;gbv=2&amp;hl=ar&amp;sa=X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images.google.com.eg/imgres?imgurl=http://www.bizmanualz.com/blog/wp-content/uploads/2009/04/baldrige-award-crystal.jpg&amp;imgrefurl=http://www.bizmanualz.com/blog/tag/iso-9001&amp;usg=__KNdKecp1HeMp8DDaARt-Z35EFI4=&amp;h=375&amp;w=250&amp;sz=35&amp;hl=ar&amp;start=2&amp;tbnid=Ggu3SHuQCdbeBM:&amp;tbnh=122&amp;tbnw=81&amp;prev=/images?q=baldrige&amp;gbv=2&amp;hl=ar&amp;sa=X" TargetMode="External"/><Relationship Id="rId5" Type="http://schemas.openxmlformats.org/officeDocument/2006/relationships/image" Target="../media/image20.jpeg"/><Relationship Id="rId4" Type="http://schemas.openxmlformats.org/officeDocument/2006/relationships/hyperlink" Target="http://images.google.com.eg/imgres?imgurl=http://www.quality.nist.gov/Art_Web/mb.GIF&amp;imgrefurl=http://www.baldrige.nist.gov/Guidelines.htm&amp;usg=__imBCIm5fPCoECIt52KvQKdSVDYg=&amp;h=546&amp;w=655&amp;sz=74&amp;hl=ar&amp;start=4&amp;tbnid=toJcIDhvWMKLDM:&amp;tbnh=115&amp;tbnw=138&amp;prev=/images?q=baldrige&amp;gbv=2&amp;hl=ar&amp;sa=X" TargetMode="Externa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jpeg"/><Relationship Id="rId3" Type="http://schemas.openxmlformats.org/officeDocument/2006/relationships/image" Target="../media/image23.jpeg"/><Relationship Id="rId7" Type="http://schemas.openxmlformats.org/officeDocument/2006/relationships/image" Target="../media/image27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3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hyperlink" Target="http://images.google.com.eg/imgres?imgurl=http://images.frontdoor.com/FDOOR/articles/946_Get-Creative-to-Sell-Your-Home/Discussion.jpg&amp;imgrefurl=http://www.frontdoor.com/Sell/Creative-Financing-Options-To-Sell-Your-Home/946&amp;usg=__T5p401QK7z1NGMPGna6tskknNyI=&amp;h=564&amp;w=851&amp;sz=492&amp;hl=ar&amp;start=36&amp;tbnid=T75g1SrYRiBCkM:&amp;tbnh=96&amp;tbnw=145&amp;prev=/images?q=work+together&amp;gbv=2&amp;ndsp=20&amp;hl=ar&amp;sa=N&amp;start=20" TargetMode="Externa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hyperlink" Target="http://images.google.com.eg/imgres?imgurl=http://www.ideachampions.com/creative-thinking.jpg&amp;imgrefurl=http://oceanicaresortsspa.blogspot.com/&amp;usg=__tYXRg-bgcR3yEQyD4U0S2oSZnj0=&amp;h=346&amp;w=259&amp;sz=28&amp;hl=ar&amp;start=20&amp;tbnid=JzQig47O7IRm_M:&amp;tbnh=120&amp;tbnw=90&amp;prev=/images?q=flexibility+thinking&amp;gbv=2&amp;hl=ar" TargetMode="Externa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gif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 descr="بسم الله الرحمان الرحيم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786" y="1438268"/>
            <a:ext cx="7715304" cy="1609732"/>
          </a:xfrm>
          <a:prstGeom prst="rect">
            <a:avLst/>
          </a:prstGeom>
          <a:noFill/>
        </p:spPr>
      </p:pic>
      <p:pic>
        <p:nvPicPr>
          <p:cNvPr id="17412" name="Picture 4" descr="السلام عليكم ورحمة الله وبركاته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28728" y="3495668"/>
            <a:ext cx="6286544" cy="100013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4643438" y="274638"/>
            <a:ext cx="4043362" cy="1143000"/>
          </a:xfrm>
          <a:ln/>
        </p:spPr>
        <p:txBody>
          <a:bodyPr>
            <a:normAutofit/>
          </a:bodyPr>
          <a:lstStyle/>
          <a:p>
            <a:r>
              <a:rPr lang="ar-EG" dirty="0"/>
              <a:t>مفهوم إدارة الجودة</a:t>
            </a:r>
            <a:endParaRPr lang="th-TH" dirty="0"/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771775" y="1600200"/>
            <a:ext cx="5915025" cy="4421188"/>
          </a:xfrm>
        </p:spPr>
        <p:txBody>
          <a:bodyPr/>
          <a:lstStyle/>
          <a:p>
            <a:pPr algn="just"/>
            <a:r>
              <a:rPr lang="ar-EG" dirty="0"/>
              <a:t>السبيل إلى جعل الكلية تقوم بالدور المنوطة به ،</a:t>
            </a:r>
          </a:p>
          <a:p>
            <a:pPr algn="just"/>
            <a:endParaRPr lang="ar-EG" dirty="0"/>
          </a:p>
          <a:p>
            <a:pPr algn="just"/>
            <a:r>
              <a:rPr lang="ar-EG" dirty="0"/>
              <a:t>وتؤدى المهام الموصلة إلى أهدافها ،</a:t>
            </a:r>
          </a:p>
          <a:p>
            <a:pPr algn="just"/>
            <a:endParaRPr lang="ar-EG" dirty="0"/>
          </a:p>
          <a:p>
            <a:pPr algn="just"/>
            <a:r>
              <a:rPr lang="ar-EG" dirty="0"/>
              <a:t>يقوم على وجود إدارة قادرة على توجيه الموارد والعمليات نحو تحقيق الأهداف .</a:t>
            </a:r>
          </a:p>
        </p:txBody>
      </p:sp>
      <p:pic>
        <p:nvPicPr>
          <p:cNvPr id="6148" name="Picture 4" descr="283422-main_Full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0825" y="1773238"/>
            <a:ext cx="1871663" cy="230505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xfrm>
            <a:off x="3708400" y="274638"/>
            <a:ext cx="4978400" cy="1143000"/>
          </a:xfrm>
          <a:ln/>
        </p:spPr>
        <p:txBody>
          <a:bodyPr>
            <a:normAutofit/>
          </a:bodyPr>
          <a:lstStyle/>
          <a:p>
            <a:r>
              <a:rPr lang="ar-EG" dirty="0"/>
              <a:t>تابع : مفهوم إدارة الجودة</a:t>
            </a:r>
            <a:endParaRPr lang="th-TH" dirty="0"/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1"/>
            <a:ext cx="8458200" cy="2667000"/>
          </a:xfrm>
        </p:spPr>
        <p:txBody>
          <a:bodyPr/>
          <a:lstStyle/>
          <a:p>
            <a:pPr algn="just"/>
            <a:r>
              <a:rPr lang="ar-EG" dirty="0"/>
              <a:t>يرتكز على المسئولية الاجتماعية والعناية </a:t>
            </a:r>
            <a:r>
              <a:rPr lang="ar-EG" dirty="0" smtClean="0"/>
              <a:t>بالمستفيد ،</a:t>
            </a:r>
            <a:endParaRPr lang="ar-EG" dirty="0"/>
          </a:p>
          <a:p>
            <a:pPr algn="just"/>
            <a:endParaRPr lang="ar-EG" dirty="0"/>
          </a:p>
          <a:p>
            <a:pPr algn="just"/>
            <a:r>
              <a:rPr lang="ar-EG" dirty="0"/>
              <a:t>وعدم الاكتفاء بالأنظمة والاجراءات ،</a:t>
            </a:r>
          </a:p>
          <a:p>
            <a:pPr algn="just"/>
            <a:endParaRPr lang="ar-EG" dirty="0"/>
          </a:p>
          <a:p>
            <a:pPr algn="just"/>
            <a:r>
              <a:rPr lang="ar-EG" dirty="0"/>
              <a:t>وعلى اعتبار التعليم خدمة أكثر من اعتباره منتجاً .</a:t>
            </a:r>
            <a:endParaRPr lang="th-TH" dirty="0"/>
          </a:p>
        </p:txBody>
      </p:sp>
      <p:pic>
        <p:nvPicPr>
          <p:cNvPr id="7172" name="Picture 4" descr="undefined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72000" y="4495800"/>
            <a:ext cx="1368425" cy="2016125"/>
          </a:xfrm>
          <a:prstGeom prst="rect">
            <a:avLst/>
          </a:prstGeom>
          <a:noFill/>
        </p:spPr>
      </p:pic>
      <p:pic>
        <p:nvPicPr>
          <p:cNvPr id="7173" name="Picture 5" descr="undefined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133600" y="4495800"/>
            <a:ext cx="1428750" cy="167163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ar-EG" dirty="0" smtClean="0"/>
              <a:t>إدارة الجودة الشاملة </a:t>
            </a:r>
            <a:r>
              <a:rPr lang="en-US" dirty="0" smtClean="0"/>
              <a:t>TQM</a:t>
            </a:r>
          </a:p>
        </p:txBody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22437"/>
            <a:ext cx="8229600" cy="4525963"/>
          </a:xfrm>
        </p:spPr>
        <p:txBody>
          <a:bodyPr>
            <a:normAutofit fontScale="92500" lnSpcReduction="10000"/>
          </a:bodyPr>
          <a:lstStyle/>
          <a:p>
            <a:pPr algn="l" rtl="0">
              <a:defRPr/>
            </a:pPr>
            <a:r>
              <a:rPr lang="en-US" u="sng" dirty="0" smtClean="0">
                <a:solidFill>
                  <a:srgbClr val="FF0000"/>
                </a:solidFill>
              </a:rPr>
              <a:t>Total</a:t>
            </a:r>
            <a:r>
              <a:rPr lang="en-US" dirty="0" smtClean="0"/>
              <a:t> - made up of the whole</a:t>
            </a:r>
            <a:r>
              <a:rPr lang="ar-EG" dirty="0" smtClean="0"/>
              <a:t>النظرة الشاملة </a:t>
            </a:r>
            <a:endParaRPr lang="en-US" dirty="0" smtClean="0"/>
          </a:p>
          <a:p>
            <a:pPr algn="l" rtl="0">
              <a:defRPr/>
            </a:pPr>
            <a:endParaRPr lang="en-US" dirty="0" smtClean="0"/>
          </a:p>
          <a:p>
            <a:pPr algn="l" rtl="0">
              <a:defRPr/>
            </a:pPr>
            <a:r>
              <a:rPr lang="en-US" u="sng" dirty="0" smtClean="0">
                <a:solidFill>
                  <a:srgbClr val="FF0000"/>
                </a:solidFill>
              </a:rPr>
              <a:t>Quality</a:t>
            </a:r>
            <a:r>
              <a:rPr lang="en-US" dirty="0" smtClean="0"/>
              <a:t> - degree of excellence a product or service provides</a:t>
            </a:r>
            <a:r>
              <a:rPr lang="ar-EG" dirty="0" smtClean="0"/>
              <a:t>درجة التميز فى المنتج والخدمة المقدمة </a:t>
            </a:r>
            <a:endParaRPr lang="en-US" dirty="0" smtClean="0"/>
          </a:p>
          <a:p>
            <a:pPr algn="l" rtl="0">
              <a:defRPr/>
            </a:pPr>
            <a:endParaRPr lang="en-US" dirty="0" smtClean="0"/>
          </a:p>
          <a:p>
            <a:pPr algn="l" rtl="0">
              <a:defRPr/>
            </a:pPr>
            <a:r>
              <a:rPr lang="en-US" u="sng" dirty="0" smtClean="0">
                <a:solidFill>
                  <a:srgbClr val="FF0000"/>
                </a:solidFill>
              </a:rPr>
              <a:t>Management</a:t>
            </a:r>
            <a:r>
              <a:rPr lang="en-US" dirty="0" smtClean="0"/>
              <a:t> - act, art or manner of planning, controlling, directing,….</a:t>
            </a:r>
            <a:r>
              <a:rPr lang="ar-EG" dirty="0" smtClean="0"/>
              <a:t>الأداء والتخطيط والتحكم والتوجيه </a:t>
            </a:r>
            <a:endParaRPr lang="en-US" dirty="0" smtClean="0"/>
          </a:p>
          <a:p>
            <a:pPr algn="l" rtl="0">
              <a:defRPr/>
            </a:pPr>
            <a:endParaRPr lang="en-US" dirty="0" smtClean="0"/>
          </a:p>
          <a:p>
            <a:pPr algn="l" rtl="0">
              <a:buFont typeface="Wingdings" pitchFamily="2" charset="2"/>
              <a:buNone/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Therefore, TQM is the art of managing the whole to achieve excellence</a:t>
            </a:r>
            <a:r>
              <a:rPr lang="en-US" dirty="0" smtClean="0"/>
              <a:t>.</a:t>
            </a:r>
            <a:r>
              <a:rPr lang="ar-EG" dirty="0" smtClean="0"/>
              <a:t> إدارة الجودة الشاملة هى فن إدارة شامل لتحقيق التميز</a:t>
            </a:r>
            <a:endParaRPr lang="en-US" dirty="0" smtClean="0"/>
          </a:p>
          <a:p>
            <a:pPr>
              <a:defRPr/>
            </a:pPr>
            <a:endParaRPr lang="en-US" dirty="0" smtClean="0"/>
          </a:p>
          <a:p>
            <a:pPr>
              <a:defRPr/>
            </a:pP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2" name="Rectangle 1028"/>
          <p:cNvSpPr>
            <a:spLocks noGrp="1" noChangeArrowheads="1"/>
          </p:cNvSpPr>
          <p:nvPr>
            <p:ph type="title"/>
          </p:nvPr>
        </p:nvSpPr>
        <p:spPr>
          <a:xfrm>
            <a:off x="2667000" y="152400"/>
            <a:ext cx="6019800" cy="1143000"/>
          </a:xfrm>
        </p:spPr>
        <p:txBody>
          <a:bodyPr/>
          <a:lstStyle/>
          <a:p>
            <a:pPr>
              <a:defRPr/>
            </a:pPr>
            <a:r>
              <a:rPr lang="ar-EG" dirty="0" smtClean="0"/>
              <a:t>ماذا تعنى إدارة الجودة الشاملة ؟ 1-2</a:t>
            </a:r>
            <a:endParaRPr lang="en-US" dirty="0" smtClean="0"/>
          </a:p>
        </p:txBody>
      </p:sp>
      <p:sp>
        <p:nvSpPr>
          <p:cNvPr id="17412" name="Rectangle 1029"/>
          <p:cNvSpPr>
            <a:spLocks noGrp="1" noChangeArrowheads="1"/>
          </p:cNvSpPr>
          <p:nvPr>
            <p:ph type="body" idx="1"/>
          </p:nvPr>
        </p:nvSpPr>
        <p:spPr>
          <a:xfrm>
            <a:off x="228600" y="1722437"/>
            <a:ext cx="8458200" cy="2316163"/>
          </a:xfrm>
        </p:spPr>
        <p:txBody>
          <a:bodyPr>
            <a:normAutofit/>
          </a:bodyPr>
          <a:lstStyle/>
          <a:p>
            <a:pPr algn="just">
              <a:buFont typeface="Wingdings" pitchFamily="2" charset="2"/>
              <a:buNone/>
            </a:pPr>
            <a:r>
              <a:rPr lang="en-US" dirty="0" smtClean="0"/>
              <a:t> </a:t>
            </a:r>
            <a:r>
              <a:rPr lang="ar-EG" dirty="0" smtClean="0"/>
              <a:t>تعنى أن الثقافة المؤسسية تدعم الوصول إلى رضا العميل من خلال نظام شامل للأدوات والأساليب والتدريب ، وتتضمن التحسين المستمر للعمليات والنتائج التى تظهر فى صورة منتجات عالية الجودة وخدمات منوعة .</a:t>
            </a: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2" name="Rectangle 1028"/>
          <p:cNvSpPr>
            <a:spLocks noGrp="1" noChangeArrowheads="1"/>
          </p:cNvSpPr>
          <p:nvPr>
            <p:ph type="title"/>
          </p:nvPr>
        </p:nvSpPr>
        <p:spPr>
          <a:xfrm>
            <a:off x="2667000" y="152400"/>
            <a:ext cx="6019800" cy="1143000"/>
          </a:xfrm>
        </p:spPr>
        <p:txBody>
          <a:bodyPr/>
          <a:lstStyle/>
          <a:p>
            <a:pPr>
              <a:defRPr/>
            </a:pPr>
            <a:r>
              <a:rPr lang="ar-EG" dirty="0" smtClean="0"/>
              <a:t>ماذا تعنى إدارة الجودة الشاملة ؟ 2-2</a:t>
            </a:r>
            <a:endParaRPr lang="en-US" dirty="0" smtClean="0"/>
          </a:p>
        </p:txBody>
      </p:sp>
      <p:sp>
        <p:nvSpPr>
          <p:cNvPr id="17412" name="Rectangle 1029"/>
          <p:cNvSpPr>
            <a:spLocks noGrp="1" noChangeArrowheads="1"/>
          </p:cNvSpPr>
          <p:nvPr>
            <p:ph type="body" idx="1"/>
          </p:nvPr>
        </p:nvSpPr>
        <p:spPr>
          <a:xfrm>
            <a:off x="228600" y="1722437"/>
            <a:ext cx="8458200" cy="2316163"/>
          </a:xfrm>
        </p:spPr>
        <p:txBody>
          <a:bodyPr>
            <a:normAutofit fontScale="85000" lnSpcReduction="20000"/>
          </a:bodyPr>
          <a:lstStyle/>
          <a:p>
            <a:pPr algn="just"/>
            <a:r>
              <a:rPr lang="ar-EG" dirty="0" smtClean="0"/>
              <a:t>الطريقة أو الوسيلة الشاملة للعمل التى تشجع العاملين للعمل ضمن فريق واحد مما يعمل على خلق قيمة مضافة لتحقيق إشباع حاجات المستهلكين .</a:t>
            </a:r>
          </a:p>
          <a:p>
            <a:pPr algn="just"/>
            <a:endParaRPr lang="ar-EG" dirty="0" smtClean="0"/>
          </a:p>
          <a:p>
            <a:pPr algn="just"/>
            <a:r>
              <a:rPr lang="ar-EG" dirty="0" smtClean="0"/>
              <a:t>الفلسفة الإدارية وممارسات المؤسسة العملية التى تسعى لأن تضع كل من مواردها البشرية وكذلك المواد الخام لأن تكون أكثر فاعلية وكفاءة لتحقيق أهداف المؤسسة .</a:t>
            </a: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9144000" cy="1143000"/>
          </a:xfrm>
          <a:effectLst>
            <a:outerShdw dist="45791" dir="3378596" algn="ctr" rotWithShape="0">
              <a:schemeClr val="bg2"/>
            </a:outerShdw>
          </a:effectLst>
        </p:spPr>
        <p:txBody>
          <a:bodyPr>
            <a:normAutofit/>
          </a:bodyPr>
          <a:lstStyle/>
          <a:p>
            <a:pPr>
              <a:defRPr/>
            </a:pPr>
            <a:r>
              <a:rPr lang="ar-EG" sz="2800" dirty="0" smtClean="0"/>
              <a:t>الهدف من إدارة الجودة الشاملة </a:t>
            </a:r>
            <a:r>
              <a:rPr lang="en-US" sz="2800" dirty="0" smtClean="0"/>
              <a:t>What’s the goal of TQM?</a:t>
            </a:r>
            <a:endParaRPr lang="en-US" sz="2800" dirty="0" smtClean="0">
              <a:latin typeface="Times-Roman"/>
            </a:endParaRPr>
          </a:p>
        </p:txBody>
      </p:sp>
      <p:sp>
        <p:nvSpPr>
          <p:cNvPr id="952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722437"/>
            <a:ext cx="8153400" cy="2697163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endParaRPr lang="en-US" sz="4300" i="1" dirty="0" smtClean="0">
              <a:latin typeface="Times-Italic"/>
            </a:endParaRPr>
          </a:p>
          <a:p>
            <a:pPr>
              <a:buFont typeface="Wingdings" pitchFamily="2" charset="2"/>
              <a:buNone/>
            </a:pPr>
            <a:r>
              <a:rPr lang="en-US" sz="4300" i="1" dirty="0" smtClean="0">
                <a:latin typeface="Times-Italic"/>
              </a:rPr>
              <a:t>“Do the right things </a:t>
            </a:r>
            <a:r>
              <a:rPr lang="en-US" sz="4300" b="1" dirty="0" smtClean="0">
                <a:latin typeface="Times-Bold"/>
              </a:rPr>
              <a:t>right </a:t>
            </a:r>
            <a:r>
              <a:rPr lang="en-US" sz="4300" dirty="0" smtClean="0">
                <a:latin typeface="Times-Roman"/>
              </a:rPr>
              <a:t>the first time, every time.”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235" grpId="0" build="p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three aspects of TQM</a:t>
            </a:r>
            <a:endParaRPr lang="en-US" dirty="0"/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609600" y="2057400"/>
            <a:ext cx="2106089" cy="3354765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sz="2800" b="1" i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-Italic"/>
                <a:cs typeface="Malik Lt BT" pitchFamily="2" charset="-78"/>
              </a:rPr>
              <a:t>Counting</a:t>
            </a:r>
          </a:p>
          <a:p>
            <a:pPr algn="r">
              <a:defRPr/>
            </a:pPr>
            <a:endParaRPr kumimoji="0" lang="en-US" sz="3200" dirty="0">
              <a:latin typeface="Comic Sans MS" pitchFamily="66" charset="0"/>
            </a:endParaRPr>
          </a:p>
          <a:p>
            <a:pPr algn="r">
              <a:defRPr/>
            </a:pPr>
            <a:endParaRPr kumimoji="0" lang="en-US" sz="3200" dirty="0">
              <a:latin typeface="Comic Sans MS" pitchFamily="66" charset="0"/>
            </a:endParaRPr>
          </a:p>
          <a:p>
            <a:pPr algn="r">
              <a:defRPr/>
            </a:pPr>
            <a:r>
              <a:rPr lang="en-US" sz="2800" b="1" i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-Italic"/>
                <a:cs typeface="Malik Lt BT" pitchFamily="2" charset="-78"/>
              </a:rPr>
              <a:t>Customers</a:t>
            </a:r>
          </a:p>
          <a:p>
            <a:pPr algn="r">
              <a:defRPr/>
            </a:pPr>
            <a:endParaRPr kumimoji="0" lang="en-US" sz="3200" dirty="0">
              <a:latin typeface="Comic Sans MS" pitchFamily="66" charset="0"/>
            </a:endParaRPr>
          </a:p>
          <a:p>
            <a:pPr algn="r">
              <a:defRPr/>
            </a:pPr>
            <a:endParaRPr kumimoji="0" lang="en-US" sz="3200" dirty="0">
              <a:latin typeface="Comic Sans MS" pitchFamily="66" charset="0"/>
            </a:endParaRPr>
          </a:p>
          <a:p>
            <a:pPr algn="ctr">
              <a:defRPr/>
            </a:pPr>
            <a:r>
              <a:rPr lang="en-US" sz="2800" b="1" i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-Italic"/>
                <a:cs typeface="Malik Lt BT" pitchFamily="2" charset="-78"/>
              </a:rPr>
              <a:t>Culture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3352800" y="1744057"/>
            <a:ext cx="5410200" cy="156966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anchor="ctr">
            <a:spAutoFit/>
          </a:bodyPr>
          <a:lstStyle/>
          <a:p>
            <a:pPr algn="just"/>
            <a:r>
              <a:rPr lang="en-US" sz="2400" b="1" i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-Italic"/>
                <a:cs typeface="Malik Lt BT" pitchFamily="2" charset="-78"/>
              </a:rPr>
              <a:t>Tools, techniques, and training in their use for analyzing, understanding, and solving quality problems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3352800" y="3472289"/>
            <a:ext cx="5141151" cy="830997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 anchor="ctr">
            <a:spAutoFit/>
          </a:bodyPr>
          <a:lstStyle/>
          <a:p>
            <a:pPr algn="just"/>
            <a:r>
              <a:rPr lang="en-US" sz="2400" b="1" i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-Italic"/>
                <a:cs typeface="Malik Lt BT" pitchFamily="2" charset="-78"/>
              </a:rPr>
              <a:t>Quality</a:t>
            </a:r>
            <a:r>
              <a:rPr lang="en-US" sz="2400" b="1" i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-Italic"/>
                <a:cs typeface="Malik Lt BT" pitchFamily="2" charset="-78"/>
              </a:rPr>
              <a:t> for the customer as a </a:t>
            </a:r>
          </a:p>
          <a:p>
            <a:pPr algn="just"/>
            <a:r>
              <a:rPr lang="en-US" sz="2400" b="1" i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-Italic"/>
                <a:cs typeface="Malik Lt BT" pitchFamily="2" charset="-78"/>
              </a:rPr>
              <a:t>driving force and central concern.</a:t>
            </a: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3352800" y="4813211"/>
            <a:ext cx="5427663" cy="1200329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anchor="ctr">
            <a:spAutoFit/>
          </a:bodyPr>
          <a:lstStyle/>
          <a:p>
            <a:pPr algn="just"/>
            <a:r>
              <a:rPr lang="en-US" sz="2400" b="1" i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-Italic"/>
                <a:cs typeface="Malik Lt BT" pitchFamily="2" charset="-78"/>
              </a:rPr>
              <a:t>Shared values and beliefs, expressed by leaders, that define and support quality.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utoUpdateAnimBg="0"/>
      <p:bldP spid="5" grpId="0" autoUpdateAnimBg="0"/>
      <p:bldP spid="6" grpId="0" autoUpdateAnimBg="0"/>
      <p:bldP spid="7" grpId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TQM System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457200" y="1524000"/>
            <a:ext cx="8458200" cy="4959350"/>
            <a:chOff x="744538" y="1143000"/>
            <a:chExt cx="6913562" cy="4425950"/>
          </a:xfrm>
        </p:grpSpPr>
        <p:sp>
          <p:nvSpPr>
            <p:cNvPr id="6" name="Oval 15"/>
            <p:cNvSpPr>
              <a:spLocks noChangeArrowheads="1"/>
            </p:cNvSpPr>
            <p:nvPr/>
          </p:nvSpPr>
          <p:spPr bwMode="auto">
            <a:xfrm>
              <a:off x="4114800" y="1143000"/>
              <a:ext cx="2590800" cy="1219200"/>
            </a:xfrm>
            <a:prstGeom prst="ellipse">
              <a:avLst/>
            </a:prstGeom>
            <a:solidFill>
              <a:schemeClr val="accent2"/>
            </a:solidFill>
            <a:ln w="95250">
              <a:solidFill>
                <a:schemeClr val="bg2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" name="Text Box 3"/>
            <p:cNvSpPr txBox="1">
              <a:spLocks noChangeArrowheads="1"/>
            </p:cNvSpPr>
            <p:nvPr/>
          </p:nvSpPr>
          <p:spPr bwMode="auto">
            <a:xfrm>
              <a:off x="2324100" y="3429000"/>
              <a:ext cx="1284288" cy="646113"/>
            </a:xfrm>
            <a:prstGeom prst="rect">
              <a:avLst/>
            </a:prstGeom>
            <a:solidFill>
              <a:srgbClr val="FF9966"/>
            </a:solidFill>
            <a:ln w="95250">
              <a:solidFill>
                <a:schemeClr val="bg2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wrap="none" anchor="ctr">
              <a:spAutoFit/>
            </a:bodyPr>
            <a:lstStyle/>
            <a:p>
              <a:r>
                <a:rPr kumimoji="0" lang="en-US" sz="1800">
                  <a:solidFill>
                    <a:schemeClr val="tx1"/>
                  </a:solidFill>
                  <a:latin typeface="Arial Rounded MT Bold" pitchFamily="34" charset="0"/>
                </a:rPr>
                <a:t>Customer</a:t>
              </a:r>
            </a:p>
            <a:p>
              <a:r>
                <a:rPr kumimoji="0" lang="en-US" sz="1800">
                  <a:solidFill>
                    <a:schemeClr val="tx1"/>
                  </a:solidFill>
                  <a:latin typeface="Arial Rounded MT Bold" pitchFamily="34" charset="0"/>
                </a:rPr>
                <a:t>Focus</a:t>
              </a:r>
            </a:p>
          </p:txBody>
        </p:sp>
        <p:sp>
          <p:nvSpPr>
            <p:cNvPr id="8" name="Text Box 4"/>
            <p:cNvSpPr txBox="1">
              <a:spLocks noChangeArrowheads="1"/>
            </p:cNvSpPr>
            <p:nvPr/>
          </p:nvSpPr>
          <p:spPr bwMode="auto">
            <a:xfrm>
              <a:off x="3911600" y="3429000"/>
              <a:ext cx="1655763" cy="646113"/>
            </a:xfrm>
            <a:prstGeom prst="rect">
              <a:avLst/>
            </a:prstGeom>
            <a:solidFill>
              <a:srgbClr val="FF9966"/>
            </a:solidFill>
            <a:ln w="95250">
              <a:solidFill>
                <a:schemeClr val="bg2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wrap="none" anchor="ctr">
              <a:spAutoFit/>
            </a:bodyPr>
            <a:lstStyle/>
            <a:p>
              <a:r>
                <a:rPr kumimoji="0" lang="en-US" sz="1800">
                  <a:solidFill>
                    <a:schemeClr val="tx1"/>
                  </a:solidFill>
                  <a:latin typeface="Arial Rounded MT Bold" pitchFamily="34" charset="0"/>
                </a:rPr>
                <a:t>Process</a:t>
              </a:r>
            </a:p>
            <a:p>
              <a:r>
                <a:rPr kumimoji="0" lang="en-US" sz="1800">
                  <a:solidFill>
                    <a:schemeClr val="tx1"/>
                  </a:solidFill>
                  <a:latin typeface="Arial Rounded MT Bold" pitchFamily="34" charset="0"/>
                </a:rPr>
                <a:t>Improvement</a:t>
              </a:r>
            </a:p>
          </p:txBody>
        </p:sp>
        <p:sp>
          <p:nvSpPr>
            <p:cNvPr id="9" name="Text Box 5"/>
            <p:cNvSpPr txBox="1">
              <a:spLocks noChangeArrowheads="1"/>
            </p:cNvSpPr>
            <p:nvPr/>
          </p:nvSpPr>
          <p:spPr bwMode="auto">
            <a:xfrm>
              <a:off x="5816600" y="3429000"/>
              <a:ext cx="1539875" cy="646113"/>
            </a:xfrm>
            <a:prstGeom prst="rect">
              <a:avLst/>
            </a:prstGeom>
            <a:solidFill>
              <a:srgbClr val="FF9966"/>
            </a:solidFill>
            <a:ln w="95250">
              <a:solidFill>
                <a:schemeClr val="bg2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wrap="none" anchor="ctr">
              <a:spAutoFit/>
            </a:bodyPr>
            <a:lstStyle/>
            <a:p>
              <a:r>
                <a:rPr kumimoji="0" lang="en-US" sz="1800">
                  <a:solidFill>
                    <a:schemeClr val="tx1"/>
                  </a:solidFill>
                  <a:latin typeface="Arial Rounded MT Bold" pitchFamily="34" charset="0"/>
                </a:rPr>
                <a:t>Total</a:t>
              </a:r>
            </a:p>
            <a:p>
              <a:r>
                <a:rPr kumimoji="0" lang="en-US" sz="1800">
                  <a:solidFill>
                    <a:schemeClr val="tx1"/>
                  </a:solidFill>
                  <a:latin typeface="Arial Rounded MT Bold" pitchFamily="34" charset="0"/>
                </a:rPr>
                <a:t>Involvement</a:t>
              </a:r>
            </a:p>
          </p:txBody>
        </p:sp>
        <p:sp>
          <p:nvSpPr>
            <p:cNvPr id="10" name="Text Box 6"/>
            <p:cNvSpPr txBox="1">
              <a:spLocks noChangeArrowheads="1"/>
            </p:cNvSpPr>
            <p:nvPr/>
          </p:nvSpPr>
          <p:spPr bwMode="auto">
            <a:xfrm>
              <a:off x="2146300" y="4283075"/>
              <a:ext cx="5511800" cy="1285875"/>
            </a:xfrm>
            <a:prstGeom prst="rect">
              <a:avLst/>
            </a:prstGeom>
            <a:solidFill>
              <a:srgbClr val="FFFF99"/>
            </a:solidFill>
            <a:ln w="95250">
              <a:solidFill>
                <a:schemeClr val="bg2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wrap="none" anchor="ctr">
              <a:spAutoFit/>
            </a:bodyPr>
            <a:lstStyle/>
            <a:p>
              <a:r>
                <a:rPr kumimoji="0" lang="en-US" sz="1800">
                  <a:solidFill>
                    <a:srgbClr val="003399"/>
                  </a:solidFill>
                  <a:latin typeface="Arial Rounded MT Bold" pitchFamily="34" charset="0"/>
                </a:rPr>
                <a:t>Leadership</a:t>
              </a:r>
            </a:p>
            <a:p>
              <a:r>
                <a:rPr kumimoji="0" lang="en-US" sz="1800">
                  <a:solidFill>
                    <a:srgbClr val="003399"/>
                  </a:solidFill>
                  <a:latin typeface="Arial Rounded MT Bold" pitchFamily="34" charset="0"/>
                </a:rPr>
                <a:t>Education and Training      Supportive structure</a:t>
              </a:r>
            </a:p>
            <a:p>
              <a:r>
                <a:rPr kumimoji="0" lang="en-US" sz="1800">
                  <a:solidFill>
                    <a:srgbClr val="003399"/>
                  </a:solidFill>
                  <a:latin typeface="Arial Rounded MT Bold" pitchFamily="34" charset="0"/>
                </a:rPr>
                <a:t>Communications          Reward and recognition</a:t>
              </a:r>
            </a:p>
            <a:p>
              <a:r>
                <a:rPr kumimoji="0" lang="en-US" sz="1800">
                  <a:solidFill>
                    <a:srgbClr val="003399"/>
                  </a:solidFill>
                  <a:latin typeface="Arial Rounded MT Bold" pitchFamily="34" charset="0"/>
                </a:rPr>
                <a:t>Measurement</a:t>
              </a:r>
            </a:p>
          </p:txBody>
        </p:sp>
        <p:sp>
          <p:nvSpPr>
            <p:cNvPr id="11" name="Line 8"/>
            <p:cNvSpPr>
              <a:spLocks noChangeShapeType="1"/>
            </p:cNvSpPr>
            <p:nvPr/>
          </p:nvSpPr>
          <p:spPr bwMode="auto">
            <a:xfrm flipV="1">
              <a:off x="2286000" y="2057400"/>
              <a:ext cx="1981200" cy="1371600"/>
            </a:xfrm>
            <a:prstGeom prst="line">
              <a:avLst/>
            </a:prstGeom>
            <a:noFill/>
            <a:ln w="95250">
              <a:solidFill>
                <a:schemeClr val="bg2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" name="Line 9"/>
            <p:cNvSpPr>
              <a:spLocks noChangeShapeType="1"/>
            </p:cNvSpPr>
            <p:nvPr/>
          </p:nvSpPr>
          <p:spPr bwMode="auto">
            <a:xfrm flipV="1">
              <a:off x="3657600" y="2286000"/>
              <a:ext cx="1219200" cy="1143000"/>
            </a:xfrm>
            <a:prstGeom prst="line">
              <a:avLst/>
            </a:prstGeom>
            <a:noFill/>
            <a:ln w="95250">
              <a:solidFill>
                <a:schemeClr val="bg2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3" name="Line 10"/>
            <p:cNvSpPr>
              <a:spLocks noChangeShapeType="1"/>
            </p:cNvSpPr>
            <p:nvPr/>
          </p:nvSpPr>
          <p:spPr bwMode="auto">
            <a:xfrm flipV="1">
              <a:off x="5638800" y="2362200"/>
              <a:ext cx="152400" cy="1066800"/>
            </a:xfrm>
            <a:prstGeom prst="line">
              <a:avLst/>
            </a:prstGeom>
            <a:noFill/>
            <a:ln w="95250">
              <a:solidFill>
                <a:schemeClr val="bg2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" name="Line 11"/>
            <p:cNvSpPr>
              <a:spLocks noChangeShapeType="1"/>
            </p:cNvSpPr>
            <p:nvPr/>
          </p:nvSpPr>
          <p:spPr bwMode="auto">
            <a:xfrm flipV="1">
              <a:off x="3886200" y="2362200"/>
              <a:ext cx="1143000" cy="1066800"/>
            </a:xfrm>
            <a:prstGeom prst="line">
              <a:avLst/>
            </a:prstGeom>
            <a:noFill/>
            <a:ln w="95250">
              <a:solidFill>
                <a:schemeClr val="bg2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5" name="Line 12"/>
            <p:cNvSpPr>
              <a:spLocks noChangeShapeType="1"/>
            </p:cNvSpPr>
            <p:nvPr/>
          </p:nvSpPr>
          <p:spPr bwMode="auto">
            <a:xfrm flipH="1" flipV="1">
              <a:off x="6705600" y="1905000"/>
              <a:ext cx="762000" cy="1524000"/>
            </a:xfrm>
            <a:prstGeom prst="line">
              <a:avLst/>
            </a:prstGeom>
            <a:noFill/>
            <a:ln w="95250">
              <a:solidFill>
                <a:schemeClr val="bg2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6" name="Line 13"/>
            <p:cNvSpPr>
              <a:spLocks noChangeShapeType="1"/>
            </p:cNvSpPr>
            <p:nvPr/>
          </p:nvSpPr>
          <p:spPr bwMode="auto">
            <a:xfrm flipV="1">
              <a:off x="5791200" y="2362200"/>
              <a:ext cx="152400" cy="1066800"/>
            </a:xfrm>
            <a:prstGeom prst="line">
              <a:avLst/>
            </a:prstGeom>
            <a:noFill/>
            <a:ln w="95250">
              <a:solidFill>
                <a:schemeClr val="bg2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7" name="Text Box 14"/>
            <p:cNvSpPr txBox="1">
              <a:spLocks noChangeArrowheads="1"/>
            </p:cNvSpPr>
            <p:nvPr/>
          </p:nvSpPr>
          <p:spPr bwMode="auto">
            <a:xfrm>
              <a:off x="4311650" y="1311275"/>
              <a:ext cx="2146300" cy="822325"/>
            </a:xfrm>
            <a:prstGeom prst="rect">
              <a:avLst/>
            </a:prstGeom>
            <a:noFill/>
            <a:ln w="95250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wrap="none" anchor="ctr">
              <a:spAutoFit/>
            </a:bodyPr>
            <a:lstStyle/>
            <a:p>
              <a:r>
                <a:rPr kumimoji="0" lang="en-US" sz="2400" i="1" dirty="0">
                  <a:solidFill>
                    <a:schemeClr val="tx1"/>
                  </a:solidFill>
                  <a:latin typeface="Arial Rounded MT Bold" pitchFamily="34" charset="0"/>
                </a:rPr>
                <a:t>Continuous</a:t>
              </a:r>
            </a:p>
            <a:p>
              <a:r>
                <a:rPr kumimoji="0" lang="en-US" sz="2400" i="1" dirty="0">
                  <a:solidFill>
                    <a:schemeClr val="tx1"/>
                  </a:solidFill>
                  <a:latin typeface="Arial Rounded MT Bold" pitchFamily="34" charset="0"/>
                </a:rPr>
                <a:t>Improvement</a:t>
              </a:r>
              <a:endParaRPr kumimoji="0" lang="en-US" sz="1600" b="0" dirty="0">
                <a:solidFill>
                  <a:schemeClr val="tx1"/>
                </a:solidFill>
                <a:latin typeface="Arial Rounded MT Bold" pitchFamily="34" charset="0"/>
              </a:endParaRPr>
            </a:p>
          </p:txBody>
        </p:sp>
        <p:sp>
          <p:nvSpPr>
            <p:cNvPr id="18" name="Text Box 16"/>
            <p:cNvSpPr txBox="1">
              <a:spLocks noChangeArrowheads="1"/>
            </p:cNvSpPr>
            <p:nvPr/>
          </p:nvSpPr>
          <p:spPr bwMode="auto">
            <a:xfrm>
              <a:off x="744538" y="1447800"/>
              <a:ext cx="1362075" cy="396875"/>
            </a:xfrm>
            <a:prstGeom prst="rect">
              <a:avLst/>
            </a:prstGeom>
            <a:noFill/>
            <a:ln w="95250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wrap="none" anchor="ctr">
              <a:spAutoFit/>
            </a:bodyPr>
            <a:lstStyle/>
            <a:p>
              <a:r>
                <a:rPr kumimoji="0" lang="en-US" sz="2000" dirty="0">
                  <a:solidFill>
                    <a:schemeClr val="tx1"/>
                  </a:solidFill>
                  <a:latin typeface="Arial Rounded MT Bold" pitchFamily="34" charset="0"/>
                </a:rPr>
                <a:t>Objective</a:t>
              </a:r>
            </a:p>
          </p:txBody>
        </p:sp>
        <p:sp>
          <p:nvSpPr>
            <p:cNvPr id="19" name="Text Box 17"/>
            <p:cNvSpPr txBox="1">
              <a:spLocks noChangeArrowheads="1"/>
            </p:cNvSpPr>
            <p:nvPr/>
          </p:nvSpPr>
          <p:spPr bwMode="auto">
            <a:xfrm>
              <a:off x="749300" y="3429000"/>
              <a:ext cx="1422400" cy="396875"/>
            </a:xfrm>
            <a:prstGeom prst="rect">
              <a:avLst/>
            </a:prstGeom>
            <a:noFill/>
            <a:ln w="95250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wrap="none" anchor="ctr">
              <a:spAutoFit/>
            </a:bodyPr>
            <a:lstStyle/>
            <a:p>
              <a:r>
                <a:rPr kumimoji="0" lang="en-US" sz="2000">
                  <a:solidFill>
                    <a:schemeClr val="tx1"/>
                  </a:solidFill>
                  <a:latin typeface="Arial Rounded MT Bold" pitchFamily="34" charset="0"/>
                </a:rPr>
                <a:t>Principles</a:t>
              </a:r>
            </a:p>
          </p:txBody>
        </p:sp>
        <p:sp>
          <p:nvSpPr>
            <p:cNvPr id="20" name="Text Box 18"/>
            <p:cNvSpPr txBox="1">
              <a:spLocks noChangeArrowheads="1"/>
            </p:cNvSpPr>
            <p:nvPr/>
          </p:nvSpPr>
          <p:spPr bwMode="auto">
            <a:xfrm>
              <a:off x="752475" y="4648200"/>
              <a:ext cx="1331913" cy="396875"/>
            </a:xfrm>
            <a:prstGeom prst="rect">
              <a:avLst/>
            </a:prstGeom>
            <a:noFill/>
            <a:ln w="95250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wrap="none" anchor="ctr">
              <a:spAutoFit/>
            </a:bodyPr>
            <a:lstStyle/>
            <a:p>
              <a:r>
                <a:rPr kumimoji="0" lang="en-US" sz="2000">
                  <a:solidFill>
                    <a:schemeClr val="tx1"/>
                  </a:solidFill>
                  <a:latin typeface="Arial Rounded MT Bold" pitchFamily="34" charset="0"/>
                </a:rPr>
                <a:t>Elements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نظام الجودة الشاملة</a:t>
            </a:r>
            <a:endParaRPr lang="en-US" dirty="0"/>
          </a:p>
        </p:txBody>
      </p:sp>
      <p:grpSp>
        <p:nvGrpSpPr>
          <p:cNvPr id="5" name="Diagram 2"/>
          <p:cNvGrpSpPr>
            <a:grpSpLocks noChangeAspect="1"/>
          </p:cNvGrpSpPr>
          <p:nvPr/>
        </p:nvGrpSpPr>
        <p:grpSpPr bwMode="auto">
          <a:xfrm>
            <a:off x="457200" y="1700212"/>
            <a:ext cx="8229600" cy="4929187"/>
            <a:chOff x="800" y="1686"/>
            <a:chExt cx="4740" cy="2431"/>
          </a:xfrm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graphicFrame>
          <p:nvGraphicFramePr>
            <p:cNvPr id="7" name="Diagram 6"/>
            <p:cNvGraphicFramePr/>
            <p:nvPr/>
          </p:nvGraphicFramePr>
          <p:xfrm>
            <a:off x="800" y="1686"/>
            <a:ext cx="4740" cy="2431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2" r:lo="rId3" r:qs="rId4" r:cs="rId5"/>
            </a:graphicData>
          </a:graphic>
        </p:graphicFrame>
        <p:sp>
          <p:nvSpPr>
            <p:cNvPr id="6" name="AutoShape 12" descr="Wide downward diagonal"/>
            <p:cNvSpPr>
              <a:spLocks noChangeArrowheads="1"/>
            </p:cNvSpPr>
            <p:nvPr/>
          </p:nvSpPr>
          <p:spPr bwMode="auto">
            <a:xfrm rot="2855424">
              <a:off x="2391" y="2194"/>
              <a:ext cx="1492" cy="1344"/>
            </a:xfrm>
            <a:custGeom>
              <a:avLst/>
              <a:gdLst>
                <a:gd name="G0" fmla="+- 8472 0 0"/>
                <a:gd name="G1" fmla="+- 8472 0 0"/>
                <a:gd name="G2" fmla="+- 2700 0 0"/>
                <a:gd name="G3" fmla="+- 9450 0 0"/>
                <a:gd name="G4" fmla="+- 21600 0 8472"/>
                <a:gd name="G5" fmla="+- 21600 0 9450"/>
                <a:gd name="G6" fmla="+- 8472 21600 0"/>
                <a:gd name="G7" fmla="*/ G6 1 2"/>
                <a:gd name="G8" fmla="+- 21600 0 8472"/>
                <a:gd name="G9" fmla="+- 21600 0 2700"/>
                <a:gd name="T0" fmla="*/ G0 w 21600"/>
                <a:gd name="T1" fmla="*/ G0 h 21600"/>
                <a:gd name="T2" fmla="*/ G8 w 21600"/>
                <a:gd name="T3" fmla="*/ G8 h 2160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T0" t="T1" r="T2" b="T3"/>
              <a:pathLst>
                <a:path w="21600" h="21600">
                  <a:moveTo>
                    <a:pt x="8472" y="8472"/>
                  </a:moveTo>
                  <a:lnTo>
                    <a:pt x="9450" y="8472"/>
                  </a:lnTo>
                  <a:lnTo>
                    <a:pt x="9450" y="2700"/>
                  </a:lnTo>
                  <a:lnTo>
                    <a:pt x="8472" y="2700"/>
                  </a:lnTo>
                  <a:lnTo>
                    <a:pt x="10800" y="0"/>
                  </a:lnTo>
                  <a:lnTo>
                    <a:pt x="13128" y="2700"/>
                  </a:lnTo>
                  <a:lnTo>
                    <a:pt x="12150" y="2700"/>
                  </a:lnTo>
                  <a:lnTo>
                    <a:pt x="12150" y="8472"/>
                  </a:lnTo>
                  <a:lnTo>
                    <a:pt x="13128" y="8472"/>
                  </a:lnTo>
                  <a:lnTo>
                    <a:pt x="13128" y="9450"/>
                  </a:lnTo>
                  <a:lnTo>
                    <a:pt x="18900" y="9450"/>
                  </a:lnTo>
                  <a:lnTo>
                    <a:pt x="18900" y="8472"/>
                  </a:lnTo>
                  <a:lnTo>
                    <a:pt x="21600" y="10800"/>
                  </a:lnTo>
                  <a:lnTo>
                    <a:pt x="18900" y="13128"/>
                  </a:lnTo>
                  <a:lnTo>
                    <a:pt x="18900" y="12150"/>
                  </a:lnTo>
                  <a:lnTo>
                    <a:pt x="13128" y="12150"/>
                  </a:lnTo>
                  <a:lnTo>
                    <a:pt x="13128" y="13128"/>
                  </a:lnTo>
                  <a:lnTo>
                    <a:pt x="12150" y="13128"/>
                  </a:lnTo>
                  <a:lnTo>
                    <a:pt x="12150" y="18900"/>
                  </a:lnTo>
                  <a:lnTo>
                    <a:pt x="13128" y="18900"/>
                  </a:lnTo>
                  <a:lnTo>
                    <a:pt x="10800" y="21600"/>
                  </a:lnTo>
                  <a:lnTo>
                    <a:pt x="8472" y="18900"/>
                  </a:lnTo>
                  <a:lnTo>
                    <a:pt x="9450" y="18900"/>
                  </a:lnTo>
                  <a:lnTo>
                    <a:pt x="9450" y="13128"/>
                  </a:lnTo>
                  <a:lnTo>
                    <a:pt x="8472" y="13128"/>
                  </a:lnTo>
                  <a:lnTo>
                    <a:pt x="8472" y="12150"/>
                  </a:lnTo>
                  <a:lnTo>
                    <a:pt x="2700" y="12150"/>
                  </a:lnTo>
                  <a:lnTo>
                    <a:pt x="2700" y="13128"/>
                  </a:lnTo>
                  <a:lnTo>
                    <a:pt x="0" y="10800"/>
                  </a:lnTo>
                  <a:lnTo>
                    <a:pt x="2700" y="8472"/>
                  </a:lnTo>
                  <a:lnTo>
                    <a:pt x="2700" y="9450"/>
                  </a:lnTo>
                  <a:lnTo>
                    <a:pt x="8472" y="9450"/>
                  </a:lnTo>
                  <a:close/>
                </a:path>
              </a:pathLst>
            </a:custGeom>
            <a:pattFill prst="wdDnDiag">
              <a:fgClr>
                <a:srgbClr val="3366FF"/>
              </a:fgClr>
              <a:bgClr>
                <a:srgbClr val="00FF00"/>
              </a:bgClr>
            </a:pattFill>
            <a:ln w="9525">
              <a:noFill/>
              <a:miter lim="800000"/>
              <a:headEnd/>
              <a:tailEnd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vert="horz" wrap="non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58" name="Rectangle 602"/>
          <p:cNvSpPr>
            <a:spLocks noGrp="1" noChangeArrowheads="1"/>
          </p:cNvSpPr>
          <p:nvPr>
            <p:ph type="title"/>
          </p:nvPr>
        </p:nvSpPr>
        <p:spPr>
          <a:xfrm>
            <a:off x="228600" y="304800"/>
            <a:ext cx="8686800" cy="1143000"/>
          </a:xfrm>
        </p:spPr>
        <p:txBody>
          <a:bodyPr/>
          <a:lstStyle/>
          <a:p>
            <a:r>
              <a:rPr lang="en-GB" sz="2000"/>
              <a:t>CORRECTIONS ( TAKING MEASURES FOR CORRECTION)</a:t>
            </a:r>
          </a:p>
        </p:txBody>
      </p:sp>
      <p:sp>
        <p:nvSpPr>
          <p:cNvPr id="96859" name="Rectangle 603"/>
          <p:cNvSpPr>
            <a:spLocks noChangeArrowheads="1"/>
          </p:cNvSpPr>
          <p:nvPr/>
        </p:nvSpPr>
        <p:spPr bwMode="auto">
          <a:xfrm>
            <a:off x="946150" y="1624013"/>
            <a:ext cx="7378700" cy="760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85000"/>
              </a:lnSpc>
            </a:pPr>
            <a:r>
              <a:rPr lang="en-GB" sz="2400" b="1">
                <a:solidFill>
                  <a:schemeClr val="tx2"/>
                </a:solidFill>
              </a:rPr>
              <a:t>Quality improvement</a:t>
            </a:r>
          </a:p>
        </p:txBody>
      </p:sp>
      <p:pic>
        <p:nvPicPr>
          <p:cNvPr id="97003" name="Picture 747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44613" y="2309813"/>
            <a:ext cx="7364412" cy="3673475"/>
          </a:xfrm>
          <a:noFill/>
          <a:ln>
            <a:miter lim="800000"/>
            <a:headEnd/>
            <a:tailEnd/>
          </a:ln>
        </p:spPr>
      </p:pic>
      <p:sp>
        <p:nvSpPr>
          <p:cNvPr id="97006" name="Rectangle 750"/>
          <p:cNvSpPr>
            <a:spLocks noChangeArrowheads="1"/>
          </p:cNvSpPr>
          <p:nvPr/>
        </p:nvSpPr>
        <p:spPr bwMode="auto">
          <a:xfrm>
            <a:off x="2971800" y="5830888"/>
            <a:ext cx="4343400" cy="75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85000"/>
              </a:lnSpc>
            </a:pPr>
            <a:r>
              <a:rPr lang="en-GB" sz="2000" dirty="0">
                <a:solidFill>
                  <a:schemeClr val="tx2"/>
                </a:solidFill>
              </a:rPr>
              <a:t>Every next circle must be better quality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295400"/>
            <a:ext cx="7772400" cy="1771650"/>
          </a:xfrm>
        </p:spPr>
        <p:txBody>
          <a:bodyPr>
            <a:normAutofit/>
          </a:bodyPr>
          <a:lstStyle/>
          <a:p>
            <a:pPr rtl="1"/>
            <a:r>
              <a:rPr lang="ar-EG" sz="6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l-Kharashi 53" pitchFamily="2" charset="-78"/>
              </a:rPr>
              <a:t>إدارة الجودة الشاملة والمعلم الجامعى المثالى</a:t>
            </a:r>
            <a:endParaRPr lang="en-US" sz="6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l-Kharashi 53" pitchFamily="2" charset="-78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10000"/>
            <a:ext cx="6400800" cy="1752600"/>
          </a:xfrm>
        </p:spPr>
        <p:txBody>
          <a:bodyPr>
            <a:norm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rtl="1"/>
            <a:r>
              <a:rPr lang="ar-EG" b="1" spc="50" dirty="0" smtClean="0">
                <a:ln w="11430"/>
                <a:solidFill>
                  <a:srgbClr val="C0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د / محسوب عبد القادر الضوى</a:t>
            </a:r>
          </a:p>
          <a:p>
            <a:pPr rtl="1"/>
            <a:r>
              <a:rPr lang="ar-EG" b="1" spc="50" dirty="0" smtClean="0">
                <a:ln w="11430"/>
                <a:solidFill>
                  <a:srgbClr val="C0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أستاذ م. ورئيس مجلس قسم علم النفس التربوى</a:t>
            </a:r>
          </a:p>
          <a:p>
            <a:pPr rtl="1"/>
            <a:r>
              <a:rPr lang="ar-EG" b="1" spc="50" dirty="0" smtClean="0">
                <a:ln w="11430"/>
                <a:solidFill>
                  <a:srgbClr val="C0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abic Typesetting" pitchFamily="66" charset="-78"/>
                <a:cs typeface="Arabic Typesetting" pitchFamily="66" charset="-78"/>
              </a:rPr>
              <a:t>نائب المدير التنفيذى لمركز ضمان الجودة والتأهيل للاعتماد بالجامعة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905000"/>
            <a:ext cx="8382000" cy="1143000"/>
          </a:xfrm>
        </p:spPr>
        <p:txBody>
          <a:bodyPr/>
          <a:lstStyle/>
          <a:p>
            <a:r>
              <a:rPr lang="ar-EG" dirty="0" smtClean="0"/>
              <a:t>محطات / خطوات تطبيق مدخل إدارة الجودة الشاملة</a:t>
            </a:r>
            <a:endParaRPr lang="en-US" dirty="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AutoShape 2"/>
          <p:cNvSpPr>
            <a:spLocks noChangeArrowheads="1"/>
          </p:cNvSpPr>
          <p:nvPr/>
        </p:nvSpPr>
        <p:spPr bwMode="auto">
          <a:xfrm>
            <a:off x="7524750" y="5373688"/>
            <a:ext cx="1403350" cy="358775"/>
          </a:xfrm>
          <a:prstGeom prst="plaque">
            <a:avLst>
              <a:gd name="adj" fmla="val 16667"/>
            </a:avLst>
          </a:prstGeom>
          <a:solidFill>
            <a:srgbClr val="99FF33"/>
          </a:solidFill>
          <a:ln w="9525">
            <a:solidFill>
              <a:srgbClr val="990033"/>
            </a:solidFill>
            <a:miter lim="800000"/>
            <a:headEnd/>
            <a:tailEnd/>
          </a:ln>
          <a:effectLst>
            <a:prstShdw prst="shdw13" dist="28398" dir="20006097">
              <a:srgbClr val="FF3300"/>
            </a:prstShdw>
          </a:effectLst>
        </p:spPr>
        <p:txBody>
          <a:bodyPr lIns="0" tIns="0" rIns="0" bIns="0" anchor="ctr"/>
          <a:lstStyle/>
          <a:p>
            <a:pPr algn="ctr" rtl="1">
              <a:lnSpc>
                <a:spcPct val="40000"/>
              </a:lnSpc>
            </a:pPr>
            <a:endParaRPr lang="en-US" sz="2400" b="1" baseline="-25000" dirty="0">
              <a:solidFill>
                <a:srgbClr val="990033"/>
              </a:solidFill>
              <a:latin typeface="Times New Roman" pitchFamily="18" charset="0"/>
              <a:cs typeface="SKR HEAD1" pitchFamily="2" charset="-78"/>
            </a:endParaRPr>
          </a:p>
          <a:p>
            <a:pPr algn="ctr" rtl="1"/>
            <a:r>
              <a:rPr lang="ar-AE" sz="2400" b="1" dirty="0">
                <a:solidFill>
                  <a:srgbClr val="990033"/>
                </a:solidFill>
                <a:latin typeface="Times New Roman" pitchFamily="18" charset="0"/>
                <a:cs typeface="Traditional Arabic" pitchFamily="2" charset="-78"/>
              </a:rPr>
              <a:t>المحطة </a:t>
            </a:r>
            <a:r>
              <a:rPr lang="ar-EG" sz="2400" b="1" dirty="0" smtClean="0">
                <a:solidFill>
                  <a:srgbClr val="990033"/>
                </a:solidFill>
                <a:latin typeface="Times New Roman" pitchFamily="18" charset="0"/>
                <a:cs typeface="Traditional Arabic" pitchFamily="2" charset="-78"/>
              </a:rPr>
              <a:t>8</a:t>
            </a:r>
            <a:endParaRPr lang="en-US" sz="2400" b="1" dirty="0">
              <a:solidFill>
                <a:srgbClr val="990033"/>
              </a:solidFill>
              <a:latin typeface="Times New Roman" pitchFamily="18" charset="0"/>
              <a:cs typeface="Traditional Arabic" pitchFamily="2" charset="-78"/>
            </a:endParaRPr>
          </a:p>
        </p:txBody>
      </p:sp>
      <p:sp>
        <p:nvSpPr>
          <p:cNvPr id="9219" name="AutoShape 3"/>
          <p:cNvSpPr>
            <a:spLocks noChangeArrowheads="1"/>
          </p:cNvSpPr>
          <p:nvPr/>
        </p:nvSpPr>
        <p:spPr bwMode="auto">
          <a:xfrm>
            <a:off x="457200" y="5257800"/>
            <a:ext cx="2014538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BF00"/>
              </a:gs>
              <a:gs pos="50000">
                <a:srgbClr val="000000"/>
              </a:gs>
              <a:gs pos="100000">
                <a:srgbClr val="FFBF00"/>
              </a:gs>
            </a:gsLst>
            <a:lin ang="5400000" scaled="1"/>
          </a:gra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lIns="0" tIns="0" rIns="0" bIns="0" anchor="ctr"/>
          <a:lstStyle/>
          <a:p>
            <a:pPr marL="88900" algn="r" rtl="1">
              <a:lnSpc>
                <a:spcPct val="130000"/>
              </a:lnSpc>
              <a:spcBef>
                <a:spcPct val="50000"/>
              </a:spcBef>
              <a:buFont typeface="Wingdings" pitchFamily="2" charset="2"/>
              <a:buNone/>
            </a:pPr>
            <a:r>
              <a:rPr lang="ar-AE" sz="2000" b="1" spc="50" dirty="0">
                <a:ln w="11430"/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MCS Jeddah S_U normal." pitchFamily="2" charset="-78"/>
              </a:rPr>
              <a:t>استمرار التحس</a:t>
            </a:r>
            <a:r>
              <a:rPr lang="ar-EG" sz="2000" b="1" spc="50" dirty="0">
                <a:ln w="11430"/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MCS Jeddah S_U normal." pitchFamily="2" charset="-78"/>
              </a:rPr>
              <a:t>ي</a:t>
            </a:r>
            <a:r>
              <a:rPr lang="ar-AE" sz="2000" b="1" spc="50" dirty="0">
                <a:ln w="11430"/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MCS Jeddah S_U normal." pitchFamily="2" charset="-78"/>
              </a:rPr>
              <a:t>ن</a:t>
            </a:r>
          </a:p>
        </p:txBody>
      </p:sp>
      <p:sp>
        <p:nvSpPr>
          <p:cNvPr id="9220" name="AutoShape 4"/>
          <p:cNvSpPr>
            <a:spLocks noChangeArrowheads="1"/>
          </p:cNvSpPr>
          <p:nvPr/>
        </p:nvSpPr>
        <p:spPr bwMode="auto">
          <a:xfrm>
            <a:off x="5435600" y="5373688"/>
            <a:ext cx="1998663" cy="38893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000000"/>
              </a:gs>
              <a:gs pos="100000">
                <a:srgbClr val="FFBF00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lIns="0" tIns="0" rIns="0" bIns="0" anchor="ctr"/>
          <a:lstStyle/>
          <a:p>
            <a:pPr marL="88900" algn="r" rtl="1">
              <a:lnSpc>
                <a:spcPct val="130000"/>
              </a:lnSpc>
              <a:spcBef>
                <a:spcPct val="50000"/>
              </a:spcBef>
              <a:buFont typeface="Wingdings" pitchFamily="2" charset="2"/>
              <a:buNone/>
            </a:pPr>
            <a:r>
              <a:rPr lang="ar-AE" sz="2400" b="1" spc="50" dirty="0">
                <a:ln w="11430"/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MCS Jeddah S_U normal." pitchFamily="2" charset="-78"/>
              </a:rPr>
              <a:t>توجيه البوصلة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228600" y="609600"/>
            <a:ext cx="8699500" cy="6096000"/>
            <a:chOff x="520" y="1117"/>
            <a:chExt cx="5104" cy="2403"/>
          </a:xfrm>
        </p:grpSpPr>
        <p:sp>
          <p:nvSpPr>
            <p:cNvPr id="9222" name="AutoShape 6"/>
            <p:cNvSpPr>
              <a:spLocks noChangeArrowheads="1"/>
            </p:cNvSpPr>
            <p:nvPr/>
          </p:nvSpPr>
          <p:spPr bwMode="auto">
            <a:xfrm>
              <a:off x="4740" y="1162"/>
              <a:ext cx="884" cy="226"/>
            </a:xfrm>
            <a:prstGeom prst="plaque">
              <a:avLst>
                <a:gd name="adj" fmla="val 16667"/>
              </a:avLst>
            </a:prstGeom>
            <a:solidFill>
              <a:srgbClr val="99FF33"/>
            </a:soli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1</a:t>
              </a:r>
              <a:r>
                <a:rPr lang="ar-AE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 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23" name="AutoShape 7"/>
            <p:cNvSpPr>
              <a:spLocks noChangeArrowheads="1"/>
            </p:cNvSpPr>
            <p:nvPr/>
          </p:nvSpPr>
          <p:spPr bwMode="auto">
            <a:xfrm>
              <a:off x="4694" y="1525"/>
              <a:ext cx="884" cy="226"/>
            </a:xfrm>
            <a:prstGeom prst="plaque">
              <a:avLst>
                <a:gd name="adj" fmla="val 16667"/>
              </a:avLst>
            </a:prstGeom>
            <a:solidFill>
              <a:srgbClr val="99FF33"/>
            </a:soli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2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24" name="AutoShape 8"/>
            <p:cNvSpPr>
              <a:spLocks noChangeArrowheads="1"/>
            </p:cNvSpPr>
            <p:nvPr/>
          </p:nvSpPr>
          <p:spPr bwMode="auto">
            <a:xfrm>
              <a:off x="4694" y="1933"/>
              <a:ext cx="884" cy="226"/>
            </a:xfrm>
            <a:prstGeom prst="plaque">
              <a:avLst>
                <a:gd name="adj" fmla="val 16667"/>
              </a:avLst>
            </a:prstGeom>
            <a:solidFill>
              <a:srgbClr val="99FF33"/>
            </a:soli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3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25" name="AutoShape 9"/>
            <p:cNvSpPr>
              <a:spLocks noChangeArrowheads="1"/>
            </p:cNvSpPr>
            <p:nvPr/>
          </p:nvSpPr>
          <p:spPr bwMode="auto">
            <a:xfrm>
              <a:off x="4740" y="2251"/>
              <a:ext cx="884" cy="226"/>
            </a:xfrm>
            <a:prstGeom prst="plaque">
              <a:avLst>
                <a:gd name="adj" fmla="val 16667"/>
              </a:avLst>
            </a:prstGeom>
            <a:solidFill>
              <a:srgbClr val="99FF33"/>
            </a:soli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4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26" name="AutoShape 10"/>
            <p:cNvSpPr>
              <a:spLocks noChangeArrowheads="1"/>
            </p:cNvSpPr>
            <p:nvPr/>
          </p:nvSpPr>
          <p:spPr bwMode="auto">
            <a:xfrm>
              <a:off x="4740" y="2614"/>
              <a:ext cx="884" cy="226"/>
            </a:xfrm>
            <a:prstGeom prst="plaque">
              <a:avLst>
                <a:gd name="adj" fmla="val 16667"/>
              </a:avLst>
            </a:prstGeom>
            <a:solidFill>
              <a:srgbClr val="99FF33"/>
            </a:soli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rtl="1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 rtl="1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5 </a:t>
              </a:r>
              <a:r>
                <a:rPr lang="ar-AE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 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27" name="AutoShape 11"/>
            <p:cNvSpPr>
              <a:spLocks noChangeArrowheads="1"/>
            </p:cNvSpPr>
            <p:nvPr/>
          </p:nvSpPr>
          <p:spPr bwMode="auto">
            <a:xfrm>
              <a:off x="4694" y="2931"/>
              <a:ext cx="884" cy="226"/>
            </a:xfrm>
            <a:prstGeom prst="plaque">
              <a:avLst>
                <a:gd name="adj" fmla="val 16667"/>
              </a:avLst>
            </a:prstGeom>
            <a:solidFill>
              <a:srgbClr val="99FF33"/>
            </a:soli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rtl="1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 rtl="1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6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28" name="AutoShape 12"/>
            <p:cNvSpPr>
              <a:spLocks noChangeArrowheads="1"/>
            </p:cNvSpPr>
            <p:nvPr/>
          </p:nvSpPr>
          <p:spPr bwMode="auto">
            <a:xfrm>
              <a:off x="4740" y="3294"/>
              <a:ext cx="884" cy="226"/>
            </a:xfrm>
            <a:prstGeom prst="plaque">
              <a:avLst>
                <a:gd name="adj" fmla="val 16667"/>
              </a:avLst>
            </a:prstGeom>
            <a:solidFill>
              <a:srgbClr val="99FF33"/>
            </a:soli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rtl="1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 rtl="1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7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29" name="AutoShape 13"/>
            <p:cNvSpPr>
              <a:spLocks noChangeArrowheads="1"/>
            </p:cNvSpPr>
            <p:nvPr/>
          </p:nvSpPr>
          <p:spPr bwMode="auto">
            <a:xfrm>
              <a:off x="4110" y="1201"/>
              <a:ext cx="561" cy="2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الفهم</a:t>
              </a:r>
            </a:p>
          </p:txBody>
        </p:sp>
        <p:sp>
          <p:nvSpPr>
            <p:cNvPr id="9230" name="AutoShape 14"/>
            <p:cNvSpPr>
              <a:spLocks noChangeArrowheads="1"/>
            </p:cNvSpPr>
            <p:nvPr/>
          </p:nvSpPr>
          <p:spPr bwMode="auto">
            <a:xfrm>
              <a:off x="3998" y="1544"/>
              <a:ext cx="673" cy="2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القناعة </a:t>
              </a:r>
            </a:p>
          </p:txBody>
        </p:sp>
        <p:sp>
          <p:nvSpPr>
            <p:cNvPr id="9231" name="AutoShape 15"/>
            <p:cNvSpPr>
              <a:spLocks noChangeArrowheads="1"/>
            </p:cNvSpPr>
            <p:nvPr/>
          </p:nvSpPr>
          <p:spPr bwMode="auto">
            <a:xfrm>
              <a:off x="3886" y="1888"/>
              <a:ext cx="785" cy="2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الإرادة </a:t>
              </a:r>
            </a:p>
          </p:txBody>
        </p:sp>
        <p:sp>
          <p:nvSpPr>
            <p:cNvPr id="9232" name="AutoShape 16"/>
            <p:cNvSpPr>
              <a:spLocks noChangeArrowheads="1"/>
            </p:cNvSpPr>
            <p:nvPr/>
          </p:nvSpPr>
          <p:spPr bwMode="auto">
            <a:xfrm>
              <a:off x="3773" y="2231"/>
              <a:ext cx="898" cy="2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الالتزام </a:t>
              </a:r>
            </a:p>
          </p:txBody>
        </p:sp>
        <p:sp>
          <p:nvSpPr>
            <p:cNvPr id="9233" name="AutoShape 17"/>
            <p:cNvSpPr>
              <a:spLocks noChangeArrowheads="1"/>
            </p:cNvSpPr>
            <p:nvPr/>
          </p:nvSpPr>
          <p:spPr bwMode="auto">
            <a:xfrm>
              <a:off x="3661" y="2575"/>
              <a:ext cx="1010" cy="2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توفير الموارد</a:t>
              </a:r>
            </a:p>
          </p:txBody>
        </p:sp>
        <p:sp>
          <p:nvSpPr>
            <p:cNvPr id="9234" name="AutoShape 18"/>
            <p:cNvSpPr>
              <a:spLocks noChangeArrowheads="1"/>
            </p:cNvSpPr>
            <p:nvPr/>
          </p:nvSpPr>
          <p:spPr bwMode="auto">
            <a:xfrm>
              <a:off x="3326" y="2917"/>
              <a:ext cx="1345" cy="24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تحديد فريق الجود</a:t>
              </a:r>
              <a:r>
                <a:rPr lang="ar-EG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ة</a:t>
              </a:r>
              <a:endParaRPr lang="ar-AE" sz="2400" b="1" spc="50" dirty="0">
                <a:ln w="11430"/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MCS Jeddah S_U normal." pitchFamily="2" charset="-78"/>
              </a:endParaRPr>
            </a:p>
          </p:txBody>
        </p:sp>
        <p:sp>
          <p:nvSpPr>
            <p:cNvPr id="9235" name="AutoShape 19"/>
            <p:cNvSpPr>
              <a:spLocks noChangeArrowheads="1"/>
            </p:cNvSpPr>
            <p:nvPr/>
          </p:nvSpPr>
          <p:spPr bwMode="auto">
            <a:xfrm>
              <a:off x="3819" y="3235"/>
              <a:ext cx="852" cy="2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التدريب </a:t>
              </a:r>
            </a:p>
          </p:txBody>
        </p:sp>
        <p:sp>
          <p:nvSpPr>
            <p:cNvPr id="9236" name="AutoShape 20"/>
            <p:cNvSpPr>
              <a:spLocks noChangeArrowheads="1"/>
            </p:cNvSpPr>
            <p:nvPr/>
          </p:nvSpPr>
          <p:spPr bwMode="auto">
            <a:xfrm>
              <a:off x="744" y="1153"/>
              <a:ext cx="1144" cy="2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تسويق الفكرة</a:t>
              </a:r>
            </a:p>
          </p:txBody>
        </p:sp>
        <p:sp>
          <p:nvSpPr>
            <p:cNvPr id="9237" name="AutoShape 21"/>
            <p:cNvSpPr>
              <a:spLocks noChangeArrowheads="1"/>
            </p:cNvSpPr>
            <p:nvPr/>
          </p:nvSpPr>
          <p:spPr bwMode="auto">
            <a:xfrm>
              <a:off x="2001" y="1117"/>
              <a:ext cx="1144" cy="280"/>
            </a:xfrm>
            <a:prstGeom prst="plaque">
              <a:avLst>
                <a:gd name="adj" fmla="val 16667"/>
              </a:avLst>
            </a:prstGeom>
            <a:gradFill rotWithShape="1">
              <a:gsLst>
                <a:gs pos="0">
                  <a:srgbClr val="99FF33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rtl="1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 rtl="1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9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38" name="AutoShape 22"/>
            <p:cNvSpPr>
              <a:spLocks noChangeArrowheads="1"/>
            </p:cNvSpPr>
            <p:nvPr/>
          </p:nvSpPr>
          <p:spPr bwMode="auto">
            <a:xfrm>
              <a:off x="520" y="1495"/>
              <a:ext cx="1368" cy="2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0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تحديد </a:t>
              </a:r>
              <a:r>
                <a:rPr lang="ar-EG" sz="20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الوضع </a:t>
              </a:r>
              <a:r>
                <a:rPr lang="ar-EG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الراهن</a:t>
              </a: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 </a:t>
              </a:r>
            </a:p>
          </p:txBody>
        </p:sp>
        <p:sp>
          <p:nvSpPr>
            <p:cNvPr id="9239" name="AutoShape 23"/>
            <p:cNvSpPr>
              <a:spLocks noChangeArrowheads="1"/>
            </p:cNvSpPr>
            <p:nvPr/>
          </p:nvSpPr>
          <p:spPr bwMode="auto">
            <a:xfrm>
              <a:off x="2001" y="1460"/>
              <a:ext cx="1144" cy="280"/>
            </a:xfrm>
            <a:prstGeom prst="plaque">
              <a:avLst>
                <a:gd name="adj" fmla="val 16667"/>
              </a:avLst>
            </a:prstGeom>
            <a:gradFill rotWithShape="1">
              <a:gsLst>
                <a:gs pos="0">
                  <a:srgbClr val="99FF33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rtl="1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 rtl="1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10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40" name="AutoShape 24"/>
            <p:cNvSpPr>
              <a:spLocks noChangeArrowheads="1"/>
            </p:cNvSpPr>
            <p:nvPr/>
          </p:nvSpPr>
          <p:spPr bwMode="auto">
            <a:xfrm>
              <a:off x="612" y="1933"/>
              <a:ext cx="1276" cy="3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1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0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متطلبات ال</a:t>
              </a:r>
              <a:r>
                <a:rPr lang="ar-EG" sz="20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معنيين</a:t>
              </a:r>
              <a:r>
                <a:rPr lang="ar-AE" sz="20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 </a:t>
              </a:r>
            </a:p>
          </p:txBody>
        </p:sp>
        <p:sp>
          <p:nvSpPr>
            <p:cNvPr id="9241" name="AutoShape 25"/>
            <p:cNvSpPr>
              <a:spLocks noChangeArrowheads="1"/>
            </p:cNvSpPr>
            <p:nvPr/>
          </p:nvSpPr>
          <p:spPr bwMode="auto">
            <a:xfrm>
              <a:off x="2001" y="1952"/>
              <a:ext cx="1144" cy="280"/>
            </a:xfrm>
            <a:prstGeom prst="plaque">
              <a:avLst>
                <a:gd name="adj" fmla="val 16667"/>
              </a:avLst>
            </a:prstGeom>
            <a:gradFill rotWithShape="1">
              <a:gsLst>
                <a:gs pos="0">
                  <a:srgbClr val="99FF33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rtl="1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 rtl="1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11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42" name="AutoShape 26"/>
            <p:cNvSpPr>
              <a:spLocks noChangeArrowheads="1"/>
            </p:cNvSpPr>
            <p:nvPr/>
          </p:nvSpPr>
          <p:spPr bwMode="auto">
            <a:xfrm>
              <a:off x="703" y="2341"/>
              <a:ext cx="1189" cy="29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0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إجراء التحسينات </a:t>
              </a:r>
            </a:p>
          </p:txBody>
        </p:sp>
        <p:sp>
          <p:nvSpPr>
            <p:cNvPr id="9243" name="AutoShape 27"/>
            <p:cNvSpPr>
              <a:spLocks noChangeArrowheads="1"/>
            </p:cNvSpPr>
            <p:nvPr/>
          </p:nvSpPr>
          <p:spPr bwMode="auto">
            <a:xfrm>
              <a:off x="1973" y="2228"/>
              <a:ext cx="1144" cy="280"/>
            </a:xfrm>
            <a:prstGeom prst="plaque">
              <a:avLst>
                <a:gd name="adj" fmla="val 16667"/>
              </a:avLst>
            </a:prstGeom>
            <a:gradFill rotWithShape="1">
              <a:gsLst>
                <a:gs pos="0">
                  <a:srgbClr val="99FF33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rtl="1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 rtl="1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12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44" name="AutoShape 28"/>
            <p:cNvSpPr>
              <a:spLocks noChangeArrowheads="1"/>
            </p:cNvSpPr>
            <p:nvPr/>
          </p:nvSpPr>
          <p:spPr bwMode="auto">
            <a:xfrm>
              <a:off x="567" y="2709"/>
              <a:ext cx="1323" cy="21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تسويق النجاحات</a:t>
              </a:r>
            </a:p>
          </p:txBody>
        </p:sp>
        <p:sp>
          <p:nvSpPr>
            <p:cNvPr id="9245" name="AutoShape 29"/>
            <p:cNvSpPr>
              <a:spLocks noChangeArrowheads="1"/>
            </p:cNvSpPr>
            <p:nvPr/>
          </p:nvSpPr>
          <p:spPr bwMode="auto">
            <a:xfrm>
              <a:off x="2018" y="2619"/>
              <a:ext cx="1144" cy="280"/>
            </a:xfrm>
            <a:prstGeom prst="plaque">
              <a:avLst>
                <a:gd name="adj" fmla="val 16667"/>
              </a:avLst>
            </a:prstGeom>
            <a:gradFill rotWithShape="1">
              <a:gsLst>
                <a:gs pos="0">
                  <a:srgbClr val="99FF33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rtl="1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 rtl="1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13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  <p:sp>
          <p:nvSpPr>
            <p:cNvPr id="9246" name="AutoShape 30"/>
            <p:cNvSpPr>
              <a:spLocks noChangeArrowheads="1"/>
            </p:cNvSpPr>
            <p:nvPr/>
          </p:nvSpPr>
          <p:spPr bwMode="auto">
            <a:xfrm>
              <a:off x="567" y="3203"/>
              <a:ext cx="1320" cy="25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FFBF00"/>
                </a:gs>
              </a:gsLst>
              <a:lin ang="54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88900" algn="r" rtl="1">
                <a:lnSpc>
                  <a:spcPct val="130000"/>
                </a:lnSpc>
                <a:spcBef>
                  <a:spcPct val="50000"/>
                </a:spcBef>
                <a:buFont typeface="Wingdings" pitchFamily="2" charset="2"/>
                <a:buNone/>
              </a:pPr>
              <a:r>
                <a:rPr lang="ar-AE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التغذية ال</a:t>
              </a:r>
              <a:r>
                <a:rPr lang="ar-EG" sz="2400" b="1" spc="50" dirty="0">
                  <a:ln w="11430"/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MCS Jeddah S_U normal." pitchFamily="2" charset="-78"/>
                </a:rPr>
                <a:t>راجعة</a:t>
              </a:r>
              <a:endParaRPr lang="ar-AE" sz="2400" b="1" spc="50" dirty="0">
                <a:ln w="11430"/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MCS Jeddah S_U normal." pitchFamily="2" charset="-78"/>
              </a:endParaRPr>
            </a:p>
          </p:txBody>
        </p:sp>
        <p:sp>
          <p:nvSpPr>
            <p:cNvPr id="9247" name="AutoShape 31"/>
            <p:cNvSpPr>
              <a:spLocks noChangeArrowheads="1"/>
            </p:cNvSpPr>
            <p:nvPr/>
          </p:nvSpPr>
          <p:spPr bwMode="auto">
            <a:xfrm>
              <a:off x="1973" y="3158"/>
              <a:ext cx="1144" cy="280"/>
            </a:xfrm>
            <a:prstGeom prst="plaque">
              <a:avLst>
                <a:gd name="adj" fmla="val 16667"/>
              </a:avLst>
            </a:prstGeom>
            <a:gradFill rotWithShape="1">
              <a:gsLst>
                <a:gs pos="0">
                  <a:srgbClr val="99FF33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990033"/>
              </a:solidFill>
              <a:miter lim="800000"/>
              <a:headEnd/>
              <a:tailEnd/>
            </a:ln>
            <a:effectLst>
              <a:prstShdw prst="shdw13" dist="28398" dir="20006097">
                <a:srgbClr val="FF3300"/>
              </a:prstShdw>
            </a:effectLst>
          </p:spPr>
          <p:txBody>
            <a:bodyPr lIns="0" tIns="0" rIns="0" bIns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rtl="1">
                <a:lnSpc>
                  <a:spcPct val="40000"/>
                </a:lnSpc>
              </a:pPr>
              <a:endParaRPr lang="en-US" sz="2400" b="1" spc="50" baseline="-2500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SKR HEAD1" pitchFamily="2" charset="-78"/>
              </a:endParaRPr>
            </a:p>
            <a:p>
              <a:pPr algn="ctr" rtl="1"/>
              <a:r>
                <a:rPr lang="ar-AE" sz="2400" b="1" spc="50" dirty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المحطة </a:t>
              </a:r>
              <a:r>
                <a:rPr lang="ar-EG" sz="2400" b="1" spc="50" dirty="0" smtClean="0">
                  <a:ln w="11430"/>
                  <a:gradFill>
                    <a:gsLst>
                      <a:gs pos="25000">
                        <a:schemeClr val="accent2">
                          <a:satMod val="155000"/>
                        </a:schemeClr>
                      </a:gs>
                      <a:gs pos="100000">
                        <a:schemeClr val="accent2">
                          <a:shade val="45000"/>
                          <a:satMod val="165000"/>
                        </a:scheme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Times New Roman" pitchFamily="18" charset="0"/>
                  <a:cs typeface="Traditional Arabic" pitchFamily="2" charset="-78"/>
                </a:rPr>
                <a:t>14</a:t>
              </a:r>
              <a:endParaRPr lang="en-US" sz="2400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raditional Arabic" pitchFamily="2" charset="-78"/>
              </a:endParaRPr>
            </a:p>
          </p:txBody>
        </p:sp>
      </p:grpSp>
      <p:sp>
        <p:nvSpPr>
          <p:cNvPr id="9248" name="AutoShape 32"/>
          <p:cNvSpPr>
            <a:spLocks noChangeArrowheads="1"/>
          </p:cNvSpPr>
          <p:nvPr/>
        </p:nvSpPr>
        <p:spPr bwMode="auto">
          <a:xfrm>
            <a:off x="3132138" y="5257800"/>
            <a:ext cx="1816100" cy="444500"/>
          </a:xfrm>
          <a:prstGeom prst="plaque">
            <a:avLst>
              <a:gd name="adj" fmla="val 16667"/>
            </a:avLst>
          </a:prstGeom>
          <a:gradFill rotWithShape="1">
            <a:gsLst>
              <a:gs pos="0">
                <a:srgbClr val="99FF33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rgbClr val="990033"/>
            </a:solidFill>
            <a:miter lim="800000"/>
            <a:headEnd/>
            <a:tailEnd/>
          </a:ln>
          <a:effectLst>
            <a:prstShdw prst="shdw13" dist="28398" dir="20006097">
              <a:srgbClr val="FF3300"/>
            </a:prstShdw>
          </a:effectLst>
        </p:spPr>
        <p:txBody>
          <a:bodyPr lIns="0" tIns="0" rIns="0" bIns="0" anchor="ctr"/>
          <a:lstStyle/>
          <a:p>
            <a:pPr algn="ctr" rtl="1">
              <a:lnSpc>
                <a:spcPct val="40000"/>
              </a:lnSpc>
            </a:pPr>
            <a:endParaRPr lang="en-US" sz="2400" b="1" baseline="-25000" dirty="0">
              <a:solidFill>
                <a:srgbClr val="990033"/>
              </a:solidFill>
              <a:latin typeface="Times New Roman" pitchFamily="18" charset="0"/>
              <a:cs typeface="SKR HEAD1" pitchFamily="2" charset="-78"/>
            </a:endParaRPr>
          </a:p>
          <a:p>
            <a:pPr algn="ctr" rtl="1"/>
            <a:r>
              <a:rPr lang="ar-AE" sz="2400" b="1" dirty="0">
                <a:solidFill>
                  <a:srgbClr val="990033"/>
                </a:solidFill>
                <a:latin typeface="Times New Roman" pitchFamily="18" charset="0"/>
                <a:cs typeface="Traditional Arabic" pitchFamily="2" charset="-78"/>
              </a:rPr>
              <a:t>المحطة </a:t>
            </a:r>
            <a:r>
              <a:rPr lang="ar-EG" sz="2400" b="1" dirty="0" smtClean="0">
                <a:solidFill>
                  <a:srgbClr val="990033"/>
                </a:solidFill>
                <a:latin typeface="Times New Roman" pitchFamily="18" charset="0"/>
                <a:cs typeface="Traditional Arabic" pitchFamily="2" charset="-78"/>
              </a:rPr>
              <a:t>15</a:t>
            </a:r>
            <a:endParaRPr lang="en-US" sz="2400" b="1" dirty="0">
              <a:solidFill>
                <a:srgbClr val="990033"/>
              </a:solidFill>
              <a:latin typeface="Times New Roman" pitchFamily="18" charset="0"/>
              <a:cs typeface="Traditional Arabic" pitchFamily="2" charset="-7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8" grpId="0" animBg="1"/>
      <p:bldP spid="921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3851275" y="2779713"/>
            <a:ext cx="1660525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SA" sz="4000" dirty="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الفهم</a:t>
            </a:r>
            <a:endParaRPr lang="en-US" sz="4000" dirty="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11267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SA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1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11268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400675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" rtl="1">
              <a:spcBef>
                <a:spcPct val="50000"/>
              </a:spcBef>
            </a:pPr>
            <a:r>
              <a:rPr lang="ar-SA" sz="3200" b="1">
                <a:latin typeface="Times New Roman" pitchFamily="18" charset="0"/>
                <a:cs typeface="AGA Rasheeq Bold" pitchFamily="2" charset="-78"/>
              </a:rPr>
              <a:t>فهم ماهية الجودة الشاملة وأهميتها ومتطلباتها ومقوماتها، وخاصة من قبل القيادة</a:t>
            </a:r>
            <a:endParaRPr lang="en-US" sz="3200" b="1">
              <a:latin typeface="Times New Roman" pitchFamily="18" charset="0"/>
              <a:cs typeface="AGA Rasheeq Bold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11272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3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4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5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6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7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8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9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0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1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2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3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4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5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6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7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8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9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0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1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2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3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4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5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6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7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8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9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0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1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2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3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4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5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6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7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8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9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0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1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2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3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4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5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6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7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8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9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0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1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2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3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4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5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6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7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8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9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0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1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2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3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4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5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6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7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8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9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0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1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2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3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4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5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6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7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8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9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0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1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2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3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4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5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6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7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8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9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0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1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2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3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4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5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6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7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8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9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0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1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2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3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4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5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6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7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8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9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0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1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2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3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4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5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6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7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8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9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0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1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2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3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4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7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8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9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0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472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6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7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8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9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0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1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2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3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4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5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6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7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8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9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0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1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2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3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4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5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6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7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8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9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0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1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2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3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4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5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6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7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8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9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0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1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2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3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4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5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6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7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8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9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0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1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2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3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4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5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6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7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8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9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0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1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2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3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4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5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6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7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8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9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0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1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2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3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4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5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9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570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الأولى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11571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6" grpId="0" animBg="1"/>
      <p:bldP spid="11267" grpId="0" animBg="1"/>
      <p:bldP spid="1126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AutoShape 2"/>
          <p:cNvSpPr>
            <a:spLocks noChangeArrowheads="1"/>
          </p:cNvSpPr>
          <p:nvPr/>
        </p:nvSpPr>
        <p:spPr bwMode="auto">
          <a:xfrm>
            <a:off x="3851275" y="2779713"/>
            <a:ext cx="1660525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 dirty="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القناعة</a:t>
            </a:r>
            <a:endParaRPr lang="en-US" sz="4000" dirty="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12291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2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12292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400675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Low" rtl="1">
              <a:spcBef>
                <a:spcPct val="50000"/>
              </a:spcBef>
            </a:pPr>
            <a:r>
              <a:rPr lang="ar-EG" sz="3200" b="1">
                <a:cs typeface="Al-Kharashi 52" pitchFamily="2" charset="-78"/>
              </a:rPr>
              <a:t>ال</a:t>
            </a:r>
            <a:r>
              <a:rPr lang="ar-SA" sz="3200" b="1">
                <a:cs typeface="Al-Kharashi 52" pitchFamily="2" charset="-78"/>
              </a:rPr>
              <a:t>قناعة ب</a:t>
            </a:r>
            <a:r>
              <a:rPr lang="ar-EG" sz="3200" b="1">
                <a:cs typeface="Al-Kharashi 52" pitchFamily="2" charset="-78"/>
              </a:rPr>
              <a:t>أ</a:t>
            </a:r>
            <a:r>
              <a:rPr lang="ar-SA" sz="3200" b="1">
                <a:cs typeface="Al-Kharashi 52" pitchFamily="2" charset="-78"/>
              </a:rPr>
              <a:t>همية وضرورة وحتمية تطبيق الجودة الشاملة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AE" sz="3200" b="1">
                <a:cs typeface="Al-Kharashi 52" pitchFamily="2" charset="-78"/>
              </a:rPr>
              <a:t>، لاسيما من قبل القيادة </a:t>
            </a:r>
            <a:endParaRPr lang="ar-SA" sz="3200" b="1">
              <a:cs typeface="Al-Kharashi 52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12296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7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8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9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0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1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2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3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4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5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6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7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8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9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0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1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2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3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4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5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6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7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8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9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0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1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2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3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4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5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6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7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8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9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0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1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2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3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4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5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6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7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8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9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0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1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2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3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4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5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6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7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8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9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0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1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2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3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4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5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6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7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8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9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0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1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2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3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4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5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6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7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8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9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0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1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2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3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4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5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6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7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8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9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0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1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2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3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4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5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6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7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8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9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0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1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2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3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4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5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6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7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9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0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1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2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3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4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5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6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7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8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9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0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1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2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3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4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5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6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7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8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9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0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1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2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3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4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5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6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7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8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9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0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1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2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3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4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5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6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7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8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9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0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1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2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3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4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5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6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7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8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9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0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1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2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3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4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5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6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7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8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9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0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1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2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3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4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5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6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7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8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9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0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1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2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3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4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5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6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7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8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9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0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1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2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3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4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5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6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7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8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9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0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1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2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3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4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5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96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8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9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0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2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4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5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6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7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9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0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1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2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6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7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8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9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0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1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2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3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4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5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6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7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8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9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0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1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2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3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4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5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6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7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8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9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0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1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2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3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4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5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6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7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8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9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0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1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2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3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4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5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6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7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8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9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0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1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2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3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4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5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6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7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8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9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0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1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2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3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594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الثانية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12595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2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0" grpId="0" animBg="1"/>
      <p:bldP spid="12291" grpId="0" animBg="1"/>
      <p:bldP spid="1229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AutoShape 2"/>
          <p:cNvSpPr>
            <a:spLocks noChangeArrowheads="1"/>
          </p:cNvSpPr>
          <p:nvPr/>
        </p:nvSpPr>
        <p:spPr bwMode="auto">
          <a:xfrm>
            <a:off x="3851275" y="2779713"/>
            <a:ext cx="1660525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الإرادة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13315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3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13316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400675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Low" rtl="1">
              <a:spcBef>
                <a:spcPct val="50000"/>
              </a:spcBef>
            </a:pPr>
            <a:r>
              <a:rPr lang="ar-SA" sz="3200" b="1">
                <a:cs typeface="Al-Kharashi 52" pitchFamily="2" charset="-78"/>
              </a:rPr>
              <a:t>العزم الأكيد (من قبل القيادة) على تطبيق الجودة الشاملة وعدم التردد ف</a:t>
            </a:r>
            <a:r>
              <a:rPr lang="ar-EG" sz="3200" b="1">
                <a:cs typeface="Al-Kharashi 52" pitchFamily="2" charset="-78"/>
              </a:rPr>
              <a:t>ى</a:t>
            </a:r>
            <a:r>
              <a:rPr lang="ar-SA" sz="3200" b="1">
                <a:cs typeface="Al-Kharashi 52" pitchFamily="2" charset="-78"/>
              </a:rPr>
              <a:t> ذلك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13320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1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2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3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4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5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6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7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8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9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0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1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2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3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4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5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6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7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8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9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0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1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2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3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4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5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6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7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8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9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0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1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2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3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4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5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6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7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8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9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0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1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2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3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4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5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6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7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8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9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0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1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2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3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4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5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6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7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8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9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0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1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2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3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4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5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6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7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8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9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0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1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2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3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4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5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6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7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8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9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0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1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2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3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4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5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6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7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8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9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0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1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2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3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4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5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6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7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8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9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0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1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2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3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4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5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6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7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8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9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0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1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2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3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4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5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6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7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8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9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0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1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2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3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4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5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6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7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8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9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0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1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2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3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4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5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6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7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8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9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0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1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2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3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4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5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6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7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8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9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0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1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2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3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4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5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6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7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8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9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0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1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2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3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4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5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6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7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8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9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0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1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2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3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4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5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6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7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8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9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0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1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2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3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4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5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6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7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8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9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0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1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2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3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4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5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6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7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8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9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520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1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2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3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4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5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6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7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8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9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0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1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2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3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4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5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6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7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8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9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0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1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2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3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4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5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6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7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8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9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0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1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2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3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4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5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6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7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8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9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0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1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2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3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4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5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6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7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8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9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0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1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2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3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4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5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6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7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8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9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0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1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2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3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4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5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6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7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8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9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0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1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2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3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4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5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6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7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8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9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0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1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2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3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4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5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6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7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8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9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0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1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2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3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4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5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6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7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618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الثالثة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13619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4" grpId="0" animBg="1"/>
      <p:bldP spid="13315" grpId="0" animBg="1"/>
      <p:bldP spid="133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AutoShape 2"/>
          <p:cNvSpPr>
            <a:spLocks noChangeArrowheads="1"/>
          </p:cNvSpPr>
          <p:nvPr/>
        </p:nvSpPr>
        <p:spPr bwMode="auto">
          <a:xfrm>
            <a:off x="3851275" y="2779713"/>
            <a:ext cx="1660525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SA" sz="48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ال</a:t>
            </a:r>
            <a:r>
              <a:rPr lang="ar-EG" sz="48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التزام</a:t>
            </a:r>
            <a:endParaRPr lang="en-US" sz="48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14339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4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14340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7920038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Low" rtl="1">
              <a:spcBef>
                <a:spcPct val="50000"/>
              </a:spcBef>
            </a:pPr>
            <a:r>
              <a:rPr lang="ar-SA" sz="3200" b="1">
                <a:cs typeface="Al-Kharashi 52" pitchFamily="2" charset="-78"/>
              </a:rPr>
              <a:t>التزام القيادة بتوفير متطلبات الجودة الشاملة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SA" sz="3200" b="1">
                <a:cs typeface="Al-Kharashi 52" pitchFamily="2" charset="-78"/>
              </a:rPr>
              <a:t>،</a:t>
            </a:r>
            <a:r>
              <a:rPr lang="ar-AE" sz="3200" b="1">
                <a:cs typeface="Al-Kharashi 52" pitchFamily="2" charset="-78"/>
              </a:rPr>
              <a:t> وذلك بتوفير </a:t>
            </a:r>
            <a:r>
              <a:rPr lang="ar-SA" sz="3200" b="1">
                <a:cs typeface="Al-Kharashi 52" pitchFamily="2" charset="-78"/>
              </a:rPr>
              <a:t>الموارد البشرية والمادية اللازمة لذلك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SA" sz="3200" b="1">
                <a:cs typeface="Al-Kharashi 52" pitchFamily="2" charset="-78"/>
              </a:rPr>
              <a:t>، والوقت اللازم لتطبيق الجودة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SA" sz="3200" b="1">
                <a:cs typeface="Al-Kharashi 52" pitchFamily="2" charset="-78"/>
              </a:rPr>
              <a:t>، مع ضرورة الالتزام بالمشاركة ف</a:t>
            </a:r>
            <a:r>
              <a:rPr lang="ar-EG" sz="3200" b="1">
                <a:cs typeface="Al-Kharashi 52" pitchFamily="2" charset="-78"/>
              </a:rPr>
              <a:t>ى</a:t>
            </a:r>
            <a:r>
              <a:rPr lang="ar-SA" sz="3200" b="1">
                <a:cs typeface="Al-Kharashi 52" pitchFamily="2" charset="-78"/>
              </a:rPr>
              <a:t> أنشطة الجودة والتحفيز على ذلك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14344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5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6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7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8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9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0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1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2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3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4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5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6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7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8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9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0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1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2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3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4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5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6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7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8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9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0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1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2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3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4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5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6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7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8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9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0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1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2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3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4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5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6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7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8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9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0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1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2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3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4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5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6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7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8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9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0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1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2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3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4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5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6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7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8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9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0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1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2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3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4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5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6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7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8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9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0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1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2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3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4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5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6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7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8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9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0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1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2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3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4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5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6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7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8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9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0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1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2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3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4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5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6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7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8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9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0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1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2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3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4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5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6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7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8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9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0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1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2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3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4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5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6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7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8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9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0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1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2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3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4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5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6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7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8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9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0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1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2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3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4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5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6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7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8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9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0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1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2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3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4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5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6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7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8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9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0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1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2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3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4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5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6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7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8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9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0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1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2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3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4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5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6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7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8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9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0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1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2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3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4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5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6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7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8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9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0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1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2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3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4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5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6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7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8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9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0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1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2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3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44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5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6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7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8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9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0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1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2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3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4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5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6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7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8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9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0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2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4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5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6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7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8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9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0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1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2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3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4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5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6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7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8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9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0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1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2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3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4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5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6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7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8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9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0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1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2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3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4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5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6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7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8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9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0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1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2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3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4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5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6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7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8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9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0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1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2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3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4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5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6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7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8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9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0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1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2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3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4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5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6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7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8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9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0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1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2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3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4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5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6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7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8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9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0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1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642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الرابعة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14643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8" grpId="0" animBg="1"/>
      <p:bldP spid="14339" grpId="0" animBg="1"/>
      <p:bldP spid="1434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AutoShape 2"/>
          <p:cNvSpPr>
            <a:spLocks noChangeArrowheads="1"/>
          </p:cNvSpPr>
          <p:nvPr/>
        </p:nvSpPr>
        <p:spPr bwMode="auto">
          <a:xfrm>
            <a:off x="3203575" y="2781300"/>
            <a:ext cx="2308225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توفير الموارد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15363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5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15364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6480175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Low" rtl="1">
              <a:spcBef>
                <a:spcPct val="50000"/>
              </a:spcBef>
            </a:pPr>
            <a:r>
              <a:rPr lang="ar-SA" sz="3200" b="1">
                <a:cs typeface="Al-Kharashi 52" pitchFamily="2" charset="-78"/>
              </a:rPr>
              <a:t>توفير الموارد البشرية والمادية اللازمة للجودة الشاملة (تحديد وتوفير مستلزمات تطبيق الجودة الشاملة)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15368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69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0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1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2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3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4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5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6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7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8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9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0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1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2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3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4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5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6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7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8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9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0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1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2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3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4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5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6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7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8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9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0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1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2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3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4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5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6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7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8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9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0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1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2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3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4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5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6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7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8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9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0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1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2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3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4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5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6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7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8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9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0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1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2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3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4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5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6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7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8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9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0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1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2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3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4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5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6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7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8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9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0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1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2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3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4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5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6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7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8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9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0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1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2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3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4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5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6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7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8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9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0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1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2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3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4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5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6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7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8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9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0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1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2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3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4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5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6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7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8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9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0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1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2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3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4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5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6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7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8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9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0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1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2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3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4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5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6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7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8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9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0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1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2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3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4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5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6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7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8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9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0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1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2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3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4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5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6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7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8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9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0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1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2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3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4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5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6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7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8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9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0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1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2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3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4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5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6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7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8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9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0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1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2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3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4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5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6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7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8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9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0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1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2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3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4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5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6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7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568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9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0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1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2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3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4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5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6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7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8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9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0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1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2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3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4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5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6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7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8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9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0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1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2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3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4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5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6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7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8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9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0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1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2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3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4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5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6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7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8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9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0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1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2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3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4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5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6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7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8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9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0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1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2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3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4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5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6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7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8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9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0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1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2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3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4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5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6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7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8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9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0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1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2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3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4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5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6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7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8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9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0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1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2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3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4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5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6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7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8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9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0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1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2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3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4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5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666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الخامسة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15667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2" grpId="0" animBg="1"/>
      <p:bldP spid="15363" grpId="0" animBg="1"/>
      <p:bldP spid="1536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AutoShape 2"/>
          <p:cNvSpPr>
            <a:spLocks noChangeArrowheads="1"/>
          </p:cNvSpPr>
          <p:nvPr/>
        </p:nvSpPr>
        <p:spPr bwMode="auto">
          <a:xfrm>
            <a:off x="2339975" y="2779713"/>
            <a:ext cx="3171825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تحديد فريق الجودة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16387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6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16388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400675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Low" rtl="1">
              <a:spcBef>
                <a:spcPct val="50000"/>
              </a:spcBef>
            </a:pPr>
            <a:r>
              <a:rPr lang="ar-SA" sz="3200" b="1">
                <a:cs typeface="Al-Kharashi 52" pitchFamily="2" charset="-78"/>
              </a:rPr>
              <a:t>يتم اختيار مجموعة من القيادة والمنفذين للقيام بتطبيق الجودة الشاملة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16392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3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4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5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6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7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8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9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0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1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2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3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4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5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6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7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8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9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0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1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2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3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4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5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6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7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8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9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0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1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2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3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4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5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6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7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8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9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0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1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2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3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4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5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6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7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8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9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0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1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2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3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4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5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6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7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8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9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0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1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2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3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4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5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6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7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8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9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0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1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2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3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4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5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6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7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8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9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0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1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2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3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4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5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6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7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8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9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0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1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2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3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4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5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6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7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8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9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0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1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3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4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5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7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8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9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0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1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2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3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4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5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6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7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8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9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0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1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2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3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4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5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6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7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8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9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0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1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2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3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4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5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6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7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8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9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0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1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2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3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4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5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6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7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8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9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0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1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2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3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4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5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6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7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8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9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0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1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2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3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4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5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6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7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8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9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0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1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2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3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4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5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6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7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8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9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0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1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2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3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4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5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6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7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8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9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0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1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92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3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4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5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6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7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8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9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0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1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2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3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4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5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6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7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8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9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0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1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2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3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4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5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6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7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8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9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0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1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2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3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4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5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6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7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8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9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0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1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2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3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4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5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6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7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8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9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0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1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2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3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4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5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6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7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8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9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0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1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2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3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4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5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6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7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8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9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0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1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2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3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4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5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6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7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8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9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0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1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2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3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4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5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6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7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8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9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0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1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2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3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4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5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6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7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8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9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0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السادسة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16691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3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6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6" grpId="0" animBg="1"/>
      <p:bldP spid="16387" grpId="0" animBg="1"/>
      <p:bldP spid="1638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AutoShape 2"/>
          <p:cNvSpPr>
            <a:spLocks noChangeArrowheads="1"/>
          </p:cNvSpPr>
          <p:nvPr/>
        </p:nvSpPr>
        <p:spPr bwMode="auto">
          <a:xfrm>
            <a:off x="3851275" y="2779713"/>
            <a:ext cx="1660525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التدريب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17411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7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17412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40067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" rtl="1">
              <a:spcBef>
                <a:spcPct val="50000"/>
              </a:spcBef>
            </a:pPr>
            <a:r>
              <a:rPr lang="ar-SA" sz="3200" b="1">
                <a:cs typeface="Al-Kharashi 52" pitchFamily="2" charset="-78"/>
              </a:rPr>
              <a:t>التدريب والتأهيل على إدارة وتطبيق الجودة الشاملة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AE" sz="3200" b="1">
                <a:cs typeface="Al-Kharashi 52" pitchFamily="2" charset="-78"/>
              </a:rPr>
              <a:t>،</a:t>
            </a:r>
            <a:r>
              <a:rPr lang="ar-SA" sz="3200" b="1">
                <a:cs typeface="Al-Kharashi 52" pitchFamily="2" charset="-78"/>
              </a:rPr>
              <a:t> خاصة بالنسبة لفريق الجودة</a:t>
            </a:r>
            <a:endParaRPr lang="en-US" sz="3200" b="1">
              <a:cs typeface="Al-Kharashi 52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17416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17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18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19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0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1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2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3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4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5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6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7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8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9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0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1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2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3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4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5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6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7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8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9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0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1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2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3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4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5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6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7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8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9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0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1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2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3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4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5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6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7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8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9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0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1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2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3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4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5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6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7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8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9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0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1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2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3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4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5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6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7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8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9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0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1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2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3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4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5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6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7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8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9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0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1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2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3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4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5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6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7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8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9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0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1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2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3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4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5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6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7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8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9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0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1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2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3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4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5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7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1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3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5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7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9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0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1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2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3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9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0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2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3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4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6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7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8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9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0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1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2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3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4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5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6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7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8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9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0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1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2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3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4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5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6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7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8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9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0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1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2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3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4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5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6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7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8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9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0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1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2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3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4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5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6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7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8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9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0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1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2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3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4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5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6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7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8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9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0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1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2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3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4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5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6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7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8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9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0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1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2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3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4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5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616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5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6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7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8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9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0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1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2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3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4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5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6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7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8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9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0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1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2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3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4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5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6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7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8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9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0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1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2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3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4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5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6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7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8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9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0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1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2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3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4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5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6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7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8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9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0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1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2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3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4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5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6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7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8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9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0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1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2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3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714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السابعة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17715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4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7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4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7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0" grpId="0" animBg="1"/>
      <p:bldP spid="17411" grpId="0" animBg="1"/>
      <p:bldP spid="1741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AutoShape 2"/>
          <p:cNvSpPr>
            <a:spLocks noChangeArrowheads="1"/>
          </p:cNvSpPr>
          <p:nvPr/>
        </p:nvSpPr>
        <p:spPr bwMode="auto">
          <a:xfrm>
            <a:off x="3132138" y="2779713"/>
            <a:ext cx="2379662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توجيه البوصلة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18435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8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18436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688013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" rtl="1">
              <a:spcBef>
                <a:spcPct val="50000"/>
              </a:spcBef>
            </a:pPr>
            <a:r>
              <a:rPr lang="ar-EG" sz="3200" b="1">
                <a:latin typeface="Times New Roman" pitchFamily="18" charset="0"/>
                <a:cs typeface="AGA Rasheeq Bold" pitchFamily="2" charset="-78"/>
              </a:rPr>
              <a:t>وضع رؤية ورسالة وأهداف الكلية والبرامج الأكاديمية التى تقددمها </a:t>
            </a:r>
            <a:endParaRPr lang="en-US" sz="3200" b="1">
              <a:latin typeface="Times New Roman" pitchFamily="18" charset="0"/>
              <a:cs typeface="AGA Rasheeq Bold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18440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1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2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3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4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5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6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7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8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9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0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1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2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3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4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5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6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7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8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9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0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1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2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3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4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5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6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7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8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69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0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1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2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3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4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5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6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7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8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79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0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1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2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3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4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5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6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7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8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89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0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1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2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3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4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5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6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7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8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99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0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1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2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3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4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5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6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7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8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09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0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1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2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3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4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5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6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7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8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9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0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1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2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3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4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5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6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7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8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9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0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1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2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3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4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5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6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7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8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9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0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1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2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3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4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5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6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7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8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49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0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1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2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3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4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5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6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7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8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59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0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1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2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3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4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5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6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7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8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69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0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1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2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3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4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5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6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7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8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79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0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1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2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3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4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5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6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7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8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89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0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1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2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3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4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5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6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7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8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9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0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1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2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3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4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5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6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7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8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9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0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1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2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3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4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5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6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7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8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9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0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1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2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3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4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5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6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7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8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9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0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1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2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3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4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5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6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7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640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5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6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7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8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9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0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1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2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3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4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5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6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7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8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9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0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1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2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3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4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5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6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7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8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9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0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1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2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3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4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5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6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7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8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9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0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1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2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3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4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5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6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7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8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9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0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1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2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3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4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5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6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7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8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9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0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1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2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3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4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5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6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7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8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9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0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1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2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3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4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5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6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7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8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9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0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1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2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3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4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5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6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7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8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9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0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1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2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3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4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5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6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7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738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الثامنة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18739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84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8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4" grpId="0" animBg="1"/>
      <p:bldP spid="18435" grpId="0" animBg="1"/>
      <p:bldP spid="1843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مشاهدة الصورة بالحجم الكامل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00200" y="990600"/>
            <a:ext cx="5867400" cy="43434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AutoShape 2"/>
          <p:cNvSpPr>
            <a:spLocks noChangeArrowheads="1"/>
          </p:cNvSpPr>
          <p:nvPr/>
        </p:nvSpPr>
        <p:spPr bwMode="auto">
          <a:xfrm>
            <a:off x="3203575" y="2779713"/>
            <a:ext cx="2308225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تسويق الفكرة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19459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9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19460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688013" cy="165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" rtl="1">
              <a:spcBef>
                <a:spcPct val="50000"/>
              </a:spcBef>
            </a:pPr>
            <a:r>
              <a:rPr lang="ar-EG" sz="3200" b="1">
                <a:latin typeface="Times New Roman" pitchFamily="18" charset="0"/>
                <a:cs typeface="AGA Rasheeq Bold" pitchFamily="2" charset="-78"/>
              </a:rPr>
              <a:t>نشر ثقافة الجودة وتعميقها وتجذيرها لكافة المعنيين داخل وخارج الكلية</a:t>
            </a:r>
            <a:endParaRPr lang="en-US" sz="3200" b="1">
              <a:latin typeface="Times New Roman" pitchFamily="18" charset="0"/>
              <a:cs typeface="AGA Rasheeq Bold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19464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5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6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7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8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9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0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1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2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3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4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5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6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7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8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9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0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1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2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3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4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5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6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7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8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9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0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1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2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3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4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5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6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7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8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9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0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1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2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3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4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5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6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7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8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9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0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1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2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3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4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5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6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7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8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9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0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1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2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3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4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5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6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7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8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9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0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1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2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3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4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5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6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7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8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9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0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1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2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3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4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5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6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7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8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9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0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1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2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3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4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5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6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7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8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9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0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1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2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3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4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5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6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7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8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9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0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1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2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3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4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5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6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7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8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9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0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1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2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3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4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5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6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7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8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9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0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1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2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3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4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5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6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7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8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9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0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1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2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3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4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5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6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7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8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9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0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1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2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3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4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5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6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7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8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9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0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1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2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3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4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5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6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7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8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9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0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1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2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3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4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5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6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7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8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9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0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1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2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3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4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5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6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7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8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9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0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1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2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3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4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5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6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7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8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9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0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1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2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3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664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6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7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0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3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6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7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0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3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5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7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0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3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4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5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6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7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8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9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0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1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9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0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1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2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3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4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5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6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7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8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9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0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1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2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3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4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7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8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9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0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1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2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3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4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5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6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7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8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9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0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1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2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3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4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5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6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7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8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9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0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1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2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3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4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5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6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7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8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9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0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1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762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التاسعة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19763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9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8" grpId="0" animBg="1"/>
      <p:bldP spid="19459" grpId="0" animBg="1"/>
      <p:bldP spid="1946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AutoShape 2"/>
          <p:cNvSpPr>
            <a:spLocks noChangeArrowheads="1"/>
          </p:cNvSpPr>
          <p:nvPr/>
        </p:nvSpPr>
        <p:spPr bwMode="auto">
          <a:xfrm>
            <a:off x="2411413" y="2779713"/>
            <a:ext cx="3100387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تحديد الوضع الراهن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20483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10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20484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40067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" rtl="1">
              <a:spcBef>
                <a:spcPct val="50000"/>
              </a:spcBef>
            </a:pPr>
            <a:r>
              <a:rPr lang="ar-EG" sz="3200" b="1">
                <a:latin typeface="Times New Roman" pitchFamily="18" charset="0"/>
                <a:cs typeface="AGA Rasheeq Bold" pitchFamily="2" charset="-78"/>
              </a:rPr>
              <a:t>تحديد جوانب القوة والعمل على استغلالها ، وتحديد نقاط الضعف والبحث فى سبل علاجها</a:t>
            </a:r>
            <a:endParaRPr lang="en-US" sz="3200" b="1">
              <a:latin typeface="Times New Roman" pitchFamily="18" charset="0"/>
              <a:cs typeface="AGA Rasheeq Bold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651500" y="549275"/>
            <a:ext cx="3090863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20488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89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0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1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2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3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4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5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6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7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8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99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0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1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2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3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4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5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6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7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8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09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0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1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2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3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4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5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6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7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8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9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0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1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2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3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4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5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6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7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8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29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0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1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2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3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4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5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6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7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8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39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0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1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2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3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4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5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6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7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8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9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0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1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2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3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4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5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6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7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8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9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0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1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2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3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4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5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6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7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8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9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0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1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2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3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4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5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6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7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8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9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0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1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2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3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5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7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8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9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0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1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2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3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4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5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6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7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8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9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0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1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2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3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4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5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6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7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8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9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0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1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2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3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4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5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6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7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8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9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0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1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2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3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4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5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6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7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8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9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0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1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2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3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4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5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6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7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8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9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0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1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2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3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4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5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6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7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8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9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0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1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2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3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4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5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6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7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8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9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0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1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2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3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4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5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6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7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8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9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0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1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2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3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4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5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6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7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8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9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0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1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2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3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4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5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6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7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88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9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1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2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3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4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5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6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7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9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0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1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3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4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5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6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7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8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9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0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1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2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3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4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5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6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7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8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9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0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1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2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3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4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5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6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7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8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9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0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1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2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3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4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5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6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7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8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9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0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1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2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3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4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5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6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7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8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9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0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1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2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3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4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5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6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7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8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9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0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1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2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3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4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5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6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7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8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9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0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1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2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3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4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5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6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7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8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9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0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1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2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3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4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5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786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ال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عاشرة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20787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0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4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2" grpId="0" animBg="1"/>
      <p:bldP spid="20483" grpId="0" animBg="1"/>
      <p:bldP spid="2048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AutoShape 2"/>
          <p:cNvSpPr>
            <a:spLocks noChangeArrowheads="1"/>
          </p:cNvSpPr>
          <p:nvPr/>
        </p:nvSpPr>
        <p:spPr bwMode="auto">
          <a:xfrm>
            <a:off x="611188" y="2779713"/>
            <a:ext cx="4900612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SA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ال</a:t>
            </a:r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تعرف على المتطلبات والأحلام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21507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11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21508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6840538" cy="1512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Low" rtl="1">
              <a:spcBef>
                <a:spcPct val="50000"/>
              </a:spcBef>
            </a:pPr>
            <a:r>
              <a:rPr lang="ar-SA" sz="3200" b="1">
                <a:cs typeface="AL-jass" pitchFamily="2" charset="-78"/>
              </a:rPr>
              <a:t>التعرف على متطلبات رضا </a:t>
            </a:r>
            <a:r>
              <a:rPr lang="ar-EG" sz="3200" b="1">
                <a:cs typeface="AL-jass" pitchFamily="2" charset="-78"/>
              </a:rPr>
              <a:t>المعنيين </a:t>
            </a:r>
            <a:r>
              <a:rPr lang="ar-SA" sz="3200" b="1">
                <a:cs typeface="AL-jass" pitchFamily="2" charset="-78"/>
              </a:rPr>
              <a:t>(الداخليين والخارجيين) وكذلك على أحلامهم وأمنياتهم وأفكارهم</a:t>
            </a:r>
            <a:endParaRPr lang="en-US" sz="3200" b="1">
              <a:cs typeface="AL-jass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292725" y="476250"/>
            <a:ext cx="3527425" cy="2817813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21512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13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14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15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16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17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18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19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0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1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2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3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4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5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6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7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8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9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0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1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2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3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4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5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6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7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8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9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0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1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2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3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4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5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6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7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8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9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0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1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2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3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4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5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6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7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8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9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0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1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2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3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4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5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6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7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8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69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0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1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2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3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4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5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6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7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8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79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0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1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2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3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4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5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6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7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8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89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0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1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2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3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4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5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6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7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8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9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0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1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2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3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4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5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6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7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9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1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2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3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4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5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6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7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8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9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0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1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2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3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4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5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6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7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8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9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0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1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2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3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4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5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6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7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8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9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0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1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2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3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4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5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6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7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8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9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0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1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2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3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4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5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6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7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8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9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0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1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2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3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4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5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6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7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8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9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0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1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2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3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4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5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6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7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8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9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0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1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2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3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4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5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6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7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8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9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0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1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2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3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4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5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6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7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8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9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0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1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2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3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4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5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6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7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8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9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0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1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12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3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4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5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6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7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8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9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0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1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2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3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4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5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6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7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8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9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0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1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2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3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4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5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6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7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8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9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0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1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2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3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4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5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6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7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8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9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0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1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2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3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4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5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7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8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9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0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1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2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3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5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6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7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8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9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0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1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3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4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5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6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7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8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9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1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2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3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4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5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6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7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9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0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1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2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3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4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5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7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8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9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0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1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2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3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4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5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6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7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8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9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810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الحادية عشرة</a:t>
              </a:r>
              <a:r>
                <a:rPr lang="ar-AE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1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21811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15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6" grpId="0" animBg="1"/>
      <p:bldP spid="21507" grpId="0" animBg="1"/>
      <p:bldP spid="2150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AutoShape 2"/>
          <p:cNvSpPr>
            <a:spLocks noChangeArrowheads="1"/>
          </p:cNvSpPr>
          <p:nvPr/>
        </p:nvSpPr>
        <p:spPr bwMode="auto">
          <a:xfrm>
            <a:off x="2339975" y="2060575"/>
            <a:ext cx="3027363" cy="935038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إجراء التحسينات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22531" name="AutoShape 3"/>
          <p:cNvSpPr>
            <a:spLocks noChangeArrowheads="1"/>
          </p:cNvSpPr>
          <p:nvPr/>
        </p:nvSpPr>
        <p:spPr bwMode="auto">
          <a:xfrm rot="-1232965">
            <a:off x="5724525" y="1989138"/>
            <a:ext cx="573088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12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22532" name="Text Box 4"/>
          <p:cNvSpPr txBox="1">
            <a:spLocks noChangeArrowheads="1"/>
          </p:cNvSpPr>
          <p:nvPr/>
        </p:nvSpPr>
        <p:spPr bwMode="auto">
          <a:xfrm>
            <a:off x="395288" y="3141663"/>
            <a:ext cx="7345362" cy="2592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 rtl="1"/>
            <a:r>
              <a:rPr lang="ar-SA" sz="3200" b="1">
                <a:cs typeface="Al-Kharashi 52" pitchFamily="2" charset="-78"/>
              </a:rPr>
              <a:t>البدء بإجراء وتنفيذ التحسينات وذلك بناء على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SA" sz="3200" b="1">
                <a:cs typeface="Al-Kharashi 52" pitchFamily="2" charset="-78"/>
              </a:rPr>
              <a:t>:</a:t>
            </a:r>
          </a:p>
          <a:p>
            <a:pPr algn="r" rtl="1">
              <a:buFontTx/>
              <a:buChar char="•"/>
            </a:pPr>
            <a:r>
              <a:rPr lang="ar-SA" sz="3200" b="1">
                <a:cs typeface="Al-Kharashi 52" pitchFamily="2" charset="-78"/>
                <a:sym typeface="Wingdings" pitchFamily="2" charset="2"/>
              </a:rPr>
              <a:t>رؤية </a:t>
            </a:r>
            <a:r>
              <a:rPr lang="ar-EG" sz="3200" b="1">
                <a:cs typeface="Al-Kharashi 52" pitchFamily="2" charset="-78"/>
                <a:sym typeface="Wingdings" pitchFamily="2" charset="2"/>
              </a:rPr>
              <a:t>الكلية / البرنامج ،</a:t>
            </a:r>
          </a:p>
          <a:p>
            <a:pPr algn="r" rtl="1">
              <a:buFontTx/>
              <a:buChar char="•"/>
            </a:pPr>
            <a:r>
              <a:rPr lang="ar-EG" sz="3200" b="1">
                <a:cs typeface="Al-Kharashi 52" pitchFamily="2" charset="-78"/>
                <a:sym typeface="Wingdings" pitchFamily="2" charset="2"/>
              </a:rPr>
              <a:t> </a:t>
            </a:r>
            <a:r>
              <a:rPr lang="ar-SA" sz="3200" b="1">
                <a:cs typeface="Al-Kharashi 52" pitchFamily="2" charset="-78"/>
              </a:rPr>
              <a:t>مواطن الضعف </a:t>
            </a:r>
            <a:r>
              <a:rPr lang="ar-EG" sz="3200" b="1">
                <a:cs typeface="Al-Kharashi 52" pitchFamily="2" charset="-78"/>
              </a:rPr>
              <a:t>،</a:t>
            </a:r>
          </a:p>
          <a:p>
            <a:pPr algn="r" rtl="1">
              <a:buFontTx/>
              <a:buChar char="•"/>
            </a:pPr>
            <a:r>
              <a:rPr lang="ar-EG" sz="3200" b="1">
                <a:cs typeface="Al-Kharashi 52" pitchFamily="2" charset="-78"/>
              </a:rPr>
              <a:t> </a:t>
            </a:r>
            <a:r>
              <a:rPr lang="ar-SA" sz="3200" b="1">
                <a:cs typeface="Al-Kharashi 52" pitchFamily="2" charset="-78"/>
              </a:rPr>
              <a:t>أحلام ال</a:t>
            </a:r>
            <a:r>
              <a:rPr lang="ar-EG" sz="3200" b="1">
                <a:cs typeface="Al-Kharashi 52" pitchFamily="2" charset="-78"/>
              </a:rPr>
              <a:t>معنيين </a:t>
            </a:r>
            <a:r>
              <a:rPr lang="ar-SA" sz="3200" b="1">
                <a:cs typeface="Al-Kharashi 52" pitchFamily="2" charset="-78"/>
              </a:rPr>
              <a:t>وأفكارهم ومتطلبات رضاهم</a:t>
            </a:r>
            <a:r>
              <a:rPr lang="ar-EG" sz="3200" b="1">
                <a:cs typeface="Al-Kharashi 52" pitchFamily="2" charset="-78"/>
              </a:rPr>
              <a:t> ، </a:t>
            </a:r>
          </a:p>
          <a:p>
            <a:pPr algn="r" rtl="1">
              <a:buFontTx/>
              <a:buChar char="•"/>
            </a:pPr>
            <a:r>
              <a:rPr lang="ar-EG" sz="3200" b="1">
                <a:cs typeface="Al-Kharashi 52" pitchFamily="2" charset="-78"/>
              </a:rPr>
              <a:t> </a:t>
            </a:r>
            <a:r>
              <a:rPr lang="ar-SA" sz="3200" b="1">
                <a:cs typeface="Al-Kharashi 52" pitchFamily="2" charset="-78"/>
              </a:rPr>
              <a:t>مقترحات العاملين</a:t>
            </a:r>
            <a:r>
              <a:rPr lang="ar-EG" sz="3200" b="1">
                <a:cs typeface="Al-Kharashi 52" pitchFamily="2" charset="-78"/>
              </a:rPr>
              <a:t> ، و</a:t>
            </a:r>
            <a:r>
              <a:rPr lang="ar-SA" sz="3200" b="1">
                <a:cs typeface="Al-Kharashi 52" pitchFamily="2" charset="-78"/>
              </a:rPr>
              <a:t>تجارب وخبرات الآخرين</a:t>
            </a:r>
            <a:endParaRPr lang="en-US" sz="3200" b="1">
              <a:cs typeface="Al-Kharashi 52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148263" y="549275"/>
            <a:ext cx="3816350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22536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7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8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9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0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1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2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3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4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5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6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7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8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9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0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1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2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3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4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5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6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7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8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9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0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1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2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3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4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5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6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7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8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9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0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1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2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3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4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5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6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7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8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9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0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1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2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3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4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5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6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7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8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9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0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1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2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3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4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5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6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7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8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9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0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1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2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3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4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5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6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7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8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9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0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1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2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3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4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5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6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7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8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9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0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1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2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3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4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5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6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7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8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9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0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1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2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3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4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5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6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7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8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9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0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1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2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3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4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5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6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7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8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9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0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1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2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3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4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5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6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7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8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9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0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1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2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3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4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5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6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7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8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9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0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1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2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3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4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5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6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7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8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9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0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1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2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3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4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5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6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7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8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9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0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1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2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3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4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5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6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7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8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9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0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1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2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3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4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5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6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7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8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9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0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1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2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3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4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5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6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7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8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9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0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1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2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3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4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5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6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7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8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9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0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1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2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3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4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736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7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8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9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0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1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2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3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4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5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6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7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8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9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0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1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2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3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4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5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6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7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8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9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0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1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2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3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4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5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6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7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8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9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0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1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2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3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4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5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6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7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8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9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0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1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2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3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4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5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6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7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8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9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0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1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2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3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4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5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6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7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8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9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0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1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2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3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4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5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6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7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8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9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0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1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2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3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4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5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6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7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8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9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0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1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2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3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4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5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6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7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8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9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0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1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2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3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834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الثانية عشرة</a:t>
              </a:r>
              <a:r>
                <a:rPr lang="ar-AE" sz="32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2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22835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25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2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5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0" grpId="0" animBg="1"/>
      <p:bldP spid="22531" grpId="0" animBg="1"/>
      <p:bldP spid="2253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AutoShape 2"/>
          <p:cNvSpPr>
            <a:spLocks noChangeArrowheads="1"/>
          </p:cNvSpPr>
          <p:nvPr/>
        </p:nvSpPr>
        <p:spPr bwMode="auto">
          <a:xfrm>
            <a:off x="2771775" y="2924175"/>
            <a:ext cx="2740025" cy="792163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تسويق النجاحات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23555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13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23556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400675" cy="1944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Low" rtl="1">
              <a:spcBef>
                <a:spcPct val="50000"/>
              </a:spcBef>
            </a:pPr>
            <a:r>
              <a:rPr lang="ar-SA" sz="3200" b="1">
                <a:cs typeface="Al-Kharashi 52" pitchFamily="2" charset="-78"/>
              </a:rPr>
              <a:t>وذلك لرفع المعنويات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SA" sz="3200" b="1">
                <a:cs typeface="Al-Kharashi 52" pitchFamily="2" charset="-78"/>
              </a:rPr>
              <a:t>، ولتحفيز العاملين على الاستمرار في تطبيق الجودة الشاملة</a:t>
            </a:r>
            <a:endParaRPr lang="en-US" sz="3200" b="1">
              <a:cs typeface="Al-Kharashi 52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148263" y="549275"/>
            <a:ext cx="3594100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23560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1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2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3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4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5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6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7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8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9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0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1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2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3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4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5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6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7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8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9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0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1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2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3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4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5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6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7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8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9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0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1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2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3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4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5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6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7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8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9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0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1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2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3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4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5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6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7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8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9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0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1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2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3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4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5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6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7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8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9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0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1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2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3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4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5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6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7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8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9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0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1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2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3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4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5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6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7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8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9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0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1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2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3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4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5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6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7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8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9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0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1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2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3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4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5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7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8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9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0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1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2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3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4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5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6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7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8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9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0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1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2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3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4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5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6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7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8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9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0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1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2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3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4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5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6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7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8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9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0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1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2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3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4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5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6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7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8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9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0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1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2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3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4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5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6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7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8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9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0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1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2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3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4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5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6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7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8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9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0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1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2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3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4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5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6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7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8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9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0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1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2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3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4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5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6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7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8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9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0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1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2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3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4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5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6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7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8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9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0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1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2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3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4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5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6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7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9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760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1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2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3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4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5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6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7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8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9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0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1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2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3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4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5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6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7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8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9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0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1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2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3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4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5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6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7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8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9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0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1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2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3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4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5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6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7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8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9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0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1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2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3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4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5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6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7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8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9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0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1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2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3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4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5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6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7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8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9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0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1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2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3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4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5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6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7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8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9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0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1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2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3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4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5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6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7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8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9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0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1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2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3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4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5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6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7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8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9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0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1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2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3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4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5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6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7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858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</a:t>
              </a:r>
              <a:r>
                <a:rPr lang="ar-EG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الثالثة عشرة</a:t>
              </a:r>
              <a:r>
                <a:rPr lang="ar-AE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1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23859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5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3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5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3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3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4" grpId="0" animBg="1"/>
      <p:bldP spid="23555" grpId="0" animBg="1"/>
      <p:bldP spid="2355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AutoShape 2"/>
          <p:cNvSpPr>
            <a:spLocks noChangeArrowheads="1"/>
          </p:cNvSpPr>
          <p:nvPr/>
        </p:nvSpPr>
        <p:spPr bwMode="auto">
          <a:xfrm>
            <a:off x="2843213" y="2779713"/>
            <a:ext cx="2668587" cy="936625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التغذية الراجعة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24579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14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24580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400675" cy="1944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Low" rtl="1">
              <a:spcBef>
                <a:spcPct val="50000"/>
              </a:spcBef>
            </a:pPr>
            <a:r>
              <a:rPr lang="ar-AE" sz="3200" b="1">
                <a:cs typeface="Al-Kharashi 52" pitchFamily="2" charset="-78"/>
              </a:rPr>
              <a:t>وذلك </a:t>
            </a:r>
            <a:r>
              <a:rPr lang="ar-SA" sz="3200" b="1">
                <a:cs typeface="Al-Kharashi 52" pitchFamily="2" charset="-78"/>
              </a:rPr>
              <a:t>للتعرف على ردود الفعل الداخلية والخارجية تجاه </a:t>
            </a:r>
            <a:r>
              <a:rPr lang="ar-EG" sz="3200" b="1">
                <a:cs typeface="Al-Kharashi 52" pitchFamily="2" charset="-78"/>
              </a:rPr>
              <a:t>مدخل </a:t>
            </a:r>
            <a:r>
              <a:rPr lang="ar-SA" sz="3200" b="1">
                <a:cs typeface="Al-Kharashi 52" pitchFamily="2" charset="-78"/>
              </a:rPr>
              <a:t>الجودة الشاملة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AE" sz="3200" b="1">
                <a:cs typeface="Al-Kharashi 52" pitchFamily="2" charset="-78"/>
              </a:rPr>
              <a:t>، وإيجابياته وسلبياته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AE" sz="3200" b="1">
                <a:cs typeface="Al-Kharashi 52" pitchFamily="2" charset="-78"/>
              </a:rPr>
              <a:t>، والمؤيدين له والمقاومين له </a:t>
            </a:r>
            <a:endParaRPr lang="en-US" sz="3200" b="1">
              <a:cs typeface="Al-Kharashi 52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076825" y="549275"/>
            <a:ext cx="3665538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24584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85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86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87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88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89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0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1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2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3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4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5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6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7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8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9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0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1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2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3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4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5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6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7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8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9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0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1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2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3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4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5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6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7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8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9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0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1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2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3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4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5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6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7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8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9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0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1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2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3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4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5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6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7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8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9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0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1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2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3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4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5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6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7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8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9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0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1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2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3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4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5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6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7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8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9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0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1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2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3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4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5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6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7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8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9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0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1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2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3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4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5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6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7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8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9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0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1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2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3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4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5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6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7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8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9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0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1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2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3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4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5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6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7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8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9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0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1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2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3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4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5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6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7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8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9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0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1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2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3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4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5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6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7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8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9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0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1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2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3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4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5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6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7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8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9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0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1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2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3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4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5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6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7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8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9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0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1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2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3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4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5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6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7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8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9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0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1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2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3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4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5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6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7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8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9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0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1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2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3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4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5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6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7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8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9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0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1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2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3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4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5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6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7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8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9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0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1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2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3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784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5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6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7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8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9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0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1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2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3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4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5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6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7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8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9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0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1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2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3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4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5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6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7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8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9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0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1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2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3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4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5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6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7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8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9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0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1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2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3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4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5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6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7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8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9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0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1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2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3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4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5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6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7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8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9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0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1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2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3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4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5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6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7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8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9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0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1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2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3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4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5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6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7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8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9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0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1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2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3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4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5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6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7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8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9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0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1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2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3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4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5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6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7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8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9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0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1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882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 ا</a:t>
              </a:r>
              <a:r>
                <a:rPr lang="ar-EG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لرابعة عشرة</a:t>
              </a:r>
              <a:r>
                <a:rPr lang="ar-AE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1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24883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5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5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5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4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5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78" grpId="0" animBg="1"/>
      <p:bldP spid="24579" grpId="0" animBg="1"/>
      <p:bldP spid="2458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AutoShape 2"/>
          <p:cNvSpPr>
            <a:spLocks noChangeArrowheads="1"/>
          </p:cNvSpPr>
          <p:nvPr/>
        </p:nvSpPr>
        <p:spPr bwMode="auto">
          <a:xfrm>
            <a:off x="1116013" y="2852738"/>
            <a:ext cx="4395787" cy="863600"/>
          </a:xfrm>
          <a:prstGeom prst="flowChartAlternateProcess">
            <a:avLst/>
          </a:prstGeom>
          <a:solidFill>
            <a:srgbClr val="00FFFF"/>
          </a:solidFill>
          <a:ln w="38100" cmpd="dbl">
            <a:noFill/>
            <a:miter lim="800000"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rtl="1"/>
            <a:r>
              <a:rPr lang="ar-SA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ال</a:t>
            </a:r>
            <a:r>
              <a:rPr lang="ar-EG" sz="4000">
                <a:solidFill>
                  <a:srgbClr val="A50021"/>
                </a:solidFill>
                <a:latin typeface="Times New Roman" pitchFamily="18" charset="0"/>
                <a:cs typeface="AGA Rasheeq Bold" pitchFamily="2" charset="-78"/>
              </a:rPr>
              <a:t>تصحيح واستمرار التحسين</a:t>
            </a:r>
            <a:endParaRPr lang="en-US" sz="4000">
              <a:solidFill>
                <a:srgbClr val="A50021"/>
              </a:solidFill>
              <a:latin typeface="Times New Roman" pitchFamily="18" charset="0"/>
              <a:cs typeface="AGA Rasheeq Bold" pitchFamily="2" charset="-78"/>
            </a:endParaRPr>
          </a:p>
        </p:txBody>
      </p:sp>
      <p:sp>
        <p:nvSpPr>
          <p:cNvPr id="25603" name="AutoShape 3"/>
          <p:cNvSpPr>
            <a:spLocks noChangeArrowheads="1"/>
          </p:cNvSpPr>
          <p:nvPr/>
        </p:nvSpPr>
        <p:spPr bwMode="auto">
          <a:xfrm rot="1182711">
            <a:off x="5799138" y="2951163"/>
            <a:ext cx="573087" cy="620712"/>
          </a:xfrm>
          <a:prstGeom prst="wave">
            <a:avLst>
              <a:gd name="adj1" fmla="val 3648"/>
              <a:gd name="adj2" fmla="val 0"/>
            </a:avLst>
          </a:prstGeom>
          <a:solidFill>
            <a:srgbClr val="FFCCFF"/>
          </a:solidFill>
          <a:ln w="9525">
            <a:solidFill>
              <a:srgbClr val="CC3300"/>
            </a:solidFill>
            <a:round/>
            <a:headEnd/>
            <a:tailEnd/>
          </a:ln>
          <a:effectLst>
            <a:outerShdw dist="45791" dir="19578596" algn="ctr" rotWithShape="0">
              <a:srgbClr val="CC3300"/>
            </a:outerShdw>
          </a:effectLst>
        </p:spPr>
        <p:txBody>
          <a:bodyPr wrap="none" lIns="0" tIns="0" rIns="0" bIns="0" anchor="ctr"/>
          <a:lstStyle/>
          <a:p>
            <a:pPr algn="ctr" rtl="1"/>
            <a:r>
              <a:rPr lang="ar-EG" sz="4500">
                <a:solidFill>
                  <a:srgbClr val="CC3300"/>
                </a:solidFill>
                <a:latin typeface="Times New Roman" pitchFamily="18" charset="0"/>
                <a:cs typeface="SKR HEAD1" pitchFamily="2" charset="-78"/>
              </a:rPr>
              <a:t>15</a:t>
            </a:r>
            <a:endParaRPr lang="en-US" sz="4500">
              <a:solidFill>
                <a:srgbClr val="CC3300"/>
              </a:solidFill>
              <a:latin typeface="Times New Roman" pitchFamily="18" charset="0"/>
              <a:cs typeface="SKR HEAD1" pitchFamily="2" charset="-78"/>
            </a:endParaRPr>
          </a:p>
        </p:txBody>
      </p:sp>
      <p:sp>
        <p:nvSpPr>
          <p:cNvPr id="25604" name="Text Box 4"/>
          <p:cNvSpPr txBox="1">
            <a:spLocks noChangeArrowheads="1"/>
          </p:cNvSpPr>
          <p:nvPr/>
        </p:nvSpPr>
        <p:spPr bwMode="auto">
          <a:xfrm>
            <a:off x="323850" y="4076700"/>
            <a:ext cx="5400675" cy="165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justLow" rtl="1">
              <a:spcBef>
                <a:spcPct val="50000"/>
              </a:spcBef>
            </a:pPr>
            <a:r>
              <a:rPr lang="ar-SA" sz="3200" b="1">
                <a:cs typeface="Al-Kharashi 52" pitchFamily="2" charset="-78"/>
              </a:rPr>
              <a:t>استثمار التغذية ال</a:t>
            </a:r>
            <a:r>
              <a:rPr lang="ar-EG" sz="3200" b="1">
                <a:cs typeface="Al-Kharashi 52" pitchFamily="2" charset="-78"/>
              </a:rPr>
              <a:t>راجعة </a:t>
            </a:r>
            <a:r>
              <a:rPr lang="ar-AE" sz="3200" b="1">
                <a:cs typeface="Al-Kharashi 52" pitchFamily="2" charset="-78"/>
              </a:rPr>
              <a:t>والاستفادة منها</a:t>
            </a:r>
            <a:r>
              <a:rPr lang="ar-SA" sz="3200" b="1">
                <a:cs typeface="Al-Kharashi 52" pitchFamily="2" charset="-78"/>
              </a:rPr>
              <a:t> ف</a:t>
            </a:r>
            <a:r>
              <a:rPr lang="ar-EG" sz="3200" b="1">
                <a:cs typeface="Al-Kharashi 52" pitchFamily="2" charset="-78"/>
              </a:rPr>
              <a:t>ى</a:t>
            </a:r>
            <a:r>
              <a:rPr lang="ar-SA" sz="3200" b="1">
                <a:cs typeface="Al-Kharashi 52" pitchFamily="2" charset="-78"/>
              </a:rPr>
              <a:t> تصحيح المسار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SA" sz="3200" b="1">
                <a:cs typeface="Al-Kharashi 52" pitchFamily="2" charset="-78"/>
              </a:rPr>
              <a:t>، وتحسين العمل</a:t>
            </a:r>
            <a:r>
              <a:rPr lang="ar-EG" sz="3200" b="1">
                <a:cs typeface="Al-Kharashi 52" pitchFamily="2" charset="-78"/>
              </a:rPr>
              <a:t> </a:t>
            </a:r>
            <a:r>
              <a:rPr lang="ar-SA" sz="3200" b="1">
                <a:cs typeface="Al-Kharashi 52" pitchFamily="2" charset="-78"/>
              </a:rPr>
              <a:t>، وتعميق الجودة الشاملة</a:t>
            </a:r>
            <a:endParaRPr lang="en-US" sz="3200" b="1">
              <a:cs typeface="Al-Kharashi 52" pitchFamily="2" charset="-78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003800" y="549275"/>
            <a:ext cx="3816350" cy="2744788"/>
            <a:chOff x="3836" y="1047"/>
            <a:chExt cx="1947" cy="1729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 rot="21035618" flipH="1">
              <a:off x="4736" y="1298"/>
              <a:ext cx="1047" cy="1478"/>
              <a:chOff x="641" y="1500"/>
              <a:chExt cx="3291" cy="2631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641" y="1500"/>
                <a:ext cx="2804" cy="2631"/>
                <a:chOff x="641" y="1500"/>
                <a:chExt cx="2804" cy="2631"/>
              </a:xfrm>
            </p:grpSpPr>
            <p:sp>
              <p:nvSpPr>
                <p:cNvPr id="25608" name="Freeform 8"/>
                <p:cNvSpPr>
                  <a:spLocks/>
                </p:cNvSpPr>
                <p:nvPr/>
              </p:nvSpPr>
              <p:spPr bwMode="auto">
                <a:xfrm>
                  <a:off x="650" y="2341"/>
                  <a:ext cx="727" cy="598"/>
                </a:xfrm>
                <a:custGeom>
                  <a:avLst/>
                  <a:gdLst/>
                  <a:ahLst/>
                  <a:cxnLst>
                    <a:cxn ang="0">
                      <a:pos x="687" y="343"/>
                    </a:cxn>
                    <a:cxn ang="0">
                      <a:pos x="635" y="352"/>
                    </a:cxn>
                    <a:cxn ang="0">
                      <a:pos x="611" y="360"/>
                    </a:cxn>
                    <a:cxn ang="0">
                      <a:pos x="587" y="401"/>
                    </a:cxn>
                    <a:cxn ang="0">
                      <a:pos x="552" y="433"/>
                    </a:cxn>
                    <a:cxn ang="0">
                      <a:pos x="510" y="456"/>
                    </a:cxn>
                    <a:cxn ang="0">
                      <a:pos x="460" y="469"/>
                    </a:cxn>
                    <a:cxn ang="0">
                      <a:pos x="406" y="474"/>
                    </a:cxn>
                    <a:cxn ang="0">
                      <a:pos x="374" y="503"/>
                    </a:cxn>
                    <a:cxn ang="0">
                      <a:pos x="339" y="541"/>
                    </a:cxn>
                    <a:cxn ang="0">
                      <a:pos x="291" y="570"/>
                    </a:cxn>
                    <a:cxn ang="0">
                      <a:pos x="238" y="591"/>
                    </a:cxn>
                    <a:cxn ang="0">
                      <a:pos x="180" y="598"/>
                    </a:cxn>
                    <a:cxn ang="0">
                      <a:pos x="126" y="592"/>
                    </a:cxn>
                    <a:cxn ang="0">
                      <a:pos x="100" y="565"/>
                    </a:cxn>
                    <a:cxn ang="0">
                      <a:pos x="106" y="530"/>
                    </a:cxn>
                    <a:cxn ang="0">
                      <a:pos x="158" y="490"/>
                    </a:cxn>
                    <a:cxn ang="0">
                      <a:pos x="224" y="458"/>
                    </a:cxn>
                    <a:cxn ang="0">
                      <a:pos x="299" y="435"/>
                    </a:cxn>
                    <a:cxn ang="0">
                      <a:pos x="238" y="446"/>
                    </a:cxn>
                    <a:cxn ang="0">
                      <a:pos x="169" y="453"/>
                    </a:cxn>
                    <a:cxn ang="0">
                      <a:pos x="101" y="453"/>
                    </a:cxn>
                    <a:cxn ang="0">
                      <a:pos x="45" y="443"/>
                    </a:cxn>
                    <a:cxn ang="0">
                      <a:pos x="9" y="424"/>
                    </a:cxn>
                    <a:cxn ang="0">
                      <a:pos x="1" y="382"/>
                    </a:cxn>
                    <a:cxn ang="0">
                      <a:pos x="30" y="352"/>
                    </a:cxn>
                    <a:cxn ang="0">
                      <a:pos x="84" y="341"/>
                    </a:cxn>
                    <a:cxn ang="0">
                      <a:pos x="149" y="337"/>
                    </a:cxn>
                    <a:cxn ang="0">
                      <a:pos x="213" y="335"/>
                    </a:cxn>
                    <a:cxn ang="0">
                      <a:pos x="233" y="328"/>
                    </a:cxn>
                    <a:cxn ang="0">
                      <a:pos x="181" y="323"/>
                    </a:cxn>
                    <a:cxn ang="0">
                      <a:pos x="130" y="315"/>
                    </a:cxn>
                    <a:cxn ang="0">
                      <a:pos x="83" y="302"/>
                    </a:cxn>
                    <a:cxn ang="0">
                      <a:pos x="40" y="282"/>
                    </a:cxn>
                    <a:cxn ang="0">
                      <a:pos x="9" y="250"/>
                    </a:cxn>
                    <a:cxn ang="0">
                      <a:pos x="4" y="224"/>
                    </a:cxn>
                    <a:cxn ang="0">
                      <a:pos x="20" y="201"/>
                    </a:cxn>
                    <a:cxn ang="0">
                      <a:pos x="58" y="191"/>
                    </a:cxn>
                    <a:cxn ang="0">
                      <a:pos x="104" y="187"/>
                    </a:cxn>
                    <a:cxn ang="0">
                      <a:pos x="153" y="187"/>
                    </a:cxn>
                    <a:cxn ang="0">
                      <a:pos x="199" y="193"/>
                    </a:cxn>
                    <a:cxn ang="0">
                      <a:pos x="245" y="205"/>
                    </a:cxn>
                    <a:cxn ang="0">
                      <a:pos x="288" y="223"/>
                    </a:cxn>
                    <a:cxn ang="0">
                      <a:pos x="309" y="205"/>
                    </a:cxn>
                    <a:cxn ang="0">
                      <a:pos x="273" y="159"/>
                    </a:cxn>
                    <a:cxn ang="0">
                      <a:pos x="228" y="88"/>
                    </a:cxn>
                    <a:cxn ang="0">
                      <a:pos x="246" y="18"/>
                    </a:cxn>
                    <a:cxn ang="0">
                      <a:pos x="268" y="4"/>
                    </a:cxn>
                    <a:cxn ang="0">
                      <a:pos x="296" y="0"/>
                    </a:cxn>
                    <a:cxn ang="0">
                      <a:pos x="339" y="17"/>
                    </a:cxn>
                    <a:cxn ang="0">
                      <a:pos x="394" y="64"/>
                    </a:cxn>
                    <a:cxn ang="0">
                      <a:pos x="431" y="122"/>
                    </a:cxn>
                    <a:cxn ang="0">
                      <a:pos x="458" y="166"/>
                    </a:cxn>
                    <a:cxn ang="0">
                      <a:pos x="504" y="200"/>
                    </a:cxn>
                    <a:cxn ang="0">
                      <a:pos x="549" y="238"/>
                    </a:cxn>
                    <a:cxn ang="0">
                      <a:pos x="589" y="252"/>
                    </a:cxn>
                    <a:cxn ang="0">
                      <a:pos x="650" y="248"/>
                    </a:cxn>
                    <a:cxn ang="0">
                      <a:pos x="727" y="336"/>
                    </a:cxn>
                  </a:cxnLst>
                  <a:rect l="0" t="0" r="r" b="b"/>
                  <a:pathLst>
                    <a:path w="727" h="598">
                      <a:moveTo>
                        <a:pt x="727" y="336"/>
                      </a:moveTo>
                      <a:lnTo>
                        <a:pt x="707" y="339"/>
                      </a:lnTo>
                      <a:lnTo>
                        <a:pt x="687" y="343"/>
                      </a:lnTo>
                      <a:lnTo>
                        <a:pt x="667" y="346"/>
                      </a:lnTo>
                      <a:lnTo>
                        <a:pt x="651" y="349"/>
                      </a:lnTo>
                      <a:lnTo>
                        <a:pt x="635" y="352"/>
                      </a:lnTo>
                      <a:lnTo>
                        <a:pt x="624" y="355"/>
                      </a:lnTo>
                      <a:lnTo>
                        <a:pt x="615" y="357"/>
                      </a:lnTo>
                      <a:lnTo>
                        <a:pt x="611" y="360"/>
                      </a:lnTo>
                      <a:lnTo>
                        <a:pt x="605" y="376"/>
                      </a:lnTo>
                      <a:lnTo>
                        <a:pt x="596" y="389"/>
                      </a:lnTo>
                      <a:lnTo>
                        <a:pt x="587" y="401"/>
                      </a:lnTo>
                      <a:lnTo>
                        <a:pt x="576" y="414"/>
                      </a:lnTo>
                      <a:lnTo>
                        <a:pt x="565" y="424"/>
                      </a:lnTo>
                      <a:lnTo>
                        <a:pt x="552" y="433"/>
                      </a:lnTo>
                      <a:lnTo>
                        <a:pt x="539" y="441"/>
                      </a:lnTo>
                      <a:lnTo>
                        <a:pt x="525" y="449"/>
                      </a:lnTo>
                      <a:lnTo>
                        <a:pt x="510" y="456"/>
                      </a:lnTo>
                      <a:lnTo>
                        <a:pt x="494" y="461"/>
                      </a:lnTo>
                      <a:lnTo>
                        <a:pt x="478" y="465"/>
                      </a:lnTo>
                      <a:lnTo>
                        <a:pt x="460" y="469"/>
                      </a:lnTo>
                      <a:lnTo>
                        <a:pt x="443" y="471"/>
                      </a:lnTo>
                      <a:lnTo>
                        <a:pt x="425" y="473"/>
                      </a:lnTo>
                      <a:lnTo>
                        <a:pt x="406" y="474"/>
                      </a:lnTo>
                      <a:lnTo>
                        <a:pt x="388" y="474"/>
                      </a:lnTo>
                      <a:lnTo>
                        <a:pt x="381" y="489"/>
                      </a:lnTo>
                      <a:lnTo>
                        <a:pt x="374" y="503"/>
                      </a:lnTo>
                      <a:lnTo>
                        <a:pt x="364" y="517"/>
                      </a:lnTo>
                      <a:lnTo>
                        <a:pt x="351" y="529"/>
                      </a:lnTo>
                      <a:lnTo>
                        <a:pt x="339" y="541"/>
                      </a:lnTo>
                      <a:lnTo>
                        <a:pt x="324" y="552"/>
                      </a:lnTo>
                      <a:lnTo>
                        <a:pt x="309" y="562"/>
                      </a:lnTo>
                      <a:lnTo>
                        <a:pt x="291" y="570"/>
                      </a:lnTo>
                      <a:lnTo>
                        <a:pt x="274" y="578"/>
                      </a:lnTo>
                      <a:lnTo>
                        <a:pt x="256" y="585"/>
                      </a:lnTo>
                      <a:lnTo>
                        <a:pt x="238" y="591"/>
                      </a:lnTo>
                      <a:lnTo>
                        <a:pt x="218" y="594"/>
                      </a:lnTo>
                      <a:lnTo>
                        <a:pt x="199" y="597"/>
                      </a:lnTo>
                      <a:lnTo>
                        <a:pt x="180" y="598"/>
                      </a:lnTo>
                      <a:lnTo>
                        <a:pt x="160" y="598"/>
                      </a:lnTo>
                      <a:lnTo>
                        <a:pt x="141" y="596"/>
                      </a:lnTo>
                      <a:lnTo>
                        <a:pt x="126" y="592"/>
                      </a:lnTo>
                      <a:lnTo>
                        <a:pt x="114" y="586"/>
                      </a:lnTo>
                      <a:lnTo>
                        <a:pt x="105" y="576"/>
                      </a:lnTo>
                      <a:lnTo>
                        <a:pt x="100" y="565"/>
                      </a:lnTo>
                      <a:lnTo>
                        <a:pt x="98" y="554"/>
                      </a:lnTo>
                      <a:lnTo>
                        <a:pt x="100" y="542"/>
                      </a:lnTo>
                      <a:lnTo>
                        <a:pt x="106" y="530"/>
                      </a:lnTo>
                      <a:lnTo>
                        <a:pt x="118" y="519"/>
                      </a:lnTo>
                      <a:lnTo>
                        <a:pt x="138" y="505"/>
                      </a:lnTo>
                      <a:lnTo>
                        <a:pt x="158" y="490"/>
                      </a:lnTo>
                      <a:lnTo>
                        <a:pt x="179" y="478"/>
                      </a:lnTo>
                      <a:lnTo>
                        <a:pt x="201" y="468"/>
                      </a:lnTo>
                      <a:lnTo>
                        <a:pt x="224" y="458"/>
                      </a:lnTo>
                      <a:lnTo>
                        <a:pt x="248" y="449"/>
                      </a:lnTo>
                      <a:lnTo>
                        <a:pt x="273" y="441"/>
                      </a:lnTo>
                      <a:lnTo>
                        <a:pt x="299" y="435"/>
                      </a:lnTo>
                      <a:lnTo>
                        <a:pt x="280" y="439"/>
                      </a:lnTo>
                      <a:lnTo>
                        <a:pt x="260" y="443"/>
                      </a:lnTo>
                      <a:lnTo>
                        <a:pt x="238" y="446"/>
                      </a:lnTo>
                      <a:lnTo>
                        <a:pt x="215" y="449"/>
                      </a:lnTo>
                      <a:lnTo>
                        <a:pt x="193" y="452"/>
                      </a:lnTo>
                      <a:lnTo>
                        <a:pt x="169" y="453"/>
                      </a:lnTo>
                      <a:lnTo>
                        <a:pt x="146" y="454"/>
                      </a:lnTo>
                      <a:lnTo>
                        <a:pt x="124" y="454"/>
                      </a:lnTo>
                      <a:lnTo>
                        <a:pt x="101" y="453"/>
                      </a:lnTo>
                      <a:lnTo>
                        <a:pt x="81" y="451"/>
                      </a:lnTo>
                      <a:lnTo>
                        <a:pt x="63" y="447"/>
                      </a:lnTo>
                      <a:lnTo>
                        <a:pt x="45" y="443"/>
                      </a:lnTo>
                      <a:lnTo>
                        <a:pt x="30" y="438"/>
                      </a:lnTo>
                      <a:lnTo>
                        <a:pt x="18" y="431"/>
                      </a:lnTo>
                      <a:lnTo>
                        <a:pt x="9" y="424"/>
                      </a:lnTo>
                      <a:lnTo>
                        <a:pt x="3" y="415"/>
                      </a:lnTo>
                      <a:lnTo>
                        <a:pt x="0" y="396"/>
                      </a:lnTo>
                      <a:lnTo>
                        <a:pt x="1" y="382"/>
                      </a:lnTo>
                      <a:lnTo>
                        <a:pt x="8" y="370"/>
                      </a:lnTo>
                      <a:lnTo>
                        <a:pt x="18" y="360"/>
                      </a:lnTo>
                      <a:lnTo>
                        <a:pt x="30" y="352"/>
                      </a:lnTo>
                      <a:lnTo>
                        <a:pt x="46" y="347"/>
                      </a:lnTo>
                      <a:lnTo>
                        <a:pt x="64" y="343"/>
                      </a:lnTo>
                      <a:lnTo>
                        <a:pt x="84" y="341"/>
                      </a:lnTo>
                      <a:lnTo>
                        <a:pt x="105" y="339"/>
                      </a:lnTo>
                      <a:lnTo>
                        <a:pt x="126" y="338"/>
                      </a:lnTo>
                      <a:lnTo>
                        <a:pt x="149" y="337"/>
                      </a:lnTo>
                      <a:lnTo>
                        <a:pt x="171" y="337"/>
                      </a:lnTo>
                      <a:lnTo>
                        <a:pt x="193" y="336"/>
                      </a:lnTo>
                      <a:lnTo>
                        <a:pt x="213" y="335"/>
                      </a:lnTo>
                      <a:lnTo>
                        <a:pt x="231" y="332"/>
                      </a:lnTo>
                      <a:lnTo>
                        <a:pt x="249" y="329"/>
                      </a:lnTo>
                      <a:lnTo>
                        <a:pt x="233" y="328"/>
                      </a:lnTo>
                      <a:lnTo>
                        <a:pt x="215" y="326"/>
                      </a:lnTo>
                      <a:lnTo>
                        <a:pt x="198" y="325"/>
                      </a:lnTo>
                      <a:lnTo>
                        <a:pt x="181" y="323"/>
                      </a:lnTo>
                      <a:lnTo>
                        <a:pt x="164" y="321"/>
                      </a:lnTo>
                      <a:lnTo>
                        <a:pt x="146" y="319"/>
                      </a:lnTo>
                      <a:lnTo>
                        <a:pt x="130" y="315"/>
                      </a:lnTo>
                      <a:lnTo>
                        <a:pt x="114" y="311"/>
                      </a:lnTo>
                      <a:lnTo>
                        <a:pt x="98" y="307"/>
                      </a:lnTo>
                      <a:lnTo>
                        <a:pt x="83" y="302"/>
                      </a:lnTo>
                      <a:lnTo>
                        <a:pt x="68" y="296"/>
                      </a:lnTo>
                      <a:lnTo>
                        <a:pt x="54" y="290"/>
                      </a:lnTo>
                      <a:lnTo>
                        <a:pt x="40" y="282"/>
                      </a:lnTo>
                      <a:lnTo>
                        <a:pt x="29" y="272"/>
                      </a:lnTo>
                      <a:lnTo>
                        <a:pt x="18" y="262"/>
                      </a:lnTo>
                      <a:lnTo>
                        <a:pt x="9" y="250"/>
                      </a:lnTo>
                      <a:lnTo>
                        <a:pt x="5" y="242"/>
                      </a:lnTo>
                      <a:lnTo>
                        <a:pt x="4" y="234"/>
                      </a:lnTo>
                      <a:lnTo>
                        <a:pt x="4" y="224"/>
                      </a:lnTo>
                      <a:lnTo>
                        <a:pt x="8" y="216"/>
                      </a:lnTo>
                      <a:lnTo>
                        <a:pt x="13" y="208"/>
                      </a:lnTo>
                      <a:lnTo>
                        <a:pt x="20" y="201"/>
                      </a:lnTo>
                      <a:lnTo>
                        <a:pt x="30" y="196"/>
                      </a:lnTo>
                      <a:lnTo>
                        <a:pt x="43" y="193"/>
                      </a:lnTo>
                      <a:lnTo>
                        <a:pt x="58" y="191"/>
                      </a:lnTo>
                      <a:lnTo>
                        <a:pt x="73" y="189"/>
                      </a:lnTo>
                      <a:lnTo>
                        <a:pt x="89" y="188"/>
                      </a:lnTo>
                      <a:lnTo>
                        <a:pt x="104" y="187"/>
                      </a:lnTo>
                      <a:lnTo>
                        <a:pt x="120" y="185"/>
                      </a:lnTo>
                      <a:lnTo>
                        <a:pt x="136" y="185"/>
                      </a:lnTo>
                      <a:lnTo>
                        <a:pt x="153" y="187"/>
                      </a:lnTo>
                      <a:lnTo>
                        <a:pt x="168" y="188"/>
                      </a:lnTo>
                      <a:lnTo>
                        <a:pt x="184" y="190"/>
                      </a:lnTo>
                      <a:lnTo>
                        <a:pt x="199" y="193"/>
                      </a:lnTo>
                      <a:lnTo>
                        <a:pt x="215" y="196"/>
                      </a:lnTo>
                      <a:lnTo>
                        <a:pt x="230" y="200"/>
                      </a:lnTo>
                      <a:lnTo>
                        <a:pt x="245" y="205"/>
                      </a:lnTo>
                      <a:lnTo>
                        <a:pt x="260" y="210"/>
                      </a:lnTo>
                      <a:lnTo>
                        <a:pt x="274" y="216"/>
                      </a:lnTo>
                      <a:lnTo>
                        <a:pt x="288" y="223"/>
                      </a:lnTo>
                      <a:lnTo>
                        <a:pt x="293" y="221"/>
                      </a:lnTo>
                      <a:lnTo>
                        <a:pt x="299" y="214"/>
                      </a:lnTo>
                      <a:lnTo>
                        <a:pt x="309" y="205"/>
                      </a:lnTo>
                      <a:lnTo>
                        <a:pt x="321" y="199"/>
                      </a:lnTo>
                      <a:lnTo>
                        <a:pt x="296" y="179"/>
                      </a:lnTo>
                      <a:lnTo>
                        <a:pt x="273" y="159"/>
                      </a:lnTo>
                      <a:lnTo>
                        <a:pt x="253" y="136"/>
                      </a:lnTo>
                      <a:lnTo>
                        <a:pt x="238" y="113"/>
                      </a:lnTo>
                      <a:lnTo>
                        <a:pt x="228" y="88"/>
                      </a:lnTo>
                      <a:lnTo>
                        <a:pt x="225" y="65"/>
                      </a:lnTo>
                      <a:lnTo>
                        <a:pt x="231" y="40"/>
                      </a:lnTo>
                      <a:lnTo>
                        <a:pt x="246" y="18"/>
                      </a:lnTo>
                      <a:lnTo>
                        <a:pt x="251" y="13"/>
                      </a:lnTo>
                      <a:lnTo>
                        <a:pt x="259" y="8"/>
                      </a:lnTo>
                      <a:lnTo>
                        <a:pt x="268" y="4"/>
                      </a:lnTo>
                      <a:lnTo>
                        <a:pt x="276" y="1"/>
                      </a:lnTo>
                      <a:lnTo>
                        <a:pt x="286" y="0"/>
                      </a:lnTo>
                      <a:lnTo>
                        <a:pt x="296" y="0"/>
                      </a:lnTo>
                      <a:lnTo>
                        <a:pt x="306" y="1"/>
                      </a:lnTo>
                      <a:lnTo>
                        <a:pt x="316" y="4"/>
                      </a:lnTo>
                      <a:lnTo>
                        <a:pt x="339" y="17"/>
                      </a:lnTo>
                      <a:lnTo>
                        <a:pt x="360" y="30"/>
                      </a:lnTo>
                      <a:lnTo>
                        <a:pt x="378" y="46"/>
                      </a:lnTo>
                      <a:lnTo>
                        <a:pt x="394" y="64"/>
                      </a:lnTo>
                      <a:lnTo>
                        <a:pt x="409" y="82"/>
                      </a:lnTo>
                      <a:lnTo>
                        <a:pt x="421" y="102"/>
                      </a:lnTo>
                      <a:lnTo>
                        <a:pt x="431" y="122"/>
                      </a:lnTo>
                      <a:lnTo>
                        <a:pt x="440" y="143"/>
                      </a:lnTo>
                      <a:lnTo>
                        <a:pt x="448" y="155"/>
                      </a:lnTo>
                      <a:lnTo>
                        <a:pt x="458" y="166"/>
                      </a:lnTo>
                      <a:lnTo>
                        <a:pt x="471" y="177"/>
                      </a:lnTo>
                      <a:lnTo>
                        <a:pt x="488" y="189"/>
                      </a:lnTo>
                      <a:lnTo>
                        <a:pt x="504" y="200"/>
                      </a:lnTo>
                      <a:lnTo>
                        <a:pt x="520" y="211"/>
                      </a:lnTo>
                      <a:lnTo>
                        <a:pt x="535" y="224"/>
                      </a:lnTo>
                      <a:lnTo>
                        <a:pt x="549" y="238"/>
                      </a:lnTo>
                      <a:lnTo>
                        <a:pt x="559" y="245"/>
                      </a:lnTo>
                      <a:lnTo>
                        <a:pt x="572" y="250"/>
                      </a:lnTo>
                      <a:lnTo>
                        <a:pt x="589" y="252"/>
                      </a:lnTo>
                      <a:lnTo>
                        <a:pt x="609" y="253"/>
                      </a:lnTo>
                      <a:lnTo>
                        <a:pt x="629" y="251"/>
                      </a:lnTo>
                      <a:lnTo>
                        <a:pt x="650" y="248"/>
                      </a:lnTo>
                      <a:lnTo>
                        <a:pt x="671" y="244"/>
                      </a:lnTo>
                      <a:lnTo>
                        <a:pt x="690" y="238"/>
                      </a:lnTo>
                      <a:lnTo>
                        <a:pt x="727" y="336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09" name="Freeform 9"/>
                <p:cNvSpPr>
                  <a:spLocks/>
                </p:cNvSpPr>
                <p:nvPr/>
              </p:nvSpPr>
              <p:spPr bwMode="auto">
                <a:xfrm>
                  <a:off x="1254" y="2671"/>
                  <a:ext cx="125" cy="34"/>
                </a:xfrm>
                <a:custGeom>
                  <a:avLst/>
                  <a:gdLst/>
                  <a:ahLst/>
                  <a:cxnLst>
                    <a:cxn ang="0">
                      <a:pos x="15" y="33"/>
                    </a:cxn>
                    <a:cxn ang="0">
                      <a:pos x="15" y="33"/>
                    </a:cxn>
                    <a:cxn ang="0">
                      <a:pos x="15" y="34"/>
                    </a:cxn>
                    <a:cxn ang="0">
                      <a:pos x="22" y="31"/>
                    </a:cxn>
                    <a:cxn ang="0">
                      <a:pos x="32" y="28"/>
                    </a:cxn>
                    <a:cxn ang="0">
                      <a:pos x="48" y="25"/>
                    </a:cxn>
                    <a:cxn ang="0">
                      <a:pos x="65" y="22"/>
                    </a:cxn>
                    <a:cxn ang="0">
                      <a:pos x="85" y="19"/>
                    </a:cxn>
                    <a:cxn ang="0">
                      <a:pos x="105" y="15"/>
                    </a:cxn>
                    <a:cxn ang="0">
                      <a:pos x="125" y="12"/>
                    </a:cxn>
                    <a:cxn ang="0">
                      <a:pos x="122" y="0"/>
                    </a:cxn>
                    <a:cxn ang="0">
                      <a:pos x="102" y="3"/>
                    </a:cxn>
                    <a:cxn ang="0">
                      <a:pos x="82" y="7"/>
                    </a:cxn>
                    <a:cxn ang="0">
                      <a:pos x="62" y="10"/>
                    </a:cxn>
                    <a:cxn ang="0">
                      <a:pos x="46" y="13"/>
                    </a:cxn>
                    <a:cxn ang="0">
                      <a:pos x="30" y="16"/>
                    </a:cxn>
                    <a:cxn ang="0">
                      <a:pos x="17" y="19"/>
                    </a:cxn>
                    <a:cxn ang="0">
                      <a:pos x="7" y="21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5" y="33"/>
                    </a:cxn>
                  </a:cxnLst>
                  <a:rect l="0" t="0" r="r" b="b"/>
                  <a:pathLst>
                    <a:path w="125" h="34">
                      <a:moveTo>
                        <a:pt x="15" y="33"/>
                      </a:move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22" y="31"/>
                      </a:lnTo>
                      <a:lnTo>
                        <a:pt x="32" y="28"/>
                      </a:lnTo>
                      <a:lnTo>
                        <a:pt x="48" y="25"/>
                      </a:lnTo>
                      <a:lnTo>
                        <a:pt x="65" y="22"/>
                      </a:lnTo>
                      <a:lnTo>
                        <a:pt x="85" y="19"/>
                      </a:lnTo>
                      <a:lnTo>
                        <a:pt x="105" y="15"/>
                      </a:lnTo>
                      <a:lnTo>
                        <a:pt x="125" y="12"/>
                      </a:lnTo>
                      <a:lnTo>
                        <a:pt x="122" y="0"/>
                      </a:lnTo>
                      <a:lnTo>
                        <a:pt x="102" y="3"/>
                      </a:lnTo>
                      <a:lnTo>
                        <a:pt x="82" y="7"/>
                      </a:lnTo>
                      <a:lnTo>
                        <a:pt x="62" y="10"/>
                      </a:lnTo>
                      <a:lnTo>
                        <a:pt x="46" y="13"/>
                      </a:lnTo>
                      <a:lnTo>
                        <a:pt x="30" y="16"/>
                      </a:lnTo>
                      <a:lnTo>
                        <a:pt x="17" y="19"/>
                      </a:lnTo>
                      <a:lnTo>
                        <a:pt x="7" y="21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0" name="Freeform 10"/>
                <p:cNvSpPr>
                  <a:spLocks/>
                </p:cNvSpPr>
                <p:nvPr/>
              </p:nvSpPr>
              <p:spPr bwMode="auto">
                <a:xfrm>
                  <a:off x="1030" y="2699"/>
                  <a:ext cx="239" cy="123"/>
                </a:xfrm>
                <a:custGeom>
                  <a:avLst/>
                  <a:gdLst/>
                  <a:ahLst/>
                  <a:cxnLst>
                    <a:cxn ang="0">
                      <a:pos x="15" y="117"/>
                    </a:cxn>
                    <a:cxn ang="0">
                      <a:pos x="8" y="122"/>
                    </a:cxn>
                    <a:cxn ang="0">
                      <a:pos x="26" y="123"/>
                    </a:cxn>
                    <a:cxn ang="0">
                      <a:pos x="45" y="121"/>
                    </a:cxn>
                    <a:cxn ang="0">
                      <a:pos x="63" y="119"/>
                    </a:cxn>
                    <a:cxn ang="0">
                      <a:pos x="81" y="117"/>
                    </a:cxn>
                    <a:cxn ang="0">
                      <a:pos x="99" y="113"/>
                    </a:cxn>
                    <a:cxn ang="0">
                      <a:pos x="116" y="109"/>
                    </a:cxn>
                    <a:cxn ang="0">
                      <a:pos x="133" y="104"/>
                    </a:cxn>
                    <a:cxn ang="0">
                      <a:pos x="149" y="97"/>
                    </a:cxn>
                    <a:cxn ang="0">
                      <a:pos x="164" y="88"/>
                    </a:cxn>
                    <a:cxn ang="0">
                      <a:pos x="177" y="80"/>
                    </a:cxn>
                    <a:cxn ang="0">
                      <a:pos x="190" y="70"/>
                    </a:cxn>
                    <a:cxn ang="0">
                      <a:pos x="202" y="60"/>
                    </a:cxn>
                    <a:cxn ang="0">
                      <a:pos x="214" y="46"/>
                    </a:cxn>
                    <a:cxn ang="0">
                      <a:pos x="224" y="34"/>
                    </a:cxn>
                    <a:cxn ang="0">
                      <a:pos x="232" y="20"/>
                    </a:cxn>
                    <a:cxn ang="0">
                      <a:pos x="239" y="5"/>
                    </a:cxn>
                    <a:cxn ang="0">
                      <a:pos x="224" y="0"/>
                    </a:cxn>
                    <a:cxn ang="0">
                      <a:pos x="217" y="16"/>
                    </a:cxn>
                    <a:cxn ang="0">
                      <a:pos x="209" y="28"/>
                    </a:cxn>
                    <a:cxn ang="0">
                      <a:pos x="201" y="40"/>
                    </a:cxn>
                    <a:cxn ang="0">
                      <a:pos x="190" y="52"/>
                    </a:cxn>
                    <a:cxn ang="0">
                      <a:pos x="180" y="62"/>
                    </a:cxn>
                    <a:cxn ang="0">
                      <a:pos x="167" y="70"/>
                    </a:cxn>
                    <a:cxn ang="0">
                      <a:pos x="154" y="78"/>
                    </a:cxn>
                    <a:cxn ang="0">
                      <a:pos x="141" y="86"/>
                    </a:cxn>
                    <a:cxn ang="0">
                      <a:pos x="128" y="91"/>
                    </a:cxn>
                    <a:cxn ang="0">
                      <a:pos x="111" y="97"/>
                    </a:cxn>
                    <a:cxn ang="0">
                      <a:pos x="96" y="101"/>
                    </a:cxn>
                    <a:cxn ang="0">
                      <a:pos x="79" y="105"/>
                    </a:cxn>
                    <a:cxn ang="0">
                      <a:pos x="63" y="107"/>
                    </a:cxn>
                    <a:cxn ang="0">
                      <a:pos x="45" y="109"/>
                    </a:cxn>
                    <a:cxn ang="0">
                      <a:pos x="26" y="109"/>
                    </a:cxn>
                    <a:cxn ang="0">
                      <a:pos x="8" y="110"/>
                    </a:cxn>
                    <a:cxn ang="0">
                      <a:pos x="0" y="115"/>
                    </a:cxn>
                    <a:cxn ang="0">
                      <a:pos x="8" y="109"/>
                    </a:cxn>
                    <a:cxn ang="0">
                      <a:pos x="1" y="109"/>
                    </a:cxn>
                    <a:cxn ang="0">
                      <a:pos x="0" y="115"/>
                    </a:cxn>
                    <a:cxn ang="0">
                      <a:pos x="15" y="117"/>
                    </a:cxn>
                  </a:cxnLst>
                  <a:rect l="0" t="0" r="r" b="b"/>
                  <a:pathLst>
                    <a:path w="239" h="123">
                      <a:moveTo>
                        <a:pt x="15" y="117"/>
                      </a:moveTo>
                      <a:lnTo>
                        <a:pt x="8" y="122"/>
                      </a:lnTo>
                      <a:lnTo>
                        <a:pt x="26" y="123"/>
                      </a:lnTo>
                      <a:lnTo>
                        <a:pt x="45" y="121"/>
                      </a:lnTo>
                      <a:lnTo>
                        <a:pt x="63" y="119"/>
                      </a:lnTo>
                      <a:lnTo>
                        <a:pt x="81" y="117"/>
                      </a:lnTo>
                      <a:lnTo>
                        <a:pt x="99" y="113"/>
                      </a:lnTo>
                      <a:lnTo>
                        <a:pt x="116" y="109"/>
                      </a:lnTo>
                      <a:lnTo>
                        <a:pt x="133" y="104"/>
                      </a:lnTo>
                      <a:lnTo>
                        <a:pt x="149" y="97"/>
                      </a:lnTo>
                      <a:lnTo>
                        <a:pt x="164" y="88"/>
                      </a:lnTo>
                      <a:lnTo>
                        <a:pt x="177" y="80"/>
                      </a:lnTo>
                      <a:lnTo>
                        <a:pt x="190" y="70"/>
                      </a:lnTo>
                      <a:lnTo>
                        <a:pt x="202" y="60"/>
                      </a:lnTo>
                      <a:lnTo>
                        <a:pt x="214" y="46"/>
                      </a:lnTo>
                      <a:lnTo>
                        <a:pt x="224" y="34"/>
                      </a:lnTo>
                      <a:lnTo>
                        <a:pt x="232" y="20"/>
                      </a:lnTo>
                      <a:lnTo>
                        <a:pt x="239" y="5"/>
                      </a:lnTo>
                      <a:lnTo>
                        <a:pt x="224" y="0"/>
                      </a:lnTo>
                      <a:lnTo>
                        <a:pt x="217" y="16"/>
                      </a:lnTo>
                      <a:lnTo>
                        <a:pt x="209" y="28"/>
                      </a:lnTo>
                      <a:lnTo>
                        <a:pt x="201" y="40"/>
                      </a:lnTo>
                      <a:lnTo>
                        <a:pt x="190" y="52"/>
                      </a:lnTo>
                      <a:lnTo>
                        <a:pt x="180" y="62"/>
                      </a:lnTo>
                      <a:lnTo>
                        <a:pt x="167" y="70"/>
                      </a:lnTo>
                      <a:lnTo>
                        <a:pt x="154" y="78"/>
                      </a:lnTo>
                      <a:lnTo>
                        <a:pt x="141" y="86"/>
                      </a:lnTo>
                      <a:lnTo>
                        <a:pt x="128" y="91"/>
                      </a:lnTo>
                      <a:lnTo>
                        <a:pt x="111" y="97"/>
                      </a:lnTo>
                      <a:lnTo>
                        <a:pt x="96" y="101"/>
                      </a:lnTo>
                      <a:lnTo>
                        <a:pt x="79" y="105"/>
                      </a:lnTo>
                      <a:lnTo>
                        <a:pt x="63" y="107"/>
                      </a:lnTo>
                      <a:lnTo>
                        <a:pt x="45" y="109"/>
                      </a:lnTo>
                      <a:lnTo>
                        <a:pt x="26" y="109"/>
                      </a:lnTo>
                      <a:lnTo>
                        <a:pt x="8" y="110"/>
                      </a:lnTo>
                      <a:lnTo>
                        <a:pt x="0" y="115"/>
                      </a:lnTo>
                      <a:lnTo>
                        <a:pt x="8" y="109"/>
                      </a:lnTo>
                      <a:lnTo>
                        <a:pt x="1" y="109"/>
                      </a:lnTo>
                      <a:lnTo>
                        <a:pt x="0" y="115"/>
                      </a:lnTo>
                      <a:lnTo>
                        <a:pt x="15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1" name="Freeform 11"/>
                <p:cNvSpPr>
                  <a:spLocks/>
                </p:cNvSpPr>
                <p:nvPr/>
              </p:nvSpPr>
              <p:spPr bwMode="auto">
                <a:xfrm>
                  <a:off x="790" y="2814"/>
                  <a:ext cx="255" cy="132"/>
                </a:xfrm>
                <a:custGeom>
                  <a:avLst/>
                  <a:gdLst/>
                  <a:ahLst/>
                  <a:cxnLst>
                    <a:cxn ang="0">
                      <a:pos x="0" y="129"/>
                    </a:cxn>
                    <a:cxn ang="0">
                      <a:pos x="0" y="129"/>
                    </a:cxn>
                    <a:cxn ang="0">
                      <a:pos x="20" y="131"/>
                    </a:cxn>
                    <a:cxn ang="0">
                      <a:pos x="40" y="132"/>
                    </a:cxn>
                    <a:cxn ang="0">
                      <a:pos x="59" y="130"/>
                    </a:cxn>
                    <a:cxn ang="0">
                      <a:pos x="79" y="127"/>
                    </a:cxn>
                    <a:cxn ang="0">
                      <a:pos x="99" y="124"/>
                    </a:cxn>
                    <a:cxn ang="0">
                      <a:pos x="119" y="118"/>
                    </a:cxn>
                    <a:cxn ang="0">
                      <a:pos x="138" y="112"/>
                    </a:cxn>
                    <a:cxn ang="0">
                      <a:pos x="155" y="103"/>
                    </a:cxn>
                    <a:cxn ang="0">
                      <a:pos x="173" y="94"/>
                    </a:cxn>
                    <a:cxn ang="0">
                      <a:pos x="189" y="84"/>
                    </a:cxn>
                    <a:cxn ang="0">
                      <a:pos x="204" y="72"/>
                    </a:cxn>
                    <a:cxn ang="0">
                      <a:pos x="218" y="60"/>
                    </a:cxn>
                    <a:cxn ang="0">
                      <a:pos x="230" y="47"/>
                    </a:cxn>
                    <a:cxn ang="0">
                      <a:pos x="241" y="33"/>
                    </a:cxn>
                    <a:cxn ang="0">
                      <a:pos x="249" y="18"/>
                    </a:cxn>
                    <a:cxn ang="0">
                      <a:pos x="255" y="2"/>
                    </a:cxn>
                    <a:cxn ang="0">
                      <a:pos x="240" y="0"/>
                    </a:cxn>
                    <a:cxn ang="0">
                      <a:pos x="234" y="14"/>
                    </a:cxn>
                    <a:cxn ang="0">
                      <a:pos x="226" y="27"/>
                    </a:cxn>
                    <a:cxn ang="0">
                      <a:pos x="218" y="41"/>
                    </a:cxn>
                    <a:cxn ang="0">
                      <a:pos x="205" y="52"/>
                    </a:cxn>
                    <a:cxn ang="0">
                      <a:pos x="194" y="63"/>
                    </a:cxn>
                    <a:cxn ang="0">
                      <a:pos x="179" y="74"/>
                    </a:cxn>
                    <a:cxn ang="0">
                      <a:pos x="165" y="84"/>
                    </a:cxn>
                    <a:cxn ang="0">
                      <a:pos x="148" y="91"/>
                    </a:cxn>
                    <a:cxn ang="0">
                      <a:pos x="130" y="99"/>
                    </a:cxn>
                    <a:cxn ang="0">
                      <a:pos x="114" y="105"/>
                    </a:cxn>
                    <a:cxn ang="0">
                      <a:pos x="96" y="112"/>
                    </a:cxn>
                    <a:cxn ang="0">
                      <a:pos x="76" y="115"/>
                    </a:cxn>
                    <a:cxn ang="0">
                      <a:pos x="59" y="118"/>
                    </a:cxn>
                    <a:cxn ang="0">
                      <a:pos x="40" y="118"/>
                    </a:cxn>
                    <a:cxn ang="0">
                      <a:pos x="20" y="119"/>
                    </a:cxn>
                    <a:cxn ang="0">
                      <a:pos x="3" y="117"/>
                    </a:cxn>
                    <a:cxn ang="0">
                      <a:pos x="3" y="11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55" h="132">
                      <a:moveTo>
                        <a:pt x="0" y="129"/>
                      </a:moveTo>
                      <a:lnTo>
                        <a:pt x="0" y="129"/>
                      </a:lnTo>
                      <a:lnTo>
                        <a:pt x="20" y="131"/>
                      </a:lnTo>
                      <a:lnTo>
                        <a:pt x="40" y="132"/>
                      </a:lnTo>
                      <a:lnTo>
                        <a:pt x="59" y="130"/>
                      </a:lnTo>
                      <a:lnTo>
                        <a:pt x="79" y="127"/>
                      </a:lnTo>
                      <a:lnTo>
                        <a:pt x="99" y="124"/>
                      </a:lnTo>
                      <a:lnTo>
                        <a:pt x="119" y="118"/>
                      </a:lnTo>
                      <a:lnTo>
                        <a:pt x="138" y="112"/>
                      </a:lnTo>
                      <a:lnTo>
                        <a:pt x="155" y="103"/>
                      </a:lnTo>
                      <a:lnTo>
                        <a:pt x="173" y="94"/>
                      </a:lnTo>
                      <a:lnTo>
                        <a:pt x="189" y="84"/>
                      </a:lnTo>
                      <a:lnTo>
                        <a:pt x="204" y="72"/>
                      </a:lnTo>
                      <a:lnTo>
                        <a:pt x="218" y="60"/>
                      </a:lnTo>
                      <a:lnTo>
                        <a:pt x="230" y="47"/>
                      </a:lnTo>
                      <a:lnTo>
                        <a:pt x="241" y="33"/>
                      </a:lnTo>
                      <a:lnTo>
                        <a:pt x="249" y="18"/>
                      </a:lnTo>
                      <a:lnTo>
                        <a:pt x="255" y="2"/>
                      </a:lnTo>
                      <a:lnTo>
                        <a:pt x="240" y="0"/>
                      </a:lnTo>
                      <a:lnTo>
                        <a:pt x="234" y="14"/>
                      </a:lnTo>
                      <a:lnTo>
                        <a:pt x="226" y="27"/>
                      </a:lnTo>
                      <a:lnTo>
                        <a:pt x="218" y="41"/>
                      </a:lnTo>
                      <a:lnTo>
                        <a:pt x="205" y="52"/>
                      </a:lnTo>
                      <a:lnTo>
                        <a:pt x="194" y="63"/>
                      </a:lnTo>
                      <a:lnTo>
                        <a:pt x="179" y="74"/>
                      </a:lnTo>
                      <a:lnTo>
                        <a:pt x="165" y="84"/>
                      </a:lnTo>
                      <a:lnTo>
                        <a:pt x="148" y="91"/>
                      </a:lnTo>
                      <a:lnTo>
                        <a:pt x="130" y="99"/>
                      </a:lnTo>
                      <a:lnTo>
                        <a:pt x="114" y="105"/>
                      </a:lnTo>
                      <a:lnTo>
                        <a:pt x="96" y="112"/>
                      </a:lnTo>
                      <a:lnTo>
                        <a:pt x="76" y="115"/>
                      </a:lnTo>
                      <a:lnTo>
                        <a:pt x="59" y="118"/>
                      </a:lnTo>
                      <a:lnTo>
                        <a:pt x="40" y="118"/>
                      </a:lnTo>
                      <a:lnTo>
                        <a:pt x="20" y="119"/>
                      </a:lnTo>
                      <a:lnTo>
                        <a:pt x="3" y="117"/>
                      </a:lnTo>
                      <a:lnTo>
                        <a:pt x="3" y="11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2" name="Freeform 12"/>
                <p:cNvSpPr>
                  <a:spLocks/>
                </p:cNvSpPr>
                <p:nvPr/>
              </p:nvSpPr>
              <p:spPr bwMode="auto">
                <a:xfrm>
                  <a:off x="739" y="2855"/>
                  <a:ext cx="54" cy="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11" y="13"/>
                    </a:cxn>
                    <a:cxn ang="0">
                      <a:pos x="4" y="26"/>
                    </a:cxn>
                    <a:cxn ang="0">
                      <a:pos x="0" y="40"/>
                    </a:cxn>
                    <a:cxn ang="0">
                      <a:pos x="4" y="52"/>
                    </a:cxn>
                    <a:cxn ang="0">
                      <a:pos x="9" y="65"/>
                    </a:cxn>
                    <a:cxn ang="0">
                      <a:pos x="20" y="77"/>
                    </a:cxn>
                    <a:cxn ang="0">
                      <a:pos x="35" y="84"/>
                    </a:cxn>
                    <a:cxn ang="0">
                      <a:pos x="51" y="88"/>
                    </a:cxn>
                    <a:cxn ang="0">
                      <a:pos x="54" y="76"/>
                    </a:cxn>
                    <a:cxn ang="0">
                      <a:pos x="40" y="72"/>
                    </a:cxn>
                    <a:cxn ang="0">
                      <a:pos x="30" y="66"/>
                    </a:cxn>
                    <a:cxn ang="0">
                      <a:pos x="24" y="59"/>
                    </a:cxn>
                    <a:cxn ang="0">
                      <a:pos x="19" y="50"/>
                    </a:cxn>
                    <a:cxn ang="0">
                      <a:pos x="17" y="40"/>
                    </a:cxn>
                    <a:cxn ang="0">
                      <a:pos x="19" y="30"/>
                    </a:cxn>
                    <a:cxn ang="0">
                      <a:pos x="24" y="19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54" h="8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1" y="13"/>
                      </a:lnTo>
                      <a:lnTo>
                        <a:pt x="4" y="26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9" y="65"/>
                      </a:lnTo>
                      <a:lnTo>
                        <a:pt x="20" y="77"/>
                      </a:lnTo>
                      <a:lnTo>
                        <a:pt x="35" y="84"/>
                      </a:lnTo>
                      <a:lnTo>
                        <a:pt x="51" y="88"/>
                      </a:lnTo>
                      <a:lnTo>
                        <a:pt x="54" y="76"/>
                      </a:lnTo>
                      <a:lnTo>
                        <a:pt x="40" y="72"/>
                      </a:lnTo>
                      <a:lnTo>
                        <a:pt x="30" y="66"/>
                      </a:lnTo>
                      <a:lnTo>
                        <a:pt x="24" y="59"/>
                      </a:lnTo>
                      <a:lnTo>
                        <a:pt x="19" y="50"/>
                      </a:lnTo>
                      <a:lnTo>
                        <a:pt x="17" y="40"/>
                      </a:lnTo>
                      <a:lnTo>
                        <a:pt x="19" y="30"/>
                      </a:lnTo>
                      <a:lnTo>
                        <a:pt x="24" y="19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3" name="Freeform 13"/>
                <p:cNvSpPr>
                  <a:spLocks/>
                </p:cNvSpPr>
                <p:nvPr/>
              </p:nvSpPr>
              <p:spPr bwMode="auto">
                <a:xfrm>
                  <a:off x="763" y="2770"/>
                  <a:ext cx="188" cy="95"/>
                </a:xfrm>
                <a:custGeom>
                  <a:avLst/>
                  <a:gdLst/>
                  <a:ahLst/>
                  <a:cxnLst>
                    <a:cxn ang="0">
                      <a:pos x="188" y="12"/>
                    </a:cxn>
                    <a:cxn ang="0">
                      <a:pos x="185" y="0"/>
                    </a:cxn>
                    <a:cxn ang="0">
                      <a:pos x="157" y="6"/>
                    </a:cxn>
                    <a:cxn ang="0">
                      <a:pos x="132" y="14"/>
                    </a:cxn>
                    <a:cxn ang="0">
                      <a:pos x="107" y="23"/>
                    </a:cxn>
                    <a:cxn ang="0">
                      <a:pos x="85" y="33"/>
                    </a:cxn>
                    <a:cxn ang="0">
                      <a:pos x="62" y="44"/>
                    </a:cxn>
                    <a:cxn ang="0">
                      <a:pos x="40" y="56"/>
                    </a:cxn>
                    <a:cxn ang="0">
                      <a:pos x="20" y="71"/>
                    </a:cxn>
                    <a:cxn ang="0">
                      <a:pos x="0" y="85"/>
                    </a:cxn>
                    <a:cxn ang="0">
                      <a:pos x="10" y="95"/>
                    </a:cxn>
                    <a:cxn ang="0">
                      <a:pos x="30" y="81"/>
                    </a:cxn>
                    <a:cxn ang="0">
                      <a:pos x="50" y="67"/>
                    </a:cxn>
                    <a:cxn ang="0">
                      <a:pos x="70" y="54"/>
                    </a:cxn>
                    <a:cxn ang="0">
                      <a:pos x="92" y="45"/>
                    </a:cxn>
                    <a:cxn ang="0">
                      <a:pos x="115" y="35"/>
                    </a:cxn>
                    <a:cxn ang="0">
                      <a:pos x="137" y="27"/>
                    </a:cxn>
                    <a:cxn ang="0">
                      <a:pos x="162" y="18"/>
                    </a:cxn>
                    <a:cxn ang="0">
                      <a:pos x="187" y="12"/>
                    </a:cxn>
                    <a:cxn ang="0">
                      <a:pos x="183" y="0"/>
                    </a:cxn>
                    <a:cxn ang="0">
                      <a:pos x="188" y="12"/>
                    </a:cxn>
                  </a:cxnLst>
                  <a:rect l="0" t="0" r="r" b="b"/>
                  <a:pathLst>
                    <a:path w="188" h="95">
                      <a:moveTo>
                        <a:pt x="188" y="12"/>
                      </a:moveTo>
                      <a:lnTo>
                        <a:pt x="185" y="0"/>
                      </a:lnTo>
                      <a:lnTo>
                        <a:pt x="157" y="6"/>
                      </a:lnTo>
                      <a:lnTo>
                        <a:pt x="132" y="14"/>
                      </a:lnTo>
                      <a:lnTo>
                        <a:pt x="107" y="23"/>
                      </a:lnTo>
                      <a:lnTo>
                        <a:pt x="85" y="33"/>
                      </a:lnTo>
                      <a:lnTo>
                        <a:pt x="62" y="44"/>
                      </a:lnTo>
                      <a:lnTo>
                        <a:pt x="40" y="56"/>
                      </a:lnTo>
                      <a:lnTo>
                        <a:pt x="20" y="71"/>
                      </a:lnTo>
                      <a:lnTo>
                        <a:pt x="0" y="85"/>
                      </a:lnTo>
                      <a:lnTo>
                        <a:pt x="10" y="95"/>
                      </a:lnTo>
                      <a:lnTo>
                        <a:pt x="30" y="81"/>
                      </a:lnTo>
                      <a:lnTo>
                        <a:pt x="50" y="67"/>
                      </a:lnTo>
                      <a:lnTo>
                        <a:pt x="70" y="54"/>
                      </a:lnTo>
                      <a:lnTo>
                        <a:pt x="92" y="45"/>
                      </a:lnTo>
                      <a:lnTo>
                        <a:pt x="115" y="35"/>
                      </a:lnTo>
                      <a:lnTo>
                        <a:pt x="137" y="27"/>
                      </a:lnTo>
                      <a:lnTo>
                        <a:pt x="162" y="18"/>
                      </a:lnTo>
                      <a:lnTo>
                        <a:pt x="187" y="12"/>
                      </a:lnTo>
                      <a:lnTo>
                        <a:pt x="183" y="0"/>
                      </a:lnTo>
                      <a:lnTo>
                        <a:pt x="18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4" name="Freeform 14"/>
                <p:cNvSpPr>
                  <a:spLocks/>
                </p:cNvSpPr>
                <p:nvPr/>
              </p:nvSpPr>
              <p:spPr bwMode="auto">
                <a:xfrm>
                  <a:off x="645" y="2754"/>
                  <a:ext cx="306" cy="4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8" y="15"/>
                    </a:cxn>
                    <a:cxn ang="0">
                      <a:pos x="18" y="23"/>
                    </a:cxn>
                    <a:cxn ang="0">
                      <a:pos x="31" y="31"/>
                    </a:cxn>
                    <a:cxn ang="0">
                      <a:pos x="48" y="36"/>
                    </a:cxn>
                    <a:cxn ang="0">
                      <a:pos x="66" y="41"/>
                    </a:cxn>
                    <a:cxn ang="0">
                      <a:pos x="85" y="44"/>
                    </a:cxn>
                    <a:cxn ang="0">
                      <a:pos x="106" y="46"/>
                    </a:cxn>
                    <a:cxn ang="0">
                      <a:pos x="129" y="48"/>
                    </a:cxn>
                    <a:cxn ang="0">
                      <a:pos x="151" y="48"/>
                    </a:cxn>
                    <a:cxn ang="0">
                      <a:pos x="174" y="46"/>
                    </a:cxn>
                    <a:cxn ang="0">
                      <a:pos x="198" y="45"/>
                    </a:cxn>
                    <a:cxn ang="0">
                      <a:pos x="220" y="43"/>
                    </a:cxn>
                    <a:cxn ang="0">
                      <a:pos x="244" y="40"/>
                    </a:cxn>
                    <a:cxn ang="0">
                      <a:pos x="266" y="36"/>
                    </a:cxn>
                    <a:cxn ang="0">
                      <a:pos x="286" y="32"/>
                    </a:cxn>
                    <a:cxn ang="0">
                      <a:pos x="306" y="28"/>
                    </a:cxn>
                    <a:cxn ang="0">
                      <a:pos x="301" y="16"/>
                    </a:cxn>
                    <a:cxn ang="0">
                      <a:pos x="284" y="20"/>
                    </a:cxn>
                    <a:cxn ang="0">
                      <a:pos x="264" y="24"/>
                    </a:cxn>
                    <a:cxn ang="0">
                      <a:pos x="241" y="27"/>
                    </a:cxn>
                    <a:cxn ang="0">
                      <a:pos x="220" y="30"/>
                    </a:cxn>
                    <a:cxn ang="0">
                      <a:pos x="198" y="32"/>
                    </a:cxn>
                    <a:cxn ang="0">
                      <a:pos x="174" y="33"/>
                    </a:cxn>
                    <a:cxn ang="0">
                      <a:pos x="151" y="33"/>
                    </a:cxn>
                    <a:cxn ang="0">
                      <a:pos x="129" y="33"/>
                    </a:cxn>
                    <a:cxn ang="0">
                      <a:pos x="106" y="33"/>
                    </a:cxn>
                    <a:cxn ang="0">
                      <a:pos x="88" y="31"/>
                    </a:cxn>
                    <a:cxn ang="0">
                      <a:pos x="69" y="28"/>
                    </a:cxn>
                    <a:cxn ang="0">
                      <a:pos x="53" y="24"/>
                    </a:cxn>
                    <a:cxn ang="0">
                      <a:pos x="39" y="19"/>
                    </a:cxn>
                    <a:cxn ang="0">
                      <a:pos x="28" y="13"/>
                    </a:cxn>
                    <a:cxn ang="0">
                      <a:pos x="20" y="7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06" h="48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8" y="15"/>
                      </a:lnTo>
                      <a:lnTo>
                        <a:pt x="18" y="23"/>
                      </a:lnTo>
                      <a:lnTo>
                        <a:pt x="31" y="31"/>
                      </a:lnTo>
                      <a:lnTo>
                        <a:pt x="48" y="36"/>
                      </a:lnTo>
                      <a:lnTo>
                        <a:pt x="66" y="41"/>
                      </a:lnTo>
                      <a:lnTo>
                        <a:pt x="85" y="44"/>
                      </a:lnTo>
                      <a:lnTo>
                        <a:pt x="106" y="46"/>
                      </a:lnTo>
                      <a:lnTo>
                        <a:pt x="129" y="48"/>
                      </a:lnTo>
                      <a:lnTo>
                        <a:pt x="151" y="48"/>
                      </a:lnTo>
                      <a:lnTo>
                        <a:pt x="174" y="46"/>
                      </a:lnTo>
                      <a:lnTo>
                        <a:pt x="198" y="45"/>
                      </a:lnTo>
                      <a:lnTo>
                        <a:pt x="220" y="43"/>
                      </a:lnTo>
                      <a:lnTo>
                        <a:pt x="244" y="40"/>
                      </a:lnTo>
                      <a:lnTo>
                        <a:pt x="266" y="36"/>
                      </a:lnTo>
                      <a:lnTo>
                        <a:pt x="286" y="32"/>
                      </a:lnTo>
                      <a:lnTo>
                        <a:pt x="306" y="28"/>
                      </a:lnTo>
                      <a:lnTo>
                        <a:pt x="301" y="16"/>
                      </a:lnTo>
                      <a:lnTo>
                        <a:pt x="284" y="20"/>
                      </a:lnTo>
                      <a:lnTo>
                        <a:pt x="264" y="24"/>
                      </a:lnTo>
                      <a:lnTo>
                        <a:pt x="241" y="27"/>
                      </a:lnTo>
                      <a:lnTo>
                        <a:pt x="220" y="30"/>
                      </a:lnTo>
                      <a:lnTo>
                        <a:pt x="198" y="32"/>
                      </a:lnTo>
                      <a:lnTo>
                        <a:pt x="174" y="33"/>
                      </a:lnTo>
                      <a:lnTo>
                        <a:pt x="151" y="33"/>
                      </a:lnTo>
                      <a:lnTo>
                        <a:pt x="129" y="33"/>
                      </a:lnTo>
                      <a:lnTo>
                        <a:pt x="106" y="33"/>
                      </a:lnTo>
                      <a:lnTo>
                        <a:pt x="88" y="31"/>
                      </a:lnTo>
                      <a:lnTo>
                        <a:pt x="69" y="28"/>
                      </a:lnTo>
                      <a:lnTo>
                        <a:pt x="53" y="24"/>
                      </a:lnTo>
                      <a:lnTo>
                        <a:pt x="39" y="19"/>
                      </a:lnTo>
                      <a:lnTo>
                        <a:pt x="28" y="13"/>
                      </a:lnTo>
                      <a:lnTo>
                        <a:pt x="20" y="7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5" name="Freeform 15"/>
                <p:cNvSpPr>
                  <a:spLocks/>
                </p:cNvSpPr>
                <p:nvPr/>
              </p:nvSpPr>
              <p:spPr bwMode="auto">
                <a:xfrm>
                  <a:off x="641" y="2664"/>
                  <a:ext cx="297" cy="93"/>
                </a:xfrm>
                <a:custGeom>
                  <a:avLst/>
                  <a:gdLst/>
                  <a:ahLst/>
                  <a:cxnLst>
                    <a:cxn ang="0">
                      <a:pos x="258" y="12"/>
                    </a:cxn>
                    <a:cxn ang="0">
                      <a:pos x="255" y="0"/>
                    </a:cxn>
                    <a:cxn ang="0">
                      <a:pos x="239" y="3"/>
                    </a:cxn>
                    <a:cxn ang="0">
                      <a:pos x="222" y="6"/>
                    </a:cxn>
                    <a:cxn ang="0">
                      <a:pos x="202" y="7"/>
                    </a:cxn>
                    <a:cxn ang="0">
                      <a:pos x="180" y="7"/>
                    </a:cxn>
                    <a:cxn ang="0">
                      <a:pos x="158" y="7"/>
                    </a:cxn>
                    <a:cxn ang="0">
                      <a:pos x="135" y="9"/>
                    </a:cxn>
                    <a:cxn ang="0">
                      <a:pos x="114" y="10"/>
                    </a:cxn>
                    <a:cxn ang="0">
                      <a:pos x="93" y="12"/>
                    </a:cxn>
                    <a:cxn ang="0">
                      <a:pos x="72" y="14"/>
                    </a:cxn>
                    <a:cxn ang="0">
                      <a:pos x="53" y="18"/>
                    </a:cxn>
                    <a:cxn ang="0">
                      <a:pos x="35" y="23"/>
                    </a:cxn>
                    <a:cxn ang="0">
                      <a:pos x="22" y="32"/>
                    </a:cxn>
                    <a:cxn ang="0">
                      <a:pos x="10" y="44"/>
                    </a:cxn>
                    <a:cxn ang="0">
                      <a:pos x="3" y="58"/>
                    </a:cxn>
                    <a:cxn ang="0">
                      <a:pos x="0" y="73"/>
                    </a:cxn>
                    <a:cxn ang="0">
                      <a:pos x="4" y="93"/>
                    </a:cxn>
                    <a:cxn ang="0">
                      <a:pos x="19" y="91"/>
                    </a:cxn>
                    <a:cxn ang="0">
                      <a:pos x="18" y="73"/>
                    </a:cxn>
                    <a:cxn ang="0">
                      <a:pos x="18" y="60"/>
                    </a:cxn>
                    <a:cxn ang="0">
                      <a:pos x="23" y="50"/>
                    </a:cxn>
                    <a:cxn ang="0">
                      <a:pos x="32" y="43"/>
                    </a:cxn>
                    <a:cxn ang="0">
                      <a:pos x="43" y="35"/>
                    </a:cxn>
                    <a:cxn ang="0">
                      <a:pos x="58" y="30"/>
                    </a:cxn>
                    <a:cxn ang="0">
                      <a:pos x="74" y="26"/>
                    </a:cxn>
                    <a:cxn ang="0">
                      <a:pos x="93" y="24"/>
                    </a:cxn>
                    <a:cxn ang="0">
                      <a:pos x="114" y="22"/>
                    </a:cxn>
                    <a:cxn ang="0">
                      <a:pos x="135" y="21"/>
                    </a:cxn>
                    <a:cxn ang="0">
                      <a:pos x="158" y="21"/>
                    </a:cxn>
                    <a:cxn ang="0">
                      <a:pos x="180" y="21"/>
                    </a:cxn>
                    <a:cxn ang="0">
                      <a:pos x="202" y="19"/>
                    </a:cxn>
                    <a:cxn ang="0">
                      <a:pos x="222" y="18"/>
                    </a:cxn>
                    <a:cxn ang="0">
                      <a:pos x="242" y="15"/>
                    </a:cxn>
                    <a:cxn ang="0">
                      <a:pos x="260" y="12"/>
                    </a:cxn>
                    <a:cxn ang="0">
                      <a:pos x="258" y="0"/>
                    </a:cxn>
                    <a:cxn ang="0">
                      <a:pos x="260" y="12"/>
                    </a:cxn>
                    <a:cxn ang="0">
                      <a:pos x="297" y="3"/>
                    </a:cxn>
                    <a:cxn ang="0">
                      <a:pos x="258" y="0"/>
                    </a:cxn>
                    <a:cxn ang="0">
                      <a:pos x="258" y="12"/>
                    </a:cxn>
                  </a:cxnLst>
                  <a:rect l="0" t="0" r="r" b="b"/>
                  <a:pathLst>
                    <a:path w="297" h="93">
                      <a:moveTo>
                        <a:pt x="258" y="12"/>
                      </a:moveTo>
                      <a:lnTo>
                        <a:pt x="255" y="0"/>
                      </a:lnTo>
                      <a:lnTo>
                        <a:pt x="239" y="3"/>
                      </a:lnTo>
                      <a:lnTo>
                        <a:pt x="222" y="6"/>
                      </a:lnTo>
                      <a:lnTo>
                        <a:pt x="202" y="7"/>
                      </a:lnTo>
                      <a:lnTo>
                        <a:pt x="180" y="7"/>
                      </a:lnTo>
                      <a:lnTo>
                        <a:pt x="158" y="7"/>
                      </a:lnTo>
                      <a:lnTo>
                        <a:pt x="135" y="9"/>
                      </a:lnTo>
                      <a:lnTo>
                        <a:pt x="114" y="10"/>
                      </a:lnTo>
                      <a:lnTo>
                        <a:pt x="93" y="12"/>
                      </a:lnTo>
                      <a:lnTo>
                        <a:pt x="72" y="14"/>
                      </a:lnTo>
                      <a:lnTo>
                        <a:pt x="53" y="18"/>
                      </a:lnTo>
                      <a:lnTo>
                        <a:pt x="35" y="23"/>
                      </a:lnTo>
                      <a:lnTo>
                        <a:pt x="22" y="32"/>
                      </a:lnTo>
                      <a:lnTo>
                        <a:pt x="10" y="44"/>
                      </a:lnTo>
                      <a:lnTo>
                        <a:pt x="3" y="58"/>
                      </a:lnTo>
                      <a:lnTo>
                        <a:pt x="0" y="73"/>
                      </a:lnTo>
                      <a:lnTo>
                        <a:pt x="4" y="93"/>
                      </a:lnTo>
                      <a:lnTo>
                        <a:pt x="19" y="91"/>
                      </a:lnTo>
                      <a:lnTo>
                        <a:pt x="18" y="73"/>
                      </a:lnTo>
                      <a:lnTo>
                        <a:pt x="18" y="60"/>
                      </a:lnTo>
                      <a:lnTo>
                        <a:pt x="23" y="50"/>
                      </a:lnTo>
                      <a:lnTo>
                        <a:pt x="32" y="43"/>
                      </a:lnTo>
                      <a:lnTo>
                        <a:pt x="43" y="35"/>
                      </a:lnTo>
                      <a:lnTo>
                        <a:pt x="58" y="30"/>
                      </a:lnTo>
                      <a:lnTo>
                        <a:pt x="74" y="26"/>
                      </a:lnTo>
                      <a:lnTo>
                        <a:pt x="93" y="24"/>
                      </a:lnTo>
                      <a:lnTo>
                        <a:pt x="114" y="22"/>
                      </a:lnTo>
                      <a:lnTo>
                        <a:pt x="135" y="21"/>
                      </a:lnTo>
                      <a:lnTo>
                        <a:pt x="158" y="21"/>
                      </a:lnTo>
                      <a:lnTo>
                        <a:pt x="180" y="21"/>
                      </a:lnTo>
                      <a:lnTo>
                        <a:pt x="202" y="19"/>
                      </a:lnTo>
                      <a:lnTo>
                        <a:pt x="222" y="18"/>
                      </a:lnTo>
                      <a:lnTo>
                        <a:pt x="242" y="15"/>
                      </a:lnTo>
                      <a:lnTo>
                        <a:pt x="260" y="12"/>
                      </a:lnTo>
                      <a:lnTo>
                        <a:pt x="258" y="0"/>
                      </a:lnTo>
                      <a:lnTo>
                        <a:pt x="260" y="12"/>
                      </a:lnTo>
                      <a:lnTo>
                        <a:pt x="297" y="3"/>
                      </a:lnTo>
                      <a:lnTo>
                        <a:pt x="258" y="0"/>
                      </a:lnTo>
                      <a:lnTo>
                        <a:pt x="25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6" name="Freeform 16"/>
                <p:cNvSpPr>
                  <a:spLocks/>
                </p:cNvSpPr>
                <p:nvPr/>
              </p:nvSpPr>
              <p:spPr bwMode="auto">
                <a:xfrm>
                  <a:off x="651" y="2588"/>
                  <a:ext cx="248" cy="8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2" y="30"/>
                    </a:cxn>
                    <a:cxn ang="0">
                      <a:pos x="34" y="40"/>
                    </a:cxn>
                    <a:cxn ang="0">
                      <a:pos x="49" y="48"/>
                    </a:cxn>
                    <a:cxn ang="0">
                      <a:pos x="63" y="55"/>
                    </a:cxn>
                    <a:cxn ang="0">
                      <a:pos x="79" y="61"/>
                    </a:cxn>
                    <a:cxn ang="0">
                      <a:pos x="94" y="66"/>
                    </a:cxn>
                    <a:cxn ang="0">
                      <a:pos x="110" y="70"/>
                    </a:cxn>
                    <a:cxn ang="0">
                      <a:pos x="128" y="75"/>
                    </a:cxn>
                    <a:cxn ang="0">
                      <a:pos x="144" y="78"/>
                    </a:cxn>
                    <a:cxn ang="0">
                      <a:pos x="163" y="80"/>
                    </a:cxn>
                    <a:cxn ang="0">
                      <a:pos x="179" y="82"/>
                    </a:cxn>
                    <a:cxn ang="0">
                      <a:pos x="197" y="84"/>
                    </a:cxn>
                    <a:cxn ang="0">
                      <a:pos x="214" y="85"/>
                    </a:cxn>
                    <a:cxn ang="0">
                      <a:pos x="232" y="87"/>
                    </a:cxn>
                    <a:cxn ang="0">
                      <a:pos x="248" y="88"/>
                    </a:cxn>
                    <a:cxn ang="0">
                      <a:pos x="248" y="76"/>
                    </a:cxn>
                    <a:cxn ang="0">
                      <a:pos x="232" y="75"/>
                    </a:cxn>
                    <a:cxn ang="0">
                      <a:pos x="214" y="73"/>
                    </a:cxn>
                    <a:cxn ang="0">
                      <a:pos x="197" y="72"/>
                    </a:cxn>
                    <a:cxn ang="0">
                      <a:pos x="182" y="69"/>
                    </a:cxn>
                    <a:cxn ang="0">
                      <a:pos x="163" y="67"/>
                    </a:cxn>
                    <a:cxn ang="0">
                      <a:pos x="147" y="65"/>
                    </a:cxn>
                    <a:cxn ang="0">
                      <a:pos x="130" y="62"/>
                    </a:cxn>
                    <a:cxn ang="0">
                      <a:pos x="115" y="58"/>
                    </a:cxn>
                    <a:cxn ang="0">
                      <a:pos x="99" y="54"/>
                    </a:cxn>
                    <a:cxn ang="0">
                      <a:pos x="84" y="49"/>
                    </a:cxn>
                    <a:cxn ang="0">
                      <a:pos x="70" y="43"/>
                    </a:cxn>
                    <a:cxn ang="0">
                      <a:pos x="57" y="38"/>
                    </a:cxn>
                    <a:cxn ang="0">
                      <a:pos x="44" y="30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48" h="8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0" y="19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9" y="48"/>
                      </a:lnTo>
                      <a:lnTo>
                        <a:pt x="63" y="55"/>
                      </a:lnTo>
                      <a:lnTo>
                        <a:pt x="79" y="61"/>
                      </a:lnTo>
                      <a:lnTo>
                        <a:pt x="94" y="66"/>
                      </a:lnTo>
                      <a:lnTo>
                        <a:pt x="110" y="70"/>
                      </a:lnTo>
                      <a:lnTo>
                        <a:pt x="128" y="75"/>
                      </a:lnTo>
                      <a:lnTo>
                        <a:pt x="144" y="78"/>
                      </a:lnTo>
                      <a:lnTo>
                        <a:pt x="163" y="80"/>
                      </a:lnTo>
                      <a:lnTo>
                        <a:pt x="179" y="82"/>
                      </a:lnTo>
                      <a:lnTo>
                        <a:pt x="197" y="84"/>
                      </a:lnTo>
                      <a:lnTo>
                        <a:pt x="214" y="85"/>
                      </a:lnTo>
                      <a:lnTo>
                        <a:pt x="232" y="87"/>
                      </a:lnTo>
                      <a:lnTo>
                        <a:pt x="248" y="88"/>
                      </a:lnTo>
                      <a:lnTo>
                        <a:pt x="248" y="76"/>
                      </a:lnTo>
                      <a:lnTo>
                        <a:pt x="232" y="75"/>
                      </a:lnTo>
                      <a:lnTo>
                        <a:pt x="214" y="73"/>
                      </a:lnTo>
                      <a:lnTo>
                        <a:pt x="197" y="72"/>
                      </a:lnTo>
                      <a:lnTo>
                        <a:pt x="182" y="69"/>
                      </a:lnTo>
                      <a:lnTo>
                        <a:pt x="163" y="67"/>
                      </a:lnTo>
                      <a:lnTo>
                        <a:pt x="147" y="65"/>
                      </a:lnTo>
                      <a:lnTo>
                        <a:pt x="130" y="62"/>
                      </a:lnTo>
                      <a:lnTo>
                        <a:pt x="115" y="58"/>
                      </a:lnTo>
                      <a:lnTo>
                        <a:pt x="99" y="54"/>
                      </a:lnTo>
                      <a:lnTo>
                        <a:pt x="84" y="49"/>
                      </a:lnTo>
                      <a:lnTo>
                        <a:pt x="70" y="43"/>
                      </a:lnTo>
                      <a:lnTo>
                        <a:pt x="57" y="38"/>
                      </a:lnTo>
                      <a:lnTo>
                        <a:pt x="44" y="30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7" name="Freeform 17"/>
                <p:cNvSpPr>
                  <a:spLocks/>
                </p:cNvSpPr>
                <p:nvPr/>
              </p:nvSpPr>
              <p:spPr bwMode="auto">
                <a:xfrm>
                  <a:off x="645" y="2528"/>
                  <a:ext cx="49" cy="66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0"/>
                    </a:cxn>
                    <a:cxn ang="0">
                      <a:pos x="33" y="3"/>
                    </a:cxn>
                    <a:cxn ang="0">
                      <a:pos x="20" y="9"/>
                    </a:cxn>
                    <a:cxn ang="0">
                      <a:pos x="11" y="18"/>
                    </a:cxn>
                    <a:cxn ang="0">
                      <a:pos x="5" y="27"/>
                    </a:cxn>
                    <a:cxn ang="0">
                      <a:pos x="1" y="36"/>
                    </a:cxn>
                    <a:cxn ang="0">
                      <a:pos x="0" y="47"/>
                    </a:cxn>
                    <a:cxn ang="0">
                      <a:pos x="3" y="56"/>
                    </a:cxn>
                    <a:cxn ang="0">
                      <a:pos x="6" y="66"/>
                    </a:cxn>
                    <a:cxn ang="0">
                      <a:pos x="21" y="60"/>
                    </a:cxn>
                    <a:cxn ang="0">
                      <a:pos x="18" y="54"/>
                    </a:cxn>
                    <a:cxn ang="0">
                      <a:pos x="18" y="47"/>
                    </a:cxn>
                    <a:cxn ang="0">
                      <a:pos x="16" y="38"/>
                    </a:cxn>
                    <a:cxn ang="0">
                      <a:pos x="20" y="31"/>
                    </a:cxn>
                    <a:cxn ang="0">
                      <a:pos x="24" y="24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9" y="12"/>
                    </a:cxn>
                    <a:cxn ang="0">
                      <a:pos x="49" y="12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9" h="66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3" y="3"/>
                      </a:lnTo>
                      <a:lnTo>
                        <a:pt x="20" y="9"/>
                      </a:lnTo>
                      <a:lnTo>
                        <a:pt x="11" y="18"/>
                      </a:lnTo>
                      <a:lnTo>
                        <a:pt x="5" y="27"/>
                      </a:lnTo>
                      <a:lnTo>
                        <a:pt x="1" y="36"/>
                      </a:lnTo>
                      <a:lnTo>
                        <a:pt x="0" y="47"/>
                      </a:lnTo>
                      <a:lnTo>
                        <a:pt x="3" y="56"/>
                      </a:lnTo>
                      <a:lnTo>
                        <a:pt x="6" y="66"/>
                      </a:lnTo>
                      <a:lnTo>
                        <a:pt x="21" y="60"/>
                      </a:lnTo>
                      <a:lnTo>
                        <a:pt x="18" y="54"/>
                      </a:lnTo>
                      <a:lnTo>
                        <a:pt x="18" y="47"/>
                      </a:lnTo>
                      <a:lnTo>
                        <a:pt x="16" y="38"/>
                      </a:lnTo>
                      <a:lnTo>
                        <a:pt x="20" y="31"/>
                      </a:lnTo>
                      <a:lnTo>
                        <a:pt x="24" y="24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8" name="Freeform 18"/>
                <p:cNvSpPr>
                  <a:spLocks/>
                </p:cNvSpPr>
                <p:nvPr/>
              </p:nvSpPr>
              <p:spPr bwMode="auto">
                <a:xfrm>
                  <a:off x="691" y="2519"/>
                  <a:ext cx="252" cy="50"/>
                </a:xfrm>
                <a:custGeom>
                  <a:avLst/>
                  <a:gdLst/>
                  <a:ahLst/>
                  <a:cxnLst>
                    <a:cxn ang="0">
                      <a:pos x="252" y="40"/>
                    </a:cxn>
                    <a:cxn ang="0">
                      <a:pos x="250" y="40"/>
                    </a:cxn>
                    <a:cxn ang="0">
                      <a:pos x="237" y="32"/>
                    </a:cxn>
                    <a:cxn ang="0">
                      <a:pos x="223" y="26"/>
                    </a:cxn>
                    <a:cxn ang="0">
                      <a:pos x="207" y="21"/>
                    </a:cxn>
                    <a:cxn ang="0">
                      <a:pos x="192" y="16"/>
                    </a:cxn>
                    <a:cxn ang="0">
                      <a:pos x="175" y="12"/>
                    </a:cxn>
                    <a:cxn ang="0">
                      <a:pos x="159" y="9"/>
                    </a:cxn>
                    <a:cxn ang="0">
                      <a:pos x="144" y="5"/>
                    </a:cxn>
                    <a:cxn ang="0">
                      <a:pos x="127" y="3"/>
                    </a:cxn>
                    <a:cxn ang="0">
                      <a:pos x="112" y="2"/>
                    </a:cxn>
                    <a:cxn ang="0">
                      <a:pos x="95" y="0"/>
                    </a:cxn>
                    <a:cxn ang="0">
                      <a:pos x="79" y="0"/>
                    </a:cxn>
                    <a:cxn ang="0">
                      <a:pos x="63" y="2"/>
                    </a:cxn>
                    <a:cxn ang="0">
                      <a:pos x="48" y="3"/>
                    </a:cxn>
                    <a:cxn ang="0">
                      <a:pos x="32" y="4"/>
                    </a:cxn>
                    <a:cxn ang="0">
                      <a:pos x="15" y="6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18" y="19"/>
                    </a:cxn>
                    <a:cxn ang="0">
                      <a:pos x="32" y="17"/>
                    </a:cxn>
                    <a:cxn ang="0">
                      <a:pos x="48" y="16"/>
                    </a:cxn>
                    <a:cxn ang="0">
                      <a:pos x="63" y="15"/>
                    </a:cxn>
                    <a:cxn ang="0">
                      <a:pos x="79" y="15"/>
                    </a:cxn>
                    <a:cxn ang="0">
                      <a:pos x="95" y="15"/>
                    </a:cxn>
                    <a:cxn ang="0">
                      <a:pos x="112" y="15"/>
                    </a:cxn>
                    <a:cxn ang="0">
                      <a:pos x="127" y="16"/>
                    </a:cxn>
                    <a:cxn ang="0">
                      <a:pos x="142" y="18"/>
                    </a:cxn>
                    <a:cxn ang="0">
                      <a:pos x="157" y="21"/>
                    </a:cxn>
                    <a:cxn ang="0">
                      <a:pos x="173" y="24"/>
                    </a:cxn>
                    <a:cxn ang="0">
                      <a:pos x="187" y="28"/>
                    </a:cxn>
                    <a:cxn ang="0">
                      <a:pos x="202" y="33"/>
                    </a:cxn>
                    <a:cxn ang="0">
                      <a:pos x="215" y="38"/>
                    </a:cxn>
                    <a:cxn ang="0">
                      <a:pos x="229" y="44"/>
                    </a:cxn>
                    <a:cxn ang="0">
                      <a:pos x="243" y="50"/>
                    </a:cxn>
                    <a:cxn ang="0">
                      <a:pos x="242" y="50"/>
                    </a:cxn>
                    <a:cxn ang="0">
                      <a:pos x="252" y="40"/>
                    </a:cxn>
                  </a:cxnLst>
                  <a:rect l="0" t="0" r="r" b="b"/>
                  <a:pathLst>
                    <a:path w="252" h="50">
                      <a:moveTo>
                        <a:pt x="252" y="40"/>
                      </a:moveTo>
                      <a:lnTo>
                        <a:pt x="250" y="40"/>
                      </a:lnTo>
                      <a:lnTo>
                        <a:pt x="237" y="32"/>
                      </a:lnTo>
                      <a:lnTo>
                        <a:pt x="223" y="26"/>
                      </a:lnTo>
                      <a:lnTo>
                        <a:pt x="207" y="21"/>
                      </a:lnTo>
                      <a:lnTo>
                        <a:pt x="192" y="16"/>
                      </a:lnTo>
                      <a:lnTo>
                        <a:pt x="175" y="12"/>
                      </a:lnTo>
                      <a:lnTo>
                        <a:pt x="159" y="9"/>
                      </a:lnTo>
                      <a:lnTo>
                        <a:pt x="144" y="5"/>
                      </a:lnTo>
                      <a:lnTo>
                        <a:pt x="127" y="3"/>
                      </a:lnTo>
                      <a:lnTo>
                        <a:pt x="112" y="2"/>
                      </a:lnTo>
                      <a:lnTo>
                        <a:pt x="95" y="0"/>
                      </a:lnTo>
                      <a:lnTo>
                        <a:pt x="79" y="0"/>
                      </a:lnTo>
                      <a:lnTo>
                        <a:pt x="63" y="2"/>
                      </a:lnTo>
                      <a:lnTo>
                        <a:pt x="48" y="3"/>
                      </a:lnTo>
                      <a:lnTo>
                        <a:pt x="32" y="4"/>
                      </a:lnTo>
                      <a:lnTo>
                        <a:pt x="15" y="6"/>
                      </a:lnTo>
                      <a:lnTo>
                        <a:pt x="0" y="9"/>
                      </a:lnTo>
                      <a:lnTo>
                        <a:pt x="3" y="21"/>
                      </a:lnTo>
                      <a:lnTo>
                        <a:pt x="18" y="19"/>
                      </a:lnTo>
                      <a:lnTo>
                        <a:pt x="32" y="17"/>
                      </a:lnTo>
                      <a:lnTo>
                        <a:pt x="48" y="16"/>
                      </a:lnTo>
                      <a:lnTo>
                        <a:pt x="63" y="15"/>
                      </a:lnTo>
                      <a:lnTo>
                        <a:pt x="79" y="15"/>
                      </a:lnTo>
                      <a:lnTo>
                        <a:pt x="95" y="15"/>
                      </a:lnTo>
                      <a:lnTo>
                        <a:pt x="112" y="15"/>
                      </a:lnTo>
                      <a:lnTo>
                        <a:pt x="127" y="16"/>
                      </a:lnTo>
                      <a:lnTo>
                        <a:pt x="142" y="18"/>
                      </a:lnTo>
                      <a:lnTo>
                        <a:pt x="157" y="21"/>
                      </a:lnTo>
                      <a:lnTo>
                        <a:pt x="173" y="24"/>
                      </a:lnTo>
                      <a:lnTo>
                        <a:pt x="187" y="28"/>
                      </a:lnTo>
                      <a:lnTo>
                        <a:pt x="202" y="33"/>
                      </a:lnTo>
                      <a:lnTo>
                        <a:pt x="215" y="38"/>
                      </a:lnTo>
                      <a:lnTo>
                        <a:pt x="229" y="44"/>
                      </a:lnTo>
                      <a:lnTo>
                        <a:pt x="243" y="50"/>
                      </a:lnTo>
                      <a:lnTo>
                        <a:pt x="242" y="50"/>
                      </a:lnTo>
                      <a:lnTo>
                        <a:pt x="252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9" name="Freeform 19"/>
                <p:cNvSpPr>
                  <a:spLocks/>
                </p:cNvSpPr>
                <p:nvPr/>
              </p:nvSpPr>
              <p:spPr bwMode="auto">
                <a:xfrm>
                  <a:off x="933" y="2534"/>
                  <a:ext cx="56" cy="35"/>
                </a:xfrm>
                <a:custGeom>
                  <a:avLst/>
                  <a:gdLst/>
                  <a:ahLst/>
                  <a:cxnLst>
                    <a:cxn ang="0">
                      <a:pos x="33" y="11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10" y="17"/>
                    </a:cxn>
                    <a:cxn ang="0">
                      <a:pos x="5" y="24"/>
                    </a:cxn>
                    <a:cxn ang="0">
                      <a:pos x="10" y="25"/>
                    </a:cxn>
                    <a:cxn ang="0">
                      <a:pos x="0" y="35"/>
                    </a:cxn>
                    <a:cxn ang="0">
                      <a:pos x="15" y="32"/>
                    </a:cxn>
                    <a:cxn ang="0">
                      <a:pos x="22" y="25"/>
                    </a:cxn>
                    <a:cxn ang="0">
                      <a:pos x="31" y="17"/>
                    </a:cxn>
                    <a:cxn ang="0">
                      <a:pos x="41" y="12"/>
                    </a:cxn>
                    <a:cxn ang="0">
                      <a:pos x="43" y="1"/>
                    </a:cxn>
                    <a:cxn ang="0">
                      <a:pos x="41" y="12"/>
                    </a:cxn>
                    <a:cxn ang="0">
                      <a:pos x="56" y="8"/>
                    </a:cxn>
                    <a:cxn ang="0">
                      <a:pos x="43" y="1"/>
                    </a:cxn>
                    <a:cxn ang="0">
                      <a:pos x="33" y="11"/>
                    </a:cxn>
                  </a:cxnLst>
                  <a:rect l="0" t="0" r="r" b="b"/>
                  <a:pathLst>
                    <a:path w="56" h="35">
                      <a:moveTo>
                        <a:pt x="33" y="11"/>
                      </a:moveTo>
                      <a:lnTo>
                        <a:pt x="36" y="0"/>
                      </a:lnTo>
                      <a:lnTo>
                        <a:pt x="21" y="7"/>
                      </a:lnTo>
                      <a:lnTo>
                        <a:pt x="10" y="17"/>
                      </a:lnTo>
                      <a:lnTo>
                        <a:pt x="5" y="24"/>
                      </a:lnTo>
                      <a:lnTo>
                        <a:pt x="10" y="25"/>
                      </a:lnTo>
                      <a:lnTo>
                        <a:pt x="0" y="35"/>
                      </a:lnTo>
                      <a:lnTo>
                        <a:pt x="15" y="32"/>
                      </a:lnTo>
                      <a:lnTo>
                        <a:pt x="22" y="25"/>
                      </a:lnTo>
                      <a:lnTo>
                        <a:pt x="31" y="17"/>
                      </a:lnTo>
                      <a:lnTo>
                        <a:pt x="41" y="12"/>
                      </a:lnTo>
                      <a:lnTo>
                        <a:pt x="43" y="1"/>
                      </a:lnTo>
                      <a:lnTo>
                        <a:pt x="41" y="12"/>
                      </a:lnTo>
                      <a:lnTo>
                        <a:pt x="56" y="8"/>
                      </a:lnTo>
                      <a:lnTo>
                        <a:pt x="43" y="1"/>
                      </a:ln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0" name="Freeform 20"/>
                <p:cNvSpPr>
                  <a:spLocks/>
                </p:cNvSpPr>
                <p:nvPr/>
              </p:nvSpPr>
              <p:spPr bwMode="auto">
                <a:xfrm>
                  <a:off x="868" y="2355"/>
                  <a:ext cx="108" cy="190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6" y="24"/>
                    </a:cxn>
                    <a:cxn ang="0">
                      <a:pos x="0" y="51"/>
                    </a:cxn>
                    <a:cxn ang="0">
                      <a:pos x="2" y="75"/>
                    </a:cxn>
                    <a:cxn ang="0">
                      <a:pos x="12" y="101"/>
                    </a:cxn>
                    <a:cxn ang="0">
                      <a:pos x="28" y="125"/>
                    </a:cxn>
                    <a:cxn ang="0">
                      <a:pos x="48" y="149"/>
                    </a:cxn>
                    <a:cxn ang="0">
                      <a:pos x="73" y="169"/>
                    </a:cxn>
                    <a:cxn ang="0">
                      <a:pos x="98" y="190"/>
                    </a:cxn>
                    <a:cxn ang="0">
                      <a:pos x="108" y="180"/>
                    </a:cxn>
                    <a:cxn ang="0">
                      <a:pos x="83" y="161"/>
                    </a:cxn>
                    <a:cxn ang="0">
                      <a:pos x="61" y="141"/>
                    </a:cxn>
                    <a:cxn ang="0">
                      <a:pos x="41" y="119"/>
                    </a:cxn>
                    <a:cxn ang="0">
                      <a:pos x="27" y="97"/>
                    </a:cxn>
                    <a:cxn ang="0">
                      <a:pos x="17" y="73"/>
                    </a:cxn>
                    <a:cxn ang="0">
                      <a:pos x="15" y="51"/>
                    </a:cxn>
                    <a:cxn ang="0">
                      <a:pos x="21" y="28"/>
                    </a:cxn>
                    <a:cxn ang="0">
                      <a:pos x="35" y="8"/>
                    </a:cxn>
                    <a:cxn ang="0">
                      <a:pos x="35" y="8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108" h="19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6" y="24"/>
                      </a:lnTo>
                      <a:lnTo>
                        <a:pt x="0" y="51"/>
                      </a:lnTo>
                      <a:lnTo>
                        <a:pt x="2" y="75"/>
                      </a:lnTo>
                      <a:lnTo>
                        <a:pt x="12" y="101"/>
                      </a:lnTo>
                      <a:lnTo>
                        <a:pt x="28" y="125"/>
                      </a:lnTo>
                      <a:lnTo>
                        <a:pt x="48" y="149"/>
                      </a:lnTo>
                      <a:lnTo>
                        <a:pt x="73" y="169"/>
                      </a:lnTo>
                      <a:lnTo>
                        <a:pt x="98" y="190"/>
                      </a:lnTo>
                      <a:lnTo>
                        <a:pt x="108" y="180"/>
                      </a:lnTo>
                      <a:lnTo>
                        <a:pt x="83" y="161"/>
                      </a:lnTo>
                      <a:lnTo>
                        <a:pt x="61" y="141"/>
                      </a:lnTo>
                      <a:lnTo>
                        <a:pt x="41" y="119"/>
                      </a:lnTo>
                      <a:lnTo>
                        <a:pt x="27" y="97"/>
                      </a:lnTo>
                      <a:lnTo>
                        <a:pt x="17" y="73"/>
                      </a:lnTo>
                      <a:lnTo>
                        <a:pt x="15" y="51"/>
                      </a:lnTo>
                      <a:lnTo>
                        <a:pt x="21" y="2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1" name="Freeform 21"/>
                <p:cNvSpPr>
                  <a:spLocks/>
                </p:cNvSpPr>
                <p:nvPr/>
              </p:nvSpPr>
              <p:spPr bwMode="auto">
                <a:xfrm>
                  <a:off x="890" y="2335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6" y="0"/>
                    </a:cxn>
                    <a:cxn ang="0">
                      <a:pos x="35" y="1"/>
                    </a:cxn>
                    <a:cxn ang="0">
                      <a:pos x="24" y="4"/>
                    </a:cxn>
                    <a:cxn ang="0">
                      <a:pos x="15" y="9"/>
                    </a:cxn>
                    <a:cxn ang="0">
                      <a:pos x="6" y="13"/>
                    </a:cxn>
                    <a:cxn ang="0">
                      <a:pos x="0" y="20"/>
                    </a:cxn>
                    <a:cxn ang="0">
                      <a:pos x="13" y="28"/>
                    </a:cxn>
                    <a:cxn ang="0">
                      <a:pos x="16" y="24"/>
                    </a:cxn>
                    <a:cxn ang="0">
                      <a:pos x="23" y="20"/>
                    </a:cxn>
                    <a:cxn ang="0">
                      <a:pos x="31" y="17"/>
                    </a:cxn>
                    <a:cxn ang="0">
                      <a:pos x="38" y="13"/>
                    </a:cxn>
                    <a:cxn ang="0">
                      <a:pos x="46" y="12"/>
                    </a:cxn>
                    <a:cxn ang="0">
                      <a:pos x="56" y="12"/>
                    </a:cxn>
                    <a:cxn ang="0">
                      <a:pos x="65" y="13"/>
                    </a:cxn>
                    <a:cxn ang="0">
                      <a:pos x="73" y="17"/>
                    </a:cxn>
                    <a:cxn ang="0">
                      <a:pos x="73" y="17"/>
                    </a:cxn>
                    <a:cxn ang="0">
                      <a:pos x="80" y="4"/>
                    </a:cxn>
                  </a:cxnLst>
                  <a:rect l="0" t="0" r="r" b="b"/>
                  <a:pathLst>
                    <a:path w="80" h="28">
                      <a:moveTo>
                        <a:pt x="80" y="4"/>
                      </a:moveTo>
                      <a:lnTo>
                        <a:pt x="80" y="4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6" y="0"/>
                      </a:lnTo>
                      <a:lnTo>
                        <a:pt x="35" y="1"/>
                      </a:lnTo>
                      <a:lnTo>
                        <a:pt x="24" y="4"/>
                      </a:lnTo>
                      <a:lnTo>
                        <a:pt x="15" y="9"/>
                      </a:lnTo>
                      <a:lnTo>
                        <a:pt x="6" y="13"/>
                      </a:lnTo>
                      <a:lnTo>
                        <a:pt x="0" y="20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23" y="20"/>
                      </a:lnTo>
                      <a:lnTo>
                        <a:pt x="31" y="17"/>
                      </a:lnTo>
                      <a:lnTo>
                        <a:pt x="38" y="13"/>
                      </a:lnTo>
                      <a:lnTo>
                        <a:pt x="46" y="12"/>
                      </a:lnTo>
                      <a:lnTo>
                        <a:pt x="56" y="12"/>
                      </a:lnTo>
                      <a:lnTo>
                        <a:pt x="65" y="13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8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2" name="Freeform 22"/>
                <p:cNvSpPr>
                  <a:spLocks/>
                </p:cNvSpPr>
                <p:nvPr/>
              </p:nvSpPr>
              <p:spPr bwMode="auto">
                <a:xfrm>
                  <a:off x="963" y="2339"/>
                  <a:ext cx="135" cy="147"/>
                </a:xfrm>
                <a:custGeom>
                  <a:avLst/>
                  <a:gdLst/>
                  <a:ahLst/>
                  <a:cxnLst>
                    <a:cxn ang="0">
                      <a:pos x="135" y="142"/>
                    </a:cxn>
                    <a:cxn ang="0">
                      <a:pos x="135" y="142"/>
                    </a:cxn>
                    <a:cxn ang="0">
                      <a:pos x="126" y="122"/>
                    </a:cxn>
                    <a:cxn ang="0">
                      <a:pos x="116" y="102"/>
                    </a:cxn>
                    <a:cxn ang="0">
                      <a:pos x="102" y="81"/>
                    </a:cxn>
                    <a:cxn ang="0">
                      <a:pos x="87" y="62"/>
                    </a:cxn>
                    <a:cxn ang="0">
                      <a:pos x="71" y="44"/>
                    </a:cxn>
                    <a:cxn ang="0">
                      <a:pos x="52" y="27"/>
                    </a:cxn>
                    <a:cxn ang="0">
                      <a:pos x="31" y="14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1" y="24"/>
                    </a:cxn>
                    <a:cxn ang="0">
                      <a:pos x="42" y="37"/>
                    </a:cxn>
                    <a:cxn ang="0">
                      <a:pos x="58" y="52"/>
                    </a:cxn>
                    <a:cxn ang="0">
                      <a:pos x="75" y="70"/>
                    </a:cxn>
                    <a:cxn ang="0">
                      <a:pos x="90" y="87"/>
                    </a:cxn>
                    <a:cxn ang="0">
                      <a:pos x="101" y="106"/>
                    </a:cxn>
                    <a:cxn ang="0">
                      <a:pos x="111" y="126"/>
                    </a:cxn>
                    <a:cxn ang="0">
                      <a:pos x="120" y="147"/>
                    </a:cxn>
                    <a:cxn ang="0">
                      <a:pos x="120" y="147"/>
                    </a:cxn>
                    <a:cxn ang="0">
                      <a:pos x="135" y="142"/>
                    </a:cxn>
                  </a:cxnLst>
                  <a:rect l="0" t="0" r="r" b="b"/>
                  <a:pathLst>
                    <a:path w="135" h="147">
                      <a:moveTo>
                        <a:pt x="135" y="142"/>
                      </a:moveTo>
                      <a:lnTo>
                        <a:pt x="135" y="142"/>
                      </a:lnTo>
                      <a:lnTo>
                        <a:pt x="126" y="122"/>
                      </a:lnTo>
                      <a:lnTo>
                        <a:pt x="116" y="102"/>
                      </a:lnTo>
                      <a:lnTo>
                        <a:pt x="102" y="81"/>
                      </a:lnTo>
                      <a:lnTo>
                        <a:pt x="87" y="62"/>
                      </a:lnTo>
                      <a:lnTo>
                        <a:pt x="71" y="44"/>
                      </a:lnTo>
                      <a:lnTo>
                        <a:pt x="52" y="27"/>
                      </a:lnTo>
                      <a:lnTo>
                        <a:pt x="31" y="14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1" y="24"/>
                      </a:lnTo>
                      <a:lnTo>
                        <a:pt x="42" y="37"/>
                      </a:lnTo>
                      <a:lnTo>
                        <a:pt x="58" y="52"/>
                      </a:lnTo>
                      <a:lnTo>
                        <a:pt x="75" y="70"/>
                      </a:lnTo>
                      <a:lnTo>
                        <a:pt x="90" y="87"/>
                      </a:lnTo>
                      <a:lnTo>
                        <a:pt x="101" y="106"/>
                      </a:lnTo>
                      <a:lnTo>
                        <a:pt x="111" y="126"/>
                      </a:lnTo>
                      <a:lnTo>
                        <a:pt x="120" y="147"/>
                      </a:lnTo>
                      <a:lnTo>
                        <a:pt x="120" y="147"/>
                      </a:lnTo>
                      <a:lnTo>
                        <a:pt x="135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3" name="Freeform 23"/>
                <p:cNvSpPr>
                  <a:spLocks/>
                </p:cNvSpPr>
                <p:nvPr/>
              </p:nvSpPr>
              <p:spPr bwMode="auto">
                <a:xfrm>
                  <a:off x="1083" y="2481"/>
                  <a:ext cx="122" cy="102"/>
                </a:xfrm>
                <a:custGeom>
                  <a:avLst/>
                  <a:gdLst/>
                  <a:ahLst/>
                  <a:cxnLst>
                    <a:cxn ang="0">
                      <a:pos x="122" y="95"/>
                    </a:cxn>
                    <a:cxn ang="0">
                      <a:pos x="122" y="94"/>
                    </a:cxn>
                    <a:cxn ang="0">
                      <a:pos x="108" y="80"/>
                    </a:cxn>
                    <a:cxn ang="0">
                      <a:pos x="92" y="66"/>
                    </a:cxn>
                    <a:cxn ang="0">
                      <a:pos x="76" y="55"/>
                    </a:cxn>
                    <a:cxn ang="0">
                      <a:pos x="60" y="43"/>
                    </a:cxn>
                    <a:cxn ang="0">
                      <a:pos x="43" y="32"/>
                    </a:cxn>
                    <a:cxn ang="0">
                      <a:pos x="31" y="22"/>
                    </a:cxn>
                    <a:cxn ang="0">
                      <a:pos x="21" y="12"/>
                    </a:cxn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8" y="18"/>
                    </a:cxn>
                    <a:cxn ang="0">
                      <a:pos x="18" y="30"/>
                    </a:cxn>
                    <a:cxn ang="0">
                      <a:pos x="33" y="42"/>
                    </a:cxn>
                    <a:cxn ang="0">
                      <a:pos x="50" y="54"/>
                    </a:cxn>
                    <a:cxn ang="0">
                      <a:pos x="66" y="65"/>
                    </a:cxn>
                    <a:cxn ang="0">
                      <a:pos x="82" y="76"/>
                    </a:cxn>
                    <a:cxn ang="0">
                      <a:pos x="96" y="88"/>
                    </a:cxn>
                    <a:cxn ang="0">
                      <a:pos x="109" y="102"/>
                    </a:cxn>
                    <a:cxn ang="0">
                      <a:pos x="109" y="101"/>
                    </a:cxn>
                    <a:cxn ang="0">
                      <a:pos x="122" y="95"/>
                    </a:cxn>
                  </a:cxnLst>
                  <a:rect l="0" t="0" r="r" b="b"/>
                  <a:pathLst>
                    <a:path w="122" h="102">
                      <a:moveTo>
                        <a:pt x="122" y="95"/>
                      </a:moveTo>
                      <a:lnTo>
                        <a:pt x="122" y="94"/>
                      </a:lnTo>
                      <a:lnTo>
                        <a:pt x="108" y="80"/>
                      </a:lnTo>
                      <a:lnTo>
                        <a:pt x="92" y="66"/>
                      </a:lnTo>
                      <a:lnTo>
                        <a:pt x="76" y="55"/>
                      </a:lnTo>
                      <a:lnTo>
                        <a:pt x="60" y="43"/>
                      </a:lnTo>
                      <a:lnTo>
                        <a:pt x="43" y="32"/>
                      </a:lnTo>
                      <a:lnTo>
                        <a:pt x="31" y="22"/>
                      </a:lnTo>
                      <a:lnTo>
                        <a:pt x="21" y="12"/>
                      </a:lnTo>
                      <a:lnTo>
                        <a:pt x="15" y="0"/>
                      </a:lnTo>
                      <a:lnTo>
                        <a:pt x="0" y="5"/>
                      </a:lnTo>
                      <a:lnTo>
                        <a:pt x="8" y="18"/>
                      </a:lnTo>
                      <a:lnTo>
                        <a:pt x="18" y="30"/>
                      </a:lnTo>
                      <a:lnTo>
                        <a:pt x="33" y="42"/>
                      </a:lnTo>
                      <a:lnTo>
                        <a:pt x="50" y="54"/>
                      </a:lnTo>
                      <a:lnTo>
                        <a:pt x="66" y="65"/>
                      </a:lnTo>
                      <a:lnTo>
                        <a:pt x="82" y="76"/>
                      </a:lnTo>
                      <a:lnTo>
                        <a:pt x="96" y="88"/>
                      </a:lnTo>
                      <a:lnTo>
                        <a:pt x="109" y="102"/>
                      </a:lnTo>
                      <a:lnTo>
                        <a:pt x="109" y="101"/>
                      </a:lnTo>
                      <a:lnTo>
                        <a:pt x="122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4" name="Freeform 24"/>
                <p:cNvSpPr>
                  <a:spLocks/>
                </p:cNvSpPr>
                <p:nvPr/>
              </p:nvSpPr>
              <p:spPr bwMode="auto">
                <a:xfrm>
                  <a:off x="1192" y="2569"/>
                  <a:ext cx="155" cy="32"/>
                </a:xfrm>
                <a:custGeom>
                  <a:avLst/>
                  <a:gdLst/>
                  <a:ahLst/>
                  <a:cxnLst>
                    <a:cxn ang="0">
                      <a:pos x="155" y="8"/>
                    </a:cxn>
                    <a:cxn ang="0">
                      <a:pos x="145" y="4"/>
                    </a:cxn>
                    <a:cxn ang="0">
                      <a:pos x="127" y="10"/>
                    </a:cxn>
                    <a:cxn ang="0">
                      <a:pos x="107" y="14"/>
                    </a:cxn>
                    <a:cxn ang="0">
                      <a:pos x="85" y="17"/>
                    </a:cxn>
                    <a:cxn ang="0">
                      <a:pos x="67" y="18"/>
                    </a:cxn>
                    <a:cxn ang="0">
                      <a:pos x="47" y="18"/>
                    </a:cxn>
                    <a:cxn ang="0">
                      <a:pos x="32" y="16"/>
                    </a:cxn>
                    <a:cxn ang="0">
                      <a:pos x="20" y="12"/>
                    </a:cxn>
                    <a:cxn ang="0">
                      <a:pos x="13" y="7"/>
                    </a:cxn>
                    <a:cxn ang="0">
                      <a:pos x="0" y="13"/>
                    </a:cxn>
                    <a:cxn ang="0">
                      <a:pos x="13" y="22"/>
                    </a:cxn>
                    <a:cxn ang="0">
                      <a:pos x="29" y="28"/>
                    </a:cxn>
                    <a:cxn ang="0">
                      <a:pos x="47" y="30"/>
                    </a:cxn>
                    <a:cxn ang="0">
                      <a:pos x="67" y="32"/>
                    </a:cxn>
                    <a:cxn ang="0">
                      <a:pos x="88" y="29"/>
                    </a:cxn>
                    <a:cxn ang="0">
                      <a:pos x="109" y="26"/>
                    </a:cxn>
                    <a:cxn ang="0">
                      <a:pos x="132" y="22"/>
                    </a:cxn>
                    <a:cxn ang="0">
                      <a:pos x="150" y="16"/>
                    </a:cxn>
                    <a:cxn ang="0">
                      <a:pos x="140" y="12"/>
                    </a:cxn>
                    <a:cxn ang="0">
                      <a:pos x="155" y="8"/>
                    </a:cxn>
                    <a:cxn ang="0">
                      <a:pos x="153" y="0"/>
                    </a:cxn>
                    <a:cxn ang="0">
                      <a:pos x="145" y="4"/>
                    </a:cxn>
                    <a:cxn ang="0">
                      <a:pos x="155" y="8"/>
                    </a:cxn>
                  </a:cxnLst>
                  <a:rect l="0" t="0" r="r" b="b"/>
                  <a:pathLst>
                    <a:path w="155" h="32">
                      <a:moveTo>
                        <a:pt x="155" y="8"/>
                      </a:moveTo>
                      <a:lnTo>
                        <a:pt x="145" y="4"/>
                      </a:lnTo>
                      <a:lnTo>
                        <a:pt x="127" y="10"/>
                      </a:lnTo>
                      <a:lnTo>
                        <a:pt x="107" y="14"/>
                      </a:lnTo>
                      <a:lnTo>
                        <a:pt x="85" y="17"/>
                      </a:lnTo>
                      <a:lnTo>
                        <a:pt x="67" y="18"/>
                      </a:lnTo>
                      <a:lnTo>
                        <a:pt x="47" y="18"/>
                      </a:lnTo>
                      <a:lnTo>
                        <a:pt x="32" y="16"/>
                      </a:lnTo>
                      <a:lnTo>
                        <a:pt x="20" y="12"/>
                      </a:lnTo>
                      <a:lnTo>
                        <a:pt x="13" y="7"/>
                      </a:lnTo>
                      <a:lnTo>
                        <a:pt x="0" y="13"/>
                      </a:lnTo>
                      <a:lnTo>
                        <a:pt x="13" y="22"/>
                      </a:lnTo>
                      <a:lnTo>
                        <a:pt x="29" y="28"/>
                      </a:lnTo>
                      <a:lnTo>
                        <a:pt x="47" y="30"/>
                      </a:lnTo>
                      <a:lnTo>
                        <a:pt x="67" y="32"/>
                      </a:lnTo>
                      <a:lnTo>
                        <a:pt x="88" y="29"/>
                      </a:lnTo>
                      <a:lnTo>
                        <a:pt x="109" y="26"/>
                      </a:lnTo>
                      <a:lnTo>
                        <a:pt x="132" y="22"/>
                      </a:lnTo>
                      <a:lnTo>
                        <a:pt x="150" y="16"/>
                      </a:lnTo>
                      <a:lnTo>
                        <a:pt x="140" y="12"/>
                      </a:lnTo>
                      <a:lnTo>
                        <a:pt x="155" y="8"/>
                      </a:lnTo>
                      <a:lnTo>
                        <a:pt x="153" y="0"/>
                      </a:lnTo>
                      <a:lnTo>
                        <a:pt x="145" y="4"/>
                      </a:lnTo>
                      <a:lnTo>
                        <a:pt x="15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5" name="Freeform 25"/>
                <p:cNvSpPr>
                  <a:spLocks/>
                </p:cNvSpPr>
                <p:nvPr/>
              </p:nvSpPr>
              <p:spPr bwMode="auto">
                <a:xfrm>
                  <a:off x="1332" y="2577"/>
                  <a:ext cx="55" cy="106"/>
                </a:xfrm>
                <a:custGeom>
                  <a:avLst/>
                  <a:gdLst/>
                  <a:ahLst/>
                  <a:cxnLst>
                    <a:cxn ang="0">
                      <a:pos x="47" y="106"/>
                    </a:cxn>
                    <a:cxn ang="0">
                      <a:pos x="53" y="98"/>
                    </a:cxn>
                    <a:cxn ang="0">
                      <a:pos x="15" y="0"/>
                    </a:cxn>
                    <a:cxn ang="0">
                      <a:pos x="0" y="4"/>
                    </a:cxn>
                    <a:cxn ang="0">
                      <a:pos x="38" y="102"/>
                    </a:cxn>
                    <a:cxn ang="0">
                      <a:pos x="44" y="94"/>
                    </a:cxn>
                    <a:cxn ang="0">
                      <a:pos x="47" y="106"/>
                    </a:cxn>
                    <a:cxn ang="0">
                      <a:pos x="55" y="105"/>
                    </a:cxn>
                    <a:cxn ang="0">
                      <a:pos x="53" y="9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5" h="106">
                      <a:moveTo>
                        <a:pt x="47" y="106"/>
                      </a:moveTo>
                      <a:lnTo>
                        <a:pt x="53" y="98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38" y="102"/>
                      </a:lnTo>
                      <a:lnTo>
                        <a:pt x="44" y="94"/>
                      </a:lnTo>
                      <a:lnTo>
                        <a:pt x="47" y="106"/>
                      </a:lnTo>
                      <a:lnTo>
                        <a:pt x="55" y="105"/>
                      </a:lnTo>
                      <a:lnTo>
                        <a:pt x="53" y="98"/>
                      </a:lnTo>
                      <a:lnTo>
                        <a:pt x="47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6" name="Freeform 26"/>
                <p:cNvSpPr>
                  <a:spLocks/>
                </p:cNvSpPr>
                <p:nvPr/>
              </p:nvSpPr>
              <p:spPr bwMode="auto">
                <a:xfrm>
                  <a:off x="1441" y="2868"/>
                  <a:ext cx="1347" cy="958"/>
                </a:xfrm>
                <a:custGeom>
                  <a:avLst/>
                  <a:gdLst/>
                  <a:ahLst/>
                  <a:cxnLst>
                    <a:cxn ang="0">
                      <a:pos x="848" y="309"/>
                    </a:cxn>
                    <a:cxn ang="0">
                      <a:pos x="927" y="383"/>
                    </a:cxn>
                    <a:cxn ang="0">
                      <a:pos x="972" y="480"/>
                    </a:cxn>
                    <a:cxn ang="0">
                      <a:pos x="950" y="649"/>
                    </a:cxn>
                    <a:cxn ang="0">
                      <a:pos x="895" y="806"/>
                    </a:cxn>
                    <a:cxn ang="0">
                      <a:pos x="878" y="867"/>
                    </a:cxn>
                    <a:cxn ang="0">
                      <a:pos x="903" y="907"/>
                    </a:cxn>
                    <a:cxn ang="0">
                      <a:pos x="952" y="937"/>
                    </a:cxn>
                    <a:cxn ang="0">
                      <a:pos x="1016" y="955"/>
                    </a:cxn>
                    <a:cxn ang="0">
                      <a:pos x="1086" y="957"/>
                    </a:cxn>
                    <a:cxn ang="0">
                      <a:pos x="1151" y="942"/>
                    </a:cxn>
                    <a:cxn ang="0">
                      <a:pos x="1240" y="865"/>
                    </a:cxn>
                    <a:cxn ang="0">
                      <a:pos x="1302" y="738"/>
                    </a:cxn>
                    <a:cxn ang="0">
                      <a:pos x="1337" y="588"/>
                    </a:cxn>
                    <a:cxn ang="0">
                      <a:pos x="1347" y="438"/>
                    </a:cxn>
                    <a:cxn ang="0">
                      <a:pos x="1328" y="314"/>
                    </a:cxn>
                    <a:cxn ang="0">
                      <a:pos x="1286" y="232"/>
                    </a:cxn>
                    <a:cxn ang="0">
                      <a:pos x="1222" y="162"/>
                    </a:cxn>
                    <a:cxn ang="0">
                      <a:pos x="1143" y="105"/>
                    </a:cxn>
                    <a:cxn ang="0">
                      <a:pos x="1051" y="60"/>
                    </a:cxn>
                    <a:cxn ang="0">
                      <a:pos x="951" y="29"/>
                    </a:cxn>
                    <a:cxn ang="0">
                      <a:pos x="841" y="12"/>
                    </a:cxn>
                    <a:cxn ang="0">
                      <a:pos x="727" y="2"/>
                    </a:cxn>
                    <a:cxn ang="0">
                      <a:pos x="616" y="1"/>
                    </a:cxn>
                    <a:cxn ang="0">
                      <a:pos x="507" y="15"/>
                    </a:cxn>
                    <a:cxn ang="0">
                      <a:pos x="402" y="44"/>
                    </a:cxn>
                    <a:cxn ang="0">
                      <a:pos x="302" y="93"/>
                    </a:cxn>
                    <a:cxn ang="0">
                      <a:pos x="226" y="159"/>
                    </a:cxn>
                    <a:cxn ang="0">
                      <a:pos x="139" y="261"/>
                    </a:cxn>
                    <a:cxn ang="0">
                      <a:pos x="61" y="381"/>
                    </a:cxn>
                    <a:cxn ang="0">
                      <a:pos x="10" y="498"/>
                    </a:cxn>
                    <a:cxn ang="0">
                      <a:pos x="5" y="590"/>
                    </a:cxn>
                    <a:cxn ang="0">
                      <a:pos x="39" y="635"/>
                    </a:cxn>
                    <a:cxn ang="0">
                      <a:pos x="83" y="661"/>
                    </a:cxn>
                    <a:cxn ang="0">
                      <a:pos x="134" y="680"/>
                    </a:cxn>
                    <a:cxn ang="0">
                      <a:pos x="191" y="690"/>
                    </a:cxn>
                    <a:cxn ang="0">
                      <a:pos x="253" y="690"/>
                    </a:cxn>
                    <a:cxn ang="0">
                      <a:pos x="310" y="681"/>
                    </a:cxn>
                    <a:cxn ang="0">
                      <a:pos x="364" y="642"/>
                    </a:cxn>
                    <a:cxn ang="0">
                      <a:pos x="420" y="577"/>
                    </a:cxn>
                    <a:cxn ang="0">
                      <a:pos x="479" y="503"/>
                    </a:cxn>
                    <a:cxn ang="0">
                      <a:pos x="536" y="433"/>
                    </a:cxn>
                    <a:cxn ang="0">
                      <a:pos x="592" y="384"/>
                    </a:cxn>
                    <a:cxn ang="0">
                      <a:pos x="646" y="359"/>
                    </a:cxn>
                    <a:cxn ang="0">
                      <a:pos x="681" y="341"/>
                    </a:cxn>
                    <a:cxn ang="0">
                      <a:pos x="707" y="325"/>
                    </a:cxn>
                    <a:cxn ang="0">
                      <a:pos x="736" y="306"/>
                    </a:cxn>
                    <a:cxn ang="0">
                      <a:pos x="779" y="281"/>
                    </a:cxn>
                  </a:cxnLst>
                  <a:rect l="0" t="0" r="r" b="b"/>
                  <a:pathLst>
                    <a:path w="1347" h="958">
                      <a:moveTo>
                        <a:pt x="797" y="269"/>
                      </a:moveTo>
                      <a:lnTo>
                        <a:pt x="821" y="289"/>
                      </a:lnTo>
                      <a:lnTo>
                        <a:pt x="848" y="309"/>
                      </a:lnTo>
                      <a:lnTo>
                        <a:pt x="875" y="332"/>
                      </a:lnTo>
                      <a:lnTo>
                        <a:pt x="902" y="356"/>
                      </a:lnTo>
                      <a:lnTo>
                        <a:pt x="927" y="383"/>
                      </a:lnTo>
                      <a:lnTo>
                        <a:pt x="947" y="412"/>
                      </a:lnTo>
                      <a:lnTo>
                        <a:pt x="963" y="444"/>
                      </a:lnTo>
                      <a:lnTo>
                        <a:pt x="972" y="480"/>
                      </a:lnTo>
                      <a:lnTo>
                        <a:pt x="973" y="531"/>
                      </a:lnTo>
                      <a:lnTo>
                        <a:pt x="965" y="589"/>
                      </a:lnTo>
                      <a:lnTo>
                        <a:pt x="950" y="649"/>
                      </a:lnTo>
                      <a:lnTo>
                        <a:pt x="931" y="707"/>
                      </a:lnTo>
                      <a:lnTo>
                        <a:pt x="912" y="761"/>
                      </a:lnTo>
                      <a:lnTo>
                        <a:pt x="895" y="806"/>
                      </a:lnTo>
                      <a:lnTo>
                        <a:pt x="882" y="837"/>
                      </a:lnTo>
                      <a:lnTo>
                        <a:pt x="877" y="853"/>
                      </a:lnTo>
                      <a:lnTo>
                        <a:pt x="878" y="867"/>
                      </a:lnTo>
                      <a:lnTo>
                        <a:pt x="883" y="881"/>
                      </a:lnTo>
                      <a:lnTo>
                        <a:pt x="892" y="895"/>
                      </a:lnTo>
                      <a:lnTo>
                        <a:pt x="903" y="907"/>
                      </a:lnTo>
                      <a:lnTo>
                        <a:pt x="918" y="918"/>
                      </a:lnTo>
                      <a:lnTo>
                        <a:pt x="935" y="928"/>
                      </a:lnTo>
                      <a:lnTo>
                        <a:pt x="952" y="937"/>
                      </a:lnTo>
                      <a:lnTo>
                        <a:pt x="973" y="945"/>
                      </a:lnTo>
                      <a:lnTo>
                        <a:pt x="995" y="950"/>
                      </a:lnTo>
                      <a:lnTo>
                        <a:pt x="1016" y="955"/>
                      </a:lnTo>
                      <a:lnTo>
                        <a:pt x="1040" y="957"/>
                      </a:lnTo>
                      <a:lnTo>
                        <a:pt x="1062" y="958"/>
                      </a:lnTo>
                      <a:lnTo>
                        <a:pt x="1086" y="957"/>
                      </a:lnTo>
                      <a:lnTo>
                        <a:pt x="1108" y="954"/>
                      </a:lnTo>
                      <a:lnTo>
                        <a:pt x="1130" y="949"/>
                      </a:lnTo>
                      <a:lnTo>
                        <a:pt x="1151" y="942"/>
                      </a:lnTo>
                      <a:lnTo>
                        <a:pt x="1183" y="923"/>
                      </a:lnTo>
                      <a:lnTo>
                        <a:pt x="1213" y="897"/>
                      </a:lnTo>
                      <a:lnTo>
                        <a:pt x="1240" y="865"/>
                      </a:lnTo>
                      <a:lnTo>
                        <a:pt x="1263" y="827"/>
                      </a:lnTo>
                      <a:lnTo>
                        <a:pt x="1285" y="784"/>
                      </a:lnTo>
                      <a:lnTo>
                        <a:pt x="1302" y="738"/>
                      </a:lnTo>
                      <a:lnTo>
                        <a:pt x="1317" y="690"/>
                      </a:lnTo>
                      <a:lnTo>
                        <a:pt x="1328" y="639"/>
                      </a:lnTo>
                      <a:lnTo>
                        <a:pt x="1337" y="588"/>
                      </a:lnTo>
                      <a:lnTo>
                        <a:pt x="1343" y="536"/>
                      </a:lnTo>
                      <a:lnTo>
                        <a:pt x="1347" y="486"/>
                      </a:lnTo>
                      <a:lnTo>
                        <a:pt x="1347" y="438"/>
                      </a:lnTo>
                      <a:lnTo>
                        <a:pt x="1343" y="393"/>
                      </a:lnTo>
                      <a:lnTo>
                        <a:pt x="1338" y="351"/>
                      </a:lnTo>
                      <a:lnTo>
                        <a:pt x="1328" y="314"/>
                      </a:lnTo>
                      <a:lnTo>
                        <a:pt x="1317" y="284"/>
                      </a:lnTo>
                      <a:lnTo>
                        <a:pt x="1302" y="257"/>
                      </a:lnTo>
                      <a:lnTo>
                        <a:pt x="1286" y="232"/>
                      </a:lnTo>
                      <a:lnTo>
                        <a:pt x="1267" y="207"/>
                      </a:lnTo>
                      <a:lnTo>
                        <a:pt x="1246" y="183"/>
                      </a:lnTo>
                      <a:lnTo>
                        <a:pt x="1222" y="162"/>
                      </a:lnTo>
                      <a:lnTo>
                        <a:pt x="1198" y="141"/>
                      </a:lnTo>
                      <a:lnTo>
                        <a:pt x="1171" y="122"/>
                      </a:lnTo>
                      <a:lnTo>
                        <a:pt x="1143" y="105"/>
                      </a:lnTo>
                      <a:lnTo>
                        <a:pt x="1113" y="88"/>
                      </a:lnTo>
                      <a:lnTo>
                        <a:pt x="1083" y="73"/>
                      </a:lnTo>
                      <a:lnTo>
                        <a:pt x="1051" y="60"/>
                      </a:lnTo>
                      <a:lnTo>
                        <a:pt x="1018" y="48"/>
                      </a:lnTo>
                      <a:lnTo>
                        <a:pt x="985" y="38"/>
                      </a:lnTo>
                      <a:lnTo>
                        <a:pt x="951" y="29"/>
                      </a:lnTo>
                      <a:lnTo>
                        <a:pt x="916" y="22"/>
                      </a:lnTo>
                      <a:lnTo>
                        <a:pt x="880" y="17"/>
                      </a:lnTo>
                      <a:lnTo>
                        <a:pt x="841" y="12"/>
                      </a:lnTo>
                      <a:lnTo>
                        <a:pt x="804" y="7"/>
                      </a:lnTo>
                      <a:lnTo>
                        <a:pt x="765" y="4"/>
                      </a:lnTo>
                      <a:lnTo>
                        <a:pt x="727" y="2"/>
                      </a:lnTo>
                      <a:lnTo>
                        <a:pt x="690" y="0"/>
                      </a:lnTo>
                      <a:lnTo>
                        <a:pt x="652" y="0"/>
                      </a:lnTo>
                      <a:lnTo>
                        <a:pt x="616" y="1"/>
                      </a:lnTo>
                      <a:lnTo>
                        <a:pt x="579" y="4"/>
                      </a:lnTo>
                      <a:lnTo>
                        <a:pt x="542" y="8"/>
                      </a:lnTo>
                      <a:lnTo>
                        <a:pt x="507" y="15"/>
                      </a:lnTo>
                      <a:lnTo>
                        <a:pt x="471" y="23"/>
                      </a:lnTo>
                      <a:lnTo>
                        <a:pt x="436" y="32"/>
                      </a:lnTo>
                      <a:lnTo>
                        <a:pt x="402" y="44"/>
                      </a:lnTo>
                      <a:lnTo>
                        <a:pt x="369" y="59"/>
                      </a:lnTo>
                      <a:lnTo>
                        <a:pt x="335" y="75"/>
                      </a:lnTo>
                      <a:lnTo>
                        <a:pt x="302" y="93"/>
                      </a:lnTo>
                      <a:lnTo>
                        <a:pt x="280" y="110"/>
                      </a:lnTo>
                      <a:lnTo>
                        <a:pt x="254" y="131"/>
                      </a:lnTo>
                      <a:lnTo>
                        <a:pt x="226" y="159"/>
                      </a:lnTo>
                      <a:lnTo>
                        <a:pt x="198" y="190"/>
                      </a:lnTo>
                      <a:lnTo>
                        <a:pt x="169" y="224"/>
                      </a:lnTo>
                      <a:lnTo>
                        <a:pt x="139" y="261"/>
                      </a:lnTo>
                      <a:lnTo>
                        <a:pt x="111" y="300"/>
                      </a:lnTo>
                      <a:lnTo>
                        <a:pt x="85" y="340"/>
                      </a:lnTo>
                      <a:lnTo>
                        <a:pt x="61" y="381"/>
                      </a:lnTo>
                      <a:lnTo>
                        <a:pt x="40" y="421"/>
                      </a:lnTo>
                      <a:lnTo>
                        <a:pt x="23" y="461"/>
                      </a:lnTo>
                      <a:lnTo>
                        <a:pt x="10" y="498"/>
                      </a:lnTo>
                      <a:lnTo>
                        <a:pt x="1" y="532"/>
                      </a:lnTo>
                      <a:lnTo>
                        <a:pt x="0" y="563"/>
                      </a:lnTo>
                      <a:lnTo>
                        <a:pt x="5" y="590"/>
                      </a:lnTo>
                      <a:lnTo>
                        <a:pt x="16" y="612"/>
                      </a:lnTo>
                      <a:lnTo>
                        <a:pt x="26" y="624"/>
                      </a:lnTo>
                      <a:lnTo>
                        <a:pt x="39" y="635"/>
                      </a:lnTo>
                      <a:lnTo>
                        <a:pt x="53" y="645"/>
                      </a:lnTo>
                      <a:lnTo>
                        <a:pt x="66" y="654"/>
                      </a:lnTo>
                      <a:lnTo>
                        <a:pt x="83" y="661"/>
                      </a:lnTo>
                      <a:lnTo>
                        <a:pt x="99" y="668"/>
                      </a:lnTo>
                      <a:lnTo>
                        <a:pt x="116" y="675"/>
                      </a:lnTo>
                      <a:lnTo>
                        <a:pt x="134" y="680"/>
                      </a:lnTo>
                      <a:lnTo>
                        <a:pt x="153" y="684"/>
                      </a:lnTo>
                      <a:lnTo>
                        <a:pt x="173" y="688"/>
                      </a:lnTo>
                      <a:lnTo>
                        <a:pt x="191" y="690"/>
                      </a:lnTo>
                      <a:lnTo>
                        <a:pt x="213" y="691"/>
                      </a:lnTo>
                      <a:lnTo>
                        <a:pt x="233" y="691"/>
                      </a:lnTo>
                      <a:lnTo>
                        <a:pt x="253" y="690"/>
                      </a:lnTo>
                      <a:lnTo>
                        <a:pt x="274" y="689"/>
                      </a:lnTo>
                      <a:lnTo>
                        <a:pt x="294" y="686"/>
                      </a:lnTo>
                      <a:lnTo>
                        <a:pt x="310" y="681"/>
                      </a:lnTo>
                      <a:lnTo>
                        <a:pt x="327" y="671"/>
                      </a:lnTo>
                      <a:lnTo>
                        <a:pt x="345" y="658"/>
                      </a:lnTo>
                      <a:lnTo>
                        <a:pt x="364" y="642"/>
                      </a:lnTo>
                      <a:lnTo>
                        <a:pt x="382" y="622"/>
                      </a:lnTo>
                      <a:lnTo>
                        <a:pt x="401" y="601"/>
                      </a:lnTo>
                      <a:lnTo>
                        <a:pt x="420" y="577"/>
                      </a:lnTo>
                      <a:lnTo>
                        <a:pt x="440" y="553"/>
                      </a:lnTo>
                      <a:lnTo>
                        <a:pt x="459" y="527"/>
                      </a:lnTo>
                      <a:lnTo>
                        <a:pt x="479" y="503"/>
                      </a:lnTo>
                      <a:lnTo>
                        <a:pt x="499" y="478"/>
                      </a:lnTo>
                      <a:lnTo>
                        <a:pt x="517" y="455"/>
                      </a:lnTo>
                      <a:lnTo>
                        <a:pt x="536" y="433"/>
                      </a:lnTo>
                      <a:lnTo>
                        <a:pt x="555" y="414"/>
                      </a:lnTo>
                      <a:lnTo>
                        <a:pt x="574" y="397"/>
                      </a:lnTo>
                      <a:lnTo>
                        <a:pt x="592" y="384"/>
                      </a:lnTo>
                      <a:lnTo>
                        <a:pt x="614" y="375"/>
                      </a:lnTo>
                      <a:lnTo>
                        <a:pt x="631" y="367"/>
                      </a:lnTo>
                      <a:lnTo>
                        <a:pt x="646" y="359"/>
                      </a:lnTo>
                      <a:lnTo>
                        <a:pt x="660" y="353"/>
                      </a:lnTo>
                      <a:lnTo>
                        <a:pt x="671" y="347"/>
                      </a:lnTo>
                      <a:lnTo>
                        <a:pt x="681" y="341"/>
                      </a:lnTo>
                      <a:lnTo>
                        <a:pt x="690" y="336"/>
                      </a:lnTo>
                      <a:lnTo>
                        <a:pt x="699" y="331"/>
                      </a:lnTo>
                      <a:lnTo>
                        <a:pt x="707" y="325"/>
                      </a:lnTo>
                      <a:lnTo>
                        <a:pt x="716" y="320"/>
                      </a:lnTo>
                      <a:lnTo>
                        <a:pt x="726" y="312"/>
                      </a:lnTo>
                      <a:lnTo>
                        <a:pt x="736" y="306"/>
                      </a:lnTo>
                      <a:lnTo>
                        <a:pt x="749" y="298"/>
                      </a:lnTo>
                      <a:lnTo>
                        <a:pt x="762" y="290"/>
                      </a:lnTo>
                      <a:lnTo>
                        <a:pt x="779" y="281"/>
                      </a:lnTo>
                      <a:lnTo>
                        <a:pt x="797" y="26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7" name="Freeform 27"/>
                <p:cNvSpPr>
                  <a:spLocks/>
                </p:cNvSpPr>
                <p:nvPr/>
              </p:nvSpPr>
              <p:spPr bwMode="auto">
                <a:xfrm>
                  <a:off x="2232" y="3133"/>
                  <a:ext cx="189" cy="215"/>
                </a:xfrm>
                <a:custGeom>
                  <a:avLst/>
                  <a:gdLst/>
                  <a:ahLst/>
                  <a:cxnLst>
                    <a:cxn ang="0">
                      <a:pos x="189" y="215"/>
                    </a:cxn>
                    <a:cxn ang="0">
                      <a:pos x="189" y="215"/>
                    </a:cxn>
                    <a:cxn ang="0">
                      <a:pos x="180" y="178"/>
                    </a:cxn>
                    <a:cxn ang="0">
                      <a:pos x="164" y="144"/>
                    </a:cxn>
                    <a:cxn ang="0">
                      <a:pos x="142" y="115"/>
                    </a:cxn>
                    <a:cxn ang="0">
                      <a:pos x="117" y="87"/>
                    </a:cxn>
                    <a:cxn ang="0">
                      <a:pos x="90" y="63"/>
                    </a:cxn>
                    <a:cxn ang="0">
                      <a:pos x="62" y="39"/>
                    </a:cxn>
                    <a:cxn ang="0">
                      <a:pos x="35" y="19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25" y="29"/>
                    </a:cxn>
                    <a:cxn ang="0">
                      <a:pos x="52" y="49"/>
                    </a:cxn>
                    <a:cxn ang="0">
                      <a:pos x="77" y="71"/>
                    </a:cxn>
                    <a:cxn ang="0">
                      <a:pos x="105" y="95"/>
                    </a:cxn>
                    <a:cxn ang="0">
                      <a:pos x="130" y="121"/>
                    </a:cxn>
                    <a:cxn ang="0">
                      <a:pos x="149" y="150"/>
                    </a:cxn>
                    <a:cxn ang="0">
                      <a:pos x="165" y="180"/>
                    </a:cxn>
                    <a:cxn ang="0">
                      <a:pos x="174" y="215"/>
                    </a:cxn>
                    <a:cxn ang="0">
                      <a:pos x="174" y="215"/>
                    </a:cxn>
                    <a:cxn ang="0">
                      <a:pos x="189" y="215"/>
                    </a:cxn>
                  </a:cxnLst>
                  <a:rect l="0" t="0" r="r" b="b"/>
                  <a:pathLst>
                    <a:path w="189" h="215">
                      <a:moveTo>
                        <a:pt x="189" y="215"/>
                      </a:moveTo>
                      <a:lnTo>
                        <a:pt x="189" y="215"/>
                      </a:lnTo>
                      <a:lnTo>
                        <a:pt x="180" y="178"/>
                      </a:lnTo>
                      <a:lnTo>
                        <a:pt x="164" y="144"/>
                      </a:lnTo>
                      <a:lnTo>
                        <a:pt x="142" y="115"/>
                      </a:lnTo>
                      <a:lnTo>
                        <a:pt x="117" y="87"/>
                      </a:lnTo>
                      <a:lnTo>
                        <a:pt x="90" y="63"/>
                      </a:lnTo>
                      <a:lnTo>
                        <a:pt x="62" y="39"/>
                      </a:lnTo>
                      <a:lnTo>
                        <a:pt x="35" y="19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25" y="29"/>
                      </a:lnTo>
                      <a:lnTo>
                        <a:pt x="52" y="49"/>
                      </a:lnTo>
                      <a:lnTo>
                        <a:pt x="77" y="71"/>
                      </a:lnTo>
                      <a:lnTo>
                        <a:pt x="105" y="95"/>
                      </a:lnTo>
                      <a:lnTo>
                        <a:pt x="130" y="121"/>
                      </a:lnTo>
                      <a:lnTo>
                        <a:pt x="149" y="150"/>
                      </a:lnTo>
                      <a:lnTo>
                        <a:pt x="165" y="180"/>
                      </a:lnTo>
                      <a:lnTo>
                        <a:pt x="174" y="215"/>
                      </a:lnTo>
                      <a:lnTo>
                        <a:pt x="174" y="215"/>
                      </a:lnTo>
                      <a:lnTo>
                        <a:pt x="189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8" name="Freeform 28"/>
                <p:cNvSpPr>
                  <a:spLocks/>
                </p:cNvSpPr>
                <p:nvPr/>
              </p:nvSpPr>
              <p:spPr bwMode="auto">
                <a:xfrm>
                  <a:off x="2311" y="3348"/>
                  <a:ext cx="111" cy="373"/>
                </a:xfrm>
                <a:custGeom>
                  <a:avLst/>
                  <a:gdLst/>
                  <a:ahLst/>
                  <a:cxnLst>
                    <a:cxn ang="0">
                      <a:pos x="15" y="373"/>
                    </a:cxn>
                    <a:cxn ang="0">
                      <a:pos x="15" y="373"/>
                    </a:cxn>
                    <a:cxn ang="0">
                      <a:pos x="20" y="359"/>
                    </a:cxn>
                    <a:cxn ang="0">
                      <a:pos x="32" y="328"/>
                    </a:cxn>
                    <a:cxn ang="0">
                      <a:pos x="50" y="283"/>
                    </a:cxn>
                    <a:cxn ang="0">
                      <a:pos x="68" y="228"/>
                    </a:cxn>
                    <a:cxn ang="0">
                      <a:pos x="87" y="170"/>
                    </a:cxn>
                    <a:cxn ang="0">
                      <a:pos x="102" y="110"/>
                    </a:cxn>
                    <a:cxn ang="0">
                      <a:pos x="111" y="51"/>
                    </a:cxn>
                    <a:cxn ang="0">
                      <a:pos x="110" y="0"/>
                    </a:cxn>
                    <a:cxn ang="0">
                      <a:pos x="95" y="0"/>
                    </a:cxn>
                    <a:cxn ang="0">
                      <a:pos x="96" y="51"/>
                    </a:cxn>
                    <a:cxn ang="0">
                      <a:pos x="87" y="108"/>
                    </a:cxn>
                    <a:cxn ang="0">
                      <a:pos x="72" y="168"/>
                    </a:cxn>
                    <a:cxn ang="0">
                      <a:pos x="53" y="226"/>
                    </a:cxn>
                    <a:cxn ang="0">
                      <a:pos x="35" y="278"/>
                    </a:cxn>
                    <a:cxn ang="0">
                      <a:pos x="17" y="323"/>
                    </a:cxn>
                    <a:cxn ang="0">
                      <a:pos x="5" y="355"/>
                    </a:cxn>
                    <a:cxn ang="0">
                      <a:pos x="0" y="373"/>
                    </a:cxn>
                    <a:cxn ang="0">
                      <a:pos x="0" y="373"/>
                    </a:cxn>
                    <a:cxn ang="0">
                      <a:pos x="15" y="373"/>
                    </a:cxn>
                  </a:cxnLst>
                  <a:rect l="0" t="0" r="r" b="b"/>
                  <a:pathLst>
                    <a:path w="111" h="373">
                      <a:moveTo>
                        <a:pt x="15" y="373"/>
                      </a:moveTo>
                      <a:lnTo>
                        <a:pt x="15" y="373"/>
                      </a:lnTo>
                      <a:lnTo>
                        <a:pt x="20" y="359"/>
                      </a:lnTo>
                      <a:lnTo>
                        <a:pt x="32" y="328"/>
                      </a:lnTo>
                      <a:lnTo>
                        <a:pt x="50" y="283"/>
                      </a:lnTo>
                      <a:lnTo>
                        <a:pt x="68" y="228"/>
                      </a:lnTo>
                      <a:lnTo>
                        <a:pt x="87" y="170"/>
                      </a:lnTo>
                      <a:lnTo>
                        <a:pt x="102" y="110"/>
                      </a:lnTo>
                      <a:lnTo>
                        <a:pt x="111" y="51"/>
                      </a:lnTo>
                      <a:lnTo>
                        <a:pt x="110" y="0"/>
                      </a:lnTo>
                      <a:lnTo>
                        <a:pt x="95" y="0"/>
                      </a:lnTo>
                      <a:lnTo>
                        <a:pt x="96" y="51"/>
                      </a:lnTo>
                      <a:lnTo>
                        <a:pt x="87" y="108"/>
                      </a:lnTo>
                      <a:lnTo>
                        <a:pt x="72" y="168"/>
                      </a:lnTo>
                      <a:lnTo>
                        <a:pt x="53" y="226"/>
                      </a:lnTo>
                      <a:lnTo>
                        <a:pt x="35" y="278"/>
                      </a:lnTo>
                      <a:lnTo>
                        <a:pt x="17" y="323"/>
                      </a:lnTo>
                      <a:lnTo>
                        <a:pt x="5" y="355"/>
                      </a:lnTo>
                      <a:lnTo>
                        <a:pt x="0" y="373"/>
                      </a:lnTo>
                      <a:lnTo>
                        <a:pt x="0" y="373"/>
                      </a:lnTo>
                      <a:lnTo>
                        <a:pt x="15" y="3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9" name="Freeform 29"/>
                <p:cNvSpPr>
                  <a:spLocks/>
                </p:cNvSpPr>
                <p:nvPr/>
              </p:nvSpPr>
              <p:spPr bwMode="auto">
                <a:xfrm>
                  <a:off x="2311" y="3721"/>
                  <a:ext cx="285" cy="112"/>
                </a:xfrm>
                <a:custGeom>
                  <a:avLst/>
                  <a:gdLst/>
                  <a:ahLst/>
                  <a:cxnLst>
                    <a:cxn ang="0">
                      <a:pos x="277" y="82"/>
                    </a:cxn>
                    <a:cxn ang="0">
                      <a:pos x="277" y="82"/>
                    </a:cxn>
                    <a:cxn ang="0">
                      <a:pos x="257" y="90"/>
                    </a:cxn>
                    <a:cxn ang="0">
                      <a:pos x="237" y="95"/>
                    </a:cxn>
                    <a:cxn ang="0">
                      <a:pos x="216" y="98"/>
                    </a:cxn>
                    <a:cxn ang="0">
                      <a:pos x="192" y="98"/>
                    </a:cxn>
                    <a:cxn ang="0">
                      <a:pos x="170" y="98"/>
                    </a:cxn>
                    <a:cxn ang="0">
                      <a:pos x="147" y="96"/>
                    </a:cxn>
                    <a:cxn ang="0">
                      <a:pos x="126" y="91"/>
                    </a:cxn>
                    <a:cxn ang="0">
                      <a:pos x="106" y="86"/>
                    </a:cxn>
                    <a:cxn ang="0">
                      <a:pos x="86" y="77"/>
                    </a:cxn>
                    <a:cxn ang="0">
                      <a:pos x="68" y="70"/>
                    </a:cxn>
                    <a:cxn ang="0">
                      <a:pos x="53" y="60"/>
                    </a:cxn>
                    <a:cxn ang="0">
                      <a:pos x="40" y="50"/>
                    </a:cxn>
                    <a:cxn ang="0">
                      <a:pos x="28" y="38"/>
                    </a:cxn>
                    <a:cxn ang="0">
                      <a:pos x="21" y="26"/>
                    </a:cxn>
                    <a:cxn ang="0">
                      <a:pos x="16" y="13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" y="15"/>
                    </a:cxn>
                    <a:cxn ang="0">
                      <a:pos x="6" y="30"/>
                    </a:cxn>
                    <a:cxn ang="0">
                      <a:pos x="16" y="45"/>
                    </a:cxn>
                    <a:cxn ang="0">
                      <a:pos x="27" y="58"/>
                    </a:cxn>
                    <a:cxn ang="0">
                      <a:pos x="43" y="70"/>
                    </a:cxn>
                    <a:cxn ang="0">
                      <a:pos x="61" y="80"/>
                    </a:cxn>
                    <a:cxn ang="0">
                      <a:pos x="78" y="90"/>
                    </a:cxn>
                    <a:cxn ang="0">
                      <a:pos x="101" y="98"/>
                    </a:cxn>
                    <a:cxn ang="0">
                      <a:pos x="123" y="103"/>
                    </a:cxn>
                    <a:cxn ang="0">
                      <a:pos x="145" y="108"/>
                    </a:cxn>
                    <a:cxn ang="0">
                      <a:pos x="170" y="110"/>
                    </a:cxn>
                    <a:cxn ang="0">
                      <a:pos x="192" y="112"/>
                    </a:cxn>
                    <a:cxn ang="0">
                      <a:pos x="216" y="110"/>
                    </a:cxn>
                    <a:cxn ang="0">
                      <a:pos x="240" y="107"/>
                    </a:cxn>
                    <a:cxn ang="0">
                      <a:pos x="262" y="102"/>
                    </a:cxn>
                    <a:cxn ang="0">
                      <a:pos x="285" y="95"/>
                    </a:cxn>
                    <a:cxn ang="0">
                      <a:pos x="285" y="95"/>
                    </a:cxn>
                    <a:cxn ang="0">
                      <a:pos x="277" y="82"/>
                    </a:cxn>
                  </a:cxnLst>
                  <a:rect l="0" t="0" r="r" b="b"/>
                  <a:pathLst>
                    <a:path w="285" h="112">
                      <a:moveTo>
                        <a:pt x="277" y="82"/>
                      </a:moveTo>
                      <a:lnTo>
                        <a:pt x="277" y="82"/>
                      </a:lnTo>
                      <a:lnTo>
                        <a:pt x="257" y="90"/>
                      </a:lnTo>
                      <a:lnTo>
                        <a:pt x="237" y="95"/>
                      </a:lnTo>
                      <a:lnTo>
                        <a:pt x="216" y="98"/>
                      </a:lnTo>
                      <a:lnTo>
                        <a:pt x="192" y="98"/>
                      </a:lnTo>
                      <a:lnTo>
                        <a:pt x="170" y="98"/>
                      </a:lnTo>
                      <a:lnTo>
                        <a:pt x="147" y="96"/>
                      </a:lnTo>
                      <a:lnTo>
                        <a:pt x="126" y="91"/>
                      </a:lnTo>
                      <a:lnTo>
                        <a:pt x="106" y="86"/>
                      </a:lnTo>
                      <a:lnTo>
                        <a:pt x="86" y="77"/>
                      </a:lnTo>
                      <a:lnTo>
                        <a:pt x="68" y="70"/>
                      </a:lnTo>
                      <a:lnTo>
                        <a:pt x="53" y="60"/>
                      </a:lnTo>
                      <a:lnTo>
                        <a:pt x="40" y="50"/>
                      </a:lnTo>
                      <a:lnTo>
                        <a:pt x="28" y="38"/>
                      </a:lnTo>
                      <a:lnTo>
                        <a:pt x="21" y="26"/>
                      </a:lnTo>
                      <a:lnTo>
                        <a:pt x="16" y="1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6" y="30"/>
                      </a:lnTo>
                      <a:lnTo>
                        <a:pt x="16" y="45"/>
                      </a:lnTo>
                      <a:lnTo>
                        <a:pt x="27" y="58"/>
                      </a:lnTo>
                      <a:lnTo>
                        <a:pt x="43" y="70"/>
                      </a:lnTo>
                      <a:lnTo>
                        <a:pt x="61" y="80"/>
                      </a:lnTo>
                      <a:lnTo>
                        <a:pt x="78" y="90"/>
                      </a:lnTo>
                      <a:lnTo>
                        <a:pt x="101" y="98"/>
                      </a:lnTo>
                      <a:lnTo>
                        <a:pt x="123" y="103"/>
                      </a:lnTo>
                      <a:lnTo>
                        <a:pt x="145" y="108"/>
                      </a:lnTo>
                      <a:lnTo>
                        <a:pt x="170" y="110"/>
                      </a:lnTo>
                      <a:lnTo>
                        <a:pt x="192" y="112"/>
                      </a:lnTo>
                      <a:lnTo>
                        <a:pt x="216" y="110"/>
                      </a:lnTo>
                      <a:lnTo>
                        <a:pt x="240" y="107"/>
                      </a:lnTo>
                      <a:lnTo>
                        <a:pt x="262" y="102"/>
                      </a:lnTo>
                      <a:lnTo>
                        <a:pt x="285" y="95"/>
                      </a:lnTo>
                      <a:lnTo>
                        <a:pt x="285" y="95"/>
                      </a:lnTo>
                      <a:lnTo>
                        <a:pt x="277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0" name="Freeform 30"/>
                <p:cNvSpPr>
                  <a:spLocks/>
                </p:cNvSpPr>
                <p:nvPr/>
              </p:nvSpPr>
              <p:spPr bwMode="auto">
                <a:xfrm>
                  <a:off x="2588" y="3150"/>
                  <a:ext cx="208" cy="666"/>
                </a:xfrm>
                <a:custGeom>
                  <a:avLst/>
                  <a:gdLst/>
                  <a:ahLst/>
                  <a:cxnLst>
                    <a:cxn ang="0">
                      <a:pos x="163" y="4"/>
                    </a:cxn>
                    <a:cxn ang="0">
                      <a:pos x="163" y="4"/>
                    </a:cxn>
                    <a:cxn ang="0">
                      <a:pos x="174" y="33"/>
                    </a:cxn>
                    <a:cxn ang="0">
                      <a:pos x="184" y="70"/>
                    </a:cxn>
                    <a:cxn ang="0">
                      <a:pos x="189" y="111"/>
                    </a:cxn>
                    <a:cxn ang="0">
                      <a:pos x="193" y="156"/>
                    </a:cxn>
                    <a:cxn ang="0">
                      <a:pos x="193" y="204"/>
                    </a:cxn>
                    <a:cxn ang="0">
                      <a:pos x="189" y="254"/>
                    </a:cxn>
                    <a:cxn ang="0">
                      <a:pos x="183" y="306"/>
                    </a:cxn>
                    <a:cxn ang="0">
                      <a:pos x="174" y="356"/>
                    </a:cxn>
                    <a:cxn ang="0">
                      <a:pos x="163" y="407"/>
                    </a:cxn>
                    <a:cxn ang="0">
                      <a:pos x="148" y="455"/>
                    </a:cxn>
                    <a:cxn ang="0">
                      <a:pos x="130" y="500"/>
                    </a:cxn>
                    <a:cxn ang="0">
                      <a:pos x="109" y="543"/>
                    </a:cxn>
                    <a:cxn ang="0">
                      <a:pos x="85" y="580"/>
                    </a:cxn>
                    <a:cxn ang="0">
                      <a:pos x="60" y="611"/>
                    </a:cxn>
                    <a:cxn ang="0">
                      <a:pos x="31" y="636"/>
                    </a:cxn>
                    <a:cxn ang="0">
                      <a:pos x="0" y="653"/>
                    </a:cxn>
                    <a:cxn ang="0">
                      <a:pos x="8" y="666"/>
                    </a:cxn>
                    <a:cxn ang="0">
                      <a:pos x="41" y="646"/>
                    </a:cxn>
                    <a:cxn ang="0">
                      <a:pos x="73" y="619"/>
                    </a:cxn>
                    <a:cxn ang="0">
                      <a:pos x="100" y="586"/>
                    </a:cxn>
                    <a:cxn ang="0">
                      <a:pos x="124" y="547"/>
                    </a:cxn>
                    <a:cxn ang="0">
                      <a:pos x="145" y="504"/>
                    </a:cxn>
                    <a:cxn ang="0">
                      <a:pos x="163" y="457"/>
                    </a:cxn>
                    <a:cxn ang="0">
                      <a:pos x="178" y="409"/>
                    </a:cxn>
                    <a:cxn ang="0">
                      <a:pos x="189" y="358"/>
                    </a:cxn>
                    <a:cxn ang="0">
                      <a:pos x="198" y="306"/>
                    </a:cxn>
                    <a:cxn ang="0">
                      <a:pos x="204" y="254"/>
                    </a:cxn>
                    <a:cxn ang="0">
                      <a:pos x="208" y="204"/>
                    </a:cxn>
                    <a:cxn ang="0">
                      <a:pos x="208" y="156"/>
                    </a:cxn>
                    <a:cxn ang="0">
                      <a:pos x="204" y="111"/>
                    </a:cxn>
                    <a:cxn ang="0">
                      <a:pos x="199" y="68"/>
                    </a:cxn>
                    <a:cxn ang="0">
                      <a:pos x="189" y="31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63" y="4"/>
                    </a:cxn>
                  </a:cxnLst>
                  <a:rect l="0" t="0" r="r" b="b"/>
                  <a:pathLst>
                    <a:path w="208" h="666">
                      <a:moveTo>
                        <a:pt x="163" y="4"/>
                      </a:moveTo>
                      <a:lnTo>
                        <a:pt x="163" y="4"/>
                      </a:lnTo>
                      <a:lnTo>
                        <a:pt x="174" y="33"/>
                      </a:lnTo>
                      <a:lnTo>
                        <a:pt x="184" y="70"/>
                      </a:lnTo>
                      <a:lnTo>
                        <a:pt x="189" y="111"/>
                      </a:lnTo>
                      <a:lnTo>
                        <a:pt x="193" y="156"/>
                      </a:lnTo>
                      <a:lnTo>
                        <a:pt x="193" y="204"/>
                      </a:lnTo>
                      <a:lnTo>
                        <a:pt x="189" y="254"/>
                      </a:lnTo>
                      <a:lnTo>
                        <a:pt x="183" y="306"/>
                      </a:lnTo>
                      <a:lnTo>
                        <a:pt x="174" y="356"/>
                      </a:lnTo>
                      <a:lnTo>
                        <a:pt x="163" y="407"/>
                      </a:lnTo>
                      <a:lnTo>
                        <a:pt x="148" y="455"/>
                      </a:lnTo>
                      <a:lnTo>
                        <a:pt x="130" y="500"/>
                      </a:lnTo>
                      <a:lnTo>
                        <a:pt x="109" y="543"/>
                      </a:lnTo>
                      <a:lnTo>
                        <a:pt x="85" y="580"/>
                      </a:lnTo>
                      <a:lnTo>
                        <a:pt x="60" y="611"/>
                      </a:lnTo>
                      <a:lnTo>
                        <a:pt x="31" y="636"/>
                      </a:lnTo>
                      <a:lnTo>
                        <a:pt x="0" y="653"/>
                      </a:lnTo>
                      <a:lnTo>
                        <a:pt x="8" y="666"/>
                      </a:lnTo>
                      <a:lnTo>
                        <a:pt x="41" y="646"/>
                      </a:lnTo>
                      <a:lnTo>
                        <a:pt x="73" y="619"/>
                      </a:lnTo>
                      <a:lnTo>
                        <a:pt x="100" y="586"/>
                      </a:lnTo>
                      <a:lnTo>
                        <a:pt x="124" y="547"/>
                      </a:lnTo>
                      <a:lnTo>
                        <a:pt x="145" y="504"/>
                      </a:lnTo>
                      <a:lnTo>
                        <a:pt x="163" y="457"/>
                      </a:lnTo>
                      <a:lnTo>
                        <a:pt x="178" y="409"/>
                      </a:lnTo>
                      <a:lnTo>
                        <a:pt x="189" y="358"/>
                      </a:lnTo>
                      <a:lnTo>
                        <a:pt x="198" y="306"/>
                      </a:lnTo>
                      <a:lnTo>
                        <a:pt x="204" y="254"/>
                      </a:lnTo>
                      <a:lnTo>
                        <a:pt x="208" y="204"/>
                      </a:lnTo>
                      <a:lnTo>
                        <a:pt x="208" y="156"/>
                      </a:lnTo>
                      <a:lnTo>
                        <a:pt x="204" y="111"/>
                      </a:lnTo>
                      <a:lnTo>
                        <a:pt x="199" y="68"/>
                      </a:lnTo>
                      <a:lnTo>
                        <a:pt x="189" y="31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6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1" name="Freeform 31"/>
                <p:cNvSpPr>
                  <a:spLocks/>
                </p:cNvSpPr>
                <p:nvPr/>
              </p:nvSpPr>
              <p:spPr bwMode="auto">
                <a:xfrm>
                  <a:off x="2319" y="2878"/>
                  <a:ext cx="447" cy="276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37" y="18"/>
                    </a:cxn>
                    <a:cxn ang="0">
                      <a:pos x="72" y="25"/>
                    </a:cxn>
                    <a:cxn ang="0">
                      <a:pos x="104" y="34"/>
                    </a:cxn>
                    <a:cxn ang="0">
                      <a:pos x="138" y="44"/>
                    </a:cxn>
                    <a:cxn ang="0">
                      <a:pos x="170" y="56"/>
                    </a:cxn>
                    <a:cxn ang="0">
                      <a:pos x="202" y="69"/>
                    </a:cxn>
                    <a:cxn ang="0">
                      <a:pos x="232" y="83"/>
                    </a:cxn>
                    <a:cxn ang="0">
                      <a:pos x="260" y="100"/>
                    </a:cxn>
                    <a:cxn ang="0">
                      <a:pos x="288" y="117"/>
                    </a:cxn>
                    <a:cxn ang="0">
                      <a:pos x="315" y="137"/>
                    </a:cxn>
                    <a:cxn ang="0">
                      <a:pos x="338" y="156"/>
                    </a:cxn>
                    <a:cxn ang="0">
                      <a:pos x="362" y="178"/>
                    </a:cxn>
                    <a:cxn ang="0">
                      <a:pos x="383" y="200"/>
                    </a:cxn>
                    <a:cxn ang="0">
                      <a:pos x="400" y="225"/>
                    </a:cxn>
                    <a:cxn ang="0">
                      <a:pos x="417" y="250"/>
                    </a:cxn>
                    <a:cxn ang="0">
                      <a:pos x="432" y="276"/>
                    </a:cxn>
                    <a:cxn ang="0">
                      <a:pos x="447" y="272"/>
                    </a:cxn>
                    <a:cxn ang="0">
                      <a:pos x="432" y="244"/>
                    </a:cxn>
                    <a:cxn ang="0">
                      <a:pos x="415" y="218"/>
                    </a:cxn>
                    <a:cxn ang="0">
                      <a:pos x="395" y="194"/>
                    </a:cxn>
                    <a:cxn ang="0">
                      <a:pos x="374" y="169"/>
                    </a:cxn>
                    <a:cxn ang="0">
                      <a:pos x="350" y="148"/>
                    </a:cxn>
                    <a:cxn ang="0">
                      <a:pos x="325" y="126"/>
                    </a:cxn>
                    <a:cxn ang="0">
                      <a:pos x="298" y="107"/>
                    </a:cxn>
                    <a:cxn ang="0">
                      <a:pos x="270" y="90"/>
                    </a:cxn>
                    <a:cxn ang="0">
                      <a:pos x="239" y="73"/>
                    </a:cxn>
                    <a:cxn ang="0">
                      <a:pos x="209" y="57"/>
                    </a:cxn>
                    <a:cxn ang="0">
                      <a:pos x="175" y="43"/>
                    </a:cxn>
                    <a:cxn ang="0">
                      <a:pos x="143" y="32"/>
                    </a:cxn>
                    <a:cxn ang="0">
                      <a:pos x="109" y="22"/>
                    </a:cxn>
                    <a:cxn ang="0">
                      <a:pos x="74" y="13"/>
                    </a:cxn>
                    <a:cxn ang="0">
                      <a:pos x="39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47" h="276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7" y="18"/>
                      </a:lnTo>
                      <a:lnTo>
                        <a:pt x="72" y="25"/>
                      </a:lnTo>
                      <a:lnTo>
                        <a:pt x="104" y="34"/>
                      </a:lnTo>
                      <a:lnTo>
                        <a:pt x="138" y="44"/>
                      </a:lnTo>
                      <a:lnTo>
                        <a:pt x="170" y="56"/>
                      </a:lnTo>
                      <a:lnTo>
                        <a:pt x="202" y="69"/>
                      </a:lnTo>
                      <a:lnTo>
                        <a:pt x="232" y="83"/>
                      </a:lnTo>
                      <a:lnTo>
                        <a:pt x="260" y="100"/>
                      </a:lnTo>
                      <a:lnTo>
                        <a:pt x="288" y="117"/>
                      </a:lnTo>
                      <a:lnTo>
                        <a:pt x="315" y="137"/>
                      </a:lnTo>
                      <a:lnTo>
                        <a:pt x="338" y="156"/>
                      </a:lnTo>
                      <a:lnTo>
                        <a:pt x="362" y="178"/>
                      </a:lnTo>
                      <a:lnTo>
                        <a:pt x="383" y="200"/>
                      </a:lnTo>
                      <a:lnTo>
                        <a:pt x="400" y="225"/>
                      </a:lnTo>
                      <a:lnTo>
                        <a:pt x="417" y="250"/>
                      </a:lnTo>
                      <a:lnTo>
                        <a:pt x="432" y="276"/>
                      </a:lnTo>
                      <a:lnTo>
                        <a:pt x="447" y="272"/>
                      </a:lnTo>
                      <a:lnTo>
                        <a:pt x="432" y="244"/>
                      </a:lnTo>
                      <a:lnTo>
                        <a:pt x="415" y="218"/>
                      </a:lnTo>
                      <a:lnTo>
                        <a:pt x="395" y="194"/>
                      </a:lnTo>
                      <a:lnTo>
                        <a:pt x="374" y="169"/>
                      </a:lnTo>
                      <a:lnTo>
                        <a:pt x="350" y="148"/>
                      </a:lnTo>
                      <a:lnTo>
                        <a:pt x="325" y="126"/>
                      </a:lnTo>
                      <a:lnTo>
                        <a:pt x="298" y="107"/>
                      </a:lnTo>
                      <a:lnTo>
                        <a:pt x="270" y="90"/>
                      </a:lnTo>
                      <a:lnTo>
                        <a:pt x="239" y="73"/>
                      </a:lnTo>
                      <a:lnTo>
                        <a:pt x="209" y="57"/>
                      </a:lnTo>
                      <a:lnTo>
                        <a:pt x="175" y="43"/>
                      </a:lnTo>
                      <a:lnTo>
                        <a:pt x="143" y="32"/>
                      </a:lnTo>
                      <a:lnTo>
                        <a:pt x="109" y="22"/>
                      </a:lnTo>
                      <a:lnTo>
                        <a:pt x="74" y="13"/>
                      </a:lnTo>
                      <a:lnTo>
                        <a:pt x="39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2" name="Freeform 32"/>
                <p:cNvSpPr>
                  <a:spLocks/>
                </p:cNvSpPr>
                <p:nvPr/>
              </p:nvSpPr>
              <p:spPr bwMode="auto">
                <a:xfrm>
                  <a:off x="1738" y="2861"/>
                  <a:ext cx="584" cy="105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42" y="87"/>
                    </a:cxn>
                    <a:cxn ang="0">
                      <a:pos x="75" y="72"/>
                    </a:cxn>
                    <a:cxn ang="0">
                      <a:pos x="109" y="57"/>
                    </a:cxn>
                    <a:cxn ang="0">
                      <a:pos x="142" y="45"/>
                    </a:cxn>
                    <a:cxn ang="0">
                      <a:pos x="175" y="36"/>
                    </a:cxn>
                    <a:cxn ang="0">
                      <a:pos x="212" y="28"/>
                    </a:cxn>
                    <a:cxn ang="0">
                      <a:pos x="247" y="22"/>
                    </a:cxn>
                    <a:cxn ang="0">
                      <a:pos x="282" y="17"/>
                    </a:cxn>
                    <a:cxn ang="0">
                      <a:pos x="319" y="14"/>
                    </a:cxn>
                    <a:cxn ang="0">
                      <a:pos x="355" y="14"/>
                    </a:cxn>
                    <a:cxn ang="0">
                      <a:pos x="393" y="13"/>
                    </a:cxn>
                    <a:cxn ang="0">
                      <a:pos x="430" y="15"/>
                    </a:cxn>
                    <a:cxn ang="0">
                      <a:pos x="468" y="17"/>
                    </a:cxn>
                    <a:cxn ang="0">
                      <a:pos x="507" y="21"/>
                    </a:cxn>
                    <a:cxn ang="0">
                      <a:pos x="543" y="25"/>
                    </a:cxn>
                    <a:cxn ang="0">
                      <a:pos x="581" y="30"/>
                    </a:cxn>
                    <a:cxn ang="0">
                      <a:pos x="584" y="17"/>
                    </a:cxn>
                    <a:cxn ang="0">
                      <a:pos x="545" y="12"/>
                    </a:cxn>
                    <a:cxn ang="0">
                      <a:pos x="507" y="8"/>
                    </a:cxn>
                    <a:cxn ang="0">
                      <a:pos x="468" y="5"/>
                    </a:cxn>
                    <a:cxn ang="0">
                      <a:pos x="430" y="3"/>
                    </a:cxn>
                    <a:cxn ang="0">
                      <a:pos x="393" y="1"/>
                    </a:cxn>
                    <a:cxn ang="0">
                      <a:pos x="355" y="0"/>
                    </a:cxn>
                    <a:cxn ang="0">
                      <a:pos x="319" y="2"/>
                    </a:cxn>
                    <a:cxn ang="0">
                      <a:pos x="282" y="5"/>
                    </a:cxn>
                    <a:cxn ang="0">
                      <a:pos x="244" y="9"/>
                    </a:cxn>
                    <a:cxn ang="0">
                      <a:pos x="209" y="15"/>
                    </a:cxn>
                    <a:cxn ang="0">
                      <a:pos x="173" y="24"/>
                    </a:cxn>
                    <a:cxn ang="0">
                      <a:pos x="137" y="33"/>
                    </a:cxn>
                    <a:cxn ang="0">
                      <a:pos x="102" y="45"/>
                    </a:cxn>
                    <a:cxn ang="0">
                      <a:pos x="68" y="59"/>
                    </a:cxn>
                    <a:cxn ang="0">
                      <a:pos x="34" y="77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584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42" y="87"/>
                      </a:lnTo>
                      <a:lnTo>
                        <a:pt x="75" y="72"/>
                      </a:lnTo>
                      <a:lnTo>
                        <a:pt x="109" y="57"/>
                      </a:lnTo>
                      <a:lnTo>
                        <a:pt x="142" y="45"/>
                      </a:lnTo>
                      <a:lnTo>
                        <a:pt x="175" y="36"/>
                      </a:lnTo>
                      <a:lnTo>
                        <a:pt x="212" y="28"/>
                      </a:lnTo>
                      <a:lnTo>
                        <a:pt x="247" y="22"/>
                      </a:lnTo>
                      <a:lnTo>
                        <a:pt x="282" y="17"/>
                      </a:lnTo>
                      <a:lnTo>
                        <a:pt x="319" y="14"/>
                      </a:lnTo>
                      <a:lnTo>
                        <a:pt x="355" y="14"/>
                      </a:lnTo>
                      <a:lnTo>
                        <a:pt x="393" y="13"/>
                      </a:lnTo>
                      <a:lnTo>
                        <a:pt x="430" y="15"/>
                      </a:lnTo>
                      <a:lnTo>
                        <a:pt x="468" y="17"/>
                      </a:lnTo>
                      <a:lnTo>
                        <a:pt x="507" y="21"/>
                      </a:lnTo>
                      <a:lnTo>
                        <a:pt x="543" y="25"/>
                      </a:lnTo>
                      <a:lnTo>
                        <a:pt x="581" y="30"/>
                      </a:lnTo>
                      <a:lnTo>
                        <a:pt x="584" y="17"/>
                      </a:lnTo>
                      <a:lnTo>
                        <a:pt x="545" y="12"/>
                      </a:lnTo>
                      <a:lnTo>
                        <a:pt x="507" y="8"/>
                      </a:lnTo>
                      <a:lnTo>
                        <a:pt x="468" y="5"/>
                      </a:lnTo>
                      <a:lnTo>
                        <a:pt x="430" y="3"/>
                      </a:lnTo>
                      <a:lnTo>
                        <a:pt x="393" y="1"/>
                      </a:lnTo>
                      <a:lnTo>
                        <a:pt x="355" y="0"/>
                      </a:lnTo>
                      <a:lnTo>
                        <a:pt x="319" y="2"/>
                      </a:lnTo>
                      <a:lnTo>
                        <a:pt x="282" y="5"/>
                      </a:lnTo>
                      <a:lnTo>
                        <a:pt x="244" y="9"/>
                      </a:lnTo>
                      <a:lnTo>
                        <a:pt x="209" y="15"/>
                      </a:lnTo>
                      <a:lnTo>
                        <a:pt x="173" y="24"/>
                      </a:lnTo>
                      <a:lnTo>
                        <a:pt x="137" y="33"/>
                      </a:lnTo>
                      <a:lnTo>
                        <a:pt x="102" y="45"/>
                      </a:lnTo>
                      <a:lnTo>
                        <a:pt x="68" y="59"/>
                      </a:lnTo>
                      <a:lnTo>
                        <a:pt x="34" y="77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3" name="Freeform 33"/>
                <p:cNvSpPr>
                  <a:spLocks/>
                </p:cNvSpPr>
                <p:nvPr/>
              </p:nvSpPr>
              <p:spPr bwMode="auto">
                <a:xfrm>
                  <a:off x="1434" y="2956"/>
                  <a:ext cx="314" cy="527"/>
                </a:xfrm>
                <a:custGeom>
                  <a:avLst/>
                  <a:gdLst/>
                  <a:ahLst/>
                  <a:cxnLst>
                    <a:cxn ang="0">
                      <a:pos x="30" y="521"/>
                    </a:cxn>
                    <a:cxn ang="0">
                      <a:pos x="30" y="521"/>
                    </a:cxn>
                    <a:cxn ang="0">
                      <a:pos x="20" y="501"/>
                    </a:cxn>
                    <a:cxn ang="0">
                      <a:pos x="15" y="475"/>
                    </a:cxn>
                    <a:cxn ang="0">
                      <a:pos x="16" y="444"/>
                    </a:cxn>
                    <a:cxn ang="0">
                      <a:pos x="25" y="411"/>
                    </a:cxn>
                    <a:cxn ang="0">
                      <a:pos x="37" y="375"/>
                    </a:cxn>
                    <a:cxn ang="0">
                      <a:pos x="55" y="335"/>
                    </a:cxn>
                    <a:cxn ang="0">
                      <a:pos x="76" y="295"/>
                    </a:cxn>
                    <a:cxn ang="0">
                      <a:pos x="100" y="255"/>
                    </a:cxn>
                    <a:cxn ang="0">
                      <a:pos x="126" y="215"/>
                    </a:cxn>
                    <a:cxn ang="0">
                      <a:pos x="152" y="176"/>
                    </a:cxn>
                    <a:cxn ang="0">
                      <a:pos x="182" y="139"/>
                    </a:cxn>
                    <a:cxn ang="0">
                      <a:pos x="211" y="106"/>
                    </a:cxn>
                    <a:cxn ang="0">
                      <a:pos x="240" y="75"/>
                    </a:cxn>
                    <a:cxn ang="0">
                      <a:pos x="267" y="47"/>
                    </a:cxn>
                    <a:cxn ang="0">
                      <a:pos x="292" y="27"/>
                    </a:cxn>
                    <a:cxn ang="0">
                      <a:pos x="314" y="10"/>
                    </a:cxn>
                    <a:cxn ang="0">
                      <a:pos x="304" y="0"/>
                    </a:cxn>
                    <a:cxn ang="0">
                      <a:pos x="282" y="17"/>
                    </a:cxn>
                    <a:cxn ang="0">
                      <a:pos x="255" y="39"/>
                    </a:cxn>
                    <a:cxn ang="0">
                      <a:pos x="227" y="67"/>
                    </a:cxn>
                    <a:cxn ang="0">
                      <a:pos x="198" y="97"/>
                    </a:cxn>
                    <a:cxn ang="0">
                      <a:pos x="170" y="133"/>
                    </a:cxn>
                    <a:cxn ang="0">
                      <a:pos x="140" y="170"/>
                    </a:cxn>
                    <a:cxn ang="0">
                      <a:pos x="111" y="209"/>
                    </a:cxn>
                    <a:cxn ang="0">
                      <a:pos x="85" y="249"/>
                    </a:cxn>
                    <a:cxn ang="0">
                      <a:pos x="61" y="291"/>
                    </a:cxn>
                    <a:cxn ang="0">
                      <a:pos x="40" y="331"/>
                    </a:cxn>
                    <a:cxn ang="0">
                      <a:pos x="22" y="371"/>
                    </a:cxn>
                    <a:cxn ang="0">
                      <a:pos x="10" y="409"/>
                    </a:cxn>
                    <a:cxn ang="0">
                      <a:pos x="1" y="444"/>
                    </a:cxn>
                    <a:cxn ang="0">
                      <a:pos x="0" y="475"/>
                    </a:cxn>
                    <a:cxn ang="0">
                      <a:pos x="5" y="503"/>
                    </a:cxn>
                    <a:cxn ang="0">
                      <a:pos x="17" y="527"/>
                    </a:cxn>
                    <a:cxn ang="0">
                      <a:pos x="17" y="527"/>
                    </a:cxn>
                    <a:cxn ang="0">
                      <a:pos x="30" y="521"/>
                    </a:cxn>
                  </a:cxnLst>
                  <a:rect l="0" t="0" r="r" b="b"/>
                  <a:pathLst>
                    <a:path w="314" h="527">
                      <a:moveTo>
                        <a:pt x="30" y="521"/>
                      </a:moveTo>
                      <a:lnTo>
                        <a:pt x="30" y="521"/>
                      </a:lnTo>
                      <a:lnTo>
                        <a:pt x="20" y="501"/>
                      </a:lnTo>
                      <a:lnTo>
                        <a:pt x="15" y="475"/>
                      </a:lnTo>
                      <a:lnTo>
                        <a:pt x="16" y="444"/>
                      </a:lnTo>
                      <a:lnTo>
                        <a:pt x="25" y="411"/>
                      </a:lnTo>
                      <a:lnTo>
                        <a:pt x="37" y="375"/>
                      </a:lnTo>
                      <a:lnTo>
                        <a:pt x="55" y="335"/>
                      </a:lnTo>
                      <a:lnTo>
                        <a:pt x="76" y="295"/>
                      </a:lnTo>
                      <a:lnTo>
                        <a:pt x="100" y="255"/>
                      </a:lnTo>
                      <a:lnTo>
                        <a:pt x="126" y="215"/>
                      </a:lnTo>
                      <a:lnTo>
                        <a:pt x="152" y="176"/>
                      </a:lnTo>
                      <a:lnTo>
                        <a:pt x="182" y="139"/>
                      </a:lnTo>
                      <a:lnTo>
                        <a:pt x="211" y="106"/>
                      </a:lnTo>
                      <a:lnTo>
                        <a:pt x="240" y="75"/>
                      </a:lnTo>
                      <a:lnTo>
                        <a:pt x="267" y="47"/>
                      </a:lnTo>
                      <a:lnTo>
                        <a:pt x="292" y="27"/>
                      </a:lnTo>
                      <a:lnTo>
                        <a:pt x="314" y="10"/>
                      </a:lnTo>
                      <a:lnTo>
                        <a:pt x="304" y="0"/>
                      </a:lnTo>
                      <a:lnTo>
                        <a:pt x="282" y="17"/>
                      </a:lnTo>
                      <a:lnTo>
                        <a:pt x="255" y="39"/>
                      </a:lnTo>
                      <a:lnTo>
                        <a:pt x="227" y="67"/>
                      </a:lnTo>
                      <a:lnTo>
                        <a:pt x="198" y="97"/>
                      </a:lnTo>
                      <a:lnTo>
                        <a:pt x="170" y="133"/>
                      </a:lnTo>
                      <a:lnTo>
                        <a:pt x="140" y="170"/>
                      </a:lnTo>
                      <a:lnTo>
                        <a:pt x="111" y="209"/>
                      </a:lnTo>
                      <a:lnTo>
                        <a:pt x="85" y="249"/>
                      </a:lnTo>
                      <a:lnTo>
                        <a:pt x="61" y="291"/>
                      </a:lnTo>
                      <a:lnTo>
                        <a:pt x="40" y="331"/>
                      </a:lnTo>
                      <a:lnTo>
                        <a:pt x="22" y="371"/>
                      </a:lnTo>
                      <a:lnTo>
                        <a:pt x="10" y="409"/>
                      </a:lnTo>
                      <a:lnTo>
                        <a:pt x="1" y="444"/>
                      </a:lnTo>
                      <a:lnTo>
                        <a:pt x="0" y="475"/>
                      </a:lnTo>
                      <a:lnTo>
                        <a:pt x="5" y="503"/>
                      </a:lnTo>
                      <a:lnTo>
                        <a:pt x="17" y="527"/>
                      </a:lnTo>
                      <a:lnTo>
                        <a:pt x="17" y="527"/>
                      </a:lnTo>
                      <a:lnTo>
                        <a:pt x="30" y="5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4" name="Freeform 34"/>
                <p:cNvSpPr>
                  <a:spLocks/>
                </p:cNvSpPr>
                <p:nvPr/>
              </p:nvSpPr>
              <p:spPr bwMode="auto">
                <a:xfrm>
                  <a:off x="1451" y="3477"/>
                  <a:ext cx="285" cy="89"/>
                </a:xfrm>
                <a:custGeom>
                  <a:avLst/>
                  <a:gdLst/>
                  <a:ahLst/>
                  <a:cxnLst>
                    <a:cxn ang="0">
                      <a:pos x="282" y="71"/>
                    </a:cxn>
                    <a:cxn ang="0">
                      <a:pos x="282" y="71"/>
                    </a:cxn>
                    <a:cxn ang="0">
                      <a:pos x="264" y="74"/>
                    </a:cxn>
                    <a:cxn ang="0">
                      <a:pos x="243" y="75"/>
                    </a:cxn>
                    <a:cxn ang="0">
                      <a:pos x="223" y="75"/>
                    </a:cxn>
                    <a:cxn ang="0">
                      <a:pos x="203" y="75"/>
                    </a:cxn>
                    <a:cxn ang="0">
                      <a:pos x="181" y="75"/>
                    </a:cxn>
                    <a:cxn ang="0">
                      <a:pos x="164" y="73"/>
                    </a:cxn>
                    <a:cxn ang="0">
                      <a:pos x="144" y="69"/>
                    </a:cxn>
                    <a:cxn ang="0">
                      <a:pos x="126" y="65"/>
                    </a:cxn>
                    <a:cxn ang="0">
                      <a:pos x="109" y="59"/>
                    </a:cxn>
                    <a:cxn ang="0">
                      <a:pos x="93" y="53"/>
                    </a:cxn>
                    <a:cxn ang="0">
                      <a:pos x="76" y="46"/>
                    </a:cxn>
                    <a:cxn ang="0">
                      <a:pos x="60" y="40"/>
                    </a:cxn>
                    <a:cxn ang="0">
                      <a:pos x="48" y="31"/>
                    </a:cxn>
                    <a:cxn ang="0">
                      <a:pos x="34" y="21"/>
                    </a:cxn>
                    <a:cxn ang="0">
                      <a:pos x="23" y="11"/>
                    </a:cxn>
                    <a:cxn ang="0">
                      <a:pos x="13" y="0"/>
                    </a:cxn>
                    <a:cxn ang="0">
                      <a:pos x="0" y="6"/>
                    </a:cxn>
                    <a:cxn ang="0">
                      <a:pos x="10" y="20"/>
                    </a:cxn>
                    <a:cxn ang="0">
                      <a:pos x="24" y="31"/>
                    </a:cxn>
                    <a:cxn ang="0">
                      <a:pos x="38" y="41"/>
                    </a:cxn>
                    <a:cxn ang="0">
                      <a:pos x="53" y="50"/>
                    </a:cxn>
                    <a:cxn ang="0">
                      <a:pos x="69" y="58"/>
                    </a:cxn>
                    <a:cxn ang="0">
                      <a:pos x="85" y="66"/>
                    </a:cxn>
                    <a:cxn ang="0">
                      <a:pos x="104" y="72"/>
                    </a:cxn>
                    <a:cxn ang="0">
                      <a:pos x="121" y="77"/>
                    </a:cxn>
                    <a:cxn ang="0">
                      <a:pos x="141" y="81"/>
                    </a:cxn>
                    <a:cxn ang="0">
                      <a:pos x="161" y="85"/>
                    </a:cxn>
                    <a:cxn ang="0">
                      <a:pos x="181" y="87"/>
                    </a:cxn>
                    <a:cxn ang="0">
                      <a:pos x="203" y="89"/>
                    </a:cxn>
                    <a:cxn ang="0">
                      <a:pos x="223" y="89"/>
                    </a:cxn>
                    <a:cxn ang="0">
                      <a:pos x="243" y="87"/>
                    </a:cxn>
                    <a:cxn ang="0">
                      <a:pos x="264" y="86"/>
                    </a:cxn>
                    <a:cxn ang="0">
                      <a:pos x="285" y="83"/>
                    </a:cxn>
                    <a:cxn ang="0">
                      <a:pos x="285" y="83"/>
                    </a:cxn>
                    <a:cxn ang="0">
                      <a:pos x="282" y="71"/>
                    </a:cxn>
                  </a:cxnLst>
                  <a:rect l="0" t="0" r="r" b="b"/>
                  <a:pathLst>
                    <a:path w="285" h="89">
                      <a:moveTo>
                        <a:pt x="282" y="71"/>
                      </a:moveTo>
                      <a:lnTo>
                        <a:pt x="282" y="71"/>
                      </a:lnTo>
                      <a:lnTo>
                        <a:pt x="264" y="74"/>
                      </a:lnTo>
                      <a:lnTo>
                        <a:pt x="243" y="75"/>
                      </a:lnTo>
                      <a:lnTo>
                        <a:pt x="223" y="75"/>
                      </a:lnTo>
                      <a:lnTo>
                        <a:pt x="203" y="75"/>
                      </a:lnTo>
                      <a:lnTo>
                        <a:pt x="181" y="75"/>
                      </a:lnTo>
                      <a:lnTo>
                        <a:pt x="164" y="73"/>
                      </a:lnTo>
                      <a:lnTo>
                        <a:pt x="144" y="69"/>
                      </a:lnTo>
                      <a:lnTo>
                        <a:pt x="126" y="65"/>
                      </a:lnTo>
                      <a:lnTo>
                        <a:pt x="109" y="59"/>
                      </a:lnTo>
                      <a:lnTo>
                        <a:pt x="93" y="53"/>
                      </a:lnTo>
                      <a:lnTo>
                        <a:pt x="76" y="46"/>
                      </a:lnTo>
                      <a:lnTo>
                        <a:pt x="60" y="40"/>
                      </a:lnTo>
                      <a:lnTo>
                        <a:pt x="48" y="31"/>
                      </a:lnTo>
                      <a:lnTo>
                        <a:pt x="34" y="21"/>
                      </a:lnTo>
                      <a:lnTo>
                        <a:pt x="23" y="11"/>
                      </a:ln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0" y="20"/>
                      </a:lnTo>
                      <a:lnTo>
                        <a:pt x="24" y="31"/>
                      </a:lnTo>
                      <a:lnTo>
                        <a:pt x="38" y="41"/>
                      </a:lnTo>
                      <a:lnTo>
                        <a:pt x="53" y="50"/>
                      </a:lnTo>
                      <a:lnTo>
                        <a:pt x="69" y="58"/>
                      </a:lnTo>
                      <a:lnTo>
                        <a:pt x="85" y="66"/>
                      </a:lnTo>
                      <a:lnTo>
                        <a:pt x="104" y="72"/>
                      </a:lnTo>
                      <a:lnTo>
                        <a:pt x="121" y="77"/>
                      </a:lnTo>
                      <a:lnTo>
                        <a:pt x="141" y="81"/>
                      </a:lnTo>
                      <a:lnTo>
                        <a:pt x="161" y="85"/>
                      </a:lnTo>
                      <a:lnTo>
                        <a:pt x="181" y="87"/>
                      </a:lnTo>
                      <a:lnTo>
                        <a:pt x="203" y="89"/>
                      </a:lnTo>
                      <a:lnTo>
                        <a:pt x="223" y="89"/>
                      </a:lnTo>
                      <a:lnTo>
                        <a:pt x="243" y="87"/>
                      </a:lnTo>
                      <a:lnTo>
                        <a:pt x="264" y="86"/>
                      </a:lnTo>
                      <a:lnTo>
                        <a:pt x="285" y="83"/>
                      </a:lnTo>
                      <a:lnTo>
                        <a:pt x="285" y="83"/>
                      </a:lnTo>
                      <a:lnTo>
                        <a:pt x="282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5" name="Freeform 35"/>
                <p:cNvSpPr>
                  <a:spLocks/>
                </p:cNvSpPr>
                <p:nvPr/>
              </p:nvSpPr>
              <p:spPr bwMode="auto">
                <a:xfrm>
                  <a:off x="1733" y="3246"/>
                  <a:ext cx="305" cy="314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5" y="1"/>
                    </a:cxn>
                    <a:cxn ang="0">
                      <a:pos x="277" y="14"/>
                    </a:cxn>
                    <a:cxn ang="0">
                      <a:pos x="257" y="32"/>
                    </a:cxn>
                    <a:cxn ang="0">
                      <a:pos x="238" y="51"/>
                    </a:cxn>
                    <a:cxn ang="0">
                      <a:pos x="219" y="74"/>
                    </a:cxn>
                    <a:cxn ang="0">
                      <a:pos x="200" y="97"/>
                    </a:cxn>
                    <a:cxn ang="0">
                      <a:pos x="180" y="122"/>
                    </a:cxn>
                    <a:cxn ang="0">
                      <a:pos x="160" y="146"/>
                    </a:cxn>
                    <a:cxn ang="0">
                      <a:pos x="142" y="172"/>
                    </a:cxn>
                    <a:cxn ang="0">
                      <a:pos x="122" y="196"/>
                    </a:cxn>
                    <a:cxn ang="0">
                      <a:pos x="103" y="220"/>
                    </a:cxn>
                    <a:cxn ang="0">
                      <a:pos x="84" y="240"/>
                    </a:cxn>
                    <a:cxn ang="0">
                      <a:pos x="65" y="260"/>
                    </a:cxn>
                    <a:cxn ang="0">
                      <a:pos x="48" y="276"/>
                    </a:cxn>
                    <a:cxn ang="0">
                      <a:pos x="30" y="288"/>
                    </a:cxn>
                    <a:cxn ang="0">
                      <a:pos x="14" y="297"/>
                    </a:cxn>
                    <a:cxn ang="0">
                      <a:pos x="0" y="302"/>
                    </a:cxn>
                    <a:cxn ang="0">
                      <a:pos x="3" y="314"/>
                    </a:cxn>
                    <a:cxn ang="0">
                      <a:pos x="22" y="309"/>
                    </a:cxn>
                    <a:cxn ang="0">
                      <a:pos x="40" y="299"/>
                    </a:cxn>
                    <a:cxn ang="0">
                      <a:pos x="58" y="284"/>
                    </a:cxn>
                    <a:cxn ang="0">
                      <a:pos x="78" y="268"/>
                    </a:cxn>
                    <a:cxn ang="0">
                      <a:pos x="97" y="248"/>
                    </a:cxn>
                    <a:cxn ang="0">
                      <a:pos x="115" y="226"/>
                    </a:cxn>
                    <a:cxn ang="0">
                      <a:pos x="134" y="202"/>
                    </a:cxn>
                    <a:cxn ang="0">
                      <a:pos x="154" y="178"/>
                    </a:cxn>
                    <a:cxn ang="0">
                      <a:pos x="173" y="152"/>
                    </a:cxn>
                    <a:cxn ang="0">
                      <a:pos x="193" y="128"/>
                    </a:cxn>
                    <a:cxn ang="0">
                      <a:pos x="213" y="103"/>
                    </a:cxn>
                    <a:cxn ang="0">
                      <a:pos x="232" y="80"/>
                    </a:cxn>
                    <a:cxn ang="0">
                      <a:pos x="250" y="59"/>
                    </a:cxn>
                    <a:cxn ang="0">
                      <a:pos x="269" y="40"/>
                    </a:cxn>
                    <a:cxn ang="0">
                      <a:pos x="287" y="24"/>
                    </a:cxn>
                    <a:cxn ang="0">
                      <a:pos x="305" y="11"/>
                    </a:cxn>
                    <a:cxn ang="0">
                      <a:pos x="304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305" h="314">
                      <a:moveTo>
                        <a:pt x="297" y="0"/>
                      </a:moveTo>
                      <a:lnTo>
                        <a:pt x="295" y="1"/>
                      </a:lnTo>
                      <a:lnTo>
                        <a:pt x="277" y="14"/>
                      </a:lnTo>
                      <a:lnTo>
                        <a:pt x="257" y="32"/>
                      </a:lnTo>
                      <a:lnTo>
                        <a:pt x="238" y="51"/>
                      </a:lnTo>
                      <a:lnTo>
                        <a:pt x="219" y="74"/>
                      </a:lnTo>
                      <a:lnTo>
                        <a:pt x="200" y="97"/>
                      </a:lnTo>
                      <a:lnTo>
                        <a:pt x="180" y="122"/>
                      </a:lnTo>
                      <a:lnTo>
                        <a:pt x="160" y="146"/>
                      </a:lnTo>
                      <a:lnTo>
                        <a:pt x="142" y="172"/>
                      </a:lnTo>
                      <a:lnTo>
                        <a:pt x="122" y="196"/>
                      </a:lnTo>
                      <a:lnTo>
                        <a:pt x="103" y="220"/>
                      </a:lnTo>
                      <a:lnTo>
                        <a:pt x="84" y="240"/>
                      </a:lnTo>
                      <a:lnTo>
                        <a:pt x="65" y="260"/>
                      </a:lnTo>
                      <a:lnTo>
                        <a:pt x="48" y="276"/>
                      </a:lnTo>
                      <a:lnTo>
                        <a:pt x="30" y="288"/>
                      </a:lnTo>
                      <a:lnTo>
                        <a:pt x="14" y="297"/>
                      </a:lnTo>
                      <a:lnTo>
                        <a:pt x="0" y="302"/>
                      </a:lnTo>
                      <a:lnTo>
                        <a:pt x="3" y="314"/>
                      </a:lnTo>
                      <a:lnTo>
                        <a:pt x="22" y="309"/>
                      </a:lnTo>
                      <a:lnTo>
                        <a:pt x="40" y="299"/>
                      </a:lnTo>
                      <a:lnTo>
                        <a:pt x="58" y="284"/>
                      </a:lnTo>
                      <a:lnTo>
                        <a:pt x="78" y="268"/>
                      </a:lnTo>
                      <a:lnTo>
                        <a:pt x="97" y="248"/>
                      </a:lnTo>
                      <a:lnTo>
                        <a:pt x="115" y="226"/>
                      </a:lnTo>
                      <a:lnTo>
                        <a:pt x="134" y="202"/>
                      </a:lnTo>
                      <a:lnTo>
                        <a:pt x="154" y="178"/>
                      </a:lnTo>
                      <a:lnTo>
                        <a:pt x="173" y="152"/>
                      </a:lnTo>
                      <a:lnTo>
                        <a:pt x="193" y="128"/>
                      </a:lnTo>
                      <a:lnTo>
                        <a:pt x="213" y="103"/>
                      </a:lnTo>
                      <a:lnTo>
                        <a:pt x="232" y="80"/>
                      </a:lnTo>
                      <a:lnTo>
                        <a:pt x="250" y="59"/>
                      </a:lnTo>
                      <a:lnTo>
                        <a:pt x="269" y="40"/>
                      </a:lnTo>
                      <a:lnTo>
                        <a:pt x="287" y="24"/>
                      </a:lnTo>
                      <a:lnTo>
                        <a:pt x="305" y="11"/>
                      </a:lnTo>
                      <a:lnTo>
                        <a:pt x="304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6" name="Freeform 36"/>
                <p:cNvSpPr>
                  <a:spLocks/>
                </p:cNvSpPr>
                <p:nvPr/>
              </p:nvSpPr>
              <p:spPr bwMode="auto">
                <a:xfrm>
                  <a:off x="2030" y="3128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215" y="5"/>
                    </a:cxn>
                    <a:cxn ang="0">
                      <a:pos x="205" y="4"/>
                    </a:cxn>
                    <a:cxn ang="0">
                      <a:pos x="185" y="16"/>
                    </a:cxn>
                    <a:cxn ang="0">
                      <a:pos x="168" y="25"/>
                    </a:cxn>
                    <a:cxn ang="0">
                      <a:pos x="155" y="33"/>
                    </a:cxn>
                    <a:cxn ang="0">
                      <a:pos x="142" y="41"/>
                    </a:cxn>
                    <a:cxn ang="0">
                      <a:pos x="132" y="47"/>
                    </a:cxn>
                    <a:cxn ang="0">
                      <a:pos x="122" y="54"/>
                    </a:cxn>
                    <a:cxn ang="0">
                      <a:pos x="113" y="60"/>
                    </a:cxn>
                    <a:cxn ang="0">
                      <a:pos x="105" y="66"/>
                    </a:cxn>
                    <a:cxn ang="0">
                      <a:pos x="96" y="71"/>
                    </a:cxn>
                    <a:cxn ang="0">
                      <a:pos x="87" y="76"/>
                    </a:cxn>
                    <a:cxn ang="0">
                      <a:pos x="77" y="82"/>
                    </a:cxn>
                    <a:cxn ang="0">
                      <a:pos x="67" y="88"/>
                    </a:cxn>
                    <a:cxn ang="0">
                      <a:pos x="53" y="93"/>
                    </a:cxn>
                    <a:cxn ang="0">
                      <a:pos x="38" y="100"/>
                    </a:cxn>
                    <a:cxn ang="0">
                      <a:pos x="21" y="109"/>
                    </a:cxn>
                    <a:cxn ang="0">
                      <a:pos x="0" y="118"/>
                    </a:cxn>
                    <a:cxn ang="0">
                      <a:pos x="7" y="130"/>
                    </a:cxn>
                    <a:cxn ang="0">
                      <a:pos x="28" y="121"/>
                    </a:cxn>
                    <a:cxn ang="0">
                      <a:pos x="46" y="113"/>
                    </a:cxn>
                    <a:cxn ang="0">
                      <a:pos x="61" y="106"/>
                    </a:cxn>
                    <a:cxn ang="0">
                      <a:pos x="75" y="98"/>
                    </a:cxn>
                    <a:cxn ang="0">
                      <a:pos x="87" y="92"/>
                    </a:cxn>
                    <a:cxn ang="0">
                      <a:pos x="97" y="86"/>
                    </a:cxn>
                    <a:cxn ang="0">
                      <a:pos x="106" y="81"/>
                    </a:cxn>
                    <a:cxn ang="0">
                      <a:pos x="115" y="76"/>
                    </a:cxn>
                    <a:cxn ang="0">
                      <a:pos x="123" y="70"/>
                    </a:cxn>
                    <a:cxn ang="0">
                      <a:pos x="132" y="65"/>
                    </a:cxn>
                    <a:cxn ang="0">
                      <a:pos x="142" y="57"/>
                    </a:cxn>
                    <a:cxn ang="0">
                      <a:pos x="152" y="51"/>
                    </a:cxn>
                    <a:cxn ang="0">
                      <a:pos x="165" y="43"/>
                    </a:cxn>
                    <a:cxn ang="0">
                      <a:pos x="178" y="35"/>
                    </a:cxn>
                    <a:cxn ang="0">
                      <a:pos x="195" y="26"/>
                    </a:cxn>
                    <a:cxn ang="0">
                      <a:pos x="212" y="14"/>
                    </a:cxn>
                    <a:cxn ang="0">
                      <a:pos x="202" y="13"/>
                    </a:cxn>
                    <a:cxn ang="0">
                      <a:pos x="215" y="5"/>
                    </a:cxn>
                    <a:cxn ang="0">
                      <a:pos x="208" y="0"/>
                    </a:cxn>
                    <a:cxn ang="0">
                      <a:pos x="205" y="4"/>
                    </a:cxn>
                    <a:cxn ang="0">
                      <a:pos x="215" y="5"/>
                    </a:cxn>
                  </a:cxnLst>
                  <a:rect l="0" t="0" r="r" b="b"/>
                  <a:pathLst>
                    <a:path w="215" h="130">
                      <a:moveTo>
                        <a:pt x="215" y="5"/>
                      </a:moveTo>
                      <a:lnTo>
                        <a:pt x="205" y="4"/>
                      </a:lnTo>
                      <a:lnTo>
                        <a:pt x="185" y="16"/>
                      </a:lnTo>
                      <a:lnTo>
                        <a:pt x="168" y="25"/>
                      </a:lnTo>
                      <a:lnTo>
                        <a:pt x="155" y="33"/>
                      </a:lnTo>
                      <a:lnTo>
                        <a:pt x="142" y="41"/>
                      </a:lnTo>
                      <a:lnTo>
                        <a:pt x="132" y="47"/>
                      </a:lnTo>
                      <a:lnTo>
                        <a:pt x="122" y="54"/>
                      </a:lnTo>
                      <a:lnTo>
                        <a:pt x="113" y="60"/>
                      </a:lnTo>
                      <a:lnTo>
                        <a:pt x="105" y="66"/>
                      </a:lnTo>
                      <a:lnTo>
                        <a:pt x="96" y="71"/>
                      </a:lnTo>
                      <a:lnTo>
                        <a:pt x="87" y="76"/>
                      </a:lnTo>
                      <a:lnTo>
                        <a:pt x="77" y="82"/>
                      </a:lnTo>
                      <a:lnTo>
                        <a:pt x="67" y="88"/>
                      </a:lnTo>
                      <a:lnTo>
                        <a:pt x="53" y="93"/>
                      </a:lnTo>
                      <a:lnTo>
                        <a:pt x="38" y="100"/>
                      </a:lnTo>
                      <a:lnTo>
                        <a:pt x="21" y="109"/>
                      </a:lnTo>
                      <a:lnTo>
                        <a:pt x="0" y="118"/>
                      </a:lnTo>
                      <a:lnTo>
                        <a:pt x="7" y="130"/>
                      </a:lnTo>
                      <a:lnTo>
                        <a:pt x="28" y="121"/>
                      </a:lnTo>
                      <a:lnTo>
                        <a:pt x="46" y="113"/>
                      </a:lnTo>
                      <a:lnTo>
                        <a:pt x="61" y="106"/>
                      </a:lnTo>
                      <a:lnTo>
                        <a:pt x="75" y="98"/>
                      </a:lnTo>
                      <a:lnTo>
                        <a:pt x="87" y="92"/>
                      </a:lnTo>
                      <a:lnTo>
                        <a:pt x="97" y="86"/>
                      </a:lnTo>
                      <a:lnTo>
                        <a:pt x="106" y="81"/>
                      </a:lnTo>
                      <a:lnTo>
                        <a:pt x="115" y="76"/>
                      </a:lnTo>
                      <a:lnTo>
                        <a:pt x="123" y="70"/>
                      </a:lnTo>
                      <a:lnTo>
                        <a:pt x="132" y="65"/>
                      </a:lnTo>
                      <a:lnTo>
                        <a:pt x="142" y="57"/>
                      </a:lnTo>
                      <a:lnTo>
                        <a:pt x="152" y="51"/>
                      </a:lnTo>
                      <a:lnTo>
                        <a:pt x="165" y="43"/>
                      </a:lnTo>
                      <a:lnTo>
                        <a:pt x="178" y="35"/>
                      </a:lnTo>
                      <a:lnTo>
                        <a:pt x="195" y="26"/>
                      </a:lnTo>
                      <a:lnTo>
                        <a:pt x="212" y="14"/>
                      </a:lnTo>
                      <a:lnTo>
                        <a:pt x="202" y="13"/>
                      </a:lnTo>
                      <a:lnTo>
                        <a:pt x="215" y="5"/>
                      </a:lnTo>
                      <a:lnTo>
                        <a:pt x="208" y="0"/>
                      </a:lnTo>
                      <a:lnTo>
                        <a:pt x="205" y="4"/>
                      </a:lnTo>
                      <a:lnTo>
                        <a:pt x="21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7" name="Freeform 37"/>
                <p:cNvSpPr>
                  <a:spLocks/>
                </p:cNvSpPr>
                <p:nvPr/>
              </p:nvSpPr>
              <p:spPr bwMode="auto">
                <a:xfrm>
                  <a:off x="2185" y="3742"/>
                  <a:ext cx="717" cy="382"/>
                </a:xfrm>
                <a:custGeom>
                  <a:avLst/>
                  <a:gdLst/>
                  <a:ahLst/>
                  <a:cxnLst>
                    <a:cxn ang="0">
                      <a:pos x="114" y="0"/>
                    </a:cxn>
                    <a:cxn ang="0">
                      <a:pos x="109" y="21"/>
                    </a:cxn>
                    <a:cxn ang="0">
                      <a:pos x="101" y="40"/>
                    </a:cxn>
                    <a:cxn ang="0">
                      <a:pos x="89" y="57"/>
                    </a:cxn>
                    <a:cxn ang="0">
                      <a:pos x="77" y="75"/>
                    </a:cxn>
                    <a:cxn ang="0">
                      <a:pos x="62" y="91"/>
                    </a:cxn>
                    <a:cxn ang="0">
                      <a:pos x="47" y="108"/>
                    </a:cxn>
                    <a:cxn ang="0">
                      <a:pos x="31" y="125"/>
                    </a:cxn>
                    <a:cxn ang="0">
                      <a:pos x="17" y="142"/>
                    </a:cxn>
                    <a:cxn ang="0">
                      <a:pos x="8" y="156"/>
                    </a:cxn>
                    <a:cxn ang="0">
                      <a:pos x="3" y="171"/>
                    </a:cxn>
                    <a:cxn ang="0">
                      <a:pos x="0" y="186"/>
                    </a:cxn>
                    <a:cxn ang="0">
                      <a:pos x="0" y="202"/>
                    </a:cxn>
                    <a:cxn ang="0">
                      <a:pos x="2" y="217"/>
                    </a:cxn>
                    <a:cxn ang="0">
                      <a:pos x="8" y="231"/>
                    </a:cxn>
                    <a:cxn ang="0">
                      <a:pos x="18" y="245"/>
                    </a:cxn>
                    <a:cxn ang="0">
                      <a:pos x="31" y="255"/>
                    </a:cxn>
                    <a:cxn ang="0">
                      <a:pos x="61" y="273"/>
                    </a:cxn>
                    <a:cxn ang="0">
                      <a:pos x="93" y="291"/>
                    </a:cxn>
                    <a:cxn ang="0">
                      <a:pos x="126" y="307"/>
                    </a:cxn>
                    <a:cxn ang="0">
                      <a:pos x="159" y="323"/>
                    </a:cxn>
                    <a:cxn ang="0">
                      <a:pos x="193" y="338"/>
                    </a:cxn>
                    <a:cxn ang="0">
                      <a:pos x="228" y="350"/>
                    </a:cxn>
                    <a:cxn ang="0">
                      <a:pos x="264" y="361"/>
                    </a:cxn>
                    <a:cxn ang="0">
                      <a:pos x="301" y="369"/>
                    </a:cxn>
                    <a:cxn ang="0">
                      <a:pos x="338" y="377"/>
                    </a:cxn>
                    <a:cxn ang="0">
                      <a:pos x="374" y="381"/>
                    </a:cxn>
                    <a:cxn ang="0">
                      <a:pos x="412" y="382"/>
                    </a:cxn>
                    <a:cxn ang="0">
                      <a:pos x="449" y="380"/>
                    </a:cxn>
                    <a:cxn ang="0">
                      <a:pos x="486" y="375"/>
                    </a:cxn>
                    <a:cxn ang="0">
                      <a:pos x="523" y="365"/>
                    </a:cxn>
                    <a:cxn ang="0">
                      <a:pos x="559" y="353"/>
                    </a:cxn>
                    <a:cxn ang="0">
                      <a:pos x="596" y="337"/>
                    </a:cxn>
                    <a:cxn ang="0">
                      <a:pos x="624" y="320"/>
                    </a:cxn>
                    <a:cxn ang="0">
                      <a:pos x="652" y="301"/>
                    </a:cxn>
                    <a:cxn ang="0">
                      <a:pos x="677" y="278"/>
                    </a:cxn>
                    <a:cxn ang="0">
                      <a:pos x="697" y="254"/>
                    </a:cxn>
                    <a:cxn ang="0">
                      <a:pos x="710" y="227"/>
                    </a:cxn>
                    <a:cxn ang="0">
                      <a:pos x="717" y="199"/>
                    </a:cxn>
                    <a:cxn ang="0">
                      <a:pos x="714" y="169"/>
                    </a:cxn>
                    <a:cxn ang="0">
                      <a:pos x="699" y="137"/>
                    </a:cxn>
                    <a:cxn ang="0">
                      <a:pos x="687" y="152"/>
                    </a:cxn>
                    <a:cxn ang="0">
                      <a:pos x="675" y="167"/>
                    </a:cxn>
                    <a:cxn ang="0">
                      <a:pos x="664" y="181"/>
                    </a:cxn>
                    <a:cxn ang="0">
                      <a:pos x="653" y="196"/>
                    </a:cxn>
                    <a:cxn ang="0">
                      <a:pos x="639" y="209"/>
                    </a:cxn>
                    <a:cxn ang="0">
                      <a:pos x="624" y="220"/>
                    </a:cxn>
                    <a:cxn ang="0">
                      <a:pos x="606" y="228"/>
                    </a:cxn>
                    <a:cxn ang="0">
                      <a:pos x="584" y="233"/>
                    </a:cxn>
                    <a:cxn ang="0">
                      <a:pos x="554" y="234"/>
                    </a:cxn>
                    <a:cxn ang="0">
                      <a:pos x="526" y="229"/>
                    </a:cxn>
                    <a:cxn ang="0">
                      <a:pos x="499" y="219"/>
                    </a:cxn>
                    <a:cxn ang="0">
                      <a:pos x="477" y="205"/>
                    </a:cxn>
                    <a:cxn ang="0">
                      <a:pos x="459" y="185"/>
                    </a:cxn>
                    <a:cxn ang="0">
                      <a:pos x="447" y="164"/>
                    </a:cxn>
                    <a:cxn ang="0">
                      <a:pos x="441" y="138"/>
                    </a:cxn>
                    <a:cxn ang="0">
                      <a:pos x="443" y="112"/>
                    </a:cxn>
                    <a:cxn ang="0">
                      <a:pos x="114" y="0"/>
                    </a:cxn>
                  </a:cxnLst>
                  <a:rect l="0" t="0" r="r" b="b"/>
                  <a:pathLst>
                    <a:path w="717" h="382">
                      <a:moveTo>
                        <a:pt x="114" y="0"/>
                      </a:moveTo>
                      <a:lnTo>
                        <a:pt x="109" y="21"/>
                      </a:lnTo>
                      <a:lnTo>
                        <a:pt x="101" y="40"/>
                      </a:lnTo>
                      <a:lnTo>
                        <a:pt x="89" y="57"/>
                      </a:lnTo>
                      <a:lnTo>
                        <a:pt x="77" y="75"/>
                      </a:lnTo>
                      <a:lnTo>
                        <a:pt x="62" y="91"/>
                      </a:lnTo>
                      <a:lnTo>
                        <a:pt x="47" y="108"/>
                      </a:lnTo>
                      <a:lnTo>
                        <a:pt x="31" y="125"/>
                      </a:lnTo>
                      <a:lnTo>
                        <a:pt x="17" y="142"/>
                      </a:lnTo>
                      <a:lnTo>
                        <a:pt x="8" y="156"/>
                      </a:lnTo>
                      <a:lnTo>
                        <a:pt x="3" y="171"/>
                      </a:lnTo>
                      <a:lnTo>
                        <a:pt x="0" y="186"/>
                      </a:lnTo>
                      <a:lnTo>
                        <a:pt x="0" y="202"/>
                      </a:lnTo>
                      <a:lnTo>
                        <a:pt x="2" y="217"/>
                      </a:lnTo>
                      <a:lnTo>
                        <a:pt x="8" y="231"/>
                      </a:lnTo>
                      <a:lnTo>
                        <a:pt x="18" y="245"/>
                      </a:lnTo>
                      <a:lnTo>
                        <a:pt x="31" y="255"/>
                      </a:lnTo>
                      <a:lnTo>
                        <a:pt x="61" y="273"/>
                      </a:lnTo>
                      <a:lnTo>
                        <a:pt x="93" y="291"/>
                      </a:lnTo>
                      <a:lnTo>
                        <a:pt x="126" y="307"/>
                      </a:lnTo>
                      <a:lnTo>
                        <a:pt x="159" y="323"/>
                      </a:lnTo>
                      <a:lnTo>
                        <a:pt x="193" y="338"/>
                      </a:lnTo>
                      <a:lnTo>
                        <a:pt x="228" y="350"/>
                      </a:lnTo>
                      <a:lnTo>
                        <a:pt x="264" y="361"/>
                      </a:lnTo>
                      <a:lnTo>
                        <a:pt x="301" y="369"/>
                      </a:lnTo>
                      <a:lnTo>
                        <a:pt x="338" y="377"/>
                      </a:lnTo>
                      <a:lnTo>
                        <a:pt x="374" y="381"/>
                      </a:lnTo>
                      <a:lnTo>
                        <a:pt x="412" y="382"/>
                      </a:lnTo>
                      <a:lnTo>
                        <a:pt x="449" y="380"/>
                      </a:lnTo>
                      <a:lnTo>
                        <a:pt x="486" y="375"/>
                      </a:lnTo>
                      <a:lnTo>
                        <a:pt x="523" y="365"/>
                      </a:lnTo>
                      <a:lnTo>
                        <a:pt x="559" y="353"/>
                      </a:lnTo>
                      <a:lnTo>
                        <a:pt x="596" y="337"/>
                      </a:lnTo>
                      <a:lnTo>
                        <a:pt x="624" y="320"/>
                      </a:lnTo>
                      <a:lnTo>
                        <a:pt x="652" y="301"/>
                      </a:lnTo>
                      <a:lnTo>
                        <a:pt x="677" y="278"/>
                      </a:lnTo>
                      <a:lnTo>
                        <a:pt x="697" y="254"/>
                      </a:lnTo>
                      <a:lnTo>
                        <a:pt x="710" y="227"/>
                      </a:lnTo>
                      <a:lnTo>
                        <a:pt x="717" y="199"/>
                      </a:lnTo>
                      <a:lnTo>
                        <a:pt x="714" y="169"/>
                      </a:lnTo>
                      <a:lnTo>
                        <a:pt x="699" y="137"/>
                      </a:lnTo>
                      <a:lnTo>
                        <a:pt x="687" y="152"/>
                      </a:lnTo>
                      <a:lnTo>
                        <a:pt x="675" y="167"/>
                      </a:lnTo>
                      <a:lnTo>
                        <a:pt x="664" y="181"/>
                      </a:lnTo>
                      <a:lnTo>
                        <a:pt x="653" y="196"/>
                      </a:lnTo>
                      <a:lnTo>
                        <a:pt x="639" y="209"/>
                      </a:lnTo>
                      <a:lnTo>
                        <a:pt x="624" y="220"/>
                      </a:lnTo>
                      <a:lnTo>
                        <a:pt x="606" y="228"/>
                      </a:lnTo>
                      <a:lnTo>
                        <a:pt x="584" y="233"/>
                      </a:lnTo>
                      <a:lnTo>
                        <a:pt x="554" y="234"/>
                      </a:lnTo>
                      <a:lnTo>
                        <a:pt x="526" y="229"/>
                      </a:lnTo>
                      <a:lnTo>
                        <a:pt x="499" y="219"/>
                      </a:lnTo>
                      <a:lnTo>
                        <a:pt x="477" y="205"/>
                      </a:lnTo>
                      <a:lnTo>
                        <a:pt x="459" y="185"/>
                      </a:lnTo>
                      <a:lnTo>
                        <a:pt x="447" y="164"/>
                      </a:lnTo>
                      <a:lnTo>
                        <a:pt x="441" y="138"/>
                      </a:lnTo>
                      <a:lnTo>
                        <a:pt x="443" y="112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8" name="Freeform 38"/>
                <p:cNvSpPr>
                  <a:spLocks/>
                </p:cNvSpPr>
                <p:nvPr/>
              </p:nvSpPr>
              <p:spPr bwMode="auto">
                <a:xfrm>
                  <a:off x="2196" y="3742"/>
                  <a:ext cx="111" cy="145"/>
                </a:xfrm>
                <a:custGeom>
                  <a:avLst/>
                  <a:gdLst/>
                  <a:ahLst/>
                  <a:cxnLst>
                    <a:cxn ang="0">
                      <a:pos x="12" y="145"/>
                    </a:cxn>
                    <a:cxn ang="0">
                      <a:pos x="12" y="145"/>
                    </a:cxn>
                    <a:cxn ang="0">
                      <a:pos x="26" y="129"/>
                    </a:cxn>
                    <a:cxn ang="0">
                      <a:pos x="42" y="112"/>
                    </a:cxn>
                    <a:cxn ang="0">
                      <a:pos x="57" y="95"/>
                    </a:cxn>
                    <a:cxn ang="0">
                      <a:pos x="72" y="78"/>
                    </a:cxn>
                    <a:cxn ang="0">
                      <a:pos x="86" y="60"/>
                    </a:cxn>
                    <a:cxn ang="0">
                      <a:pos x="97" y="42"/>
                    </a:cxn>
                    <a:cxn ang="0">
                      <a:pos x="106" y="22"/>
                    </a:cxn>
                    <a:cxn ang="0">
                      <a:pos x="111" y="0"/>
                    </a:cxn>
                    <a:cxn ang="0">
                      <a:pos x="96" y="0"/>
                    </a:cxn>
                    <a:cxn ang="0">
                      <a:pos x="91" y="20"/>
                    </a:cxn>
                    <a:cxn ang="0">
                      <a:pos x="82" y="38"/>
                    </a:cxn>
                    <a:cxn ang="0">
                      <a:pos x="71" y="54"/>
                    </a:cxn>
                    <a:cxn ang="0">
                      <a:pos x="60" y="72"/>
                    </a:cxn>
                    <a:cxn ang="0">
                      <a:pos x="45" y="87"/>
                    </a:cxn>
                    <a:cxn ang="0">
                      <a:pos x="30" y="103"/>
                    </a:cxn>
                    <a:cxn ang="0">
                      <a:pos x="14" y="121"/>
                    </a:cxn>
                    <a:cxn ang="0">
                      <a:pos x="0" y="139"/>
                    </a:cxn>
                    <a:cxn ang="0">
                      <a:pos x="0" y="139"/>
                    </a:cxn>
                    <a:cxn ang="0">
                      <a:pos x="12" y="145"/>
                    </a:cxn>
                  </a:cxnLst>
                  <a:rect l="0" t="0" r="r" b="b"/>
                  <a:pathLst>
                    <a:path w="111" h="145">
                      <a:moveTo>
                        <a:pt x="12" y="145"/>
                      </a:moveTo>
                      <a:lnTo>
                        <a:pt x="12" y="145"/>
                      </a:lnTo>
                      <a:lnTo>
                        <a:pt x="26" y="129"/>
                      </a:lnTo>
                      <a:lnTo>
                        <a:pt x="42" y="112"/>
                      </a:lnTo>
                      <a:lnTo>
                        <a:pt x="57" y="95"/>
                      </a:lnTo>
                      <a:lnTo>
                        <a:pt x="72" y="78"/>
                      </a:lnTo>
                      <a:lnTo>
                        <a:pt x="86" y="60"/>
                      </a:lnTo>
                      <a:lnTo>
                        <a:pt x="97" y="42"/>
                      </a:lnTo>
                      <a:lnTo>
                        <a:pt x="106" y="22"/>
                      </a:lnTo>
                      <a:lnTo>
                        <a:pt x="111" y="0"/>
                      </a:lnTo>
                      <a:lnTo>
                        <a:pt x="96" y="0"/>
                      </a:lnTo>
                      <a:lnTo>
                        <a:pt x="91" y="20"/>
                      </a:lnTo>
                      <a:lnTo>
                        <a:pt x="82" y="38"/>
                      </a:lnTo>
                      <a:lnTo>
                        <a:pt x="71" y="54"/>
                      </a:lnTo>
                      <a:lnTo>
                        <a:pt x="60" y="72"/>
                      </a:lnTo>
                      <a:lnTo>
                        <a:pt x="45" y="87"/>
                      </a:lnTo>
                      <a:lnTo>
                        <a:pt x="30" y="103"/>
                      </a:lnTo>
                      <a:lnTo>
                        <a:pt x="14" y="121"/>
                      </a:lnTo>
                      <a:lnTo>
                        <a:pt x="0" y="139"/>
                      </a:lnTo>
                      <a:lnTo>
                        <a:pt x="0" y="139"/>
                      </a:lnTo>
                      <a:lnTo>
                        <a:pt x="12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9" name="Freeform 39"/>
                <p:cNvSpPr>
                  <a:spLocks/>
                </p:cNvSpPr>
                <p:nvPr/>
              </p:nvSpPr>
              <p:spPr bwMode="auto">
                <a:xfrm>
                  <a:off x="2177" y="3881"/>
                  <a:ext cx="44" cy="121"/>
                </a:xfrm>
                <a:custGeom>
                  <a:avLst/>
                  <a:gdLst/>
                  <a:ahLst/>
                  <a:cxnLst>
                    <a:cxn ang="0">
                      <a:pos x="44" y="111"/>
                    </a:cxn>
                    <a:cxn ang="0">
                      <a:pos x="44" y="111"/>
                    </a:cxn>
                    <a:cxn ang="0">
                      <a:pos x="33" y="102"/>
                    </a:cxn>
                    <a:cxn ang="0">
                      <a:pos x="24" y="89"/>
                    </a:cxn>
                    <a:cxn ang="0">
                      <a:pos x="18" y="77"/>
                    </a:cxn>
                    <a:cxn ang="0">
                      <a:pos x="15" y="63"/>
                    </a:cxn>
                    <a:cxn ang="0">
                      <a:pos x="15" y="47"/>
                    </a:cxn>
                    <a:cxn ang="0">
                      <a:pos x="19" y="33"/>
                    </a:cxn>
                    <a:cxn ang="0">
                      <a:pos x="24" y="19"/>
                    </a:cxn>
                    <a:cxn ang="0">
                      <a:pos x="31" y="6"/>
                    </a:cxn>
                    <a:cxn ang="0">
                      <a:pos x="19" y="0"/>
                    </a:cxn>
                    <a:cxn ang="0">
                      <a:pos x="9" y="15"/>
                    </a:cxn>
                    <a:cxn ang="0">
                      <a:pos x="4" y="31"/>
                    </a:cxn>
                    <a:cxn ang="0">
                      <a:pos x="0" y="47"/>
                    </a:cxn>
                    <a:cxn ang="0">
                      <a:pos x="0" y="63"/>
                    </a:cxn>
                    <a:cxn ang="0">
                      <a:pos x="3" y="79"/>
                    </a:cxn>
                    <a:cxn ang="0">
                      <a:pos x="9" y="95"/>
                    </a:cxn>
                    <a:cxn ang="0">
                      <a:pos x="20" y="110"/>
                    </a:cxn>
                    <a:cxn ang="0">
                      <a:pos x="34" y="121"/>
                    </a:cxn>
                    <a:cxn ang="0">
                      <a:pos x="34" y="121"/>
                    </a:cxn>
                    <a:cxn ang="0">
                      <a:pos x="44" y="111"/>
                    </a:cxn>
                  </a:cxnLst>
                  <a:rect l="0" t="0" r="r" b="b"/>
                  <a:pathLst>
                    <a:path w="44" h="121">
                      <a:moveTo>
                        <a:pt x="44" y="111"/>
                      </a:moveTo>
                      <a:lnTo>
                        <a:pt x="44" y="111"/>
                      </a:lnTo>
                      <a:lnTo>
                        <a:pt x="33" y="102"/>
                      </a:lnTo>
                      <a:lnTo>
                        <a:pt x="24" y="89"/>
                      </a:lnTo>
                      <a:lnTo>
                        <a:pt x="18" y="77"/>
                      </a:lnTo>
                      <a:lnTo>
                        <a:pt x="15" y="63"/>
                      </a:lnTo>
                      <a:lnTo>
                        <a:pt x="15" y="47"/>
                      </a:lnTo>
                      <a:lnTo>
                        <a:pt x="19" y="33"/>
                      </a:lnTo>
                      <a:lnTo>
                        <a:pt x="24" y="19"/>
                      </a:lnTo>
                      <a:lnTo>
                        <a:pt x="31" y="6"/>
                      </a:lnTo>
                      <a:lnTo>
                        <a:pt x="19" y="0"/>
                      </a:lnTo>
                      <a:lnTo>
                        <a:pt x="9" y="15"/>
                      </a:lnTo>
                      <a:lnTo>
                        <a:pt x="4" y="31"/>
                      </a:lnTo>
                      <a:lnTo>
                        <a:pt x="0" y="47"/>
                      </a:lnTo>
                      <a:lnTo>
                        <a:pt x="0" y="63"/>
                      </a:lnTo>
                      <a:lnTo>
                        <a:pt x="3" y="79"/>
                      </a:lnTo>
                      <a:lnTo>
                        <a:pt x="9" y="95"/>
                      </a:lnTo>
                      <a:lnTo>
                        <a:pt x="20" y="110"/>
                      </a:lnTo>
                      <a:lnTo>
                        <a:pt x="34" y="121"/>
                      </a:lnTo>
                      <a:lnTo>
                        <a:pt x="34" y="121"/>
                      </a:lnTo>
                      <a:lnTo>
                        <a:pt x="44" y="1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0" name="Freeform 40"/>
                <p:cNvSpPr>
                  <a:spLocks/>
                </p:cNvSpPr>
                <p:nvPr/>
              </p:nvSpPr>
              <p:spPr bwMode="auto">
                <a:xfrm>
                  <a:off x="2211" y="3992"/>
                  <a:ext cx="573" cy="139"/>
                </a:xfrm>
                <a:custGeom>
                  <a:avLst/>
                  <a:gdLst/>
                  <a:ahLst/>
                  <a:cxnLst>
                    <a:cxn ang="0">
                      <a:pos x="566" y="82"/>
                    </a:cxn>
                    <a:cxn ang="0">
                      <a:pos x="566" y="82"/>
                    </a:cxn>
                    <a:cxn ang="0">
                      <a:pos x="530" y="97"/>
                    </a:cxn>
                    <a:cxn ang="0">
                      <a:pos x="495" y="109"/>
                    </a:cxn>
                    <a:cxn ang="0">
                      <a:pos x="458" y="118"/>
                    </a:cxn>
                    <a:cxn ang="0">
                      <a:pos x="423" y="124"/>
                    </a:cxn>
                    <a:cxn ang="0">
                      <a:pos x="386" y="125"/>
                    </a:cxn>
                    <a:cxn ang="0">
                      <a:pos x="348" y="125"/>
                    </a:cxn>
                    <a:cxn ang="0">
                      <a:pos x="313" y="121"/>
                    </a:cxn>
                    <a:cxn ang="0">
                      <a:pos x="276" y="113"/>
                    </a:cxn>
                    <a:cxn ang="0">
                      <a:pos x="241" y="105"/>
                    </a:cxn>
                    <a:cxn ang="0">
                      <a:pos x="205" y="94"/>
                    </a:cxn>
                    <a:cxn ang="0">
                      <a:pos x="170" y="82"/>
                    </a:cxn>
                    <a:cxn ang="0">
                      <a:pos x="137" y="67"/>
                    </a:cxn>
                    <a:cxn ang="0">
                      <a:pos x="103" y="52"/>
                    </a:cxn>
                    <a:cxn ang="0">
                      <a:pos x="71" y="36"/>
                    </a:cxn>
                    <a:cxn ang="0">
                      <a:pos x="39" y="18"/>
                    </a:cxn>
                    <a:cxn ang="0">
                      <a:pos x="10" y="0"/>
                    </a:cxn>
                    <a:cxn ang="0">
                      <a:pos x="0" y="10"/>
                    </a:cxn>
                    <a:cxn ang="0">
                      <a:pos x="31" y="28"/>
                    </a:cxn>
                    <a:cxn ang="0">
                      <a:pos x="63" y="46"/>
                    </a:cxn>
                    <a:cxn ang="0">
                      <a:pos x="96" y="62"/>
                    </a:cxn>
                    <a:cxn ang="0">
                      <a:pos x="130" y="80"/>
                    </a:cxn>
                    <a:cxn ang="0">
                      <a:pos x="165" y="94"/>
                    </a:cxn>
                    <a:cxn ang="0">
                      <a:pos x="200" y="106"/>
                    </a:cxn>
                    <a:cxn ang="0">
                      <a:pos x="236" y="117"/>
                    </a:cxn>
                    <a:cxn ang="0">
                      <a:pos x="273" y="126"/>
                    </a:cxn>
                    <a:cxn ang="0">
                      <a:pos x="311" y="133"/>
                    </a:cxn>
                    <a:cxn ang="0">
                      <a:pos x="348" y="137"/>
                    </a:cxn>
                    <a:cxn ang="0">
                      <a:pos x="386" y="139"/>
                    </a:cxn>
                    <a:cxn ang="0">
                      <a:pos x="423" y="136"/>
                    </a:cxn>
                    <a:cxn ang="0">
                      <a:pos x="461" y="131"/>
                    </a:cxn>
                    <a:cxn ang="0">
                      <a:pos x="500" y="122"/>
                    </a:cxn>
                    <a:cxn ang="0">
                      <a:pos x="537" y="109"/>
                    </a:cxn>
                    <a:cxn ang="0">
                      <a:pos x="573" y="92"/>
                    </a:cxn>
                    <a:cxn ang="0">
                      <a:pos x="573" y="92"/>
                    </a:cxn>
                    <a:cxn ang="0">
                      <a:pos x="566" y="82"/>
                    </a:cxn>
                  </a:cxnLst>
                  <a:rect l="0" t="0" r="r" b="b"/>
                  <a:pathLst>
                    <a:path w="573" h="139">
                      <a:moveTo>
                        <a:pt x="566" y="82"/>
                      </a:moveTo>
                      <a:lnTo>
                        <a:pt x="566" y="82"/>
                      </a:lnTo>
                      <a:lnTo>
                        <a:pt x="530" y="97"/>
                      </a:lnTo>
                      <a:lnTo>
                        <a:pt x="495" y="109"/>
                      </a:lnTo>
                      <a:lnTo>
                        <a:pt x="458" y="118"/>
                      </a:lnTo>
                      <a:lnTo>
                        <a:pt x="423" y="124"/>
                      </a:lnTo>
                      <a:lnTo>
                        <a:pt x="386" y="125"/>
                      </a:lnTo>
                      <a:lnTo>
                        <a:pt x="348" y="125"/>
                      </a:lnTo>
                      <a:lnTo>
                        <a:pt x="313" y="121"/>
                      </a:lnTo>
                      <a:lnTo>
                        <a:pt x="276" y="113"/>
                      </a:lnTo>
                      <a:lnTo>
                        <a:pt x="241" y="105"/>
                      </a:lnTo>
                      <a:lnTo>
                        <a:pt x="205" y="94"/>
                      </a:lnTo>
                      <a:lnTo>
                        <a:pt x="170" y="82"/>
                      </a:lnTo>
                      <a:lnTo>
                        <a:pt x="137" y="67"/>
                      </a:lnTo>
                      <a:lnTo>
                        <a:pt x="103" y="52"/>
                      </a:lnTo>
                      <a:lnTo>
                        <a:pt x="71" y="36"/>
                      </a:lnTo>
                      <a:lnTo>
                        <a:pt x="39" y="18"/>
                      </a:lnTo>
                      <a:lnTo>
                        <a:pt x="10" y="0"/>
                      </a:lnTo>
                      <a:lnTo>
                        <a:pt x="0" y="10"/>
                      </a:lnTo>
                      <a:lnTo>
                        <a:pt x="31" y="28"/>
                      </a:lnTo>
                      <a:lnTo>
                        <a:pt x="63" y="46"/>
                      </a:lnTo>
                      <a:lnTo>
                        <a:pt x="96" y="62"/>
                      </a:lnTo>
                      <a:lnTo>
                        <a:pt x="130" y="80"/>
                      </a:lnTo>
                      <a:lnTo>
                        <a:pt x="165" y="94"/>
                      </a:lnTo>
                      <a:lnTo>
                        <a:pt x="200" y="106"/>
                      </a:lnTo>
                      <a:lnTo>
                        <a:pt x="236" y="117"/>
                      </a:lnTo>
                      <a:lnTo>
                        <a:pt x="273" y="126"/>
                      </a:lnTo>
                      <a:lnTo>
                        <a:pt x="311" y="133"/>
                      </a:lnTo>
                      <a:lnTo>
                        <a:pt x="348" y="137"/>
                      </a:lnTo>
                      <a:lnTo>
                        <a:pt x="386" y="139"/>
                      </a:lnTo>
                      <a:lnTo>
                        <a:pt x="423" y="136"/>
                      </a:lnTo>
                      <a:lnTo>
                        <a:pt x="461" y="131"/>
                      </a:lnTo>
                      <a:lnTo>
                        <a:pt x="500" y="122"/>
                      </a:lnTo>
                      <a:lnTo>
                        <a:pt x="537" y="109"/>
                      </a:lnTo>
                      <a:lnTo>
                        <a:pt x="573" y="92"/>
                      </a:lnTo>
                      <a:lnTo>
                        <a:pt x="573" y="92"/>
                      </a:lnTo>
                      <a:lnTo>
                        <a:pt x="566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1" name="Freeform 41"/>
                <p:cNvSpPr>
                  <a:spLocks/>
                </p:cNvSpPr>
                <p:nvPr/>
              </p:nvSpPr>
              <p:spPr bwMode="auto">
                <a:xfrm>
                  <a:off x="2777" y="3867"/>
                  <a:ext cx="132" cy="217"/>
                </a:xfrm>
                <a:custGeom>
                  <a:avLst/>
                  <a:gdLst/>
                  <a:ahLst/>
                  <a:cxnLst>
                    <a:cxn ang="0">
                      <a:pos x="113" y="16"/>
                    </a:cxn>
                    <a:cxn ang="0">
                      <a:pos x="100" y="15"/>
                    </a:cxn>
                    <a:cxn ang="0">
                      <a:pos x="115" y="45"/>
                    </a:cxn>
                    <a:cxn ang="0">
                      <a:pos x="117" y="74"/>
                    </a:cxn>
                    <a:cxn ang="0">
                      <a:pos x="111" y="101"/>
                    </a:cxn>
                    <a:cxn ang="0">
                      <a:pos x="97" y="126"/>
                    </a:cxn>
                    <a:cxn ang="0">
                      <a:pos x="78" y="149"/>
                    </a:cxn>
                    <a:cxn ang="0">
                      <a:pos x="55" y="171"/>
                    </a:cxn>
                    <a:cxn ang="0">
                      <a:pos x="27" y="190"/>
                    </a:cxn>
                    <a:cxn ang="0">
                      <a:pos x="0" y="207"/>
                    </a:cxn>
                    <a:cxn ang="0">
                      <a:pos x="7" y="217"/>
                    </a:cxn>
                    <a:cxn ang="0">
                      <a:pos x="37" y="200"/>
                    </a:cxn>
                    <a:cxn ang="0">
                      <a:pos x="65" y="181"/>
                    </a:cxn>
                    <a:cxn ang="0">
                      <a:pos x="91" y="158"/>
                    </a:cxn>
                    <a:cxn ang="0">
                      <a:pos x="112" y="132"/>
                    </a:cxn>
                    <a:cxn ang="0">
                      <a:pos x="126" y="103"/>
                    </a:cxn>
                    <a:cxn ang="0">
                      <a:pos x="132" y="74"/>
                    </a:cxn>
                    <a:cxn ang="0">
                      <a:pos x="130" y="43"/>
                    </a:cxn>
                    <a:cxn ang="0">
                      <a:pos x="115" y="9"/>
                    </a:cxn>
                    <a:cxn ang="0">
                      <a:pos x="101" y="8"/>
                    </a:cxn>
                    <a:cxn ang="0">
                      <a:pos x="115" y="9"/>
                    </a:cxn>
                    <a:cxn ang="0">
                      <a:pos x="108" y="0"/>
                    </a:cxn>
                    <a:cxn ang="0">
                      <a:pos x="101" y="8"/>
                    </a:cxn>
                    <a:cxn ang="0">
                      <a:pos x="113" y="16"/>
                    </a:cxn>
                  </a:cxnLst>
                  <a:rect l="0" t="0" r="r" b="b"/>
                  <a:pathLst>
                    <a:path w="132" h="217">
                      <a:moveTo>
                        <a:pt x="113" y="16"/>
                      </a:moveTo>
                      <a:lnTo>
                        <a:pt x="100" y="15"/>
                      </a:lnTo>
                      <a:lnTo>
                        <a:pt x="115" y="45"/>
                      </a:lnTo>
                      <a:lnTo>
                        <a:pt x="117" y="74"/>
                      </a:lnTo>
                      <a:lnTo>
                        <a:pt x="111" y="101"/>
                      </a:lnTo>
                      <a:lnTo>
                        <a:pt x="97" y="126"/>
                      </a:lnTo>
                      <a:lnTo>
                        <a:pt x="78" y="149"/>
                      </a:lnTo>
                      <a:lnTo>
                        <a:pt x="55" y="171"/>
                      </a:lnTo>
                      <a:lnTo>
                        <a:pt x="27" y="190"/>
                      </a:lnTo>
                      <a:lnTo>
                        <a:pt x="0" y="207"/>
                      </a:lnTo>
                      <a:lnTo>
                        <a:pt x="7" y="217"/>
                      </a:lnTo>
                      <a:lnTo>
                        <a:pt x="37" y="200"/>
                      </a:lnTo>
                      <a:lnTo>
                        <a:pt x="65" y="181"/>
                      </a:lnTo>
                      <a:lnTo>
                        <a:pt x="91" y="158"/>
                      </a:lnTo>
                      <a:lnTo>
                        <a:pt x="112" y="132"/>
                      </a:lnTo>
                      <a:lnTo>
                        <a:pt x="126" y="103"/>
                      </a:lnTo>
                      <a:lnTo>
                        <a:pt x="132" y="74"/>
                      </a:lnTo>
                      <a:lnTo>
                        <a:pt x="130" y="43"/>
                      </a:lnTo>
                      <a:lnTo>
                        <a:pt x="115" y="9"/>
                      </a:lnTo>
                      <a:lnTo>
                        <a:pt x="101" y="8"/>
                      </a:lnTo>
                      <a:lnTo>
                        <a:pt x="115" y="9"/>
                      </a:lnTo>
                      <a:lnTo>
                        <a:pt x="108" y="0"/>
                      </a:lnTo>
                      <a:lnTo>
                        <a:pt x="101" y="8"/>
                      </a:lnTo>
                      <a:lnTo>
                        <a:pt x="11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2" name="Freeform 42"/>
                <p:cNvSpPr>
                  <a:spLocks/>
                </p:cNvSpPr>
                <p:nvPr/>
              </p:nvSpPr>
              <p:spPr bwMode="auto">
                <a:xfrm>
                  <a:off x="2768" y="3875"/>
                  <a:ext cx="122" cy="107"/>
                </a:xfrm>
                <a:custGeom>
                  <a:avLst/>
                  <a:gdLst/>
                  <a:ahLst/>
                  <a:cxnLst>
                    <a:cxn ang="0">
                      <a:pos x="3" y="107"/>
                    </a:cxn>
                    <a:cxn ang="0">
                      <a:pos x="3" y="107"/>
                    </a:cxn>
                    <a:cxn ang="0">
                      <a:pos x="25" y="101"/>
                    </a:cxn>
                    <a:cxn ang="0">
                      <a:pos x="46" y="92"/>
                    </a:cxn>
                    <a:cxn ang="0">
                      <a:pos x="62" y="80"/>
                    </a:cxn>
                    <a:cxn ang="0">
                      <a:pos x="76" y="67"/>
                    </a:cxn>
                    <a:cxn ang="0">
                      <a:pos x="87" y="51"/>
                    </a:cxn>
                    <a:cxn ang="0">
                      <a:pos x="99" y="37"/>
                    </a:cxn>
                    <a:cxn ang="0">
                      <a:pos x="110" y="22"/>
                    </a:cxn>
                    <a:cxn ang="0">
                      <a:pos x="122" y="8"/>
                    </a:cxn>
                    <a:cxn ang="0">
                      <a:pos x="110" y="0"/>
                    </a:cxn>
                    <a:cxn ang="0">
                      <a:pos x="97" y="15"/>
                    </a:cxn>
                    <a:cxn ang="0">
                      <a:pos x="86" y="31"/>
                    </a:cxn>
                    <a:cxn ang="0">
                      <a:pos x="75" y="45"/>
                    </a:cxn>
                    <a:cxn ang="0">
                      <a:pos x="64" y="58"/>
                    </a:cxn>
                    <a:cxn ang="0">
                      <a:pos x="50" y="72"/>
                    </a:cxn>
                    <a:cxn ang="0">
                      <a:pos x="36" y="82"/>
                    </a:cxn>
                    <a:cxn ang="0">
                      <a:pos x="20" y="89"/>
                    </a:cxn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3" y="107"/>
                    </a:cxn>
                  </a:cxnLst>
                  <a:rect l="0" t="0" r="r" b="b"/>
                  <a:pathLst>
                    <a:path w="122" h="107">
                      <a:moveTo>
                        <a:pt x="3" y="107"/>
                      </a:moveTo>
                      <a:lnTo>
                        <a:pt x="3" y="107"/>
                      </a:lnTo>
                      <a:lnTo>
                        <a:pt x="25" y="101"/>
                      </a:lnTo>
                      <a:lnTo>
                        <a:pt x="46" y="92"/>
                      </a:lnTo>
                      <a:lnTo>
                        <a:pt x="62" y="80"/>
                      </a:lnTo>
                      <a:lnTo>
                        <a:pt x="76" y="67"/>
                      </a:lnTo>
                      <a:lnTo>
                        <a:pt x="87" y="51"/>
                      </a:lnTo>
                      <a:lnTo>
                        <a:pt x="99" y="37"/>
                      </a:lnTo>
                      <a:lnTo>
                        <a:pt x="110" y="22"/>
                      </a:lnTo>
                      <a:lnTo>
                        <a:pt x="122" y="8"/>
                      </a:lnTo>
                      <a:lnTo>
                        <a:pt x="110" y="0"/>
                      </a:lnTo>
                      <a:lnTo>
                        <a:pt x="97" y="15"/>
                      </a:lnTo>
                      <a:lnTo>
                        <a:pt x="86" y="31"/>
                      </a:lnTo>
                      <a:lnTo>
                        <a:pt x="75" y="45"/>
                      </a:lnTo>
                      <a:lnTo>
                        <a:pt x="64" y="58"/>
                      </a:lnTo>
                      <a:lnTo>
                        <a:pt x="50" y="72"/>
                      </a:lnTo>
                      <a:lnTo>
                        <a:pt x="36" y="82"/>
                      </a:lnTo>
                      <a:lnTo>
                        <a:pt x="20" y="89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3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3" name="Freeform 43"/>
                <p:cNvSpPr>
                  <a:spLocks/>
                </p:cNvSpPr>
                <p:nvPr/>
              </p:nvSpPr>
              <p:spPr bwMode="auto">
                <a:xfrm>
                  <a:off x="2618" y="3847"/>
                  <a:ext cx="153" cy="136"/>
                </a:xfrm>
                <a:custGeom>
                  <a:avLst/>
                  <a:gdLst/>
                  <a:ahLst/>
                  <a:cxnLst>
                    <a:cxn ang="0">
                      <a:pos x="8" y="13"/>
                    </a:cxn>
                    <a:cxn ang="0">
                      <a:pos x="3" y="6"/>
                    </a:cxn>
                    <a:cxn ang="0">
                      <a:pos x="0" y="33"/>
                    </a:cxn>
                    <a:cxn ang="0">
                      <a:pos x="6" y="61"/>
                    </a:cxn>
                    <a:cxn ang="0">
                      <a:pos x="20" y="83"/>
                    </a:cxn>
                    <a:cxn ang="0">
                      <a:pos x="38" y="104"/>
                    </a:cxn>
                    <a:cxn ang="0">
                      <a:pos x="63" y="119"/>
                    </a:cxn>
                    <a:cxn ang="0">
                      <a:pos x="90" y="130"/>
                    </a:cxn>
                    <a:cxn ang="0">
                      <a:pos x="121" y="136"/>
                    </a:cxn>
                    <a:cxn ang="0">
                      <a:pos x="153" y="135"/>
                    </a:cxn>
                    <a:cxn ang="0">
                      <a:pos x="150" y="122"/>
                    </a:cxn>
                    <a:cxn ang="0">
                      <a:pos x="121" y="123"/>
                    </a:cxn>
                    <a:cxn ang="0">
                      <a:pos x="95" y="118"/>
                    </a:cxn>
                    <a:cxn ang="0">
                      <a:pos x="70" y="109"/>
                    </a:cxn>
                    <a:cxn ang="0">
                      <a:pos x="50" y="96"/>
                    </a:cxn>
                    <a:cxn ang="0">
                      <a:pos x="33" y="77"/>
                    </a:cxn>
                    <a:cxn ang="0">
                      <a:pos x="21" y="57"/>
                    </a:cxn>
                    <a:cxn ang="0">
                      <a:pos x="15" y="33"/>
                    </a:cxn>
                    <a:cxn ang="0">
                      <a:pos x="18" y="8"/>
                    </a:cxn>
                    <a:cxn ang="0">
                      <a:pos x="13" y="0"/>
                    </a:cxn>
                    <a:cxn ang="0">
                      <a:pos x="18" y="8"/>
                    </a:cxn>
                    <a:cxn ang="0">
                      <a:pos x="19" y="3"/>
                    </a:cxn>
                    <a:cxn ang="0">
                      <a:pos x="13" y="0"/>
                    </a:cxn>
                    <a:cxn ang="0">
                      <a:pos x="8" y="13"/>
                    </a:cxn>
                  </a:cxnLst>
                  <a:rect l="0" t="0" r="r" b="b"/>
                  <a:pathLst>
                    <a:path w="153" h="136">
                      <a:moveTo>
                        <a:pt x="8" y="13"/>
                      </a:moveTo>
                      <a:lnTo>
                        <a:pt x="3" y="6"/>
                      </a:lnTo>
                      <a:lnTo>
                        <a:pt x="0" y="33"/>
                      </a:lnTo>
                      <a:lnTo>
                        <a:pt x="6" y="61"/>
                      </a:lnTo>
                      <a:lnTo>
                        <a:pt x="20" y="83"/>
                      </a:lnTo>
                      <a:lnTo>
                        <a:pt x="38" y="104"/>
                      </a:lnTo>
                      <a:lnTo>
                        <a:pt x="63" y="119"/>
                      </a:lnTo>
                      <a:lnTo>
                        <a:pt x="90" y="130"/>
                      </a:lnTo>
                      <a:lnTo>
                        <a:pt x="121" y="136"/>
                      </a:lnTo>
                      <a:lnTo>
                        <a:pt x="153" y="135"/>
                      </a:lnTo>
                      <a:lnTo>
                        <a:pt x="150" y="122"/>
                      </a:lnTo>
                      <a:lnTo>
                        <a:pt x="121" y="123"/>
                      </a:lnTo>
                      <a:lnTo>
                        <a:pt x="95" y="118"/>
                      </a:lnTo>
                      <a:lnTo>
                        <a:pt x="70" y="109"/>
                      </a:lnTo>
                      <a:lnTo>
                        <a:pt x="50" y="96"/>
                      </a:lnTo>
                      <a:lnTo>
                        <a:pt x="33" y="77"/>
                      </a:lnTo>
                      <a:lnTo>
                        <a:pt x="21" y="57"/>
                      </a:lnTo>
                      <a:lnTo>
                        <a:pt x="15" y="33"/>
                      </a:lnTo>
                      <a:lnTo>
                        <a:pt x="18" y="8"/>
                      </a:lnTo>
                      <a:lnTo>
                        <a:pt x="13" y="0"/>
                      </a:lnTo>
                      <a:lnTo>
                        <a:pt x="18" y="8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4" name="Freeform 44"/>
                <p:cNvSpPr>
                  <a:spLocks/>
                </p:cNvSpPr>
                <p:nvPr/>
              </p:nvSpPr>
              <p:spPr bwMode="auto">
                <a:xfrm>
                  <a:off x="2292" y="3732"/>
                  <a:ext cx="339" cy="128"/>
                </a:xfrm>
                <a:custGeom>
                  <a:avLst/>
                  <a:gdLst/>
                  <a:ahLst/>
                  <a:cxnLst>
                    <a:cxn ang="0">
                      <a:pos x="15" y="10"/>
                    </a:cxn>
                    <a:cxn ang="0">
                      <a:pos x="5" y="16"/>
                    </a:cxn>
                    <a:cxn ang="0">
                      <a:pos x="334" y="128"/>
                    </a:cxn>
                    <a:cxn ang="0">
                      <a:pos x="339" y="115"/>
                    </a:cxn>
                    <a:cxn ang="0">
                      <a:pos x="10" y="4"/>
                    </a:cxn>
                    <a:cxn ang="0">
                      <a:pos x="0" y="10"/>
                    </a:cxn>
                    <a:cxn ang="0">
                      <a:pos x="10" y="4"/>
                    </a:cxn>
                    <a:cxn ang="0">
                      <a:pos x="1" y="0"/>
                    </a:cxn>
                    <a:cxn ang="0">
                      <a:pos x="0" y="10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339" h="128">
                      <a:moveTo>
                        <a:pt x="15" y="10"/>
                      </a:moveTo>
                      <a:lnTo>
                        <a:pt x="5" y="16"/>
                      </a:lnTo>
                      <a:lnTo>
                        <a:pt x="334" y="128"/>
                      </a:lnTo>
                      <a:lnTo>
                        <a:pt x="339" y="115"/>
                      </a:lnTo>
                      <a:lnTo>
                        <a:pt x="10" y="4"/>
                      </a:lnTo>
                      <a:lnTo>
                        <a:pt x="0" y="10"/>
                      </a:lnTo>
                      <a:lnTo>
                        <a:pt x="10" y="4"/>
                      </a:lnTo>
                      <a:lnTo>
                        <a:pt x="1" y="0"/>
                      </a:lnTo>
                      <a:lnTo>
                        <a:pt x="0" y="1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5" name="Freeform 45"/>
                <p:cNvSpPr>
                  <a:spLocks/>
                </p:cNvSpPr>
                <p:nvPr/>
              </p:nvSpPr>
              <p:spPr bwMode="auto">
                <a:xfrm>
                  <a:off x="2829" y="3787"/>
                  <a:ext cx="128" cy="104"/>
                </a:xfrm>
                <a:custGeom>
                  <a:avLst/>
                  <a:gdLst/>
                  <a:ahLst/>
                  <a:cxnLst>
                    <a:cxn ang="0">
                      <a:pos x="108" y="14"/>
                    </a:cxn>
                    <a:cxn ang="0">
                      <a:pos x="121" y="31"/>
                    </a:cxn>
                    <a:cxn ang="0">
                      <a:pos x="128" y="50"/>
                    </a:cxn>
                    <a:cxn ang="0">
                      <a:pos x="124" y="71"/>
                    </a:cxn>
                    <a:cxn ang="0">
                      <a:pos x="110" y="88"/>
                    </a:cxn>
                    <a:cxn ang="0">
                      <a:pos x="100" y="95"/>
                    </a:cxn>
                    <a:cxn ang="0">
                      <a:pos x="90" y="99"/>
                    </a:cxn>
                    <a:cxn ang="0">
                      <a:pos x="78" y="102"/>
                    </a:cxn>
                    <a:cxn ang="0">
                      <a:pos x="65" y="104"/>
                    </a:cxn>
                    <a:cxn ang="0">
                      <a:pos x="54" y="103"/>
                    </a:cxn>
                    <a:cxn ang="0">
                      <a:pos x="41" y="101"/>
                    </a:cxn>
                    <a:cxn ang="0">
                      <a:pos x="30" y="96"/>
                    </a:cxn>
                    <a:cxn ang="0">
                      <a:pos x="20" y="90"/>
                    </a:cxn>
                    <a:cxn ang="0">
                      <a:pos x="5" y="74"/>
                    </a:cxn>
                    <a:cxn ang="0">
                      <a:pos x="0" y="54"/>
                    </a:cxn>
                    <a:cxn ang="0">
                      <a:pos x="4" y="34"/>
                    </a:cxn>
                    <a:cxn ang="0">
                      <a:pos x="16" y="16"/>
                    </a:cxn>
                    <a:cxn ang="0">
                      <a:pos x="26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1" y="0"/>
                    </a:cxn>
                    <a:cxn ang="0">
                      <a:pos x="74" y="0"/>
                    </a:cxn>
                    <a:cxn ang="0">
                      <a:pos x="86" y="3"/>
                    </a:cxn>
                    <a:cxn ang="0">
                      <a:pos x="98" y="7"/>
                    </a:cxn>
                    <a:cxn ang="0">
                      <a:pos x="108" y="14"/>
                    </a:cxn>
                  </a:cxnLst>
                  <a:rect l="0" t="0" r="r" b="b"/>
                  <a:pathLst>
                    <a:path w="128" h="104">
                      <a:moveTo>
                        <a:pt x="108" y="14"/>
                      </a:moveTo>
                      <a:lnTo>
                        <a:pt x="121" y="31"/>
                      </a:lnTo>
                      <a:lnTo>
                        <a:pt x="128" y="50"/>
                      </a:lnTo>
                      <a:lnTo>
                        <a:pt x="124" y="71"/>
                      </a:lnTo>
                      <a:lnTo>
                        <a:pt x="110" y="88"/>
                      </a:lnTo>
                      <a:lnTo>
                        <a:pt x="100" y="95"/>
                      </a:lnTo>
                      <a:lnTo>
                        <a:pt x="90" y="99"/>
                      </a:lnTo>
                      <a:lnTo>
                        <a:pt x="78" y="102"/>
                      </a:lnTo>
                      <a:lnTo>
                        <a:pt x="65" y="104"/>
                      </a:lnTo>
                      <a:lnTo>
                        <a:pt x="54" y="103"/>
                      </a:lnTo>
                      <a:lnTo>
                        <a:pt x="41" y="101"/>
                      </a:lnTo>
                      <a:lnTo>
                        <a:pt x="30" y="96"/>
                      </a:lnTo>
                      <a:lnTo>
                        <a:pt x="20" y="90"/>
                      </a:lnTo>
                      <a:lnTo>
                        <a:pt x="5" y="74"/>
                      </a:lnTo>
                      <a:lnTo>
                        <a:pt x="0" y="54"/>
                      </a:lnTo>
                      <a:lnTo>
                        <a:pt x="4" y="34"/>
                      </a:lnTo>
                      <a:lnTo>
                        <a:pt x="16" y="16"/>
                      </a:lnTo>
                      <a:lnTo>
                        <a:pt x="26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6" y="3"/>
                      </a:lnTo>
                      <a:lnTo>
                        <a:pt x="98" y="7"/>
                      </a:lnTo>
                      <a:lnTo>
                        <a:pt x="108" y="14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6" name="Freeform 46"/>
                <p:cNvSpPr>
                  <a:spLocks/>
                </p:cNvSpPr>
                <p:nvPr/>
              </p:nvSpPr>
              <p:spPr bwMode="auto">
                <a:xfrm>
                  <a:off x="2932" y="3796"/>
                  <a:ext cx="32" cy="83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3" y="83"/>
                    </a:cxn>
                    <a:cxn ang="0">
                      <a:pos x="28" y="64"/>
                    </a:cxn>
                    <a:cxn ang="0">
                      <a:pos x="32" y="41"/>
                    </a:cxn>
                    <a:cxn ang="0">
                      <a:pos x="26" y="20"/>
                    </a:cxn>
                    <a:cxn ang="0">
                      <a:pos x="10" y="0"/>
                    </a:cxn>
                    <a:cxn ang="0">
                      <a:pos x="0" y="11"/>
                    </a:cxn>
                    <a:cxn ang="0">
                      <a:pos x="11" y="24"/>
                    </a:cxn>
                    <a:cxn ang="0">
                      <a:pos x="17" y="41"/>
                    </a:cxn>
                    <a:cxn ang="0">
                      <a:pos x="13" y="60"/>
                    </a:cxn>
                    <a:cxn ang="0">
                      <a:pos x="1" y="75"/>
                    </a:cxn>
                    <a:cxn ang="0">
                      <a:pos x="1" y="75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32" h="83">
                      <a:moveTo>
                        <a:pt x="13" y="83"/>
                      </a:moveTo>
                      <a:lnTo>
                        <a:pt x="13" y="83"/>
                      </a:lnTo>
                      <a:lnTo>
                        <a:pt x="28" y="64"/>
                      </a:lnTo>
                      <a:lnTo>
                        <a:pt x="32" y="41"/>
                      </a:lnTo>
                      <a:lnTo>
                        <a:pt x="26" y="20"/>
                      </a:lnTo>
                      <a:lnTo>
                        <a:pt x="10" y="0"/>
                      </a:lnTo>
                      <a:lnTo>
                        <a:pt x="0" y="11"/>
                      </a:lnTo>
                      <a:lnTo>
                        <a:pt x="11" y="24"/>
                      </a:lnTo>
                      <a:lnTo>
                        <a:pt x="17" y="41"/>
                      </a:lnTo>
                      <a:lnTo>
                        <a:pt x="13" y="60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7" name="Freeform 47"/>
                <p:cNvSpPr>
                  <a:spLocks/>
                </p:cNvSpPr>
                <p:nvPr/>
              </p:nvSpPr>
              <p:spPr bwMode="auto">
                <a:xfrm>
                  <a:off x="2844" y="3871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1" y="17"/>
                    </a:cxn>
                    <a:cxn ang="0">
                      <a:pos x="24" y="24"/>
                    </a:cxn>
                    <a:cxn ang="0">
                      <a:pos x="38" y="26"/>
                    </a:cxn>
                    <a:cxn ang="0">
                      <a:pos x="50" y="28"/>
                    </a:cxn>
                    <a:cxn ang="0">
                      <a:pos x="64" y="25"/>
                    </a:cxn>
                    <a:cxn ang="0">
                      <a:pos x="78" y="22"/>
                    </a:cxn>
                    <a:cxn ang="0">
                      <a:pos x="89" y="16"/>
                    </a:cxn>
                    <a:cxn ang="0">
                      <a:pos x="101" y="8"/>
                    </a:cxn>
                    <a:cxn ang="0">
                      <a:pos x="89" y="0"/>
                    </a:cxn>
                    <a:cxn ang="0">
                      <a:pos x="81" y="6"/>
                    </a:cxn>
                    <a:cxn ang="0">
                      <a:pos x="73" y="9"/>
                    </a:cxn>
                    <a:cxn ang="0">
                      <a:pos x="61" y="12"/>
                    </a:cxn>
                    <a:cxn ang="0">
                      <a:pos x="50" y="13"/>
                    </a:cxn>
                    <a:cxn ang="0">
                      <a:pos x="40" y="13"/>
                    </a:cxn>
                    <a:cxn ang="0">
                      <a:pos x="29" y="11"/>
                    </a:cxn>
                    <a:cxn ang="0">
                      <a:pos x="19" y="7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1" h="28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" y="17"/>
                      </a:lnTo>
                      <a:lnTo>
                        <a:pt x="24" y="24"/>
                      </a:lnTo>
                      <a:lnTo>
                        <a:pt x="38" y="26"/>
                      </a:lnTo>
                      <a:lnTo>
                        <a:pt x="50" y="28"/>
                      </a:lnTo>
                      <a:lnTo>
                        <a:pt x="64" y="25"/>
                      </a:lnTo>
                      <a:lnTo>
                        <a:pt x="78" y="22"/>
                      </a:lnTo>
                      <a:lnTo>
                        <a:pt x="89" y="16"/>
                      </a:lnTo>
                      <a:lnTo>
                        <a:pt x="101" y="8"/>
                      </a:lnTo>
                      <a:lnTo>
                        <a:pt x="89" y="0"/>
                      </a:lnTo>
                      <a:lnTo>
                        <a:pt x="81" y="6"/>
                      </a:lnTo>
                      <a:lnTo>
                        <a:pt x="73" y="9"/>
                      </a:lnTo>
                      <a:lnTo>
                        <a:pt x="61" y="12"/>
                      </a:lnTo>
                      <a:lnTo>
                        <a:pt x="50" y="13"/>
                      </a:lnTo>
                      <a:lnTo>
                        <a:pt x="40" y="13"/>
                      </a:lnTo>
                      <a:lnTo>
                        <a:pt x="29" y="11"/>
                      </a:lnTo>
                      <a:lnTo>
                        <a:pt x="19" y="7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8" name="Freeform 48"/>
                <p:cNvSpPr>
                  <a:spLocks/>
                </p:cNvSpPr>
                <p:nvPr/>
              </p:nvSpPr>
              <p:spPr bwMode="auto">
                <a:xfrm>
                  <a:off x="2820" y="3799"/>
                  <a:ext cx="34" cy="8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5" y="20"/>
                    </a:cxn>
                    <a:cxn ang="0">
                      <a:pos x="0" y="42"/>
                    </a:cxn>
                    <a:cxn ang="0">
                      <a:pos x="7" y="64"/>
                    </a:cxn>
                    <a:cxn ang="0">
                      <a:pos x="24" y="83"/>
                    </a:cxn>
                    <a:cxn ang="0">
                      <a:pos x="34" y="73"/>
                    </a:cxn>
                    <a:cxn ang="0">
                      <a:pos x="22" y="60"/>
                    </a:cxn>
                    <a:cxn ang="0">
                      <a:pos x="18" y="42"/>
                    </a:cxn>
                    <a:cxn ang="0">
                      <a:pos x="20" y="24"/>
                    </a:cxn>
                    <a:cxn ang="0">
                      <a:pos x="32" y="9"/>
                    </a:cxn>
                    <a:cxn ang="0">
                      <a:pos x="32" y="9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34" h="83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5" y="20"/>
                      </a:lnTo>
                      <a:lnTo>
                        <a:pt x="0" y="42"/>
                      </a:lnTo>
                      <a:lnTo>
                        <a:pt x="7" y="64"/>
                      </a:lnTo>
                      <a:lnTo>
                        <a:pt x="24" y="83"/>
                      </a:lnTo>
                      <a:lnTo>
                        <a:pt x="34" y="73"/>
                      </a:lnTo>
                      <a:lnTo>
                        <a:pt x="22" y="60"/>
                      </a:lnTo>
                      <a:lnTo>
                        <a:pt x="18" y="42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9" name="Freeform 49"/>
                <p:cNvSpPr>
                  <a:spLocks/>
                </p:cNvSpPr>
                <p:nvPr/>
              </p:nvSpPr>
              <p:spPr bwMode="auto">
                <a:xfrm>
                  <a:off x="2839" y="3780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16"/>
                    </a:cxn>
                    <a:cxn ang="0">
                      <a:pos x="103" y="16"/>
                    </a:cxn>
                    <a:cxn ang="0">
                      <a:pos x="91" y="9"/>
                    </a:cxn>
                    <a:cxn ang="0">
                      <a:pos x="79" y="4"/>
                    </a:cxn>
                    <a:cxn ang="0">
                      <a:pos x="65" y="1"/>
                    </a:cxn>
                    <a:cxn ang="0">
                      <a:pos x="51" y="0"/>
                    </a:cxn>
                    <a:cxn ang="0">
                      <a:pos x="38" y="2"/>
                    </a:cxn>
                    <a:cxn ang="0">
                      <a:pos x="25" y="5"/>
                    </a:cxn>
                    <a:cxn ang="0">
                      <a:pos x="11" y="11"/>
                    </a:cxn>
                    <a:cxn ang="0">
                      <a:pos x="0" y="19"/>
                    </a:cxn>
                    <a:cxn ang="0">
                      <a:pos x="13" y="28"/>
                    </a:cxn>
                    <a:cxn ang="0">
                      <a:pos x="21" y="21"/>
                    </a:cxn>
                    <a:cxn ang="0">
                      <a:pos x="30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3" y="13"/>
                    </a:cxn>
                    <a:cxn ang="0">
                      <a:pos x="74" y="16"/>
                    </a:cxn>
                    <a:cxn ang="0">
                      <a:pos x="84" y="19"/>
                    </a:cxn>
                    <a:cxn ang="0">
                      <a:pos x="93" y="27"/>
                    </a:cxn>
                    <a:cxn ang="0">
                      <a:pos x="93" y="27"/>
                    </a:cxn>
                    <a:cxn ang="0">
                      <a:pos x="103" y="16"/>
                    </a:cxn>
                  </a:cxnLst>
                  <a:rect l="0" t="0" r="r" b="b"/>
                  <a:pathLst>
                    <a:path w="103" h="28">
                      <a:moveTo>
                        <a:pt x="103" y="16"/>
                      </a:moveTo>
                      <a:lnTo>
                        <a:pt x="103" y="16"/>
                      </a:lnTo>
                      <a:lnTo>
                        <a:pt x="91" y="9"/>
                      </a:lnTo>
                      <a:lnTo>
                        <a:pt x="79" y="4"/>
                      </a:lnTo>
                      <a:lnTo>
                        <a:pt x="65" y="1"/>
                      </a:lnTo>
                      <a:lnTo>
                        <a:pt x="51" y="0"/>
                      </a:lnTo>
                      <a:lnTo>
                        <a:pt x="38" y="2"/>
                      </a:lnTo>
                      <a:lnTo>
                        <a:pt x="25" y="5"/>
                      </a:lnTo>
                      <a:lnTo>
                        <a:pt x="11" y="11"/>
                      </a:lnTo>
                      <a:lnTo>
                        <a:pt x="0" y="19"/>
                      </a:lnTo>
                      <a:lnTo>
                        <a:pt x="13" y="28"/>
                      </a:lnTo>
                      <a:lnTo>
                        <a:pt x="21" y="21"/>
                      </a:lnTo>
                      <a:lnTo>
                        <a:pt x="30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3" y="13"/>
                      </a:lnTo>
                      <a:lnTo>
                        <a:pt x="74" y="16"/>
                      </a:lnTo>
                      <a:lnTo>
                        <a:pt x="84" y="19"/>
                      </a:lnTo>
                      <a:lnTo>
                        <a:pt x="93" y="27"/>
                      </a:lnTo>
                      <a:lnTo>
                        <a:pt x="93" y="27"/>
                      </a:lnTo>
                      <a:lnTo>
                        <a:pt x="103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0" name="Freeform 50"/>
                <p:cNvSpPr>
                  <a:spLocks/>
                </p:cNvSpPr>
                <p:nvPr/>
              </p:nvSpPr>
              <p:spPr bwMode="auto">
                <a:xfrm>
                  <a:off x="2178" y="3682"/>
                  <a:ext cx="525" cy="231"/>
                </a:xfrm>
                <a:custGeom>
                  <a:avLst/>
                  <a:gdLst/>
                  <a:ahLst/>
                  <a:cxnLst>
                    <a:cxn ang="0">
                      <a:pos x="519" y="231"/>
                    </a:cxn>
                    <a:cxn ang="0">
                      <a:pos x="504" y="222"/>
                    </a:cxn>
                    <a:cxn ang="0">
                      <a:pos x="488" y="214"/>
                    </a:cxn>
                    <a:cxn ang="0">
                      <a:pos x="471" y="204"/>
                    </a:cxn>
                    <a:cxn ang="0">
                      <a:pos x="455" y="196"/>
                    </a:cxn>
                    <a:cxn ang="0">
                      <a:pos x="439" y="189"/>
                    </a:cxn>
                    <a:cxn ang="0">
                      <a:pos x="421" y="183"/>
                    </a:cxn>
                    <a:cxn ang="0">
                      <a:pos x="404" y="177"/>
                    </a:cxn>
                    <a:cxn ang="0">
                      <a:pos x="386" y="173"/>
                    </a:cxn>
                    <a:cxn ang="0">
                      <a:pos x="369" y="170"/>
                    </a:cxn>
                    <a:cxn ang="0">
                      <a:pos x="350" y="169"/>
                    </a:cxn>
                    <a:cxn ang="0">
                      <a:pos x="333" y="169"/>
                    </a:cxn>
                    <a:cxn ang="0">
                      <a:pos x="315" y="171"/>
                    </a:cxn>
                    <a:cxn ang="0">
                      <a:pos x="296" y="175"/>
                    </a:cxn>
                    <a:cxn ang="0">
                      <a:pos x="279" y="181"/>
                    </a:cxn>
                    <a:cxn ang="0">
                      <a:pos x="260" y="189"/>
                    </a:cxn>
                    <a:cxn ang="0">
                      <a:pos x="243" y="200"/>
                    </a:cxn>
                    <a:cxn ang="0">
                      <a:pos x="239" y="182"/>
                    </a:cxn>
                    <a:cxn ang="0">
                      <a:pos x="233" y="164"/>
                    </a:cxn>
                    <a:cxn ang="0">
                      <a:pos x="224" y="148"/>
                    </a:cxn>
                    <a:cxn ang="0">
                      <a:pos x="214" y="134"/>
                    </a:cxn>
                    <a:cxn ang="0">
                      <a:pos x="203" y="120"/>
                    </a:cxn>
                    <a:cxn ang="0">
                      <a:pos x="189" y="109"/>
                    </a:cxn>
                    <a:cxn ang="0">
                      <a:pos x="174" y="99"/>
                    </a:cxn>
                    <a:cxn ang="0">
                      <a:pos x="158" y="90"/>
                    </a:cxn>
                    <a:cxn ang="0">
                      <a:pos x="139" y="82"/>
                    </a:cxn>
                    <a:cxn ang="0">
                      <a:pos x="121" y="75"/>
                    </a:cxn>
                    <a:cxn ang="0">
                      <a:pos x="101" y="70"/>
                    </a:cxn>
                    <a:cxn ang="0">
                      <a:pos x="82" y="65"/>
                    </a:cxn>
                    <a:cxn ang="0">
                      <a:pos x="62" y="62"/>
                    </a:cxn>
                    <a:cxn ang="0">
                      <a:pos x="42" y="60"/>
                    </a:cxn>
                    <a:cxn ang="0">
                      <a:pos x="20" y="59"/>
                    </a:cxn>
                    <a:cxn ang="0">
                      <a:pos x="0" y="59"/>
                    </a:cxn>
                    <a:cxn ang="0">
                      <a:pos x="24" y="38"/>
                    </a:cxn>
                    <a:cxn ang="0">
                      <a:pos x="49" y="22"/>
                    </a:cxn>
                    <a:cxn ang="0">
                      <a:pos x="75" y="11"/>
                    </a:cxn>
                    <a:cxn ang="0">
                      <a:pos x="104" y="4"/>
                    </a:cxn>
                    <a:cxn ang="0">
                      <a:pos x="134" y="0"/>
                    </a:cxn>
                    <a:cxn ang="0">
                      <a:pos x="165" y="0"/>
                    </a:cxn>
                    <a:cxn ang="0">
                      <a:pos x="196" y="3"/>
                    </a:cxn>
                    <a:cxn ang="0">
                      <a:pos x="229" y="8"/>
                    </a:cxn>
                    <a:cxn ang="0">
                      <a:pos x="261" y="16"/>
                    </a:cxn>
                    <a:cxn ang="0">
                      <a:pos x="294" y="26"/>
                    </a:cxn>
                    <a:cxn ang="0">
                      <a:pos x="325" y="38"/>
                    </a:cxn>
                    <a:cxn ang="0">
                      <a:pos x="356" y="50"/>
                    </a:cxn>
                    <a:cxn ang="0">
                      <a:pos x="388" y="62"/>
                    </a:cxn>
                    <a:cxn ang="0">
                      <a:pos x="416" y="75"/>
                    </a:cxn>
                    <a:cxn ang="0">
                      <a:pos x="445" y="89"/>
                    </a:cxn>
                    <a:cxn ang="0">
                      <a:pos x="471" y="102"/>
                    </a:cxn>
                    <a:cxn ang="0">
                      <a:pos x="490" y="113"/>
                    </a:cxn>
                    <a:cxn ang="0">
                      <a:pos x="504" y="128"/>
                    </a:cxn>
                    <a:cxn ang="0">
                      <a:pos x="514" y="143"/>
                    </a:cxn>
                    <a:cxn ang="0">
                      <a:pos x="521" y="159"/>
                    </a:cxn>
                    <a:cxn ang="0">
                      <a:pos x="524" y="177"/>
                    </a:cxn>
                    <a:cxn ang="0">
                      <a:pos x="525" y="195"/>
                    </a:cxn>
                    <a:cxn ang="0">
                      <a:pos x="523" y="213"/>
                    </a:cxn>
                    <a:cxn ang="0">
                      <a:pos x="519" y="231"/>
                    </a:cxn>
                  </a:cxnLst>
                  <a:rect l="0" t="0" r="r" b="b"/>
                  <a:pathLst>
                    <a:path w="525" h="231">
                      <a:moveTo>
                        <a:pt x="519" y="231"/>
                      </a:moveTo>
                      <a:lnTo>
                        <a:pt x="504" y="222"/>
                      </a:lnTo>
                      <a:lnTo>
                        <a:pt x="488" y="214"/>
                      </a:lnTo>
                      <a:lnTo>
                        <a:pt x="471" y="204"/>
                      </a:lnTo>
                      <a:lnTo>
                        <a:pt x="455" y="196"/>
                      </a:lnTo>
                      <a:lnTo>
                        <a:pt x="439" y="189"/>
                      </a:lnTo>
                      <a:lnTo>
                        <a:pt x="421" y="183"/>
                      </a:lnTo>
                      <a:lnTo>
                        <a:pt x="404" y="177"/>
                      </a:lnTo>
                      <a:lnTo>
                        <a:pt x="386" y="173"/>
                      </a:lnTo>
                      <a:lnTo>
                        <a:pt x="369" y="170"/>
                      </a:lnTo>
                      <a:lnTo>
                        <a:pt x="350" y="169"/>
                      </a:lnTo>
                      <a:lnTo>
                        <a:pt x="333" y="169"/>
                      </a:lnTo>
                      <a:lnTo>
                        <a:pt x="315" y="171"/>
                      </a:lnTo>
                      <a:lnTo>
                        <a:pt x="296" y="175"/>
                      </a:lnTo>
                      <a:lnTo>
                        <a:pt x="279" y="181"/>
                      </a:lnTo>
                      <a:lnTo>
                        <a:pt x="260" y="189"/>
                      </a:lnTo>
                      <a:lnTo>
                        <a:pt x="243" y="200"/>
                      </a:lnTo>
                      <a:lnTo>
                        <a:pt x="239" y="182"/>
                      </a:lnTo>
                      <a:lnTo>
                        <a:pt x="233" y="164"/>
                      </a:lnTo>
                      <a:lnTo>
                        <a:pt x="224" y="148"/>
                      </a:lnTo>
                      <a:lnTo>
                        <a:pt x="214" y="134"/>
                      </a:lnTo>
                      <a:lnTo>
                        <a:pt x="203" y="120"/>
                      </a:lnTo>
                      <a:lnTo>
                        <a:pt x="189" y="109"/>
                      </a:lnTo>
                      <a:lnTo>
                        <a:pt x="174" y="99"/>
                      </a:lnTo>
                      <a:lnTo>
                        <a:pt x="158" y="90"/>
                      </a:lnTo>
                      <a:lnTo>
                        <a:pt x="139" y="82"/>
                      </a:lnTo>
                      <a:lnTo>
                        <a:pt x="121" y="75"/>
                      </a:lnTo>
                      <a:lnTo>
                        <a:pt x="101" y="70"/>
                      </a:lnTo>
                      <a:lnTo>
                        <a:pt x="82" y="65"/>
                      </a:lnTo>
                      <a:lnTo>
                        <a:pt x="62" y="62"/>
                      </a:lnTo>
                      <a:lnTo>
                        <a:pt x="42" y="60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4" y="38"/>
                      </a:lnTo>
                      <a:lnTo>
                        <a:pt x="49" y="22"/>
                      </a:lnTo>
                      <a:lnTo>
                        <a:pt x="75" y="11"/>
                      </a:lnTo>
                      <a:lnTo>
                        <a:pt x="104" y="4"/>
                      </a:lnTo>
                      <a:lnTo>
                        <a:pt x="134" y="0"/>
                      </a:lnTo>
                      <a:lnTo>
                        <a:pt x="165" y="0"/>
                      </a:lnTo>
                      <a:lnTo>
                        <a:pt x="196" y="3"/>
                      </a:lnTo>
                      <a:lnTo>
                        <a:pt x="229" y="8"/>
                      </a:lnTo>
                      <a:lnTo>
                        <a:pt x="261" y="16"/>
                      </a:lnTo>
                      <a:lnTo>
                        <a:pt x="294" y="26"/>
                      </a:lnTo>
                      <a:lnTo>
                        <a:pt x="325" y="38"/>
                      </a:lnTo>
                      <a:lnTo>
                        <a:pt x="356" y="50"/>
                      </a:lnTo>
                      <a:lnTo>
                        <a:pt x="388" y="62"/>
                      </a:lnTo>
                      <a:lnTo>
                        <a:pt x="416" y="75"/>
                      </a:lnTo>
                      <a:lnTo>
                        <a:pt x="445" y="89"/>
                      </a:lnTo>
                      <a:lnTo>
                        <a:pt x="471" y="102"/>
                      </a:lnTo>
                      <a:lnTo>
                        <a:pt x="490" y="113"/>
                      </a:lnTo>
                      <a:lnTo>
                        <a:pt x="504" y="128"/>
                      </a:lnTo>
                      <a:lnTo>
                        <a:pt x="514" y="143"/>
                      </a:lnTo>
                      <a:lnTo>
                        <a:pt x="521" y="159"/>
                      </a:lnTo>
                      <a:lnTo>
                        <a:pt x="524" y="177"/>
                      </a:lnTo>
                      <a:lnTo>
                        <a:pt x="525" y="195"/>
                      </a:lnTo>
                      <a:lnTo>
                        <a:pt x="523" y="213"/>
                      </a:lnTo>
                      <a:lnTo>
                        <a:pt x="519" y="231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1" name="Freeform 51"/>
                <p:cNvSpPr>
                  <a:spLocks/>
                </p:cNvSpPr>
                <p:nvPr/>
              </p:nvSpPr>
              <p:spPr bwMode="auto">
                <a:xfrm>
                  <a:off x="2413" y="3843"/>
                  <a:ext cx="289" cy="75"/>
                </a:xfrm>
                <a:custGeom>
                  <a:avLst/>
                  <a:gdLst/>
                  <a:ahLst/>
                  <a:cxnLst>
                    <a:cxn ang="0">
                      <a:pos x="0" y="39"/>
                    </a:cxn>
                    <a:cxn ang="0">
                      <a:pos x="13" y="44"/>
                    </a:cxn>
                    <a:cxn ang="0">
                      <a:pos x="29" y="33"/>
                    </a:cxn>
                    <a:cxn ang="0">
                      <a:pos x="48" y="26"/>
                    </a:cxn>
                    <a:cxn ang="0">
                      <a:pos x="64" y="20"/>
                    </a:cxn>
                    <a:cxn ang="0">
                      <a:pos x="81" y="16"/>
                    </a:cxn>
                    <a:cxn ang="0">
                      <a:pos x="98" y="14"/>
                    </a:cxn>
                    <a:cxn ang="0">
                      <a:pos x="115" y="15"/>
                    </a:cxn>
                    <a:cxn ang="0">
                      <a:pos x="134" y="15"/>
                    </a:cxn>
                    <a:cxn ang="0">
                      <a:pos x="150" y="18"/>
                    </a:cxn>
                    <a:cxn ang="0">
                      <a:pos x="166" y="22"/>
                    </a:cxn>
                    <a:cxn ang="0">
                      <a:pos x="184" y="28"/>
                    </a:cxn>
                    <a:cxn ang="0">
                      <a:pos x="200" y="34"/>
                    </a:cxn>
                    <a:cxn ang="0">
                      <a:pos x="216" y="41"/>
                    </a:cxn>
                    <a:cxn ang="0">
                      <a:pos x="233" y="48"/>
                    </a:cxn>
                    <a:cxn ang="0">
                      <a:pos x="249" y="58"/>
                    </a:cxn>
                    <a:cxn ang="0">
                      <a:pos x="265" y="66"/>
                    </a:cxn>
                    <a:cxn ang="0">
                      <a:pos x="279" y="75"/>
                    </a:cxn>
                    <a:cxn ang="0">
                      <a:pos x="289" y="65"/>
                    </a:cxn>
                    <a:cxn ang="0">
                      <a:pos x="273" y="56"/>
                    </a:cxn>
                    <a:cxn ang="0">
                      <a:pos x="256" y="47"/>
                    </a:cxn>
                    <a:cxn ang="0">
                      <a:pos x="240" y="38"/>
                    </a:cxn>
                    <a:cxn ang="0">
                      <a:pos x="224" y="29"/>
                    </a:cxn>
                    <a:cxn ang="0">
                      <a:pos x="208" y="22"/>
                    </a:cxn>
                    <a:cxn ang="0">
                      <a:pos x="189" y="16"/>
                    </a:cxn>
                    <a:cxn ang="0">
                      <a:pos x="171" y="10"/>
                    </a:cxn>
                    <a:cxn ang="0">
                      <a:pos x="153" y="6"/>
                    </a:cxn>
                    <a:cxn ang="0">
                      <a:pos x="134" y="2"/>
                    </a:cxn>
                    <a:cxn ang="0">
                      <a:pos x="115" y="0"/>
                    </a:cxn>
                    <a:cxn ang="0">
                      <a:pos x="98" y="1"/>
                    </a:cxn>
                    <a:cxn ang="0">
                      <a:pos x="79" y="3"/>
                    </a:cxn>
                    <a:cxn ang="0">
                      <a:pos x="59" y="8"/>
                    </a:cxn>
                    <a:cxn ang="0">
                      <a:pos x="40" y="14"/>
                    </a:cxn>
                    <a:cxn ang="0">
                      <a:pos x="21" y="23"/>
                    </a:cxn>
                    <a:cxn ang="0">
                      <a:pos x="3" y="34"/>
                    </a:cxn>
                    <a:cxn ang="0">
                      <a:pos x="15" y="39"/>
                    </a:cxn>
                    <a:cxn ang="0">
                      <a:pos x="0" y="39"/>
                    </a:cxn>
                    <a:cxn ang="0">
                      <a:pos x="1" y="53"/>
                    </a:cxn>
                    <a:cxn ang="0">
                      <a:pos x="13" y="44"/>
                    </a:cxn>
                    <a:cxn ang="0">
                      <a:pos x="0" y="39"/>
                    </a:cxn>
                  </a:cxnLst>
                  <a:rect l="0" t="0" r="r" b="b"/>
                  <a:pathLst>
                    <a:path w="289" h="75">
                      <a:moveTo>
                        <a:pt x="0" y="39"/>
                      </a:moveTo>
                      <a:lnTo>
                        <a:pt x="13" y="44"/>
                      </a:lnTo>
                      <a:lnTo>
                        <a:pt x="29" y="33"/>
                      </a:lnTo>
                      <a:lnTo>
                        <a:pt x="48" y="26"/>
                      </a:lnTo>
                      <a:lnTo>
                        <a:pt x="64" y="20"/>
                      </a:lnTo>
                      <a:lnTo>
                        <a:pt x="81" y="16"/>
                      </a:lnTo>
                      <a:lnTo>
                        <a:pt x="98" y="14"/>
                      </a:lnTo>
                      <a:lnTo>
                        <a:pt x="115" y="15"/>
                      </a:lnTo>
                      <a:lnTo>
                        <a:pt x="134" y="15"/>
                      </a:lnTo>
                      <a:lnTo>
                        <a:pt x="150" y="18"/>
                      </a:lnTo>
                      <a:lnTo>
                        <a:pt x="166" y="22"/>
                      </a:lnTo>
                      <a:lnTo>
                        <a:pt x="184" y="28"/>
                      </a:lnTo>
                      <a:lnTo>
                        <a:pt x="200" y="34"/>
                      </a:lnTo>
                      <a:lnTo>
                        <a:pt x="216" y="41"/>
                      </a:lnTo>
                      <a:lnTo>
                        <a:pt x="233" y="48"/>
                      </a:lnTo>
                      <a:lnTo>
                        <a:pt x="249" y="58"/>
                      </a:lnTo>
                      <a:lnTo>
                        <a:pt x="265" y="66"/>
                      </a:lnTo>
                      <a:lnTo>
                        <a:pt x="279" y="75"/>
                      </a:lnTo>
                      <a:lnTo>
                        <a:pt x="289" y="65"/>
                      </a:lnTo>
                      <a:lnTo>
                        <a:pt x="273" y="56"/>
                      </a:lnTo>
                      <a:lnTo>
                        <a:pt x="256" y="47"/>
                      </a:lnTo>
                      <a:lnTo>
                        <a:pt x="240" y="38"/>
                      </a:lnTo>
                      <a:lnTo>
                        <a:pt x="224" y="29"/>
                      </a:lnTo>
                      <a:lnTo>
                        <a:pt x="208" y="22"/>
                      </a:lnTo>
                      <a:lnTo>
                        <a:pt x="189" y="16"/>
                      </a:lnTo>
                      <a:lnTo>
                        <a:pt x="171" y="10"/>
                      </a:lnTo>
                      <a:lnTo>
                        <a:pt x="153" y="6"/>
                      </a:lnTo>
                      <a:lnTo>
                        <a:pt x="134" y="2"/>
                      </a:lnTo>
                      <a:lnTo>
                        <a:pt x="115" y="0"/>
                      </a:lnTo>
                      <a:lnTo>
                        <a:pt x="98" y="1"/>
                      </a:lnTo>
                      <a:lnTo>
                        <a:pt x="79" y="3"/>
                      </a:lnTo>
                      <a:lnTo>
                        <a:pt x="59" y="8"/>
                      </a:lnTo>
                      <a:lnTo>
                        <a:pt x="40" y="14"/>
                      </a:lnTo>
                      <a:lnTo>
                        <a:pt x="21" y="23"/>
                      </a:lnTo>
                      <a:lnTo>
                        <a:pt x="3" y="34"/>
                      </a:lnTo>
                      <a:lnTo>
                        <a:pt x="15" y="39"/>
                      </a:lnTo>
                      <a:lnTo>
                        <a:pt x="0" y="39"/>
                      </a:lnTo>
                      <a:lnTo>
                        <a:pt x="1" y="53"/>
                      </a:lnTo>
                      <a:lnTo>
                        <a:pt x="13" y="44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2" name="Freeform 52"/>
                <p:cNvSpPr>
                  <a:spLocks/>
                </p:cNvSpPr>
                <p:nvPr/>
              </p:nvSpPr>
              <p:spPr bwMode="auto">
                <a:xfrm>
                  <a:off x="2161" y="3734"/>
                  <a:ext cx="267" cy="148"/>
                </a:xfrm>
                <a:custGeom>
                  <a:avLst/>
                  <a:gdLst/>
                  <a:ahLst/>
                  <a:cxnLst>
                    <a:cxn ang="0">
                      <a:pos x="11" y="3"/>
                    </a:cxn>
                    <a:cxn ang="0">
                      <a:pos x="17" y="13"/>
                    </a:cxn>
                    <a:cxn ang="0">
                      <a:pos x="37" y="14"/>
                    </a:cxn>
                    <a:cxn ang="0">
                      <a:pos x="59" y="14"/>
                    </a:cxn>
                    <a:cxn ang="0">
                      <a:pos x="77" y="16"/>
                    </a:cxn>
                    <a:cxn ang="0">
                      <a:pos x="97" y="19"/>
                    </a:cxn>
                    <a:cxn ang="0">
                      <a:pos x="116" y="24"/>
                    </a:cxn>
                    <a:cxn ang="0">
                      <a:pos x="136" y="30"/>
                    </a:cxn>
                    <a:cxn ang="0">
                      <a:pos x="152" y="36"/>
                    </a:cxn>
                    <a:cxn ang="0">
                      <a:pos x="171" y="43"/>
                    </a:cxn>
                    <a:cxn ang="0">
                      <a:pos x="186" y="52"/>
                    </a:cxn>
                    <a:cxn ang="0">
                      <a:pos x="201" y="62"/>
                    </a:cxn>
                    <a:cxn ang="0">
                      <a:pos x="213" y="73"/>
                    </a:cxn>
                    <a:cxn ang="0">
                      <a:pos x="225" y="85"/>
                    </a:cxn>
                    <a:cxn ang="0">
                      <a:pos x="233" y="99"/>
                    </a:cxn>
                    <a:cxn ang="0">
                      <a:pos x="242" y="115"/>
                    </a:cxn>
                    <a:cxn ang="0">
                      <a:pos x="248" y="131"/>
                    </a:cxn>
                    <a:cxn ang="0">
                      <a:pos x="252" y="148"/>
                    </a:cxn>
                    <a:cxn ang="0">
                      <a:pos x="267" y="148"/>
                    </a:cxn>
                    <a:cxn ang="0">
                      <a:pos x="263" y="129"/>
                    </a:cxn>
                    <a:cxn ang="0">
                      <a:pos x="257" y="110"/>
                    </a:cxn>
                    <a:cxn ang="0">
                      <a:pos x="248" y="93"/>
                    </a:cxn>
                    <a:cxn ang="0">
                      <a:pos x="237" y="79"/>
                    </a:cxn>
                    <a:cxn ang="0">
                      <a:pos x="226" y="64"/>
                    </a:cxn>
                    <a:cxn ang="0">
                      <a:pos x="211" y="52"/>
                    </a:cxn>
                    <a:cxn ang="0">
                      <a:pos x="196" y="42"/>
                    </a:cxn>
                    <a:cxn ang="0">
                      <a:pos x="178" y="33"/>
                    </a:cxn>
                    <a:cxn ang="0">
                      <a:pos x="160" y="23"/>
                    </a:cxn>
                    <a:cxn ang="0">
                      <a:pos x="141" y="17"/>
                    </a:cxn>
                    <a:cxn ang="0">
                      <a:pos x="121" y="12"/>
                    </a:cxn>
                    <a:cxn ang="0">
                      <a:pos x="100" y="7"/>
                    </a:cxn>
                    <a:cxn ang="0">
                      <a:pos x="80" y="4"/>
                    </a:cxn>
                    <a:cxn ang="0">
                      <a:pos x="59" y="2"/>
                    </a:cxn>
                    <a:cxn ang="0">
                      <a:pos x="37" y="0"/>
                    </a:cxn>
                    <a:cxn ang="0">
                      <a:pos x="17" y="1"/>
                    </a:cxn>
                    <a:cxn ang="0">
                      <a:pos x="24" y="11"/>
                    </a:cxn>
                    <a:cxn ang="0">
                      <a:pos x="11" y="3"/>
                    </a:cxn>
                    <a:cxn ang="0">
                      <a:pos x="0" y="14"/>
                    </a:cxn>
                    <a:cxn ang="0">
                      <a:pos x="17" y="14"/>
                    </a:cxn>
                    <a:cxn ang="0">
                      <a:pos x="11" y="3"/>
                    </a:cxn>
                  </a:cxnLst>
                  <a:rect l="0" t="0" r="r" b="b"/>
                  <a:pathLst>
                    <a:path w="267" h="148">
                      <a:moveTo>
                        <a:pt x="11" y="3"/>
                      </a:moveTo>
                      <a:lnTo>
                        <a:pt x="17" y="13"/>
                      </a:lnTo>
                      <a:lnTo>
                        <a:pt x="37" y="14"/>
                      </a:lnTo>
                      <a:lnTo>
                        <a:pt x="59" y="14"/>
                      </a:lnTo>
                      <a:lnTo>
                        <a:pt x="77" y="16"/>
                      </a:lnTo>
                      <a:lnTo>
                        <a:pt x="97" y="19"/>
                      </a:lnTo>
                      <a:lnTo>
                        <a:pt x="116" y="24"/>
                      </a:lnTo>
                      <a:lnTo>
                        <a:pt x="136" y="30"/>
                      </a:lnTo>
                      <a:lnTo>
                        <a:pt x="152" y="36"/>
                      </a:lnTo>
                      <a:lnTo>
                        <a:pt x="171" y="43"/>
                      </a:lnTo>
                      <a:lnTo>
                        <a:pt x="186" y="52"/>
                      </a:lnTo>
                      <a:lnTo>
                        <a:pt x="201" y="62"/>
                      </a:lnTo>
                      <a:lnTo>
                        <a:pt x="213" y="73"/>
                      </a:lnTo>
                      <a:lnTo>
                        <a:pt x="225" y="85"/>
                      </a:lnTo>
                      <a:lnTo>
                        <a:pt x="233" y="99"/>
                      </a:lnTo>
                      <a:lnTo>
                        <a:pt x="242" y="115"/>
                      </a:lnTo>
                      <a:lnTo>
                        <a:pt x="248" y="131"/>
                      </a:lnTo>
                      <a:lnTo>
                        <a:pt x="252" y="148"/>
                      </a:lnTo>
                      <a:lnTo>
                        <a:pt x="267" y="148"/>
                      </a:lnTo>
                      <a:lnTo>
                        <a:pt x="263" y="129"/>
                      </a:lnTo>
                      <a:lnTo>
                        <a:pt x="257" y="110"/>
                      </a:lnTo>
                      <a:lnTo>
                        <a:pt x="248" y="93"/>
                      </a:lnTo>
                      <a:lnTo>
                        <a:pt x="237" y="79"/>
                      </a:lnTo>
                      <a:lnTo>
                        <a:pt x="226" y="64"/>
                      </a:lnTo>
                      <a:lnTo>
                        <a:pt x="211" y="52"/>
                      </a:lnTo>
                      <a:lnTo>
                        <a:pt x="196" y="42"/>
                      </a:lnTo>
                      <a:lnTo>
                        <a:pt x="178" y="33"/>
                      </a:lnTo>
                      <a:lnTo>
                        <a:pt x="160" y="23"/>
                      </a:lnTo>
                      <a:lnTo>
                        <a:pt x="141" y="17"/>
                      </a:lnTo>
                      <a:lnTo>
                        <a:pt x="121" y="12"/>
                      </a:lnTo>
                      <a:lnTo>
                        <a:pt x="100" y="7"/>
                      </a:lnTo>
                      <a:lnTo>
                        <a:pt x="80" y="4"/>
                      </a:lnTo>
                      <a:lnTo>
                        <a:pt x="59" y="2"/>
                      </a:lnTo>
                      <a:lnTo>
                        <a:pt x="37" y="0"/>
                      </a:lnTo>
                      <a:lnTo>
                        <a:pt x="17" y="1"/>
                      </a:lnTo>
                      <a:lnTo>
                        <a:pt x="24" y="11"/>
                      </a:lnTo>
                      <a:lnTo>
                        <a:pt x="11" y="3"/>
                      </a:lnTo>
                      <a:lnTo>
                        <a:pt x="0" y="14"/>
                      </a:lnTo>
                      <a:lnTo>
                        <a:pt x="17" y="14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3" name="Freeform 53"/>
                <p:cNvSpPr>
                  <a:spLocks/>
                </p:cNvSpPr>
                <p:nvPr/>
              </p:nvSpPr>
              <p:spPr bwMode="auto">
                <a:xfrm>
                  <a:off x="2172" y="3676"/>
                  <a:ext cx="481" cy="113"/>
                </a:xfrm>
                <a:custGeom>
                  <a:avLst/>
                  <a:gdLst/>
                  <a:ahLst/>
                  <a:cxnLst>
                    <a:cxn ang="0">
                      <a:pos x="481" y="103"/>
                    </a:cxn>
                    <a:cxn ang="0">
                      <a:pos x="481" y="103"/>
                    </a:cxn>
                    <a:cxn ang="0">
                      <a:pos x="455" y="89"/>
                    </a:cxn>
                    <a:cxn ang="0">
                      <a:pos x="426" y="75"/>
                    </a:cxn>
                    <a:cxn ang="0">
                      <a:pos x="397" y="62"/>
                    </a:cxn>
                    <a:cxn ang="0">
                      <a:pos x="366" y="50"/>
                    </a:cxn>
                    <a:cxn ang="0">
                      <a:pos x="334" y="37"/>
                    </a:cxn>
                    <a:cxn ang="0">
                      <a:pos x="302" y="26"/>
                    </a:cxn>
                    <a:cxn ang="0">
                      <a:pos x="270" y="16"/>
                    </a:cxn>
                    <a:cxn ang="0">
                      <a:pos x="236" y="8"/>
                    </a:cxn>
                    <a:cxn ang="0">
                      <a:pos x="204" y="3"/>
                    </a:cxn>
                    <a:cxn ang="0">
                      <a:pos x="171" y="0"/>
                    </a:cxn>
                    <a:cxn ang="0">
                      <a:pos x="140" y="0"/>
                    </a:cxn>
                    <a:cxn ang="0">
                      <a:pos x="109" y="4"/>
                    </a:cxn>
                    <a:cxn ang="0">
                      <a:pos x="79" y="11"/>
                    </a:cxn>
                    <a:cxn ang="0">
                      <a:pos x="51" y="23"/>
                    </a:cxn>
                    <a:cxn ang="0">
                      <a:pos x="25" y="38"/>
                    </a:cxn>
                    <a:cxn ang="0">
                      <a:pos x="0" y="61"/>
                    </a:cxn>
                    <a:cxn ang="0">
                      <a:pos x="13" y="69"/>
                    </a:cxn>
                    <a:cxn ang="0">
                      <a:pos x="35" y="49"/>
                    </a:cxn>
                    <a:cxn ang="0">
                      <a:pos x="59" y="33"/>
                    </a:cxn>
                    <a:cxn ang="0">
                      <a:pos x="84" y="23"/>
                    </a:cxn>
                    <a:cxn ang="0">
                      <a:pos x="111" y="16"/>
                    </a:cxn>
                    <a:cxn ang="0">
                      <a:pos x="140" y="12"/>
                    </a:cxn>
                    <a:cxn ang="0">
                      <a:pos x="171" y="12"/>
                    </a:cxn>
                    <a:cxn ang="0">
                      <a:pos x="201" y="15"/>
                    </a:cxn>
                    <a:cxn ang="0">
                      <a:pos x="234" y="20"/>
                    </a:cxn>
                    <a:cxn ang="0">
                      <a:pos x="265" y="28"/>
                    </a:cxn>
                    <a:cxn ang="0">
                      <a:pos x="297" y="38"/>
                    </a:cxn>
                    <a:cxn ang="0">
                      <a:pos x="329" y="50"/>
                    </a:cxn>
                    <a:cxn ang="0">
                      <a:pos x="359" y="62"/>
                    </a:cxn>
                    <a:cxn ang="0">
                      <a:pos x="390" y="74"/>
                    </a:cxn>
                    <a:cxn ang="0">
                      <a:pos x="419" y="88"/>
                    </a:cxn>
                    <a:cxn ang="0">
                      <a:pos x="447" y="101"/>
                    </a:cxn>
                    <a:cxn ang="0">
                      <a:pos x="474" y="113"/>
                    </a:cxn>
                    <a:cxn ang="0">
                      <a:pos x="474" y="113"/>
                    </a:cxn>
                    <a:cxn ang="0">
                      <a:pos x="481" y="103"/>
                    </a:cxn>
                  </a:cxnLst>
                  <a:rect l="0" t="0" r="r" b="b"/>
                  <a:pathLst>
                    <a:path w="481" h="113">
                      <a:moveTo>
                        <a:pt x="481" y="103"/>
                      </a:moveTo>
                      <a:lnTo>
                        <a:pt x="481" y="103"/>
                      </a:lnTo>
                      <a:lnTo>
                        <a:pt x="455" y="89"/>
                      </a:lnTo>
                      <a:lnTo>
                        <a:pt x="426" y="75"/>
                      </a:lnTo>
                      <a:lnTo>
                        <a:pt x="397" y="62"/>
                      </a:lnTo>
                      <a:lnTo>
                        <a:pt x="366" y="50"/>
                      </a:lnTo>
                      <a:lnTo>
                        <a:pt x="334" y="37"/>
                      </a:lnTo>
                      <a:lnTo>
                        <a:pt x="302" y="26"/>
                      </a:lnTo>
                      <a:lnTo>
                        <a:pt x="270" y="16"/>
                      </a:lnTo>
                      <a:lnTo>
                        <a:pt x="236" y="8"/>
                      </a:lnTo>
                      <a:lnTo>
                        <a:pt x="204" y="3"/>
                      </a:lnTo>
                      <a:lnTo>
                        <a:pt x="171" y="0"/>
                      </a:lnTo>
                      <a:lnTo>
                        <a:pt x="140" y="0"/>
                      </a:lnTo>
                      <a:lnTo>
                        <a:pt x="109" y="4"/>
                      </a:lnTo>
                      <a:lnTo>
                        <a:pt x="79" y="11"/>
                      </a:lnTo>
                      <a:lnTo>
                        <a:pt x="51" y="23"/>
                      </a:lnTo>
                      <a:lnTo>
                        <a:pt x="25" y="38"/>
                      </a:lnTo>
                      <a:lnTo>
                        <a:pt x="0" y="61"/>
                      </a:lnTo>
                      <a:lnTo>
                        <a:pt x="13" y="69"/>
                      </a:lnTo>
                      <a:lnTo>
                        <a:pt x="35" y="49"/>
                      </a:lnTo>
                      <a:lnTo>
                        <a:pt x="59" y="33"/>
                      </a:lnTo>
                      <a:lnTo>
                        <a:pt x="84" y="23"/>
                      </a:lnTo>
                      <a:lnTo>
                        <a:pt x="111" y="16"/>
                      </a:lnTo>
                      <a:lnTo>
                        <a:pt x="140" y="12"/>
                      </a:lnTo>
                      <a:lnTo>
                        <a:pt x="171" y="12"/>
                      </a:lnTo>
                      <a:lnTo>
                        <a:pt x="201" y="15"/>
                      </a:lnTo>
                      <a:lnTo>
                        <a:pt x="234" y="20"/>
                      </a:lnTo>
                      <a:lnTo>
                        <a:pt x="265" y="28"/>
                      </a:lnTo>
                      <a:lnTo>
                        <a:pt x="297" y="38"/>
                      </a:lnTo>
                      <a:lnTo>
                        <a:pt x="329" y="50"/>
                      </a:lnTo>
                      <a:lnTo>
                        <a:pt x="359" y="62"/>
                      </a:lnTo>
                      <a:lnTo>
                        <a:pt x="390" y="74"/>
                      </a:lnTo>
                      <a:lnTo>
                        <a:pt x="419" y="88"/>
                      </a:lnTo>
                      <a:lnTo>
                        <a:pt x="447" y="101"/>
                      </a:lnTo>
                      <a:lnTo>
                        <a:pt x="474" y="113"/>
                      </a:lnTo>
                      <a:lnTo>
                        <a:pt x="474" y="113"/>
                      </a:lnTo>
                      <a:lnTo>
                        <a:pt x="481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4" name="Freeform 54"/>
                <p:cNvSpPr>
                  <a:spLocks/>
                </p:cNvSpPr>
                <p:nvPr/>
              </p:nvSpPr>
              <p:spPr bwMode="auto">
                <a:xfrm>
                  <a:off x="2646" y="3779"/>
                  <a:ext cx="66" cy="145"/>
                </a:xfrm>
                <a:custGeom>
                  <a:avLst/>
                  <a:gdLst/>
                  <a:ahLst/>
                  <a:cxnLst>
                    <a:cxn ang="0">
                      <a:pos x="46" y="139"/>
                    </a:cxn>
                    <a:cxn ang="0">
                      <a:pos x="58" y="135"/>
                    </a:cxn>
                    <a:cxn ang="0">
                      <a:pos x="62" y="116"/>
                    </a:cxn>
                    <a:cxn ang="0">
                      <a:pos x="66" y="98"/>
                    </a:cxn>
                    <a:cxn ang="0">
                      <a:pos x="63" y="80"/>
                    </a:cxn>
                    <a:cxn ang="0">
                      <a:pos x="61" y="61"/>
                    </a:cxn>
                    <a:cxn ang="0">
                      <a:pos x="53" y="44"/>
                    </a:cxn>
                    <a:cxn ang="0">
                      <a:pos x="42" y="28"/>
                    </a:cxn>
                    <a:cxn ang="0">
                      <a:pos x="27" y="11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17" y="21"/>
                    </a:cxn>
                    <a:cxn ang="0">
                      <a:pos x="30" y="34"/>
                    </a:cxn>
                    <a:cxn ang="0">
                      <a:pos x="38" y="48"/>
                    </a:cxn>
                    <a:cxn ang="0">
                      <a:pos x="46" y="63"/>
                    </a:cxn>
                    <a:cxn ang="0">
                      <a:pos x="48" y="80"/>
                    </a:cxn>
                    <a:cxn ang="0">
                      <a:pos x="48" y="98"/>
                    </a:cxn>
                    <a:cxn ang="0">
                      <a:pos x="47" y="116"/>
                    </a:cxn>
                    <a:cxn ang="0">
                      <a:pos x="43" y="133"/>
                    </a:cxn>
                    <a:cxn ang="0">
                      <a:pos x="56" y="129"/>
                    </a:cxn>
                    <a:cxn ang="0">
                      <a:pos x="46" y="139"/>
                    </a:cxn>
                    <a:cxn ang="0">
                      <a:pos x="56" y="145"/>
                    </a:cxn>
                    <a:cxn ang="0">
                      <a:pos x="58" y="135"/>
                    </a:cxn>
                    <a:cxn ang="0">
                      <a:pos x="46" y="139"/>
                    </a:cxn>
                  </a:cxnLst>
                  <a:rect l="0" t="0" r="r" b="b"/>
                  <a:pathLst>
                    <a:path w="66" h="145">
                      <a:moveTo>
                        <a:pt x="46" y="139"/>
                      </a:moveTo>
                      <a:lnTo>
                        <a:pt x="58" y="135"/>
                      </a:lnTo>
                      <a:lnTo>
                        <a:pt x="62" y="116"/>
                      </a:lnTo>
                      <a:lnTo>
                        <a:pt x="66" y="98"/>
                      </a:lnTo>
                      <a:lnTo>
                        <a:pt x="63" y="80"/>
                      </a:lnTo>
                      <a:lnTo>
                        <a:pt x="61" y="61"/>
                      </a:lnTo>
                      <a:lnTo>
                        <a:pt x="53" y="44"/>
                      </a:lnTo>
                      <a:lnTo>
                        <a:pt x="42" y="28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0" y="10"/>
                      </a:lnTo>
                      <a:lnTo>
                        <a:pt x="17" y="21"/>
                      </a:lnTo>
                      <a:lnTo>
                        <a:pt x="30" y="34"/>
                      </a:lnTo>
                      <a:lnTo>
                        <a:pt x="38" y="48"/>
                      </a:lnTo>
                      <a:lnTo>
                        <a:pt x="46" y="63"/>
                      </a:lnTo>
                      <a:lnTo>
                        <a:pt x="48" y="80"/>
                      </a:lnTo>
                      <a:lnTo>
                        <a:pt x="48" y="98"/>
                      </a:lnTo>
                      <a:lnTo>
                        <a:pt x="47" y="116"/>
                      </a:lnTo>
                      <a:lnTo>
                        <a:pt x="43" y="133"/>
                      </a:lnTo>
                      <a:lnTo>
                        <a:pt x="56" y="129"/>
                      </a:lnTo>
                      <a:lnTo>
                        <a:pt x="46" y="139"/>
                      </a:lnTo>
                      <a:lnTo>
                        <a:pt x="56" y="145"/>
                      </a:lnTo>
                      <a:lnTo>
                        <a:pt x="58" y="135"/>
                      </a:lnTo>
                      <a:lnTo>
                        <a:pt x="46" y="1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5" name="Freeform 55"/>
                <p:cNvSpPr>
                  <a:spLocks/>
                </p:cNvSpPr>
                <p:nvPr/>
              </p:nvSpPr>
              <p:spPr bwMode="auto">
                <a:xfrm>
                  <a:off x="1115" y="3411"/>
                  <a:ext cx="657" cy="401"/>
                </a:xfrm>
                <a:custGeom>
                  <a:avLst/>
                  <a:gdLst/>
                  <a:ahLst/>
                  <a:cxnLst>
                    <a:cxn ang="0">
                      <a:pos x="657" y="148"/>
                    </a:cxn>
                    <a:cxn ang="0">
                      <a:pos x="641" y="187"/>
                    </a:cxn>
                    <a:cxn ang="0">
                      <a:pos x="638" y="228"/>
                    </a:cxn>
                    <a:cxn ang="0">
                      <a:pos x="641" y="269"/>
                    </a:cxn>
                    <a:cxn ang="0">
                      <a:pos x="642" y="311"/>
                    </a:cxn>
                    <a:cxn ang="0">
                      <a:pos x="640" y="326"/>
                    </a:cxn>
                    <a:cxn ang="0">
                      <a:pos x="635" y="341"/>
                    </a:cxn>
                    <a:cxn ang="0">
                      <a:pos x="627" y="356"/>
                    </a:cxn>
                    <a:cxn ang="0">
                      <a:pos x="617" y="369"/>
                    </a:cxn>
                    <a:cxn ang="0">
                      <a:pos x="605" y="380"/>
                    </a:cxn>
                    <a:cxn ang="0">
                      <a:pos x="591" y="389"/>
                    </a:cxn>
                    <a:cxn ang="0">
                      <a:pos x="574" y="396"/>
                    </a:cxn>
                    <a:cxn ang="0">
                      <a:pos x="556" y="399"/>
                    </a:cxn>
                    <a:cxn ang="0">
                      <a:pos x="519" y="400"/>
                    </a:cxn>
                    <a:cxn ang="0">
                      <a:pos x="480" y="401"/>
                    </a:cxn>
                    <a:cxn ang="0">
                      <a:pos x="441" y="400"/>
                    </a:cxn>
                    <a:cxn ang="0">
                      <a:pos x="402" y="398"/>
                    </a:cxn>
                    <a:cxn ang="0">
                      <a:pos x="365" y="394"/>
                    </a:cxn>
                    <a:cxn ang="0">
                      <a:pos x="326" y="388"/>
                    </a:cxn>
                    <a:cxn ang="0">
                      <a:pos x="289" y="381"/>
                    </a:cxn>
                    <a:cxn ang="0">
                      <a:pos x="252" y="373"/>
                    </a:cxn>
                    <a:cxn ang="0">
                      <a:pos x="217" y="362"/>
                    </a:cxn>
                    <a:cxn ang="0">
                      <a:pos x="184" y="348"/>
                    </a:cxn>
                    <a:cxn ang="0">
                      <a:pos x="152" y="332"/>
                    </a:cxn>
                    <a:cxn ang="0">
                      <a:pos x="122" y="314"/>
                    </a:cxn>
                    <a:cxn ang="0">
                      <a:pos x="95" y="293"/>
                    </a:cxn>
                    <a:cxn ang="0">
                      <a:pos x="70" y="270"/>
                    </a:cxn>
                    <a:cxn ang="0">
                      <a:pos x="48" y="242"/>
                    </a:cxn>
                    <a:cxn ang="0">
                      <a:pos x="29" y="212"/>
                    </a:cxn>
                    <a:cxn ang="0">
                      <a:pos x="16" y="186"/>
                    </a:cxn>
                    <a:cxn ang="0">
                      <a:pos x="6" y="157"/>
                    </a:cxn>
                    <a:cxn ang="0">
                      <a:pos x="0" y="127"/>
                    </a:cxn>
                    <a:cxn ang="0">
                      <a:pos x="0" y="98"/>
                    </a:cxn>
                    <a:cxn ang="0">
                      <a:pos x="6" y="69"/>
                    </a:cxn>
                    <a:cxn ang="0">
                      <a:pos x="20" y="43"/>
                    </a:cxn>
                    <a:cxn ang="0">
                      <a:pos x="43" y="19"/>
                    </a:cxn>
                    <a:cxn ang="0">
                      <a:pos x="76" y="0"/>
                    </a:cxn>
                    <a:cxn ang="0">
                      <a:pos x="76" y="17"/>
                    </a:cxn>
                    <a:cxn ang="0">
                      <a:pos x="76" y="34"/>
                    </a:cxn>
                    <a:cxn ang="0">
                      <a:pos x="75" y="52"/>
                    </a:cxn>
                    <a:cxn ang="0">
                      <a:pos x="76" y="69"/>
                    </a:cxn>
                    <a:cxn ang="0">
                      <a:pos x="79" y="87"/>
                    </a:cxn>
                    <a:cxn ang="0">
                      <a:pos x="84" y="103"/>
                    </a:cxn>
                    <a:cxn ang="0">
                      <a:pos x="92" y="117"/>
                    </a:cxn>
                    <a:cxn ang="0">
                      <a:pos x="107" y="132"/>
                    </a:cxn>
                    <a:cxn ang="0">
                      <a:pos x="120" y="140"/>
                    </a:cxn>
                    <a:cxn ang="0">
                      <a:pos x="132" y="146"/>
                    </a:cxn>
                    <a:cxn ang="0">
                      <a:pos x="146" y="151"/>
                    </a:cxn>
                    <a:cxn ang="0">
                      <a:pos x="160" y="155"/>
                    </a:cxn>
                    <a:cxn ang="0">
                      <a:pos x="174" y="157"/>
                    </a:cxn>
                    <a:cxn ang="0">
                      <a:pos x="189" y="158"/>
                    </a:cxn>
                    <a:cxn ang="0">
                      <a:pos x="202" y="157"/>
                    </a:cxn>
                    <a:cxn ang="0">
                      <a:pos x="217" y="155"/>
                    </a:cxn>
                    <a:cxn ang="0">
                      <a:pos x="231" y="152"/>
                    </a:cxn>
                    <a:cxn ang="0">
                      <a:pos x="245" y="148"/>
                    </a:cxn>
                    <a:cxn ang="0">
                      <a:pos x="257" y="142"/>
                    </a:cxn>
                    <a:cxn ang="0">
                      <a:pos x="270" y="135"/>
                    </a:cxn>
                    <a:cxn ang="0">
                      <a:pos x="281" y="126"/>
                    </a:cxn>
                    <a:cxn ang="0">
                      <a:pos x="291" y="117"/>
                    </a:cxn>
                    <a:cxn ang="0">
                      <a:pos x="300" y="106"/>
                    </a:cxn>
                    <a:cxn ang="0">
                      <a:pos x="307" y="94"/>
                    </a:cxn>
                    <a:cxn ang="0">
                      <a:pos x="657" y="148"/>
                    </a:cxn>
                  </a:cxnLst>
                  <a:rect l="0" t="0" r="r" b="b"/>
                  <a:pathLst>
                    <a:path w="657" h="401">
                      <a:moveTo>
                        <a:pt x="657" y="148"/>
                      </a:moveTo>
                      <a:lnTo>
                        <a:pt x="641" y="187"/>
                      </a:lnTo>
                      <a:lnTo>
                        <a:pt x="638" y="228"/>
                      </a:lnTo>
                      <a:lnTo>
                        <a:pt x="641" y="269"/>
                      </a:lnTo>
                      <a:lnTo>
                        <a:pt x="642" y="311"/>
                      </a:lnTo>
                      <a:lnTo>
                        <a:pt x="640" y="326"/>
                      </a:lnTo>
                      <a:lnTo>
                        <a:pt x="635" y="341"/>
                      </a:lnTo>
                      <a:lnTo>
                        <a:pt x="627" y="356"/>
                      </a:lnTo>
                      <a:lnTo>
                        <a:pt x="617" y="369"/>
                      </a:lnTo>
                      <a:lnTo>
                        <a:pt x="605" y="380"/>
                      </a:lnTo>
                      <a:lnTo>
                        <a:pt x="591" y="389"/>
                      </a:lnTo>
                      <a:lnTo>
                        <a:pt x="574" y="396"/>
                      </a:lnTo>
                      <a:lnTo>
                        <a:pt x="556" y="399"/>
                      </a:lnTo>
                      <a:lnTo>
                        <a:pt x="519" y="400"/>
                      </a:lnTo>
                      <a:lnTo>
                        <a:pt x="480" y="401"/>
                      </a:lnTo>
                      <a:lnTo>
                        <a:pt x="441" y="400"/>
                      </a:lnTo>
                      <a:lnTo>
                        <a:pt x="402" y="398"/>
                      </a:lnTo>
                      <a:lnTo>
                        <a:pt x="365" y="394"/>
                      </a:lnTo>
                      <a:lnTo>
                        <a:pt x="326" y="388"/>
                      </a:lnTo>
                      <a:lnTo>
                        <a:pt x="289" y="381"/>
                      </a:lnTo>
                      <a:lnTo>
                        <a:pt x="252" y="373"/>
                      </a:lnTo>
                      <a:lnTo>
                        <a:pt x="217" y="362"/>
                      </a:lnTo>
                      <a:lnTo>
                        <a:pt x="184" y="348"/>
                      </a:lnTo>
                      <a:lnTo>
                        <a:pt x="152" y="332"/>
                      </a:lnTo>
                      <a:lnTo>
                        <a:pt x="122" y="314"/>
                      </a:lnTo>
                      <a:lnTo>
                        <a:pt x="95" y="293"/>
                      </a:lnTo>
                      <a:lnTo>
                        <a:pt x="70" y="270"/>
                      </a:lnTo>
                      <a:lnTo>
                        <a:pt x="48" y="242"/>
                      </a:lnTo>
                      <a:lnTo>
                        <a:pt x="29" y="212"/>
                      </a:lnTo>
                      <a:lnTo>
                        <a:pt x="16" y="186"/>
                      </a:lnTo>
                      <a:lnTo>
                        <a:pt x="6" y="157"/>
                      </a:lnTo>
                      <a:lnTo>
                        <a:pt x="0" y="127"/>
                      </a:lnTo>
                      <a:lnTo>
                        <a:pt x="0" y="98"/>
                      </a:lnTo>
                      <a:lnTo>
                        <a:pt x="6" y="69"/>
                      </a:lnTo>
                      <a:lnTo>
                        <a:pt x="20" y="43"/>
                      </a:lnTo>
                      <a:lnTo>
                        <a:pt x="43" y="19"/>
                      </a:lnTo>
                      <a:lnTo>
                        <a:pt x="76" y="0"/>
                      </a:lnTo>
                      <a:lnTo>
                        <a:pt x="76" y="17"/>
                      </a:lnTo>
                      <a:lnTo>
                        <a:pt x="76" y="34"/>
                      </a:lnTo>
                      <a:lnTo>
                        <a:pt x="75" y="52"/>
                      </a:lnTo>
                      <a:lnTo>
                        <a:pt x="76" y="69"/>
                      </a:lnTo>
                      <a:lnTo>
                        <a:pt x="79" y="87"/>
                      </a:lnTo>
                      <a:lnTo>
                        <a:pt x="84" y="103"/>
                      </a:lnTo>
                      <a:lnTo>
                        <a:pt x="92" y="117"/>
                      </a:lnTo>
                      <a:lnTo>
                        <a:pt x="107" y="132"/>
                      </a:lnTo>
                      <a:lnTo>
                        <a:pt x="120" y="140"/>
                      </a:lnTo>
                      <a:lnTo>
                        <a:pt x="132" y="146"/>
                      </a:lnTo>
                      <a:lnTo>
                        <a:pt x="146" y="151"/>
                      </a:lnTo>
                      <a:lnTo>
                        <a:pt x="160" y="155"/>
                      </a:lnTo>
                      <a:lnTo>
                        <a:pt x="174" y="157"/>
                      </a:lnTo>
                      <a:lnTo>
                        <a:pt x="189" y="158"/>
                      </a:lnTo>
                      <a:lnTo>
                        <a:pt x="202" y="157"/>
                      </a:lnTo>
                      <a:lnTo>
                        <a:pt x="217" y="155"/>
                      </a:lnTo>
                      <a:lnTo>
                        <a:pt x="231" y="152"/>
                      </a:lnTo>
                      <a:lnTo>
                        <a:pt x="245" y="148"/>
                      </a:lnTo>
                      <a:lnTo>
                        <a:pt x="257" y="142"/>
                      </a:lnTo>
                      <a:lnTo>
                        <a:pt x="270" y="135"/>
                      </a:lnTo>
                      <a:lnTo>
                        <a:pt x="281" y="126"/>
                      </a:lnTo>
                      <a:lnTo>
                        <a:pt x="291" y="117"/>
                      </a:lnTo>
                      <a:lnTo>
                        <a:pt x="300" y="106"/>
                      </a:lnTo>
                      <a:lnTo>
                        <a:pt x="307" y="94"/>
                      </a:lnTo>
                      <a:lnTo>
                        <a:pt x="657" y="148"/>
                      </a:lnTo>
                      <a:close/>
                    </a:path>
                  </a:pathLst>
                </a:custGeom>
                <a:solidFill>
                  <a:srgbClr val="7F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6" name="Freeform 56"/>
                <p:cNvSpPr>
                  <a:spLocks/>
                </p:cNvSpPr>
                <p:nvPr/>
              </p:nvSpPr>
              <p:spPr bwMode="auto">
                <a:xfrm>
                  <a:off x="1745" y="3556"/>
                  <a:ext cx="35" cy="166"/>
                </a:xfrm>
                <a:custGeom>
                  <a:avLst/>
                  <a:gdLst/>
                  <a:ahLst/>
                  <a:cxnLst>
                    <a:cxn ang="0">
                      <a:pos x="20" y="166"/>
                    </a:cxn>
                    <a:cxn ang="0">
                      <a:pos x="20" y="166"/>
                    </a:cxn>
                    <a:cxn ang="0">
                      <a:pos x="18" y="124"/>
                    </a:cxn>
                    <a:cxn ang="0">
                      <a:pos x="17" y="83"/>
                    </a:cxn>
                    <a:cxn ang="0">
                      <a:pos x="18" y="43"/>
                    </a:cxn>
                    <a:cxn ang="0">
                      <a:pos x="35" y="6"/>
                    </a:cxn>
                    <a:cxn ang="0">
                      <a:pos x="20" y="0"/>
                    </a:cxn>
                    <a:cxn ang="0">
                      <a:pos x="3" y="41"/>
                    </a:cxn>
                    <a:cxn ang="0">
                      <a:pos x="0" y="83"/>
                    </a:cxn>
                    <a:cxn ang="0">
                      <a:pos x="3" y="124"/>
                    </a:cxn>
                    <a:cxn ang="0">
                      <a:pos x="5" y="166"/>
                    </a:cxn>
                    <a:cxn ang="0">
                      <a:pos x="5" y="166"/>
                    </a:cxn>
                    <a:cxn ang="0">
                      <a:pos x="20" y="166"/>
                    </a:cxn>
                  </a:cxnLst>
                  <a:rect l="0" t="0" r="r" b="b"/>
                  <a:pathLst>
                    <a:path w="35" h="166">
                      <a:moveTo>
                        <a:pt x="20" y="166"/>
                      </a:moveTo>
                      <a:lnTo>
                        <a:pt x="20" y="166"/>
                      </a:lnTo>
                      <a:lnTo>
                        <a:pt x="18" y="124"/>
                      </a:lnTo>
                      <a:lnTo>
                        <a:pt x="17" y="83"/>
                      </a:lnTo>
                      <a:lnTo>
                        <a:pt x="18" y="43"/>
                      </a:lnTo>
                      <a:lnTo>
                        <a:pt x="35" y="6"/>
                      </a:lnTo>
                      <a:lnTo>
                        <a:pt x="20" y="0"/>
                      </a:lnTo>
                      <a:lnTo>
                        <a:pt x="3" y="41"/>
                      </a:lnTo>
                      <a:lnTo>
                        <a:pt x="0" y="83"/>
                      </a:lnTo>
                      <a:lnTo>
                        <a:pt x="3" y="124"/>
                      </a:lnTo>
                      <a:lnTo>
                        <a:pt x="5" y="166"/>
                      </a:lnTo>
                      <a:lnTo>
                        <a:pt x="5" y="166"/>
                      </a:lnTo>
                      <a:lnTo>
                        <a:pt x="2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7" name="Freeform 57"/>
                <p:cNvSpPr>
                  <a:spLocks/>
                </p:cNvSpPr>
                <p:nvPr/>
              </p:nvSpPr>
              <p:spPr bwMode="auto">
                <a:xfrm>
                  <a:off x="1671" y="3722"/>
                  <a:ext cx="94" cy="94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0" y="94"/>
                    </a:cxn>
                    <a:cxn ang="0">
                      <a:pos x="20" y="91"/>
                    </a:cxn>
                    <a:cxn ang="0">
                      <a:pos x="39" y="84"/>
                    </a:cxn>
                    <a:cxn ang="0">
                      <a:pos x="54" y="74"/>
                    </a:cxn>
                    <a:cxn ang="0">
                      <a:pos x="67" y="62"/>
                    </a:cxn>
                    <a:cxn ang="0">
                      <a:pos x="79" y="48"/>
                    </a:cxn>
                    <a:cxn ang="0">
                      <a:pos x="86" y="32"/>
                    </a:cxn>
                    <a:cxn ang="0">
                      <a:pos x="91" y="16"/>
                    </a:cxn>
                    <a:cxn ang="0">
                      <a:pos x="94" y="0"/>
                    </a:cxn>
                    <a:cxn ang="0">
                      <a:pos x="79" y="0"/>
                    </a:cxn>
                    <a:cxn ang="0">
                      <a:pos x="76" y="14"/>
                    </a:cxn>
                    <a:cxn ang="0">
                      <a:pos x="71" y="28"/>
                    </a:cxn>
                    <a:cxn ang="0">
                      <a:pos x="64" y="42"/>
                    </a:cxn>
                    <a:cxn ang="0">
                      <a:pos x="55" y="54"/>
                    </a:cxn>
                    <a:cxn ang="0">
                      <a:pos x="44" y="64"/>
                    </a:cxn>
                    <a:cxn ang="0">
                      <a:pos x="31" y="73"/>
                    </a:cxn>
                    <a:cxn ang="0">
                      <a:pos x="15" y="78"/>
                    </a:cxn>
                    <a:cxn ang="0">
                      <a:pos x="0" y="81"/>
                    </a:cxn>
                    <a:cxn ang="0">
                      <a:pos x="0" y="81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94" h="94">
                      <a:moveTo>
                        <a:pt x="0" y="94"/>
                      </a:moveTo>
                      <a:lnTo>
                        <a:pt x="0" y="94"/>
                      </a:lnTo>
                      <a:lnTo>
                        <a:pt x="20" y="91"/>
                      </a:lnTo>
                      <a:lnTo>
                        <a:pt x="39" y="84"/>
                      </a:lnTo>
                      <a:lnTo>
                        <a:pt x="54" y="74"/>
                      </a:lnTo>
                      <a:lnTo>
                        <a:pt x="67" y="62"/>
                      </a:lnTo>
                      <a:lnTo>
                        <a:pt x="79" y="48"/>
                      </a:lnTo>
                      <a:lnTo>
                        <a:pt x="86" y="32"/>
                      </a:lnTo>
                      <a:lnTo>
                        <a:pt x="91" y="16"/>
                      </a:lnTo>
                      <a:lnTo>
                        <a:pt x="94" y="0"/>
                      </a:lnTo>
                      <a:lnTo>
                        <a:pt x="79" y="0"/>
                      </a:lnTo>
                      <a:lnTo>
                        <a:pt x="76" y="14"/>
                      </a:lnTo>
                      <a:lnTo>
                        <a:pt x="71" y="28"/>
                      </a:lnTo>
                      <a:lnTo>
                        <a:pt x="64" y="42"/>
                      </a:lnTo>
                      <a:lnTo>
                        <a:pt x="55" y="54"/>
                      </a:lnTo>
                      <a:lnTo>
                        <a:pt x="44" y="64"/>
                      </a:lnTo>
                      <a:lnTo>
                        <a:pt x="31" y="73"/>
                      </a:lnTo>
                      <a:lnTo>
                        <a:pt x="15" y="78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8" name="Freeform 58"/>
                <p:cNvSpPr>
                  <a:spLocks/>
                </p:cNvSpPr>
                <p:nvPr/>
              </p:nvSpPr>
              <p:spPr bwMode="auto">
                <a:xfrm>
                  <a:off x="1136" y="3621"/>
                  <a:ext cx="535" cy="19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9" y="35"/>
                    </a:cxn>
                    <a:cxn ang="0">
                      <a:pos x="43" y="64"/>
                    </a:cxn>
                    <a:cxn ang="0">
                      <a:pos x="68" y="87"/>
                    </a:cxn>
                    <a:cxn ang="0">
                      <a:pos x="96" y="109"/>
                    </a:cxn>
                    <a:cxn ang="0">
                      <a:pos x="128" y="127"/>
                    </a:cxn>
                    <a:cxn ang="0">
                      <a:pos x="159" y="145"/>
                    </a:cxn>
                    <a:cxn ang="0">
                      <a:pos x="194" y="158"/>
                    </a:cxn>
                    <a:cxn ang="0">
                      <a:pos x="229" y="169"/>
                    </a:cxn>
                    <a:cxn ang="0">
                      <a:pos x="266" y="177"/>
                    </a:cxn>
                    <a:cxn ang="0">
                      <a:pos x="304" y="185"/>
                    </a:cxn>
                    <a:cxn ang="0">
                      <a:pos x="343" y="190"/>
                    </a:cxn>
                    <a:cxn ang="0">
                      <a:pos x="381" y="194"/>
                    </a:cxn>
                    <a:cxn ang="0">
                      <a:pos x="420" y="196"/>
                    </a:cxn>
                    <a:cxn ang="0">
                      <a:pos x="459" y="198"/>
                    </a:cxn>
                    <a:cxn ang="0">
                      <a:pos x="498" y="196"/>
                    </a:cxn>
                    <a:cxn ang="0">
                      <a:pos x="535" y="195"/>
                    </a:cxn>
                    <a:cxn ang="0">
                      <a:pos x="535" y="182"/>
                    </a:cxn>
                    <a:cxn ang="0">
                      <a:pos x="498" y="184"/>
                    </a:cxn>
                    <a:cxn ang="0">
                      <a:pos x="459" y="184"/>
                    </a:cxn>
                    <a:cxn ang="0">
                      <a:pos x="420" y="184"/>
                    </a:cxn>
                    <a:cxn ang="0">
                      <a:pos x="381" y="181"/>
                    </a:cxn>
                    <a:cxn ang="0">
                      <a:pos x="345" y="177"/>
                    </a:cxn>
                    <a:cxn ang="0">
                      <a:pos x="306" y="172"/>
                    </a:cxn>
                    <a:cxn ang="0">
                      <a:pos x="269" y="165"/>
                    </a:cxn>
                    <a:cxn ang="0">
                      <a:pos x="234" y="157"/>
                    </a:cxn>
                    <a:cxn ang="0">
                      <a:pos x="199" y="146"/>
                    </a:cxn>
                    <a:cxn ang="0">
                      <a:pos x="166" y="132"/>
                    </a:cxn>
                    <a:cxn ang="0">
                      <a:pos x="135" y="117"/>
                    </a:cxn>
                    <a:cxn ang="0">
                      <a:pos x="106" y="99"/>
                    </a:cxn>
                    <a:cxn ang="0">
                      <a:pos x="80" y="79"/>
                    </a:cxn>
                    <a:cxn ang="0">
                      <a:pos x="55" y="56"/>
                    </a:cxn>
                    <a:cxn ang="0">
                      <a:pos x="34" y="29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35" h="198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9" y="35"/>
                      </a:lnTo>
                      <a:lnTo>
                        <a:pt x="43" y="64"/>
                      </a:lnTo>
                      <a:lnTo>
                        <a:pt x="68" y="87"/>
                      </a:lnTo>
                      <a:lnTo>
                        <a:pt x="96" y="109"/>
                      </a:lnTo>
                      <a:lnTo>
                        <a:pt x="128" y="127"/>
                      </a:lnTo>
                      <a:lnTo>
                        <a:pt x="159" y="145"/>
                      </a:lnTo>
                      <a:lnTo>
                        <a:pt x="194" y="158"/>
                      </a:lnTo>
                      <a:lnTo>
                        <a:pt x="229" y="169"/>
                      </a:lnTo>
                      <a:lnTo>
                        <a:pt x="266" y="177"/>
                      </a:lnTo>
                      <a:lnTo>
                        <a:pt x="304" y="185"/>
                      </a:lnTo>
                      <a:lnTo>
                        <a:pt x="343" y="190"/>
                      </a:lnTo>
                      <a:lnTo>
                        <a:pt x="381" y="194"/>
                      </a:lnTo>
                      <a:lnTo>
                        <a:pt x="420" y="196"/>
                      </a:lnTo>
                      <a:lnTo>
                        <a:pt x="459" y="198"/>
                      </a:lnTo>
                      <a:lnTo>
                        <a:pt x="498" y="196"/>
                      </a:lnTo>
                      <a:lnTo>
                        <a:pt x="535" y="195"/>
                      </a:lnTo>
                      <a:lnTo>
                        <a:pt x="535" y="182"/>
                      </a:lnTo>
                      <a:lnTo>
                        <a:pt x="498" y="184"/>
                      </a:lnTo>
                      <a:lnTo>
                        <a:pt x="459" y="184"/>
                      </a:lnTo>
                      <a:lnTo>
                        <a:pt x="420" y="184"/>
                      </a:lnTo>
                      <a:lnTo>
                        <a:pt x="381" y="181"/>
                      </a:lnTo>
                      <a:lnTo>
                        <a:pt x="345" y="177"/>
                      </a:lnTo>
                      <a:lnTo>
                        <a:pt x="306" y="172"/>
                      </a:lnTo>
                      <a:lnTo>
                        <a:pt x="269" y="165"/>
                      </a:lnTo>
                      <a:lnTo>
                        <a:pt x="234" y="157"/>
                      </a:lnTo>
                      <a:lnTo>
                        <a:pt x="199" y="146"/>
                      </a:lnTo>
                      <a:lnTo>
                        <a:pt x="166" y="132"/>
                      </a:lnTo>
                      <a:lnTo>
                        <a:pt x="135" y="117"/>
                      </a:lnTo>
                      <a:lnTo>
                        <a:pt x="106" y="99"/>
                      </a:lnTo>
                      <a:lnTo>
                        <a:pt x="80" y="79"/>
                      </a:lnTo>
                      <a:lnTo>
                        <a:pt x="55" y="56"/>
                      </a:lnTo>
                      <a:lnTo>
                        <a:pt x="34" y="29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9" name="Freeform 59"/>
                <p:cNvSpPr>
                  <a:spLocks/>
                </p:cNvSpPr>
                <p:nvPr/>
              </p:nvSpPr>
              <p:spPr bwMode="auto">
                <a:xfrm>
                  <a:off x="1108" y="3399"/>
                  <a:ext cx="91" cy="226"/>
                </a:xfrm>
                <a:custGeom>
                  <a:avLst/>
                  <a:gdLst/>
                  <a:ahLst/>
                  <a:cxnLst>
                    <a:cxn ang="0">
                      <a:pos x="91" y="12"/>
                    </a:cxn>
                    <a:cxn ang="0">
                      <a:pos x="79" y="5"/>
                    </a:cxn>
                    <a:cxn ang="0">
                      <a:pos x="45" y="26"/>
                    </a:cxn>
                    <a:cxn ang="0">
                      <a:pos x="20" y="51"/>
                    </a:cxn>
                    <a:cxn ang="0">
                      <a:pos x="6" y="80"/>
                    </a:cxn>
                    <a:cxn ang="0">
                      <a:pos x="0" y="110"/>
                    </a:cxn>
                    <a:cxn ang="0">
                      <a:pos x="0" y="139"/>
                    </a:cxn>
                    <a:cxn ang="0">
                      <a:pos x="6" y="170"/>
                    </a:cxn>
                    <a:cxn ang="0">
                      <a:pos x="16" y="200"/>
                    </a:cxn>
                    <a:cxn ang="0">
                      <a:pos x="28" y="226"/>
                    </a:cxn>
                    <a:cxn ang="0">
                      <a:pos x="43" y="222"/>
                    </a:cxn>
                    <a:cxn ang="0">
                      <a:pos x="31" y="196"/>
                    </a:cxn>
                    <a:cxn ang="0">
                      <a:pos x="21" y="168"/>
                    </a:cxn>
                    <a:cxn ang="0">
                      <a:pos x="15" y="139"/>
                    </a:cxn>
                    <a:cxn ang="0">
                      <a:pos x="15" y="110"/>
                    </a:cxn>
                    <a:cxn ang="0">
                      <a:pos x="21" y="82"/>
                    </a:cxn>
                    <a:cxn ang="0">
                      <a:pos x="35" y="58"/>
                    </a:cxn>
                    <a:cxn ang="0">
                      <a:pos x="55" y="36"/>
                    </a:cxn>
                    <a:cxn ang="0">
                      <a:pos x="87" y="18"/>
                    </a:cxn>
                    <a:cxn ang="0">
                      <a:pos x="76" y="12"/>
                    </a:cxn>
                    <a:cxn ang="0">
                      <a:pos x="91" y="12"/>
                    </a:cxn>
                    <a:cxn ang="0">
                      <a:pos x="91" y="0"/>
                    </a:cxn>
                    <a:cxn ang="0">
                      <a:pos x="79" y="5"/>
                    </a:cxn>
                    <a:cxn ang="0">
                      <a:pos x="91" y="12"/>
                    </a:cxn>
                  </a:cxnLst>
                  <a:rect l="0" t="0" r="r" b="b"/>
                  <a:pathLst>
                    <a:path w="91" h="226">
                      <a:moveTo>
                        <a:pt x="91" y="12"/>
                      </a:moveTo>
                      <a:lnTo>
                        <a:pt x="79" y="5"/>
                      </a:lnTo>
                      <a:lnTo>
                        <a:pt x="45" y="26"/>
                      </a:lnTo>
                      <a:lnTo>
                        <a:pt x="20" y="51"/>
                      </a:lnTo>
                      <a:lnTo>
                        <a:pt x="6" y="80"/>
                      </a:lnTo>
                      <a:lnTo>
                        <a:pt x="0" y="110"/>
                      </a:lnTo>
                      <a:lnTo>
                        <a:pt x="0" y="139"/>
                      </a:lnTo>
                      <a:lnTo>
                        <a:pt x="6" y="170"/>
                      </a:lnTo>
                      <a:lnTo>
                        <a:pt x="16" y="200"/>
                      </a:lnTo>
                      <a:lnTo>
                        <a:pt x="28" y="226"/>
                      </a:lnTo>
                      <a:lnTo>
                        <a:pt x="43" y="222"/>
                      </a:lnTo>
                      <a:lnTo>
                        <a:pt x="31" y="196"/>
                      </a:lnTo>
                      <a:lnTo>
                        <a:pt x="21" y="168"/>
                      </a:lnTo>
                      <a:lnTo>
                        <a:pt x="15" y="139"/>
                      </a:lnTo>
                      <a:lnTo>
                        <a:pt x="15" y="110"/>
                      </a:lnTo>
                      <a:lnTo>
                        <a:pt x="21" y="82"/>
                      </a:lnTo>
                      <a:lnTo>
                        <a:pt x="35" y="58"/>
                      </a:lnTo>
                      <a:lnTo>
                        <a:pt x="55" y="36"/>
                      </a:lnTo>
                      <a:lnTo>
                        <a:pt x="87" y="18"/>
                      </a:lnTo>
                      <a:lnTo>
                        <a:pt x="76" y="12"/>
                      </a:lnTo>
                      <a:lnTo>
                        <a:pt x="91" y="12"/>
                      </a:lnTo>
                      <a:lnTo>
                        <a:pt x="91" y="0"/>
                      </a:lnTo>
                      <a:lnTo>
                        <a:pt x="79" y="5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0" name="Freeform 60"/>
                <p:cNvSpPr>
                  <a:spLocks/>
                </p:cNvSpPr>
                <p:nvPr/>
              </p:nvSpPr>
              <p:spPr bwMode="auto">
                <a:xfrm>
                  <a:off x="1181" y="3411"/>
                  <a:ext cx="46" cy="137"/>
                </a:xfrm>
                <a:custGeom>
                  <a:avLst/>
                  <a:gdLst/>
                  <a:ahLst/>
                  <a:cxnLst>
                    <a:cxn ang="0">
                      <a:pos x="46" y="126"/>
                    </a:cxn>
                    <a:cxn ang="0">
                      <a:pos x="46" y="126"/>
                    </a:cxn>
                    <a:cxn ang="0">
                      <a:pos x="33" y="114"/>
                    </a:cxn>
                    <a:cxn ang="0">
                      <a:pos x="25" y="101"/>
                    </a:cxn>
                    <a:cxn ang="0">
                      <a:pos x="20" y="86"/>
                    </a:cxn>
                    <a:cxn ang="0">
                      <a:pos x="18" y="69"/>
                    </a:cxn>
                    <a:cxn ang="0">
                      <a:pos x="18" y="52"/>
                    </a:cxn>
                    <a:cxn ang="0">
                      <a:pos x="19" y="34"/>
                    </a:cxn>
                    <a:cxn ang="0">
                      <a:pos x="19" y="17"/>
                    </a:cxn>
                    <a:cxn ang="0">
                      <a:pos x="18" y="0"/>
                    </a:cxn>
                    <a:cxn ang="0">
                      <a:pos x="3" y="0"/>
                    </a:cxn>
                    <a:cxn ang="0">
                      <a:pos x="1" y="17"/>
                    </a:cxn>
                    <a:cxn ang="0">
                      <a:pos x="1" y="34"/>
                    </a:cxn>
                    <a:cxn ang="0">
                      <a:pos x="0" y="52"/>
                    </a:cxn>
                    <a:cxn ang="0">
                      <a:pos x="3" y="69"/>
                    </a:cxn>
                    <a:cxn ang="0">
                      <a:pos x="5" y="88"/>
                    </a:cxn>
                    <a:cxn ang="0">
                      <a:pos x="10" y="105"/>
                    </a:cxn>
                    <a:cxn ang="0">
                      <a:pos x="20" y="120"/>
                    </a:cxn>
                    <a:cxn ang="0">
                      <a:pos x="36" y="137"/>
                    </a:cxn>
                    <a:cxn ang="0">
                      <a:pos x="36" y="137"/>
                    </a:cxn>
                    <a:cxn ang="0">
                      <a:pos x="46" y="126"/>
                    </a:cxn>
                  </a:cxnLst>
                  <a:rect l="0" t="0" r="r" b="b"/>
                  <a:pathLst>
                    <a:path w="46" h="137">
                      <a:moveTo>
                        <a:pt x="46" y="126"/>
                      </a:moveTo>
                      <a:lnTo>
                        <a:pt x="46" y="126"/>
                      </a:lnTo>
                      <a:lnTo>
                        <a:pt x="33" y="114"/>
                      </a:lnTo>
                      <a:lnTo>
                        <a:pt x="25" y="101"/>
                      </a:lnTo>
                      <a:lnTo>
                        <a:pt x="20" y="86"/>
                      </a:lnTo>
                      <a:lnTo>
                        <a:pt x="18" y="69"/>
                      </a:lnTo>
                      <a:lnTo>
                        <a:pt x="18" y="52"/>
                      </a:lnTo>
                      <a:lnTo>
                        <a:pt x="19" y="34"/>
                      </a:lnTo>
                      <a:lnTo>
                        <a:pt x="19" y="17"/>
                      </a:lnTo>
                      <a:lnTo>
                        <a:pt x="18" y="0"/>
                      </a:lnTo>
                      <a:lnTo>
                        <a:pt x="3" y="0"/>
                      </a:lnTo>
                      <a:lnTo>
                        <a:pt x="1" y="17"/>
                      </a:lnTo>
                      <a:lnTo>
                        <a:pt x="1" y="34"/>
                      </a:lnTo>
                      <a:lnTo>
                        <a:pt x="0" y="52"/>
                      </a:lnTo>
                      <a:lnTo>
                        <a:pt x="3" y="69"/>
                      </a:lnTo>
                      <a:lnTo>
                        <a:pt x="5" y="88"/>
                      </a:lnTo>
                      <a:lnTo>
                        <a:pt x="10" y="105"/>
                      </a:lnTo>
                      <a:lnTo>
                        <a:pt x="20" y="120"/>
                      </a:lnTo>
                      <a:lnTo>
                        <a:pt x="36" y="137"/>
                      </a:lnTo>
                      <a:lnTo>
                        <a:pt x="36" y="137"/>
                      </a:lnTo>
                      <a:lnTo>
                        <a:pt x="46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1" name="Freeform 61"/>
                <p:cNvSpPr>
                  <a:spLocks/>
                </p:cNvSpPr>
                <p:nvPr/>
              </p:nvSpPr>
              <p:spPr bwMode="auto">
                <a:xfrm>
                  <a:off x="1217" y="3498"/>
                  <a:ext cx="213" cy="78"/>
                </a:xfrm>
                <a:custGeom>
                  <a:avLst/>
                  <a:gdLst/>
                  <a:ahLst/>
                  <a:cxnLst>
                    <a:cxn ang="0">
                      <a:pos x="207" y="1"/>
                    </a:cxn>
                    <a:cxn ang="0">
                      <a:pos x="198" y="5"/>
                    </a:cxn>
                    <a:cxn ang="0">
                      <a:pos x="190" y="16"/>
                    </a:cxn>
                    <a:cxn ang="0">
                      <a:pos x="183" y="26"/>
                    </a:cxn>
                    <a:cxn ang="0">
                      <a:pos x="174" y="35"/>
                    </a:cxn>
                    <a:cxn ang="0">
                      <a:pos x="163" y="43"/>
                    </a:cxn>
                    <a:cxn ang="0">
                      <a:pos x="152" y="50"/>
                    </a:cxn>
                    <a:cxn ang="0">
                      <a:pos x="139" y="55"/>
                    </a:cxn>
                    <a:cxn ang="0">
                      <a:pos x="127" y="59"/>
                    </a:cxn>
                    <a:cxn ang="0">
                      <a:pos x="114" y="62"/>
                    </a:cxn>
                    <a:cxn ang="0">
                      <a:pos x="100" y="64"/>
                    </a:cxn>
                    <a:cxn ang="0">
                      <a:pos x="87" y="64"/>
                    </a:cxn>
                    <a:cxn ang="0">
                      <a:pos x="72" y="64"/>
                    </a:cxn>
                    <a:cxn ang="0">
                      <a:pos x="59" y="62"/>
                    </a:cxn>
                    <a:cxn ang="0">
                      <a:pos x="47" y="58"/>
                    </a:cxn>
                    <a:cxn ang="0">
                      <a:pos x="34" y="53"/>
                    </a:cxn>
                    <a:cxn ang="0">
                      <a:pos x="22" y="48"/>
                    </a:cxn>
                    <a:cxn ang="0">
                      <a:pos x="10" y="39"/>
                    </a:cxn>
                    <a:cxn ang="0">
                      <a:pos x="0" y="50"/>
                    </a:cxn>
                    <a:cxn ang="0">
                      <a:pos x="14" y="58"/>
                    </a:cxn>
                    <a:cxn ang="0">
                      <a:pos x="27" y="65"/>
                    </a:cxn>
                    <a:cxn ang="0">
                      <a:pos x="42" y="70"/>
                    </a:cxn>
                    <a:cxn ang="0">
                      <a:pos x="57" y="74"/>
                    </a:cxn>
                    <a:cxn ang="0">
                      <a:pos x="72" y="76"/>
                    </a:cxn>
                    <a:cxn ang="0">
                      <a:pos x="87" y="78"/>
                    </a:cxn>
                    <a:cxn ang="0">
                      <a:pos x="100" y="76"/>
                    </a:cxn>
                    <a:cxn ang="0">
                      <a:pos x="117" y="74"/>
                    </a:cxn>
                    <a:cxn ang="0">
                      <a:pos x="132" y="71"/>
                    </a:cxn>
                    <a:cxn ang="0">
                      <a:pos x="147" y="67"/>
                    </a:cxn>
                    <a:cxn ang="0">
                      <a:pos x="159" y="60"/>
                    </a:cxn>
                    <a:cxn ang="0">
                      <a:pos x="173" y="53"/>
                    </a:cxn>
                    <a:cxn ang="0">
                      <a:pos x="184" y="44"/>
                    </a:cxn>
                    <a:cxn ang="0">
                      <a:pos x="195" y="34"/>
                    </a:cxn>
                    <a:cxn ang="0">
                      <a:pos x="205" y="22"/>
                    </a:cxn>
                    <a:cxn ang="0">
                      <a:pos x="213" y="9"/>
                    </a:cxn>
                    <a:cxn ang="0">
                      <a:pos x="204" y="13"/>
                    </a:cxn>
                    <a:cxn ang="0">
                      <a:pos x="207" y="1"/>
                    </a:cxn>
                    <a:cxn ang="0">
                      <a:pos x="200" y="0"/>
                    </a:cxn>
                    <a:cxn ang="0">
                      <a:pos x="198" y="5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13" h="78">
                      <a:moveTo>
                        <a:pt x="207" y="1"/>
                      </a:moveTo>
                      <a:lnTo>
                        <a:pt x="198" y="5"/>
                      </a:lnTo>
                      <a:lnTo>
                        <a:pt x="190" y="16"/>
                      </a:lnTo>
                      <a:lnTo>
                        <a:pt x="183" y="26"/>
                      </a:lnTo>
                      <a:lnTo>
                        <a:pt x="174" y="35"/>
                      </a:lnTo>
                      <a:lnTo>
                        <a:pt x="163" y="43"/>
                      </a:lnTo>
                      <a:lnTo>
                        <a:pt x="152" y="50"/>
                      </a:lnTo>
                      <a:lnTo>
                        <a:pt x="139" y="55"/>
                      </a:lnTo>
                      <a:lnTo>
                        <a:pt x="127" y="59"/>
                      </a:lnTo>
                      <a:lnTo>
                        <a:pt x="114" y="62"/>
                      </a:lnTo>
                      <a:lnTo>
                        <a:pt x="100" y="64"/>
                      </a:lnTo>
                      <a:lnTo>
                        <a:pt x="87" y="64"/>
                      </a:lnTo>
                      <a:lnTo>
                        <a:pt x="72" y="64"/>
                      </a:lnTo>
                      <a:lnTo>
                        <a:pt x="59" y="62"/>
                      </a:lnTo>
                      <a:lnTo>
                        <a:pt x="47" y="58"/>
                      </a:lnTo>
                      <a:lnTo>
                        <a:pt x="34" y="53"/>
                      </a:lnTo>
                      <a:lnTo>
                        <a:pt x="22" y="48"/>
                      </a:lnTo>
                      <a:lnTo>
                        <a:pt x="10" y="39"/>
                      </a:lnTo>
                      <a:lnTo>
                        <a:pt x="0" y="50"/>
                      </a:lnTo>
                      <a:lnTo>
                        <a:pt x="14" y="58"/>
                      </a:lnTo>
                      <a:lnTo>
                        <a:pt x="27" y="65"/>
                      </a:lnTo>
                      <a:lnTo>
                        <a:pt x="42" y="70"/>
                      </a:lnTo>
                      <a:lnTo>
                        <a:pt x="57" y="74"/>
                      </a:lnTo>
                      <a:lnTo>
                        <a:pt x="72" y="76"/>
                      </a:lnTo>
                      <a:lnTo>
                        <a:pt x="87" y="78"/>
                      </a:lnTo>
                      <a:lnTo>
                        <a:pt x="100" y="76"/>
                      </a:lnTo>
                      <a:lnTo>
                        <a:pt x="117" y="74"/>
                      </a:lnTo>
                      <a:lnTo>
                        <a:pt x="132" y="71"/>
                      </a:lnTo>
                      <a:lnTo>
                        <a:pt x="147" y="67"/>
                      </a:lnTo>
                      <a:lnTo>
                        <a:pt x="159" y="60"/>
                      </a:lnTo>
                      <a:lnTo>
                        <a:pt x="173" y="53"/>
                      </a:lnTo>
                      <a:lnTo>
                        <a:pt x="184" y="44"/>
                      </a:lnTo>
                      <a:lnTo>
                        <a:pt x="195" y="34"/>
                      </a:lnTo>
                      <a:lnTo>
                        <a:pt x="205" y="22"/>
                      </a:lnTo>
                      <a:lnTo>
                        <a:pt x="213" y="9"/>
                      </a:lnTo>
                      <a:lnTo>
                        <a:pt x="204" y="13"/>
                      </a:lnTo>
                      <a:lnTo>
                        <a:pt x="207" y="1"/>
                      </a:lnTo>
                      <a:lnTo>
                        <a:pt x="200" y="0"/>
                      </a:lnTo>
                      <a:lnTo>
                        <a:pt x="198" y="5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2" name="Freeform 62"/>
                <p:cNvSpPr>
                  <a:spLocks/>
                </p:cNvSpPr>
                <p:nvPr/>
              </p:nvSpPr>
              <p:spPr bwMode="auto">
                <a:xfrm>
                  <a:off x="1421" y="3499"/>
                  <a:ext cx="364" cy="66"/>
                </a:xfrm>
                <a:custGeom>
                  <a:avLst/>
                  <a:gdLst/>
                  <a:ahLst/>
                  <a:cxnLst>
                    <a:cxn ang="0">
                      <a:pos x="359" y="63"/>
                    </a:cxn>
                    <a:cxn ang="0">
                      <a:pos x="352" y="54"/>
                    </a:cxn>
                    <a:cxn ang="0">
                      <a:pos x="3" y="0"/>
                    </a:cxn>
                    <a:cxn ang="0">
                      <a:pos x="0" y="12"/>
                    </a:cxn>
                    <a:cxn ang="0">
                      <a:pos x="350" y="66"/>
                    </a:cxn>
                    <a:cxn ang="0">
                      <a:pos x="344" y="57"/>
                    </a:cxn>
                    <a:cxn ang="0">
                      <a:pos x="359" y="63"/>
                    </a:cxn>
                    <a:cxn ang="0">
                      <a:pos x="364" y="55"/>
                    </a:cxn>
                    <a:cxn ang="0">
                      <a:pos x="352" y="54"/>
                    </a:cxn>
                    <a:cxn ang="0">
                      <a:pos x="359" y="63"/>
                    </a:cxn>
                  </a:cxnLst>
                  <a:rect l="0" t="0" r="r" b="b"/>
                  <a:pathLst>
                    <a:path w="364" h="66">
                      <a:moveTo>
                        <a:pt x="359" y="63"/>
                      </a:moveTo>
                      <a:lnTo>
                        <a:pt x="352" y="54"/>
                      </a:lnTo>
                      <a:lnTo>
                        <a:pt x="3" y="0"/>
                      </a:lnTo>
                      <a:lnTo>
                        <a:pt x="0" y="12"/>
                      </a:lnTo>
                      <a:lnTo>
                        <a:pt x="350" y="66"/>
                      </a:lnTo>
                      <a:lnTo>
                        <a:pt x="344" y="57"/>
                      </a:lnTo>
                      <a:lnTo>
                        <a:pt x="359" y="63"/>
                      </a:lnTo>
                      <a:lnTo>
                        <a:pt x="364" y="55"/>
                      </a:lnTo>
                      <a:lnTo>
                        <a:pt x="352" y="54"/>
                      </a:lnTo>
                      <a:lnTo>
                        <a:pt x="359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3" name="Freeform 63"/>
                <p:cNvSpPr>
                  <a:spLocks/>
                </p:cNvSpPr>
                <p:nvPr/>
              </p:nvSpPr>
              <p:spPr bwMode="auto">
                <a:xfrm>
                  <a:off x="1148" y="3321"/>
                  <a:ext cx="127" cy="104"/>
                </a:xfrm>
                <a:custGeom>
                  <a:avLst/>
                  <a:gdLst/>
                  <a:ahLst/>
                  <a:cxnLst>
                    <a:cxn ang="0">
                      <a:pos x="52" y="1"/>
                    </a:cxn>
                    <a:cxn ang="0">
                      <a:pos x="39" y="4"/>
                    </a:cxn>
                    <a:cxn ang="0">
                      <a:pos x="29" y="8"/>
                    </a:cxn>
                    <a:cxn ang="0">
                      <a:pos x="20" y="14"/>
                    </a:cxn>
                    <a:cxn ang="0">
                      <a:pos x="12" y="22"/>
                    </a:cxn>
                    <a:cxn ang="0">
                      <a:pos x="6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1" y="61"/>
                    </a:cxn>
                    <a:cxn ang="0">
                      <a:pos x="5" y="71"/>
                    </a:cxn>
                    <a:cxn ang="0">
                      <a:pos x="10" y="80"/>
                    </a:cxn>
                    <a:cxn ang="0">
                      <a:pos x="17" y="89"/>
                    </a:cxn>
                    <a:cxn ang="0">
                      <a:pos x="27" y="95"/>
                    </a:cxn>
                    <a:cxn ang="0">
                      <a:pos x="37" y="100"/>
                    </a:cxn>
                    <a:cxn ang="0">
                      <a:pos x="49" y="103"/>
                    </a:cxn>
                    <a:cxn ang="0">
                      <a:pos x="62" y="104"/>
                    </a:cxn>
                    <a:cxn ang="0">
                      <a:pos x="74" y="104"/>
                    </a:cxn>
                    <a:cxn ang="0">
                      <a:pos x="87" y="101"/>
                    </a:cxn>
                    <a:cxn ang="0">
                      <a:pos x="98" y="96"/>
                    </a:cxn>
                    <a:cxn ang="0">
                      <a:pos x="108" y="90"/>
                    </a:cxn>
                    <a:cxn ang="0">
                      <a:pos x="116" y="82"/>
                    </a:cxn>
                    <a:cxn ang="0">
                      <a:pos x="122" y="73"/>
                    </a:cxn>
                    <a:cxn ang="0">
                      <a:pos x="126" y="64"/>
                    </a:cxn>
                    <a:cxn ang="0">
                      <a:pos x="127" y="54"/>
                    </a:cxn>
                    <a:cxn ang="0">
                      <a:pos x="126" y="44"/>
                    </a:cxn>
                    <a:cxn ang="0">
                      <a:pos x="122" y="33"/>
                    </a:cxn>
                    <a:cxn ang="0">
                      <a:pos x="117" y="24"/>
                    </a:cxn>
                    <a:cxn ang="0">
                      <a:pos x="109" y="16"/>
                    </a:cxn>
                    <a:cxn ang="0">
                      <a:pos x="101" y="10"/>
                    </a:cxn>
                    <a:cxn ang="0">
                      <a:pos x="89" y="5"/>
                    </a:cxn>
                    <a:cxn ang="0">
                      <a:pos x="77" y="2"/>
                    </a:cxn>
                    <a:cxn ang="0">
                      <a:pos x="64" y="0"/>
                    </a:cxn>
                    <a:cxn ang="0">
                      <a:pos x="52" y="1"/>
                    </a:cxn>
                  </a:cxnLst>
                  <a:rect l="0" t="0" r="r" b="b"/>
                  <a:pathLst>
                    <a:path w="127" h="104">
                      <a:moveTo>
                        <a:pt x="52" y="1"/>
                      </a:moveTo>
                      <a:lnTo>
                        <a:pt x="39" y="4"/>
                      </a:lnTo>
                      <a:lnTo>
                        <a:pt x="29" y="8"/>
                      </a:lnTo>
                      <a:lnTo>
                        <a:pt x="20" y="14"/>
                      </a:lnTo>
                      <a:lnTo>
                        <a:pt x="12" y="22"/>
                      </a:lnTo>
                      <a:lnTo>
                        <a:pt x="6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1" y="61"/>
                      </a:lnTo>
                      <a:lnTo>
                        <a:pt x="5" y="71"/>
                      </a:lnTo>
                      <a:lnTo>
                        <a:pt x="10" y="80"/>
                      </a:lnTo>
                      <a:lnTo>
                        <a:pt x="17" y="89"/>
                      </a:lnTo>
                      <a:lnTo>
                        <a:pt x="27" y="95"/>
                      </a:lnTo>
                      <a:lnTo>
                        <a:pt x="37" y="100"/>
                      </a:lnTo>
                      <a:lnTo>
                        <a:pt x="49" y="103"/>
                      </a:lnTo>
                      <a:lnTo>
                        <a:pt x="62" y="104"/>
                      </a:lnTo>
                      <a:lnTo>
                        <a:pt x="74" y="104"/>
                      </a:lnTo>
                      <a:lnTo>
                        <a:pt x="87" y="101"/>
                      </a:lnTo>
                      <a:lnTo>
                        <a:pt x="98" y="96"/>
                      </a:lnTo>
                      <a:lnTo>
                        <a:pt x="108" y="90"/>
                      </a:lnTo>
                      <a:lnTo>
                        <a:pt x="116" y="82"/>
                      </a:lnTo>
                      <a:lnTo>
                        <a:pt x="122" y="73"/>
                      </a:lnTo>
                      <a:lnTo>
                        <a:pt x="126" y="64"/>
                      </a:lnTo>
                      <a:lnTo>
                        <a:pt x="127" y="54"/>
                      </a:lnTo>
                      <a:lnTo>
                        <a:pt x="126" y="44"/>
                      </a:lnTo>
                      <a:lnTo>
                        <a:pt x="122" y="33"/>
                      </a:lnTo>
                      <a:lnTo>
                        <a:pt x="117" y="24"/>
                      </a:lnTo>
                      <a:lnTo>
                        <a:pt x="109" y="16"/>
                      </a:lnTo>
                      <a:lnTo>
                        <a:pt x="101" y="10"/>
                      </a:lnTo>
                      <a:lnTo>
                        <a:pt x="89" y="5"/>
                      </a:lnTo>
                      <a:lnTo>
                        <a:pt x="77" y="2"/>
                      </a:lnTo>
                      <a:lnTo>
                        <a:pt x="64" y="0"/>
                      </a:lnTo>
                      <a:lnTo>
                        <a:pt x="52" y="1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4" name="Freeform 64"/>
                <p:cNvSpPr>
                  <a:spLocks/>
                </p:cNvSpPr>
                <p:nvPr/>
              </p:nvSpPr>
              <p:spPr bwMode="auto">
                <a:xfrm>
                  <a:off x="1139" y="3315"/>
                  <a:ext cx="62" cy="68"/>
                </a:xfrm>
                <a:custGeom>
                  <a:avLst/>
                  <a:gdLst/>
                  <a:ahLst/>
                  <a:cxnLst>
                    <a:cxn ang="0">
                      <a:pos x="17" y="66"/>
                    </a:cxn>
                    <a:cxn ang="0">
                      <a:pos x="17" y="66"/>
                    </a:cxn>
                    <a:cxn ang="0">
                      <a:pos x="17" y="57"/>
                    </a:cxn>
                    <a:cxn ang="0">
                      <a:pos x="19" y="47"/>
                    </a:cxn>
                    <a:cxn ang="0">
                      <a:pos x="22" y="38"/>
                    </a:cxn>
                    <a:cxn ang="0">
                      <a:pos x="27" y="31"/>
                    </a:cxn>
                    <a:cxn ang="0">
                      <a:pos x="33" y="24"/>
                    </a:cxn>
                    <a:cxn ang="0">
                      <a:pos x="42" y="19"/>
                    </a:cxn>
                    <a:cxn ang="0">
                      <a:pos x="51" y="16"/>
                    </a:cxn>
                    <a:cxn ang="0">
                      <a:pos x="62" y="13"/>
                    </a:cxn>
                    <a:cxn ang="0">
                      <a:pos x="60" y="0"/>
                    </a:cxn>
                    <a:cxn ang="0">
                      <a:pos x="46" y="3"/>
                    </a:cxn>
                    <a:cxn ang="0">
                      <a:pos x="35" y="9"/>
                    </a:cxn>
                    <a:cxn ang="0">
                      <a:pos x="24" y="16"/>
                    </a:cxn>
                    <a:cxn ang="0">
                      <a:pos x="15" y="25"/>
                    </a:cxn>
                    <a:cxn ang="0">
                      <a:pos x="7" y="34"/>
                    </a:cxn>
                    <a:cxn ang="0">
                      <a:pos x="4" y="45"/>
                    </a:cxn>
                    <a:cxn ang="0">
                      <a:pos x="0" y="57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17" y="66"/>
                    </a:cxn>
                  </a:cxnLst>
                  <a:rect l="0" t="0" r="r" b="b"/>
                  <a:pathLst>
                    <a:path w="62" h="68">
                      <a:moveTo>
                        <a:pt x="17" y="66"/>
                      </a:moveTo>
                      <a:lnTo>
                        <a:pt x="17" y="66"/>
                      </a:lnTo>
                      <a:lnTo>
                        <a:pt x="17" y="57"/>
                      </a:lnTo>
                      <a:lnTo>
                        <a:pt x="19" y="47"/>
                      </a:lnTo>
                      <a:lnTo>
                        <a:pt x="22" y="38"/>
                      </a:lnTo>
                      <a:lnTo>
                        <a:pt x="27" y="31"/>
                      </a:lnTo>
                      <a:lnTo>
                        <a:pt x="33" y="24"/>
                      </a:lnTo>
                      <a:lnTo>
                        <a:pt x="42" y="19"/>
                      </a:lnTo>
                      <a:lnTo>
                        <a:pt x="51" y="16"/>
                      </a:lnTo>
                      <a:lnTo>
                        <a:pt x="62" y="13"/>
                      </a:lnTo>
                      <a:lnTo>
                        <a:pt x="60" y="0"/>
                      </a:lnTo>
                      <a:lnTo>
                        <a:pt x="46" y="3"/>
                      </a:lnTo>
                      <a:lnTo>
                        <a:pt x="35" y="9"/>
                      </a:lnTo>
                      <a:lnTo>
                        <a:pt x="24" y="16"/>
                      </a:lnTo>
                      <a:lnTo>
                        <a:pt x="15" y="25"/>
                      </a:lnTo>
                      <a:lnTo>
                        <a:pt x="7" y="34"/>
                      </a:lnTo>
                      <a:lnTo>
                        <a:pt x="4" y="45"/>
                      </a:lnTo>
                      <a:lnTo>
                        <a:pt x="0" y="57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17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5" name="Freeform 65"/>
                <p:cNvSpPr>
                  <a:spLocks/>
                </p:cNvSpPr>
                <p:nvPr/>
              </p:nvSpPr>
              <p:spPr bwMode="auto">
                <a:xfrm>
                  <a:off x="1141" y="3381"/>
                  <a:ext cx="83" cy="51"/>
                </a:xfrm>
                <a:custGeom>
                  <a:avLst/>
                  <a:gdLst/>
                  <a:ahLst/>
                  <a:cxnLst>
                    <a:cxn ang="0">
                      <a:pos x="80" y="38"/>
                    </a:cxn>
                    <a:cxn ang="0">
                      <a:pos x="81" y="38"/>
                    </a:cxn>
                    <a:cxn ang="0">
                      <a:pos x="69" y="37"/>
                    </a:cxn>
                    <a:cxn ang="0">
                      <a:pos x="58" y="37"/>
                    </a:cxn>
                    <a:cxn ang="0">
                      <a:pos x="46" y="34"/>
                    </a:cxn>
                    <a:cxn ang="0">
                      <a:pos x="38" y="30"/>
                    </a:cxn>
                    <a:cxn ang="0">
                      <a:pos x="29" y="24"/>
                    </a:cxn>
                    <a:cxn ang="0">
                      <a:pos x="24" y="17"/>
                    </a:cxn>
                    <a:cxn ang="0">
                      <a:pos x="19" y="9"/>
                    </a:cxn>
                    <a:cxn ang="0">
                      <a:pos x="15" y="0"/>
                    </a:cxn>
                    <a:cxn ang="0">
                      <a:pos x="0" y="2"/>
                    </a:cxn>
                    <a:cxn ang="0">
                      <a:pos x="4" y="13"/>
                    </a:cxn>
                    <a:cxn ang="0">
                      <a:pos x="9" y="23"/>
                    </a:cxn>
                    <a:cxn ang="0">
                      <a:pos x="19" y="33"/>
                    </a:cxn>
                    <a:cxn ang="0">
                      <a:pos x="30" y="40"/>
                    </a:cxn>
                    <a:cxn ang="0">
                      <a:pos x="41" y="46"/>
                    </a:cxn>
                    <a:cxn ang="0">
                      <a:pos x="55" y="49"/>
                    </a:cxn>
                    <a:cxn ang="0">
                      <a:pos x="69" y="51"/>
                    </a:cxn>
                    <a:cxn ang="0">
                      <a:pos x="81" y="50"/>
                    </a:cxn>
                    <a:cxn ang="0">
                      <a:pos x="83" y="50"/>
                    </a:cxn>
                    <a:cxn ang="0">
                      <a:pos x="80" y="38"/>
                    </a:cxn>
                  </a:cxnLst>
                  <a:rect l="0" t="0" r="r" b="b"/>
                  <a:pathLst>
                    <a:path w="83" h="51">
                      <a:moveTo>
                        <a:pt x="80" y="38"/>
                      </a:moveTo>
                      <a:lnTo>
                        <a:pt x="81" y="38"/>
                      </a:lnTo>
                      <a:lnTo>
                        <a:pt x="69" y="37"/>
                      </a:lnTo>
                      <a:lnTo>
                        <a:pt x="58" y="37"/>
                      </a:lnTo>
                      <a:lnTo>
                        <a:pt x="46" y="34"/>
                      </a:lnTo>
                      <a:lnTo>
                        <a:pt x="38" y="30"/>
                      </a:lnTo>
                      <a:lnTo>
                        <a:pt x="29" y="24"/>
                      </a:lnTo>
                      <a:lnTo>
                        <a:pt x="24" y="17"/>
                      </a:lnTo>
                      <a:lnTo>
                        <a:pt x="19" y="9"/>
                      </a:lnTo>
                      <a:lnTo>
                        <a:pt x="15" y="0"/>
                      </a:lnTo>
                      <a:lnTo>
                        <a:pt x="0" y="2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9" y="33"/>
                      </a:lnTo>
                      <a:lnTo>
                        <a:pt x="30" y="40"/>
                      </a:lnTo>
                      <a:lnTo>
                        <a:pt x="41" y="46"/>
                      </a:lnTo>
                      <a:lnTo>
                        <a:pt x="55" y="49"/>
                      </a:lnTo>
                      <a:lnTo>
                        <a:pt x="69" y="51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6" name="Freeform 66"/>
                <p:cNvSpPr>
                  <a:spLocks/>
                </p:cNvSpPr>
                <p:nvPr/>
              </p:nvSpPr>
              <p:spPr bwMode="auto">
                <a:xfrm>
                  <a:off x="1221" y="3364"/>
                  <a:ext cx="63" cy="67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45" y="2"/>
                    </a:cxn>
                    <a:cxn ang="0">
                      <a:pos x="45" y="11"/>
                    </a:cxn>
                    <a:cxn ang="0">
                      <a:pos x="45" y="20"/>
                    </a:cxn>
                    <a:cxn ang="0">
                      <a:pos x="41" y="28"/>
                    </a:cxn>
                    <a:cxn ang="0">
                      <a:pos x="36" y="36"/>
                    </a:cxn>
                    <a:cxn ang="0">
                      <a:pos x="30" y="41"/>
                    </a:cxn>
                    <a:cxn ang="0">
                      <a:pos x="21" y="48"/>
                    </a:cxn>
                    <a:cxn ang="0">
                      <a:pos x="11" y="52"/>
                    </a:cxn>
                    <a:cxn ang="0">
                      <a:pos x="0" y="55"/>
                    </a:cxn>
                    <a:cxn ang="0">
                      <a:pos x="3" y="67"/>
                    </a:cxn>
                    <a:cxn ang="0">
                      <a:pos x="16" y="64"/>
                    </a:cxn>
                    <a:cxn ang="0">
                      <a:pos x="29" y="58"/>
                    </a:cxn>
                    <a:cxn ang="0">
                      <a:pos x="40" y="52"/>
                    </a:cxn>
                    <a:cxn ang="0">
                      <a:pos x="49" y="42"/>
                    </a:cxn>
                    <a:cxn ang="0">
                      <a:pos x="56" y="32"/>
                    </a:cxn>
                    <a:cxn ang="0">
                      <a:pos x="60" y="22"/>
                    </a:cxn>
                    <a:cxn ang="0">
                      <a:pos x="63" y="11"/>
                    </a:cxn>
                    <a:cxn ang="0">
                      <a:pos x="60" y="0"/>
                    </a:cxn>
                    <a:cxn ang="0">
                      <a:pos x="60" y="1"/>
                    </a:cxn>
                    <a:cxn ang="0">
                      <a:pos x="45" y="1"/>
                    </a:cxn>
                  </a:cxnLst>
                  <a:rect l="0" t="0" r="r" b="b"/>
                  <a:pathLst>
                    <a:path w="63" h="67">
                      <a:moveTo>
                        <a:pt x="45" y="1"/>
                      </a:moveTo>
                      <a:lnTo>
                        <a:pt x="45" y="2"/>
                      </a:lnTo>
                      <a:lnTo>
                        <a:pt x="45" y="11"/>
                      </a:lnTo>
                      <a:lnTo>
                        <a:pt x="45" y="20"/>
                      </a:lnTo>
                      <a:lnTo>
                        <a:pt x="41" y="28"/>
                      </a:lnTo>
                      <a:lnTo>
                        <a:pt x="36" y="36"/>
                      </a:lnTo>
                      <a:lnTo>
                        <a:pt x="30" y="41"/>
                      </a:lnTo>
                      <a:lnTo>
                        <a:pt x="21" y="48"/>
                      </a:lnTo>
                      <a:lnTo>
                        <a:pt x="11" y="52"/>
                      </a:lnTo>
                      <a:lnTo>
                        <a:pt x="0" y="55"/>
                      </a:lnTo>
                      <a:lnTo>
                        <a:pt x="3" y="67"/>
                      </a:lnTo>
                      <a:lnTo>
                        <a:pt x="16" y="64"/>
                      </a:lnTo>
                      <a:lnTo>
                        <a:pt x="29" y="58"/>
                      </a:lnTo>
                      <a:lnTo>
                        <a:pt x="40" y="52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0" y="22"/>
                      </a:lnTo>
                      <a:lnTo>
                        <a:pt x="63" y="11"/>
                      </a:ln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7" name="Freeform 67"/>
                <p:cNvSpPr>
                  <a:spLocks/>
                </p:cNvSpPr>
                <p:nvPr/>
              </p:nvSpPr>
              <p:spPr bwMode="auto">
                <a:xfrm>
                  <a:off x="1199" y="3313"/>
                  <a:ext cx="82" cy="52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13" y="15"/>
                    </a:cxn>
                    <a:cxn ang="0">
                      <a:pos x="25" y="16"/>
                    </a:cxn>
                    <a:cxn ang="0">
                      <a:pos x="36" y="19"/>
                    </a:cxn>
                    <a:cxn ang="0">
                      <a:pos x="46" y="23"/>
                    </a:cxn>
                    <a:cxn ang="0">
                      <a:pos x="52" y="28"/>
                    </a:cxn>
                    <a:cxn ang="0">
                      <a:pos x="58" y="35"/>
                    </a:cxn>
                    <a:cxn ang="0">
                      <a:pos x="63" y="43"/>
                    </a:cxn>
                    <a:cxn ang="0">
                      <a:pos x="67" y="52"/>
                    </a:cxn>
                    <a:cxn ang="0">
                      <a:pos x="82" y="52"/>
                    </a:cxn>
                    <a:cxn ang="0">
                      <a:pos x="78" y="39"/>
                    </a:cxn>
                    <a:cxn ang="0">
                      <a:pos x="73" y="29"/>
                    </a:cxn>
                    <a:cxn ang="0">
                      <a:pos x="65" y="20"/>
                    </a:cxn>
                    <a:cxn ang="0">
                      <a:pos x="53" y="13"/>
                    </a:cxn>
                    <a:cxn ang="0">
                      <a:pos x="41" y="7"/>
                    </a:cxn>
                    <a:cxn ang="0">
                      <a:pos x="27" y="3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82" h="52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3" y="15"/>
                      </a:lnTo>
                      <a:lnTo>
                        <a:pt x="25" y="16"/>
                      </a:lnTo>
                      <a:lnTo>
                        <a:pt x="36" y="19"/>
                      </a:lnTo>
                      <a:lnTo>
                        <a:pt x="46" y="23"/>
                      </a:lnTo>
                      <a:lnTo>
                        <a:pt x="52" y="28"/>
                      </a:lnTo>
                      <a:lnTo>
                        <a:pt x="58" y="35"/>
                      </a:lnTo>
                      <a:lnTo>
                        <a:pt x="63" y="43"/>
                      </a:lnTo>
                      <a:lnTo>
                        <a:pt x="67" y="52"/>
                      </a:lnTo>
                      <a:lnTo>
                        <a:pt x="82" y="52"/>
                      </a:lnTo>
                      <a:lnTo>
                        <a:pt x="78" y="39"/>
                      </a:lnTo>
                      <a:lnTo>
                        <a:pt x="73" y="29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7"/>
                      </a:lnTo>
                      <a:lnTo>
                        <a:pt x="27" y="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8" name="Freeform 68"/>
                <p:cNvSpPr>
                  <a:spLocks/>
                </p:cNvSpPr>
                <p:nvPr/>
              </p:nvSpPr>
              <p:spPr bwMode="auto">
                <a:xfrm>
                  <a:off x="1326" y="3436"/>
                  <a:ext cx="547" cy="18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9" y="86"/>
                    </a:cxn>
                    <a:cxn ang="0">
                      <a:pos x="38" y="86"/>
                    </a:cxn>
                    <a:cxn ang="0">
                      <a:pos x="56" y="86"/>
                    </a:cxn>
                    <a:cxn ang="0">
                      <a:pos x="76" y="87"/>
                    </a:cxn>
                    <a:cxn ang="0">
                      <a:pos x="95" y="88"/>
                    </a:cxn>
                    <a:cxn ang="0">
                      <a:pos x="114" y="90"/>
                    </a:cxn>
                    <a:cxn ang="0">
                      <a:pos x="131" y="93"/>
                    </a:cxn>
                    <a:cxn ang="0">
                      <a:pos x="150" y="97"/>
                    </a:cxn>
                    <a:cxn ang="0">
                      <a:pos x="166" y="103"/>
                    </a:cxn>
                    <a:cxn ang="0">
                      <a:pos x="183" y="110"/>
                    </a:cxn>
                    <a:cxn ang="0">
                      <a:pos x="198" y="118"/>
                    </a:cxn>
                    <a:cxn ang="0">
                      <a:pos x="210" y="128"/>
                    </a:cxn>
                    <a:cxn ang="0">
                      <a:pos x="223" y="139"/>
                    </a:cxn>
                    <a:cxn ang="0">
                      <a:pos x="234" y="153"/>
                    </a:cxn>
                    <a:cxn ang="0">
                      <a:pos x="243" y="168"/>
                    </a:cxn>
                    <a:cxn ang="0">
                      <a:pos x="250" y="185"/>
                    </a:cxn>
                    <a:cxn ang="0">
                      <a:pos x="266" y="171"/>
                    </a:cxn>
                    <a:cxn ang="0">
                      <a:pos x="283" y="160"/>
                    </a:cxn>
                    <a:cxn ang="0">
                      <a:pos x="300" y="151"/>
                    </a:cxn>
                    <a:cxn ang="0">
                      <a:pos x="319" y="142"/>
                    </a:cxn>
                    <a:cxn ang="0">
                      <a:pos x="338" y="137"/>
                    </a:cxn>
                    <a:cxn ang="0">
                      <a:pos x="358" y="134"/>
                    </a:cxn>
                    <a:cxn ang="0">
                      <a:pos x="376" y="132"/>
                    </a:cxn>
                    <a:cxn ang="0">
                      <a:pos x="396" y="132"/>
                    </a:cxn>
                    <a:cxn ang="0">
                      <a:pos x="416" y="133"/>
                    </a:cxn>
                    <a:cxn ang="0">
                      <a:pos x="436" y="136"/>
                    </a:cxn>
                    <a:cxn ang="0">
                      <a:pos x="456" y="140"/>
                    </a:cxn>
                    <a:cxn ang="0">
                      <a:pos x="475" y="145"/>
                    </a:cxn>
                    <a:cxn ang="0">
                      <a:pos x="494" y="152"/>
                    </a:cxn>
                    <a:cxn ang="0">
                      <a:pos x="512" y="160"/>
                    </a:cxn>
                    <a:cxn ang="0">
                      <a:pos x="530" y="168"/>
                    </a:cxn>
                    <a:cxn ang="0">
                      <a:pos x="547" y="177"/>
                    </a:cxn>
                    <a:cxn ang="0">
                      <a:pos x="542" y="150"/>
                    </a:cxn>
                    <a:cxn ang="0">
                      <a:pos x="532" y="124"/>
                    </a:cxn>
                    <a:cxn ang="0">
                      <a:pos x="517" y="102"/>
                    </a:cxn>
                    <a:cxn ang="0">
                      <a:pos x="499" y="83"/>
                    </a:cxn>
                    <a:cxn ang="0">
                      <a:pos x="476" y="67"/>
                    </a:cxn>
                    <a:cxn ang="0">
                      <a:pos x="450" y="53"/>
                    </a:cxn>
                    <a:cxn ang="0">
                      <a:pos x="421" y="41"/>
                    </a:cxn>
                    <a:cxn ang="0">
                      <a:pos x="391" y="32"/>
                    </a:cxn>
                    <a:cxn ang="0">
                      <a:pos x="359" y="24"/>
                    </a:cxn>
                    <a:cxn ang="0">
                      <a:pos x="325" y="18"/>
                    </a:cxn>
                    <a:cxn ang="0">
                      <a:pos x="291" y="12"/>
                    </a:cxn>
                    <a:cxn ang="0">
                      <a:pos x="256" y="8"/>
                    </a:cxn>
                    <a:cxn ang="0">
                      <a:pos x="221" y="5"/>
                    </a:cxn>
                    <a:cxn ang="0">
                      <a:pos x="189" y="3"/>
                    </a:cxn>
                    <a:cxn ang="0">
                      <a:pos x="156" y="1"/>
                    </a:cxn>
                    <a:cxn ang="0">
                      <a:pos x="125" y="0"/>
                    </a:cxn>
                    <a:cxn ang="0">
                      <a:pos x="101" y="1"/>
                    </a:cxn>
                    <a:cxn ang="0">
                      <a:pos x="81" y="6"/>
                    </a:cxn>
                    <a:cxn ang="0">
                      <a:pos x="63" y="14"/>
                    </a:cxn>
                    <a:cxn ang="0">
                      <a:pos x="46" y="26"/>
                    </a:cxn>
                    <a:cxn ang="0">
                      <a:pos x="31" y="39"/>
                    </a:cxn>
                    <a:cxn ang="0">
                      <a:pos x="19" y="54"/>
                    </a:cxn>
                    <a:cxn ang="0">
                      <a:pos x="9" y="71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547" h="185">
                      <a:moveTo>
                        <a:pt x="0" y="87"/>
                      </a:moveTo>
                      <a:lnTo>
                        <a:pt x="19" y="86"/>
                      </a:lnTo>
                      <a:lnTo>
                        <a:pt x="38" y="86"/>
                      </a:lnTo>
                      <a:lnTo>
                        <a:pt x="56" y="86"/>
                      </a:lnTo>
                      <a:lnTo>
                        <a:pt x="76" y="87"/>
                      </a:lnTo>
                      <a:lnTo>
                        <a:pt x="95" y="88"/>
                      </a:lnTo>
                      <a:lnTo>
                        <a:pt x="114" y="90"/>
                      </a:lnTo>
                      <a:lnTo>
                        <a:pt x="131" y="93"/>
                      </a:lnTo>
                      <a:lnTo>
                        <a:pt x="150" y="97"/>
                      </a:lnTo>
                      <a:lnTo>
                        <a:pt x="166" y="103"/>
                      </a:lnTo>
                      <a:lnTo>
                        <a:pt x="183" y="110"/>
                      </a:lnTo>
                      <a:lnTo>
                        <a:pt x="198" y="118"/>
                      </a:lnTo>
                      <a:lnTo>
                        <a:pt x="210" y="128"/>
                      </a:lnTo>
                      <a:lnTo>
                        <a:pt x="223" y="139"/>
                      </a:lnTo>
                      <a:lnTo>
                        <a:pt x="234" y="153"/>
                      </a:lnTo>
                      <a:lnTo>
                        <a:pt x="243" y="168"/>
                      </a:lnTo>
                      <a:lnTo>
                        <a:pt x="250" y="185"/>
                      </a:lnTo>
                      <a:lnTo>
                        <a:pt x="266" y="171"/>
                      </a:lnTo>
                      <a:lnTo>
                        <a:pt x="283" y="160"/>
                      </a:lnTo>
                      <a:lnTo>
                        <a:pt x="300" y="151"/>
                      </a:lnTo>
                      <a:lnTo>
                        <a:pt x="319" y="142"/>
                      </a:lnTo>
                      <a:lnTo>
                        <a:pt x="338" y="137"/>
                      </a:lnTo>
                      <a:lnTo>
                        <a:pt x="358" y="134"/>
                      </a:lnTo>
                      <a:lnTo>
                        <a:pt x="376" y="132"/>
                      </a:lnTo>
                      <a:lnTo>
                        <a:pt x="396" y="132"/>
                      </a:lnTo>
                      <a:lnTo>
                        <a:pt x="416" y="133"/>
                      </a:lnTo>
                      <a:lnTo>
                        <a:pt x="436" y="136"/>
                      </a:lnTo>
                      <a:lnTo>
                        <a:pt x="456" y="140"/>
                      </a:lnTo>
                      <a:lnTo>
                        <a:pt x="475" y="145"/>
                      </a:lnTo>
                      <a:lnTo>
                        <a:pt x="494" y="152"/>
                      </a:lnTo>
                      <a:lnTo>
                        <a:pt x="512" y="160"/>
                      </a:lnTo>
                      <a:lnTo>
                        <a:pt x="530" y="168"/>
                      </a:lnTo>
                      <a:lnTo>
                        <a:pt x="547" y="177"/>
                      </a:lnTo>
                      <a:lnTo>
                        <a:pt x="542" y="150"/>
                      </a:lnTo>
                      <a:lnTo>
                        <a:pt x="532" y="124"/>
                      </a:lnTo>
                      <a:lnTo>
                        <a:pt x="517" y="102"/>
                      </a:lnTo>
                      <a:lnTo>
                        <a:pt x="499" y="83"/>
                      </a:lnTo>
                      <a:lnTo>
                        <a:pt x="476" y="67"/>
                      </a:lnTo>
                      <a:lnTo>
                        <a:pt x="450" y="53"/>
                      </a:lnTo>
                      <a:lnTo>
                        <a:pt x="421" y="41"/>
                      </a:lnTo>
                      <a:lnTo>
                        <a:pt x="391" y="32"/>
                      </a:lnTo>
                      <a:lnTo>
                        <a:pt x="359" y="24"/>
                      </a:lnTo>
                      <a:lnTo>
                        <a:pt x="325" y="18"/>
                      </a:lnTo>
                      <a:lnTo>
                        <a:pt x="291" y="12"/>
                      </a:lnTo>
                      <a:lnTo>
                        <a:pt x="256" y="8"/>
                      </a:lnTo>
                      <a:lnTo>
                        <a:pt x="221" y="5"/>
                      </a:lnTo>
                      <a:lnTo>
                        <a:pt x="189" y="3"/>
                      </a:lnTo>
                      <a:lnTo>
                        <a:pt x="156" y="1"/>
                      </a:lnTo>
                      <a:lnTo>
                        <a:pt x="125" y="0"/>
                      </a:lnTo>
                      <a:lnTo>
                        <a:pt x="101" y="1"/>
                      </a:lnTo>
                      <a:lnTo>
                        <a:pt x="81" y="6"/>
                      </a:lnTo>
                      <a:lnTo>
                        <a:pt x="63" y="14"/>
                      </a:lnTo>
                      <a:lnTo>
                        <a:pt x="46" y="26"/>
                      </a:lnTo>
                      <a:lnTo>
                        <a:pt x="31" y="39"/>
                      </a:lnTo>
                      <a:lnTo>
                        <a:pt x="19" y="54"/>
                      </a:lnTo>
                      <a:lnTo>
                        <a:pt x="9" y="71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7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9" name="Freeform 69"/>
                <p:cNvSpPr>
                  <a:spLocks/>
                </p:cNvSpPr>
                <p:nvPr/>
              </p:nvSpPr>
              <p:spPr bwMode="auto">
                <a:xfrm>
                  <a:off x="1326" y="3515"/>
                  <a:ext cx="258" cy="121"/>
                </a:xfrm>
                <a:custGeom>
                  <a:avLst/>
                  <a:gdLst/>
                  <a:ahLst/>
                  <a:cxnLst>
                    <a:cxn ang="0">
                      <a:pos x="244" y="102"/>
                    </a:cxn>
                    <a:cxn ang="0">
                      <a:pos x="258" y="105"/>
                    </a:cxn>
                    <a:cxn ang="0">
                      <a:pos x="250" y="87"/>
                    </a:cxn>
                    <a:cxn ang="0">
                      <a:pos x="241" y="71"/>
                    </a:cxn>
                    <a:cxn ang="0">
                      <a:pos x="229" y="56"/>
                    </a:cxn>
                    <a:cxn ang="0">
                      <a:pos x="216" y="45"/>
                    </a:cxn>
                    <a:cxn ang="0">
                      <a:pos x="203" y="34"/>
                    </a:cxn>
                    <a:cxn ang="0">
                      <a:pos x="186" y="24"/>
                    </a:cxn>
                    <a:cxn ang="0">
                      <a:pos x="169" y="18"/>
                    </a:cxn>
                    <a:cxn ang="0">
                      <a:pos x="153" y="12"/>
                    </a:cxn>
                    <a:cxn ang="0">
                      <a:pos x="133" y="8"/>
                    </a:cxn>
                    <a:cxn ang="0">
                      <a:pos x="115" y="5"/>
                    </a:cxn>
                    <a:cxn ang="0">
                      <a:pos x="95" y="3"/>
                    </a:cxn>
                    <a:cxn ang="0">
                      <a:pos x="76" y="2"/>
                    </a:cxn>
                    <a:cxn ang="0">
                      <a:pos x="56" y="0"/>
                    </a:cxn>
                    <a:cxn ang="0">
                      <a:pos x="38" y="0"/>
                    </a:cxn>
                    <a:cxn ang="0">
                      <a:pos x="19" y="0"/>
                    </a:cxn>
                    <a:cxn ang="0">
                      <a:pos x="0" y="2"/>
                    </a:cxn>
                    <a:cxn ang="0">
                      <a:pos x="0" y="14"/>
                    </a:cxn>
                    <a:cxn ang="0">
                      <a:pos x="19" y="14"/>
                    </a:cxn>
                    <a:cxn ang="0">
                      <a:pos x="38" y="14"/>
                    </a:cxn>
                    <a:cxn ang="0">
                      <a:pos x="56" y="14"/>
                    </a:cxn>
                    <a:cxn ang="0">
                      <a:pos x="76" y="14"/>
                    </a:cxn>
                    <a:cxn ang="0">
                      <a:pos x="95" y="15"/>
                    </a:cxn>
                    <a:cxn ang="0">
                      <a:pos x="113" y="17"/>
                    </a:cxn>
                    <a:cxn ang="0">
                      <a:pos x="130" y="20"/>
                    </a:cxn>
                    <a:cxn ang="0">
                      <a:pos x="148" y="24"/>
                    </a:cxn>
                    <a:cxn ang="0">
                      <a:pos x="164" y="31"/>
                    </a:cxn>
                    <a:cxn ang="0">
                      <a:pos x="179" y="37"/>
                    </a:cxn>
                    <a:cxn ang="0">
                      <a:pos x="193" y="44"/>
                    </a:cxn>
                    <a:cxn ang="0">
                      <a:pos x="204" y="53"/>
                    </a:cxn>
                    <a:cxn ang="0">
                      <a:pos x="216" y="64"/>
                    </a:cxn>
                    <a:cxn ang="0">
                      <a:pos x="226" y="77"/>
                    </a:cxn>
                    <a:cxn ang="0">
                      <a:pos x="235" y="91"/>
                    </a:cxn>
                    <a:cxn ang="0">
                      <a:pos x="243" y="107"/>
                    </a:cxn>
                    <a:cxn ang="0">
                      <a:pos x="256" y="110"/>
                    </a:cxn>
                    <a:cxn ang="0">
                      <a:pos x="243" y="107"/>
                    </a:cxn>
                    <a:cxn ang="0">
                      <a:pos x="246" y="121"/>
                    </a:cxn>
                    <a:cxn ang="0">
                      <a:pos x="256" y="110"/>
                    </a:cxn>
                    <a:cxn ang="0">
                      <a:pos x="244" y="102"/>
                    </a:cxn>
                  </a:cxnLst>
                  <a:rect l="0" t="0" r="r" b="b"/>
                  <a:pathLst>
                    <a:path w="258" h="121">
                      <a:moveTo>
                        <a:pt x="244" y="102"/>
                      </a:moveTo>
                      <a:lnTo>
                        <a:pt x="258" y="105"/>
                      </a:lnTo>
                      <a:lnTo>
                        <a:pt x="250" y="87"/>
                      </a:lnTo>
                      <a:lnTo>
                        <a:pt x="241" y="71"/>
                      </a:lnTo>
                      <a:lnTo>
                        <a:pt x="229" y="56"/>
                      </a:lnTo>
                      <a:lnTo>
                        <a:pt x="216" y="45"/>
                      </a:lnTo>
                      <a:lnTo>
                        <a:pt x="203" y="34"/>
                      </a:lnTo>
                      <a:lnTo>
                        <a:pt x="186" y="24"/>
                      </a:lnTo>
                      <a:lnTo>
                        <a:pt x="169" y="18"/>
                      </a:lnTo>
                      <a:lnTo>
                        <a:pt x="153" y="12"/>
                      </a:lnTo>
                      <a:lnTo>
                        <a:pt x="133" y="8"/>
                      </a:lnTo>
                      <a:lnTo>
                        <a:pt x="115" y="5"/>
                      </a:lnTo>
                      <a:lnTo>
                        <a:pt x="95" y="3"/>
                      </a:lnTo>
                      <a:lnTo>
                        <a:pt x="76" y="2"/>
                      </a:lnTo>
                      <a:lnTo>
                        <a:pt x="56" y="0"/>
                      </a:lnTo>
                      <a:lnTo>
                        <a:pt x="38" y="0"/>
                      </a:lnTo>
                      <a:lnTo>
                        <a:pt x="19" y="0"/>
                      </a:lnTo>
                      <a:lnTo>
                        <a:pt x="0" y="2"/>
                      </a:lnTo>
                      <a:lnTo>
                        <a:pt x="0" y="14"/>
                      </a:lnTo>
                      <a:lnTo>
                        <a:pt x="19" y="14"/>
                      </a:lnTo>
                      <a:lnTo>
                        <a:pt x="38" y="14"/>
                      </a:lnTo>
                      <a:lnTo>
                        <a:pt x="56" y="14"/>
                      </a:lnTo>
                      <a:lnTo>
                        <a:pt x="76" y="14"/>
                      </a:lnTo>
                      <a:lnTo>
                        <a:pt x="95" y="15"/>
                      </a:lnTo>
                      <a:lnTo>
                        <a:pt x="113" y="17"/>
                      </a:lnTo>
                      <a:lnTo>
                        <a:pt x="130" y="20"/>
                      </a:lnTo>
                      <a:lnTo>
                        <a:pt x="148" y="24"/>
                      </a:lnTo>
                      <a:lnTo>
                        <a:pt x="164" y="31"/>
                      </a:lnTo>
                      <a:lnTo>
                        <a:pt x="179" y="37"/>
                      </a:lnTo>
                      <a:lnTo>
                        <a:pt x="193" y="44"/>
                      </a:lnTo>
                      <a:lnTo>
                        <a:pt x="204" y="53"/>
                      </a:lnTo>
                      <a:lnTo>
                        <a:pt x="216" y="64"/>
                      </a:lnTo>
                      <a:lnTo>
                        <a:pt x="226" y="77"/>
                      </a:lnTo>
                      <a:lnTo>
                        <a:pt x="235" y="91"/>
                      </a:lnTo>
                      <a:lnTo>
                        <a:pt x="243" y="107"/>
                      </a:lnTo>
                      <a:lnTo>
                        <a:pt x="256" y="110"/>
                      </a:lnTo>
                      <a:lnTo>
                        <a:pt x="243" y="107"/>
                      </a:lnTo>
                      <a:lnTo>
                        <a:pt x="246" y="121"/>
                      </a:lnTo>
                      <a:lnTo>
                        <a:pt x="256" y="110"/>
                      </a:lnTo>
                      <a:lnTo>
                        <a:pt x="244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0" name="Freeform 70"/>
                <p:cNvSpPr>
                  <a:spLocks/>
                </p:cNvSpPr>
                <p:nvPr/>
              </p:nvSpPr>
              <p:spPr bwMode="auto">
                <a:xfrm>
                  <a:off x="1570" y="3561"/>
                  <a:ext cx="312" cy="65"/>
                </a:xfrm>
                <a:custGeom>
                  <a:avLst/>
                  <a:gdLst/>
                  <a:ahLst/>
                  <a:cxnLst>
                    <a:cxn ang="0">
                      <a:pos x="296" y="52"/>
                    </a:cxn>
                    <a:cxn ang="0">
                      <a:pos x="308" y="47"/>
                    </a:cxn>
                    <a:cxn ang="0">
                      <a:pos x="290" y="38"/>
                    </a:cxn>
                    <a:cxn ang="0">
                      <a:pos x="272" y="29"/>
                    </a:cxn>
                    <a:cxn ang="0">
                      <a:pos x="252" y="20"/>
                    </a:cxn>
                    <a:cxn ang="0">
                      <a:pos x="233" y="14"/>
                    </a:cxn>
                    <a:cxn ang="0">
                      <a:pos x="213" y="9"/>
                    </a:cxn>
                    <a:cxn ang="0">
                      <a:pos x="193" y="5"/>
                    </a:cxn>
                    <a:cxn ang="0">
                      <a:pos x="172" y="2"/>
                    </a:cxn>
                    <a:cxn ang="0">
                      <a:pos x="152" y="0"/>
                    </a:cxn>
                    <a:cxn ang="0">
                      <a:pos x="132" y="1"/>
                    </a:cxn>
                    <a:cxn ang="0">
                      <a:pos x="112" y="3"/>
                    </a:cxn>
                    <a:cxn ang="0">
                      <a:pos x="92" y="6"/>
                    </a:cxn>
                    <a:cxn ang="0">
                      <a:pos x="72" y="11"/>
                    </a:cxn>
                    <a:cxn ang="0">
                      <a:pos x="52" y="19"/>
                    </a:cxn>
                    <a:cxn ang="0">
                      <a:pos x="34" y="30"/>
                    </a:cxn>
                    <a:cxn ang="0">
                      <a:pos x="17" y="41"/>
                    </a:cxn>
                    <a:cxn ang="0">
                      <a:pos x="0" y="56"/>
                    </a:cxn>
                    <a:cxn ang="0">
                      <a:pos x="12" y="64"/>
                    </a:cxn>
                    <a:cxn ang="0">
                      <a:pos x="27" y="51"/>
                    </a:cxn>
                    <a:cxn ang="0">
                      <a:pos x="44" y="40"/>
                    </a:cxn>
                    <a:cxn ang="0">
                      <a:pos x="60" y="32"/>
                    </a:cxn>
                    <a:cxn ang="0">
                      <a:pos x="77" y="24"/>
                    </a:cxn>
                    <a:cxn ang="0">
                      <a:pos x="95" y="18"/>
                    </a:cxn>
                    <a:cxn ang="0">
                      <a:pos x="115" y="15"/>
                    </a:cxn>
                    <a:cxn ang="0">
                      <a:pos x="132" y="13"/>
                    </a:cxn>
                    <a:cxn ang="0">
                      <a:pos x="152" y="14"/>
                    </a:cxn>
                    <a:cxn ang="0">
                      <a:pos x="172" y="14"/>
                    </a:cxn>
                    <a:cxn ang="0">
                      <a:pos x="191" y="17"/>
                    </a:cxn>
                    <a:cxn ang="0">
                      <a:pos x="211" y="21"/>
                    </a:cxn>
                    <a:cxn ang="0">
                      <a:pos x="228" y="27"/>
                    </a:cxn>
                    <a:cxn ang="0">
                      <a:pos x="247" y="33"/>
                    </a:cxn>
                    <a:cxn ang="0">
                      <a:pos x="265" y="41"/>
                    </a:cxn>
                    <a:cxn ang="0">
                      <a:pos x="282" y="48"/>
                    </a:cxn>
                    <a:cxn ang="0">
                      <a:pos x="298" y="57"/>
                    </a:cxn>
                    <a:cxn ang="0">
                      <a:pos x="311" y="52"/>
                    </a:cxn>
                    <a:cxn ang="0">
                      <a:pos x="298" y="57"/>
                    </a:cxn>
                    <a:cxn ang="0">
                      <a:pos x="312" y="65"/>
                    </a:cxn>
                    <a:cxn ang="0">
                      <a:pos x="311" y="52"/>
                    </a:cxn>
                    <a:cxn ang="0">
                      <a:pos x="296" y="52"/>
                    </a:cxn>
                  </a:cxnLst>
                  <a:rect l="0" t="0" r="r" b="b"/>
                  <a:pathLst>
                    <a:path w="312" h="65">
                      <a:moveTo>
                        <a:pt x="296" y="52"/>
                      </a:moveTo>
                      <a:lnTo>
                        <a:pt x="308" y="47"/>
                      </a:lnTo>
                      <a:lnTo>
                        <a:pt x="290" y="38"/>
                      </a:lnTo>
                      <a:lnTo>
                        <a:pt x="272" y="29"/>
                      </a:lnTo>
                      <a:lnTo>
                        <a:pt x="252" y="20"/>
                      </a:lnTo>
                      <a:lnTo>
                        <a:pt x="233" y="14"/>
                      </a:lnTo>
                      <a:lnTo>
                        <a:pt x="213" y="9"/>
                      </a:lnTo>
                      <a:lnTo>
                        <a:pt x="193" y="5"/>
                      </a:lnTo>
                      <a:lnTo>
                        <a:pt x="172" y="2"/>
                      </a:lnTo>
                      <a:lnTo>
                        <a:pt x="152" y="0"/>
                      </a:lnTo>
                      <a:lnTo>
                        <a:pt x="132" y="1"/>
                      </a:lnTo>
                      <a:lnTo>
                        <a:pt x="112" y="3"/>
                      </a:lnTo>
                      <a:lnTo>
                        <a:pt x="92" y="6"/>
                      </a:lnTo>
                      <a:lnTo>
                        <a:pt x="72" y="11"/>
                      </a:lnTo>
                      <a:lnTo>
                        <a:pt x="52" y="19"/>
                      </a:lnTo>
                      <a:lnTo>
                        <a:pt x="34" y="30"/>
                      </a:lnTo>
                      <a:lnTo>
                        <a:pt x="17" y="41"/>
                      </a:ln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7" y="51"/>
                      </a:lnTo>
                      <a:lnTo>
                        <a:pt x="44" y="40"/>
                      </a:lnTo>
                      <a:lnTo>
                        <a:pt x="60" y="32"/>
                      </a:lnTo>
                      <a:lnTo>
                        <a:pt x="77" y="24"/>
                      </a:lnTo>
                      <a:lnTo>
                        <a:pt x="95" y="18"/>
                      </a:lnTo>
                      <a:lnTo>
                        <a:pt x="115" y="15"/>
                      </a:lnTo>
                      <a:lnTo>
                        <a:pt x="132" y="13"/>
                      </a:lnTo>
                      <a:lnTo>
                        <a:pt x="152" y="14"/>
                      </a:lnTo>
                      <a:lnTo>
                        <a:pt x="172" y="14"/>
                      </a:lnTo>
                      <a:lnTo>
                        <a:pt x="191" y="17"/>
                      </a:lnTo>
                      <a:lnTo>
                        <a:pt x="211" y="21"/>
                      </a:lnTo>
                      <a:lnTo>
                        <a:pt x="228" y="27"/>
                      </a:lnTo>
                      <a:lnTo>
                        <a:pt x="247" y="33"/>
                      </a:lnTo>
                      <a:lnTo>
                        <a:pt x="265" y="41"/>
                      </a:lnTo>
                      <a:lnTo>
                        <a:pt x="282" y="48"/>
                      </a:lnTo>
                      <a:lnTo>
                        <a:pt x="298" y="57"/>
                      </a:lnTo>
                      <a:lnTo>
                        <a:pt x="311" y="52"/>
                      </a:lnTo>
                      <a:lnTo>
                        <a:pt x="298" y="57"/>
                      </a:lnTo>
                      <a:lnTo>
                        <a:pt x="312" y="65"/>
                      </a:lnTo>
                      <a:lnTo>
                        <a:pt x="311" y="52"/>
                      </a:lnTo>
                      <a:lnTo>
                        <a:pt x="29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1" name="Freeform 71"/>
                <p:cNvSpPr>
                  <a:spLocks/>
                </p:cNvSpPr>
                <p:nvPr/>
              </p:nvSpPr>
              <p:spPr bwMode="auto">
                <a:xfrm>
                  <a:off x="1451" y="3430"/>
                  <a:ext cx="430" cy="18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31" y="13"/>
                    </a:cxn>
                    <a:cxn ang="0">
                      <a:pos x="64" y="15"/>
                    </a:cxn>
                    <a:cxn ang="0">
                      <a:pos x="96" y="17"/>
                    </a:cxn>
                    <a:cxn ang="0">
                      <a:pos x="131" y="20"/>
                    </a:cxn>
                    <a:cxn ang="0">
                      <a:pos x="165" y="25"/>
                    </a:cxn>
                    <a:cxn ang="0">
                      <a:pos x="199" y="30"/>
                    </a:cxn>
                    <a:cxn ang="0">
                      <a:pos x="233" y="36"/>
                    </a:cxn>
                    <a:cxn ang="0">
                      <a:pos x="264" y="44"/>
                    </a:cxn>
                    <a:cxn ang="0">
                      <a:pos x="294" y="53"/>
                    </a:cxn>
                    <a:cxn ang="0">
                      <a:pos x="321" y="65"/>
                    </a:cxn>
                    <a:cxn ang="0">
                      <a:pos x="346" y="78"/>
                    </a:cxn>
                    <a:cxn ang="0">
                      <a:pos x="367" y="93"/>
                    </a:cxn>
                    <a:cxn ang="0">
                      <a:pos x="386" y="112"/>
                    </a:cxn>
                    <a:cxn ang="0">
                      <a:pos x="400" y="132"/>
                    </a:cxn>
                    <a:cxn ang="0">
                      <a:pos x="410" y="157"/>
                    </a:cxn>
                    <a:cxn ang="0">
                      <a:pos x="415" y="183"/>
                    </a:cxn>
                    <a:cxn ang="0">
                      <a:pos x="430" y="183"/>
                    </a:cxn>
                    <a:cxn ang="0">
                      <a:pos x="425" y="155"/>
                    </a:cxn>
                    <a:cxn ang="0">
                      <a:pos x="415" y="128"/>
                    </a:cxn>
                    <a:cxn ang="0">
                      <a:pos x="399" y="105"/>
                    </a:cxn>
                    <a:cxn ang="0">
                      <a:pos x="380" y="85"/>
                    </a:cxn>
                    <a:cxn ang="0">
                      <a:pos x="356" y="68"/>
                    </a:cxn>
                    <a:cxn ang="0">
                      <a:pos x="329" y="53"/>
                    </a:cxn>
                    <a:cxn ang="0">
                      <a:pos x="299" y="41"/>
                    </a:cxn>
                    <a:cxn ang="0">
                      <a:pos x="269" y="32"/>
                    </a:cxn>
                    <a:cxn ang="0">
                      <a:pos x="235" y="24"/>
                    </a:cxn>
                    <a:cxn ang="0">
                      <a:pos x="201" y="17"/>
                    </a:cxn>
                    <a:cxn ang="0">
                      <a:pos x="168" y="12"/>
                    </a:cxn>
                    <a:cxn ang="0">
                      <a:pos x="131" y="8"/>
                    </a:cxn>
                    <a:cxn ang="0">
                      <a:pos x="96" y="5"/>
                    </a:cxn>
                    <a:cxn ang="0">
                      <a:pos x="64" y="3"/>
                    </a:cxn>
                    <a:cxn ang="0">
                      <a:pos x="31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30" h="18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31" y="13"/>
                      </a:lnTo>
                      <a:lnTo>
                        <a:pt x="64" y="15"/>
                      </a:lnTo>
                      <a:lnTo>
                        <a:pt x="96" y="17"/>
                      </a:lnTo>
                      <a:lnTo>
                        <a:pt x="131" y="20"/>
                      </a:lnTo>
                      <a:lnTo>
                        <a:pt x="165" y="25"/>
                      </a:lnTo>
                      <a:lnTo>
                        <a:pt x="199" y="30"/>
                      </a:lnTo>
                      <a:lnTo>
                        <a:pt x="233" y="36"/>
                      </a:lnTo>
                      <a:lnTo>
                        <a:pt x="264" y="44"/>
                      </a:lnTo>
                      <a:lnTo>
                        <a:pt x="294" y="53"/>
                      </a:lnTo>
                      <a:lnTo>
                        <a:pt x="321" y="65"/>
                      </a:lnTo>
                      <a:lnTo>
                        <a:pt x="346" y="78"/>
                      </a:lnTo>
                      <a:lnTo>
                        <a:pt x="367" y="93"/>
                      </a:lnTo>
                      <a:lnTo>
                        <a:pt x="386" y="112"/>
                      </a:lnTo>
                      <a:lnTo>
                        <a:pt x="400" y="132"/>
                      </a:lnTo>
                      <a:lnTo>
                        <a:pt x="410" y="157"/>
                      </a:lnTo>
                      <a:lnTo>
                        <a:pt x="415" y="183"/>
                      </a:lnTo>
                      <a:lnTo>
                        <a:pt x="430" y="183"/>
                      </a:lnTo>
                      <a:lnTo>
                        <a:pt x="425" y="155"/>
                      </a:lnTo>
                      <a:lnTo>
                        <a:pt x="415" y="128"/>
                      </a:lnTo>
                      <a:lnTo>
                        <a:pt x="399" y="105"/>
                      </a:lnTo>
                      <a:lnTo>
                        <a:pt x="380" y="85"/>
                      </a:lnTo>
                      <a:lnTo>
                        <a:pt x="356" y="68"/>
                      </a:lnTo>
                      <a:lnTo>
                        <a:pt x="329" y="53"/>
                      </a:lnTo>
                      <a:lnTo>
                        <a:pt x="299" y="41"/>
                      </a:lnTo>
                      <a:lnTo>
                        <a:pt x="269" y="32"/>
                      </a:lnTo>
                      <a:lnTo>
                        <a:pt x="235" y="24"/>
                      </a:lnTo>
                      <a:lnTo>
                        <a:pt x="201" y="17"/>
                      </a:lnTo>
                      <a:lnTo>
                        <a:pt x="168" y="12"/>
                      </a:lnTo>
                      <a:lnTo>
                        <a:pt x="131" y="8"/>
                      </a:lnTo>
                      <a:lnTo>
                        <a:pt x="96" y="5"/>
                      </a:lnTo>
                      <a:lnTo>
                        <a:pt x="64" y="3"/>
                      </a:lnTo>
                      <a:lnTo>
                        <a:pt x="3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2" name="Freeform 72"/>
                <p:cNvSpPr>
                  <a:spLocks/>
                </p:cNvSpPr>
                <p:nvPr/>
              </p:nvSpPr>
              <p:spPr bwMode="auto">
                <a:xfrm>
                  <a:off x="1314" y="3430"/>
                  <a:ext cx="137" cy="100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20" y="95"/>
                    </a:cxn>
                    <a:cxn ang="0">
                      <a:pos x="28" y="79"/>
                    </a:cxn>
                    <a:cxn ang="0">
                      <a:pos x="38" y="63"/>
                    </a:cxn>
                    <a:cxn ang="0">
                      <a:pos x="50" y="49"/>
                    </a:cxn>
                    <a:cxn ang="0">
                      <a:pos x="63" y="37"/>
                    </a:cxn>
                    <a:cxn ang="0">
                      <a:pos x="78" y="26"/>
                    </a:cxn>
                    <a:cxn ang="0">
                      <a:pos x="96" y="18"/>
                    </a:cxn>
                    <a:cxn ang="0">
                      <a:pos x="115" y="13"/>
                    </a:cxn>
                    <a:cxn ang="0">
                      <a:pos x="137" y="12"/>
                    </a:cxn>
                    <a:cxn ang="0">
                      <a:pos x="137" y="0"/>
                    </a:cxn>
                    <a:cxn ang="0">
                      <a:pos x="112" y="1"/>
                    </a:cxn>
                    <a:cxn ang="0">
                      <a:pos x="91" y="6"/>
                    </a:cxn>
                    <a:cxn ang="0">
                      <a:pos x="71" y="15"/>
                    </a:cxn>
                    <a:cxn ang="0">
                      <a:pos x="53" y="27"/>
                    </a:cxn>
                    <a:cxn ang="0">
                      <a:pos x="37" y="41"/>
                    </a:cxn>
                    <a:cxn ang="0">
                      <a:pos x="23" y="57"/>
                    </a:cxn>
                    <a:cxn ang="0">
                      <a:pos x="13" y="75"/>
                    </a:cxn>
                    <a:cxn ang="0">
                      <a:pos x="5" y="91"/>
                    </a:cxn>
                    <a:cxn ang="0">
                      <a:pos x="12" y="99"/>
                    </a:cxn>
                    <a:cxn ang="0">
                      <a:pos x="5" y="91"/>
                    </a:cxn>
                    <a:cxn ang="0">
                      <a:pos x="0" y="100"/>
                    </a:cxn>
                    <a:cxn ang="0">
                      <a:pos x="12" y="99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37" h="100">
                      <a:moveTo>
                        <a:pt x="12" y="87"/>
                      </a:moveTo>
                      <a:lnTo>
                        <a:pt x="20" y="95"/>
                      </a:lnTo>
                      <a:lnTo>
                        <a:pt x="28" y="79"/>
                      </a:lnTo>
                      <a:lnTo>
                        <a:pt x="38" y="63"/>
                      </a:lnTo>
                      <a:lnTo>
                        <a:pt x="50" y="49"/>
                      </a:lnTo>
                      <a:lnTo>
                        <a:pt x="63" y="37"/>
                      </a:lnTo>
                      <a:lnTo>
                        <a:pt x="78" y="26"/>
                      </a:lnTo>
                      <a:lnTo>
                        <a:pt x="96" y="18"/>
                      </a:lnTo>
                      <a:lnTo>
                        <a:pt x="115" y="13"/>
                      </a:lnTo>
                      <a:lnTo>
                        <a:pt x="137" y="12"/>
                      </a:lnTo>
                      <a:lnTo>
                        <a:pt x="137" y="0"/>
                      </a:lnTo>
                      <a:lnTo>
                        <a:pt x="112" y="1"/>
                      </a:lnTo>
                      <a:lnTo>
                        <a:pt x="91" y="6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7" y="41"/>
                      </a:lnTo>
                      <a:lnTo>
                        <a:pt x="23" y="57"/>
                      </a:lnTo>
                      <a:lnTo>
                        <a:pt x="13" y="75"/>
                      </a:lnTo>
                      <a:lnTo>
                        <a:pt x="5" y="91"/>
                      </a:lnTo>
                      <a:lnTo>
                        <a:pt x="12" y="99"/>
                      </a:lnTo>
                      <a:lnTo>
                        <a:pt x="5" y="91"/>
                      </a:lnTo>
                      <a:lnTo>
                        <a:pt x="0" y="100"/>
                      </a:lnTo>
                      <a:lnTo>
                        <a:pt x="12" y="99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3" name="Freeform 73"/>
                <p:cNvSpPr>
                  <a:spLocks/>
                </p:cNvSpPr>
                <p:nvPr/>
              </p:nvSpPr>
              <p:spPr bwMode="auto">
                <a:xfrm>
                  <a:off x="1255" y="2446"/>
                  <a:ext cx="2176" cy="817"/>
                </a:xfrm>
                <a:custGeom>
                  <a:avLst/>
                  <a:gdLst/>
                  <a:ahLst/>
                  <a:cxnLst>
                    <a:cxn ang="0">
                      <a:pos x="2144" y="73"/>
                    </a:cxn>
                    <a:cxn ang="0">
                      <a:pos x="2134" y="189"/>
                    </a:cxn>
                    <a:cxn ang="0">
                      <a:pos x="2135" y="307"/>
                    </a:cxn>
                    <a:cxn ang="0">
                      <a:pos x="2039" y="297"/>
                    </a:cxn>
                    <a:cxn ang="0">
                      <a:pos x="1925" y="294"/>
                    </a:cxn>
                    <a:cxn ang="0">
                      <a:pos x="1803" y="294"/>
                    </a:cxn>
                    <a:cxn ang="0">
                      <a:pos x="1685" y="295"/>
                    </a:cxn>
                    <a:cxn ang="0">
                      <a:pos x="1582" y="295"/>
                    </a:cxn>
                    <a:cxn ang="0">
                      <a:pos x="1504" y="398"/>
                    </a:cxn>
                    <a:cxn ang="0">
                      <a:pos x="1487" y="564"/>
                    </a:cxn>
                    <a:cxn ang="0">
                      <a:pos x="1567" y="715"/>
                    </a:cxn>
                    <a:cxn ang="0">
                      <a:pos x="1501" y="712"/>
                    </a:cxn>
                    <a:cxn ang="0">
                      <a:pos x="1439" y="694"/>
                    </a:cxn>
                    <a:cxn ang="0">
                      <a:pos x="1383" y="667"/>
                    </a:cxn>
                    <a:cxn ang="0">
                      <a:pos x="1329" y="634"/>
                    </a:cxn>
                    <a:cxn ang="0">
                      <a:pos x="1278" y="600"/>
                    </a:cxn>
                    <a:cxn ang="0">
                      <a:pos x="1256" y="703"/>
                    </a:cxn>
                    <a:cxn ang="0">
                      <a:pos x="1233" y="795"/>
                    </a:cxn>
                    <a:cxn ang="0">
                      <a:pos x="1168" y="734"/>
                    </a:cxn>
                    <a:cxn ang="0">
                      <a:pos x="1111" y="672"/>
                    </a:cxn>
                    <a:cxn ang="0">
                      <a:pos x="1074" y="666"/>
                    </a:cxn>
                    <a:cxn ang="0">
                      <a:pos x="1036" y="691"/>
                    </a:cxn>
                    <a:cxn ang="0">
                      <a:pos x="998" y="713"/>
                    </a:cxn>
                    <a:cxn ang="0">
                      <a:pos x="960" y="734"/>
                    </a:cxn>
                    <a:cxn ang="0">
                      <a:pos x="917" y="756"/>
                    </a:cxn>
                    <a:cxn ang="0">
                      <a:pos x="892" y="745"/>
                    </a:cxn>
                    <a:cxn ang="0">
                      <a:pos x="902" y="662"/>
                    </a:cxn>
                    <a:cxn ang="0">
                      <a:pos x="887" y="581"/>
                    </a:cxn>
                    <a:cxn ang="0">
                      <a:pos x="856" y="583"/>
                    </a:cxn>
                    <a:cxn ang="0">
                      <a:pos x="820" y="614"/>
                    </a:cxn>
                    <a:cxn ang="0">
                      <a:pos x="773" y="637"/>
                    </a:cxn>
                    <a:cxn ang="0">
                      <a:pos x="723" y="655"/>
                    </a:cxn>
                    <a:cxn ang="0">
                      <a:pos x="671" y="670"/>
                    </a:cxn>
                    <a:cxn ang="0">
                      <a:pos x="642" y="661"/>
                    </a:cxn>
                    <a:cxn ang="0">
                      <a:pos x="673" y="589"/>
                    </a:cxn>
                    <a:cxn ang="0">
                      <a:pos x="691" y="531"/>
                    </a:cxn>
                    <a:cxn ang="0">
                      <a:pos x="656" y="509"/>
                    </a:cxn>
                    <a:cxn ang="0">
                      <a:pos x="603" y="500"/>
                    </a:cxn>
                    <a:cxn ang="0">
                      <a:pos x="542" y="496"/>
                    </a:cxn>
                    <a:cxn ang="0">
                      <a:pos x="478" y="494"/>
                    </a:cxn>
                    <a:cxn ang="0">
                      <a:pos x="421" y="492"/>
                    </a:cxn>
                    <a:cxn ang="0">
                      <a:pos x="411" y="474"/>
                    </a:cxn>
                    <a:cxn ang="0">
                      <a:pos x="485" y="434"/>
                    </a:cxn>
                    <a:cxn ang="0">
                      <a:pos x="550" y="383"/>
                    </a:cxn>
                    <a:cxn ang="0">
                      <a:pos x="511" y="364"/>
                    </a:cxn>
                    <a:cxn ang="0">
                      <a:pos x="407" y="365"/>
                    </a:cxn>
                    <a:cxn ang="0">
                      <a:pos x="290" y="368"/>
                    </a:cxn>
                    <a:cxn ang="0">
                      <a:pos x="172" y="372"/>
                    </a:cxn>
                    <a:cxn ang="0">
                      <a:pos x="69" y="378"/>
                    </a:cxn>
                    <a:cxn ang="0">
                      <a:pos x="12" y="303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2176" h="817">
                      <a:moveTo>
                        <a:pt x="2176" y="0"/>
                      </a:moveTo>
                      <a:lnTo>
                        <a:pt x="2156" y="35"/>
                      </a:lnTo>
                      <a:lnTo>
                        <a:pt x="2144" y="73"/>
                      </a:lnTo>
                      <a:lnTo>
                        <a:pt x="2136" y="111"/>
                      </a:lnTo>
                      <a:lnTo>
                        <a:pt x="2134" y="150"/>
                      </a:lnTo>
                      <a:lnTo>
                        <a:pt x="2134" y="189"/>
                      </a:lnTo>
                      <a:lnTo>
                        <a:pt x="2134" y="229"/>
                      </a:lnTo>
                      <a:lnTo>
                        <a:pt x="2135" y="268"/>
                      </a:lnTo>
                      <a:lnTo>
                        <a:pt x="2135" y="307"/>
                      </a:lnTo>
                      <a:lnTo>
                        <a:pt x="2106" y="303"/>
                      </a:lnTo>
                      <a:lnTo>
                        <a:pt x="2074" y="300"/>
                      </a:lnTo>
                      <a:lnTo>
                        <a:pt x="2039" y="297"/>
                      </a:lnTo>
                      <a:lnTo>
                        <a:pt x="2003" y="296"/>
                      </a:lnTo>
                      <a:lnTo>
                        <a:pt x="1964" y="295"/>
                      </a:lnTo>
                      <a:lnTo>
                        <a:pt x="1925" y="294"/>
                      </a:lnTo>
                      <a:lnTo>
                        <a:pt x="1885" y="294"/>
                      </a:lnTo>
                      <a:lnTo>
                        <a:pt x="1844" y="294"/>
                      </a:lnTo>
                      <a:lnTo>
                        <a:pt x="1803" y="294"/>
                      </a:lnTo>
                      <a:lnTo>
                        <a:pt x="1763" y="294"/>
                      </a:lnTo>
                      <a:lnTo>
                        <a:pt x="1724" y="295"/>
                      </a:lnTo>
                      <a:lnTo>
                        <a:pt x="1685" y="295"/>
                      </a:lnTo>
                      <a:lnTo>
                        <a:pt x="1649" y="295"/>
                      </a:lnTo>
                      <a:lnTo>
                        <a:pt x="1614" y="295"/>
                      </a:lnTo>
                      <a:lnTo>
                        <a:pt x="1582" y="295"/>
                      </a:lnTo>
                      <a:lnTo>
                        <a:pt x="1553" y="295"/>
                      </a:lnTo>
                      <a:lnTo>
                        <a:pt x="1526" y="346"/>
                      </a:lnTo>
                      <a:lnTo>
                        <a:pt x="1504" y="398"/>
                      </a:lnTo>
                      <a:lnTo>
                        <a:pt x="1489" y="453"/>
                      </a:lnTo>
                      <a:lnTo>
                        <a:pt x="1483" y="509"/>
                      </a:lnTo>
                      <a:lnTo>
                        <a:pt x="1487" y="564"/>
                      </a:lnTo>
                      <a:lnTo>
                        <a:pt x="1502" y="618"/>
                      </a:lnTo>
                      <a:lnTo>
                        <a:pt x="1527" y="669"/>
                      </a:lnTo>
                      <a:lnTo>
                        <a:pt x="1567" y="715"/>
                      </a:lnTo>
                      <a:lnTo>
                        <a:pt x="1544" y="716"/>
                      </a:lnTo>
                      <a:lnTo>
                        <a:pt x="1522" y="715"/>
                      </a:lnTo>
                      <a:lnTo>
                        <a:pt x="1501" y="712"/>
                      </a:lnTo>
                      <a:lnTo>
                        <a:pt x="1481" y="707"/>
                      </a:lnTo>
                      <a:lnTo>
                        <a:pt x="1459" y="702"/>
                      </a:lnTo>
                      <a:lnTo>
                        <a:pt x="1439" y="694"/>
                      </a:lnTo>
                      <a:lnTo>
                        <a:pt x="1421" y="686"/>
                      </a:lnTo>
                      <a:lnTo>
                        <a:pt x="1402" y="677"/>
                      </a:lnTo>
                      <a:lnTo>
                        <a:pt x="1383" y="667"/>
                      </a:lnTo>
                      <a:lnTo>
                        <a:pt x="1366" y="657"/>
                      </a:lnTo>
                      <a:lnTo>
                        <a:pt x="1347" y="645"/>
                      </a:lnTo>
                      <a:lnTo>
                        <a:pt x="1329" y="634"/>
                      </a:lnTo>
                      <a:lnTo>
                        <a:pt x="1312" y="623"/>
                      </a:lnTo>
                      <a:lnTo>
                        <a:pt x="1296" y="612"/>
                      </a:lnTo>
                      <a:lnTo>
                        <a:pt x="1278" y="600"/>
                      </a:lnTo>
                      <a:lnTo>
                        <a:pt x="1262" y="589"/>
                      </a:lnTo>
                      <a:lnTo>
                        <a:pt x="1262" y="646"/>
                      </a:lnTo>
                      <a:lnTo>
                        <a:pt x="1256" y="703"/>
                      </a:lnTo>
                      <a:lnTo>
                        <a:pt x="1248" y="760"/>
                      </a:lnTo>
                      <a:lnTo>
                        <a:pt x="1247" y="817"/>
                      </a:lnTo>
                      <a:lnTo>
                        <a:pt x="1233" y="795"/>
                      </a:lnTo>
                      <a:lnTo>
                        <a:pt x="1214" y="773"/>
                      </a:lnTo>
                      <a:lnTo>
                        <a:pt x="1192" y="754"/>
                      </a:lnTo>
                      <a:lnTo>
                        <a:pt x="1168" y="734"/>
                      </a:lnTo>
                      <a:lnTo>
                        <a:pt x="1146" y="715"/>
                      </a:lnTo>
                      <a:lnTo>
                        <a:pt x="1126" y="694"/>
                      </a:lnTo>
                      <a:lnTo>
                        <a:pt x="1111" y="672"/>
                      </a:lnTo>
                      <a:lnTo>
                        <a:pt x="1102" y="646"/>
                      </a:lnTo>
                      <a:lnTo>
                        <a:pt x="1088" y="657"/>
                      </a:lnTo>
                      <a:lnTo>
                        <a:pt x="1074" y="666"/>
                      </a:lnTo>
                      <a:lnTo>
                        <a:pt x="1061" y="675"/>
                      </a:lnTo>
                      <a:lnTo>
                        <a:pt x="1048" y="683"/>
                      </a:lnTo>
                      <a:lnTo>
                        <a:pt x="1036" y="691"/>
                      </a:lnTo>
                      <a:lnTo>
                        <a:pt x="1023" y="699"/>
                      </a:lnTo>
                      <a:lnTo>
                        <a:pt x="1011" y="706"/>
                      </a:lnTo>
                      <a:lnTo>
                        <a:pt x="998" y="713"/>
                      </a:lnTo>
                      <a:lnTo>
                        <a:pt x="985" y="720"/>
                      </a:lnTo>
                      <a:lnTo>
                        <a:pt x="972" y="727"/>
                      </a:lnTo>
                      <a:lnTo>
                        <a:pt x="960" y="734"/>
                      </a:lnTo>
                      <a:lnTo>
                        <a:pt x="946" y="742"/>
                      </a:lnTo>
                      <a:lnTo>
                        <a:pt x="932" y="749"/>
                      </a:lnTo>
                      <a:lnTo>
                        <a:pt x="917" y="756"/>
                      </a:lnTo>
                      <a:lnTo>
                        <a:pt x="902" y="763"/>
                      </a:lnTo>
                      <a:lnTo>
                        <a:pt x="887" y="771"/>
                      </a:lnTo>
                      <a:lnTo>
                        <a:pt x="892" y="745"/>
                      </a:lnTo>
                      <a:lnTo>
                        <a:pt x="897" y="717"/>
                      </a:lnTo>
                      <a:lnTo>
                        <a:pt x="900" y="689"/>
                      </a:lnTo>
                      <a:lnTo>
                        <a:pt x="902" y="662"/>
                      </a:lnTo>
                      <a:lnTo>
                        <a:pt x="901" y="634"/>
                      </a:lnTo>
                      <a:lnTo>
                        <a:pt x="896" y="607"/>
                      </a:lnTo>
                      <a:lnTo>
                        <a:pt x="887" y="581"/>
                      </a:lnTo>
                      <a:lnTo>
                        <a:pt x="872" y="555"/>
                      </a:lnTo>
                      <a:lnTo>
                        <a:pt x="865" y="570"/>
                      </a:lnTo>
                      <a:lnTo>
                        <a:pt x="856" y="583"/>
                      </a:lnTo>
                      <a:lnTo>
                        <a:pt x="845" y="594"/>
                      </a:lnTo>
                      <a:lnTo>
                        <a:pt x="833" y="604"/>
                      </a:lnTo>
                      <a:lnTo>
                        <a:pt x="820" y="614"/>
                      </a:lnTo>
                      <a:lnTo>
                        <a:pt x="805" y="623"/>
                      </a:lnTo>
                      <a:lnTo>
                        <a:pt x="790" y="630"/>
                      </a:lnTo>
                      <a:lnTo>
                        <a:pt x="773" y="637"/>
                      </a:lnTo>
                      <a:lnTo>
                        <a:pt x="757" y="643"/>
                      </a:lnTo>
                      <a:lnTo>
                        <a:pt x="740" y="649"/>
                      </a:lnTo>
                      <a:lnTo>
                        <a:pt x="723" y="655"/>
                      </a:lnTo>
                      <a:lnTo>
                        <a:pt x="706" y="661"/>
                      </a:lnTo>
                      <a:lnTo>
                        <a:pt x="688" y="665"/>
                      </a:lnTo>
                      <a:lnTo>
                        <a:pt x="671" y="670"/>
                      </a:lnTo>
                      <a:lnTo>
                        <a:pt x="653" y="675"/>
                      </a:lnTo>
                      <a:lnTo>
                        <a:pt x="637" y="680"/>
                      </a:lnTo>
                      <a:lnTo>
                        <a:pt x="642" y="661"/>
                      </a:lnTo>
                      <a:lnTo>
                        <a:pt x="651" y="638"/>
                      </a:lnTo>
                      <a:lnTo>
                        <a:pt x="662" y="614"/>
                      </a:lnTo>
                      <a:lnTo>
                        <a:pt x="673" y="589"/>
                      </a:lnTo>
                      <a:lnTo>
                        <a:pt x="683" y="567"/>
                      </a:lnTo>
                      <a:lnTo>
                        <a:pt x="690" y="546"/>
                      </a:lnTo>
                      <a:lnTo>
                        <a:pt x="691" y="531"/>
                      </a:lnTo>
                      <a:lnTo>
                        <a:pt x="683" y="520"/>
                      </a:lnTo>
                      <a:lnTo>
                        <a:pt x="671" y="514"/>
                      </a:lnTo>
                      <a:lnTo>
                        <a:pt x="656" y="509"/>
                      </a:lnTo>
                      <a:lnTo>
                        <a:pt x="640" y="505"/>
                      </a:lnTo>
                      <a:lnTo>
                        <a:pt x="622" y="502"/>
                      </a:lnTo>
                      <a:lnTo>
                        <a:pt x="603" y="500"/>
                      </a:lnTo>
                      <a:lnTo>
                        <a:pt x="583" y="498"/>
                      </a:lnTo>
                      <a:lnTo>
                        <a:pt x="563" y="497"/>
                      </a:lnTo>
                      <a:lnTo>
                        <a:pt x="542" y="496"/>
                      </a:lnTo>
                      <a:lnTo>
                        <a:pt x="521" y="495"/>
                      </a:lnTo>
                      <a:lnTo>
                        <a:pt x="500" y="495"/>
                      </a:lnTo>
                      <a:lnTo>
                        <a:pt x="478" y="494"/>
                      </a:lnTo>
                      <a:lnTo>
                        <a:pt x="459" y="494"/>
                      </a:lnTo>
                      <a:lnTo>
                        <a:pt x="439" y="493"/>
                      </a:lnTo>
                      <a:lnTo>
                        <a:pt x="421" y="492"/>
                      </a:lnTo>
                      <a:lnTo>
                        <a:pt x="404" y="490"/>
                      </a:lnTo>
                      <a:lnTo>
                        <a:pt x="387" y="488"/>
                      </a:lnTo>
                      <a:lnTo>
                        <a:pt x="411" y="474"/>
                      </a:lnTo>
                      <a:lnTo>
                        <a:pt x="436" y="460"/>
                      </a:lnTo>
                      <a:lnTo>
                        <a:pt x="461" y="447"/>
                      </a:lnTo>
                      <a:lnTo>
                        <a:pt x="485" y="434"/>
                      </a:lnTo>
                      <a:lnTo>
                        <a:pt x="508" y="418"/>
                      </a:lnTo>
                      <a:lnTo>
                        <a:pt x="530" y="402"/>
                      </a:lnTo>
                      <a:lnTo>
                        <a:pt x="550" y="383"/>
                      </a:lnTo>
                      <a:lnTo>
                        <a:pt x="567" y="363"/>
                      </a:lnTo>
                      <a:lnTo>
                        <a:pt x="541" y="364"/>
                      </a:lnTo>
                      <a:lnTo>
                        <a:pt x="511" y="364"/>
                      </a:lnTo>
                      <a:lnTo>
                        <a:pt x="478" y="364"/>
                      </a:lnTo>
                      <a:lnTo>
                        <a:pt x="444" y="365"/>
                      </a:lnTo>
                      <a:lnTo>
                        <a:pt x="407" y="365"/>
                      </a:lnTo>
                      <a:lnTo>
                        <a:pt x="369" y="366"/>
                      </a:lnTo>
                      <a:lnTo>
                        <a:pt x="330" y="367"/>
                      </a:lnTo>
                      <a:lnTo>
                        <a:pt x="290" y="368"/>
                      </a:lnTo>
                      <a:lnTo>
                        <a:pt x="250" y="369"/>
                      </a:lnTo>
                      <a:lnTo>
                        <a:pt x="211" y="370"/>
                      </a:lnTo>
                      <a:lnTo>
                        <a:pt x="172" y="372"/>
                      </a:lnTo>
                      <a:lnTo>
                        <a:pt x="136" y="374"/>
                      </a:lnTo>
                      <a:lnTo>
                        <a:pt x="101" y="376"/>
                      </a:lnTo>
                      <a:lnTo>
                        <a:pt x="69" y="378"/>
                      </a:lnTo>
                      <a:lnTo>
                        <a:pt x="40" y="381"/>
                      </a:lnTo>
                      <a:lnTo>
                        <a:pt x="14" y="385"/>
                      </a:lnTo>
                      <a:lnTo>
                        <a:pt x="12" y="303"/>
                      </a:lnTo>
                      <a:lnTo>
                        <a:pt x="16" y="221"/>
                      </a:lnTo>
                      <a:lnTo>
                        <a:pt x="15" y="138"/>
                      </a:lnTo>
                      <a:lnTo>
                        <a:pt x="0" y="56"/>
                      </a:lnTo>
                      <a:lnTo>
                        <a:pt x="217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4" name="Freeform 74"/>
                <p:cNvSpPr>
                  <a:spLocks/>
                </p:cNvSpPr>
                <p:nvPr/>
              </p:nvSpPr>
              <p:spPr bwMode="auto">
                <a:xfrm>
                  <a:off x="3380" y="2443"/>
                  <a:ext cx="59" cy="318"/>
                </a:xfrm>
                <a:custGeom>
                  <a:avLst/>
                  <a:gdLst/>
                  <a:ahLst/>
                  <a:cxnLst>
                    <a:cxn ang="0">
                      <a:pos x="9" y="316"/>
                    </a:cxn>
                    <a:cxn ang="0">
                      <a:pos x="18" y="310"/>
                    </a:cxn>
                    <a:cxn ang="0">
                      <a:pos x="19" y="271"/>
                    </a:cxn>
                    <a:cxn ang="0">
                      <a:pos x="18" y="232"/>
                    </a:cxn>
                    <a:cxn ang="0">
                      <a:pos x="18" y="192"/>
                    </a:cxn>
                    <a:cxn ang="0">
                      <a:pos x="18" y="153"/>
                    </a:cxn>
                    <a:cxn ang="0">
                      <a:pos x="19" y="114"/>
                    </a:cxn>
                    <a:cxn ang="0">
                      <a:pos x="26" y="77"/>
                    </a:cxn>
                    <a:cxn ang="0">
                      <a:pos x="39" y="41"/>
                    </a:cxn>
                    <a:cxn ang="0">
                      <a:pos x="59" y="6"/>
                    </a:cxn>
                    <a:cxn ang="0">
                      <a:pos x="44" y="0"/>
                    </a:cxn>
                    <a:cxn ang="0">
                      <a:pos x="24" y="36"/>
                    </a:cxn>
                    <a:cxn ang="0">
                      <a:pos x="11" y="75"/>
                    </a:cxn>
                    <a:cxn ang="0">
                      <a:pos x="4" y="114"/>
                    </a:cxn>
                    <a:cxn ang="0">
                      <a:pos x="0" y="153"/>
                    </a:cxn>
                    <a:cxn ang="0">
                      <a:pos x="0" y="192"/>
                    </a:cxn>
                    <a:cxn ang="0">
                      <a:pos x="0" y="232"/>
                    </a:cxn>
                    <a:cxn ang="0">
                      <a:pos x="1" y="271"/>
                    </a:cxn>
                    <a:cxn ang="0">
                      <a:pos x="3" y="310"/>
                    </a:cxn>
                    <a:cxn ang="0">
                      <a:pos x="11" y="303"/>
                    </a:cxn>
                    <a:cxn ang="0">
                      <a:pos x="9" y="316"/>
                    </a:cxn>
                    <a:cxn ang="0">
                      <a:pos x="18" y="318"/>
                    </a:cxn>
                    <a:cxn ang="0">
                      <a:pos x="18" y="310"/>
                    </a:cxn>
                    <a:cxn ang="0">
                      <a:pos x="9" y="316"/>
                    </a:cxn>
                  </a:cxnLst>
                  <a:rect l="0" t="0" r="r" b="b"/>
                  <a:pathLst>
                    <a:path w="59" h="318">
                      <a:moveTo>
                        <a:pt x="9" y="316"/>
                      </a:moveTo>
                      <a:lnTo>
                        <a:pt x="18" y="310"/>
                      </a:lnTo>
                      <a:lnTo>
                        <a:pt x="19" y="271"/>
                      </a:lnTo>
                      <a:lnTo>
                        <a:pt x="18" y="232"/>
                      </a:lnTo>
                      <a:lnTo>
                        <a:pt x="18" y="192"/>
                      </a:lnTo>
                      <a:lnTo>
                        <a:pt x="18" y="153"/>
                      </a:lnTo>
                      <a:lnTo>
                        <a:pt x="19" y="114"/>
                      </a:lnTo>
                      <a:lnTo>
                        <a:pt x="26" y="77"/>
                      </a:lnTo>
                      <a:lnTo>
                        <a:pt x="39" y="41"/>
                      </a:lnTo>
                      <a:lnTo>
                        <a:pt x="59" y="6"/>
                      </a:lnTo>
                      <a:lnTo>
                        <a:pt x="44" y="0"/>
                      </a:lnTo>
                      <a:lnTo>
                        <a:pt x="24" y="36"/>
                      </a:lnTo>
                      <a:lnTo>
                        <a:pt x="11" y="75"/>
                      </a:lnTo>
                      <a:lnTo>
                        <a:pt x="4" y="114"/>
                      </a:lnTo>
                      <a:lnTo>
                        <a:pt x="0" y="153"/>
                      </a:lnTo>
                      <a:lnTo>
                        <a:pt x="0" y="192"/>
                      </a:lnTo>
                      <a:lnTo>
                        <a:pt x="0" y="232"/>
                      </a:lnTo>
                      <a:lnTo>
                        <a:pt x="1" y="271"/>
                      </a:lnTo>
                      <a:lnTo>
                        <a:pt x="3" y="310"/>
                      </a:lnTo>
                      <a:lnTo>
                        <a:pt x="11" y="303"/>
                      </a:lnTo>
                      <a:lnTo>
                        <a:pt x="9" y="316"/>
                      </a:lnTo>
                      <a:lnTo>
                        <a:pt x="18" y="318"/>
                      </a:lnTo>
                      <a:lnTo>
                        <a:pt x="18" y="310"/>
                      </a:lnTo>
                      <a:lnTo>
                        <a:pt x="9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5" name="Freeform 75"/>
                <p:cNvSpPr>
                  <a:spLocks/>
                </p:cNvSpPr>
                <p:nvPr/>
              </p:nvSpPr>
              <p:spPr bwMode="auto">
                <a:xfrm>
                  <a:off x="2801" y="2733"/>
                  <a:ext cx="590" cy="26"/>
                </a:xfrm>
                <a:custGeom>
                  <a:avLst/>
                  <a:gdLst/>
                  <a:ahLst/>
                  <a:cxnLst>
                    <a:cxn ang="0">
                      <a:pos x="14" y="11"/>
                    </a:cxn>
                    <a:cxn ang="0">
                      <a:pos x="7" y="15"/>
                    </a:cxn>
                    <a:cxn ang="0">
                      <a:pos x="36" y="16"/>
                    </a:cxn>
                    <a:cxn ang="0">
                      <a:pos x="68" y="16"/>
                    </a:cxn>
                    <a:cxn ang="0">
                      <a:pos x="103" y="16"/>
                    </a:cxn>
                    <a:cxn ang="0">
                      <a:pos x="139" y="16"/>
                    </a:cxn>
                    <a:cxn ang="0">
                      <a:pos x="178" y="16"/>
                    </a:cxn>
                    <a:cxn ang="0">
                      <a:pos x="217" y="15"/>
                    </a:cxn>
                    <a:cxn ang="0">
                      <a:pos x="257" y="15"/>
                    </a:cxn>
                    <a:cxn ang="0">
                      <a:pos x="298" y="15"/>
                    </a:cxn>
                    <a:cxn ang="0">
                      <a:pos x="339" y="15"/>
                    </a:cxn>
                    <a:cxn ang="0">
                      <a:pos x="379" y="15"/>
                    </a:cxn>
                    <a:cxn ang="0">
                      <a:pos x="418" y="15"/>
                    </a:cxn>
                    <a:cxn ang="0">
                      <a:pos x="457" y="16"/>
                    </a:cxn>
                    <a:cxn ang="0">
                      <a:pos x="493" y="17"/>
                    </a:cxn>
                    <a:cxn ang="0">
                      <a:pos x="528" y="20"/>
                    </a:cxn>
                    <a:cxn ang="0">
                      <a:pos x="560" y="22"/>
                    </a:cxn>
                    <a:cxn ang="0">
                      <a:pos x="588" y="26"/>
                    </a:cxn>
                    <a:cxn ang="0">
                      <a:pos x="590" y="13"/>
                    </a:cxn>
                    <a:cxn ang="0">
                      <a:pos x="560" y="9"/>
                    </a:cxn>
                    <a:cxn ang="0">
                      <a:pos x="528" y="7"/>
                    </a:cxn>
                    <a:cxn ang="0">
                      <a:pos x="493" y="4"/>
                    </a:cxn>
                    <a:cxn ang="0">
                      <a:pos x="457" y="3"/>
                    </a:cxn>
                    <a:cxn ang="0">
                      <a:pos x="418" y="2"/>
                    </a:cxn>
                    <a:cxn ang="0">
                      <a:pos x="379" y="0"/>
                    </a:cxn>
                    <a:cxn ang="0">
                      <a:pos x="339" y="0"/>
                    </a:cxn>
                    <a:cxn ang="0">
                      <a:pos x="298" y="0"/>
                    </a:cxn>
                    <a:cxn ang="0">
                      <a:pos x="257" y="0"/>
                    </a:cxn>
                    <a:cxn ang="0">
                      <a:pos x="217" y="0"/>
                    </a:cxn>
                    <a:cxn ang="0">
                      <a:pos x="178" y="1"/>
                    </a:cxn>
                    <a:cxn ang="0">
                      <a:pos x="139" y="1"/>
                    </a:cxn>
                    <a:cxn ang="0">
                      <a:pos x="103" y="1"/>
                    </a:cxn>
                    <a:cxn ang="0">
                      <a:pos x="68" y="1"/>
                    </a:cxn>
                    <a:cxn ang="0">
                      <a:pos x="36" y="1"/>
                    </a:cxn>
                    <a:cxn ang="0">
                      <a:pos x="7" y="2"/>
                    </a:cxn>
                    <a:cxn ang="0">
                      <a:pos x="0" y="5"/>
                    </a:cxn>
                    <a:cxn ang="0">
                      <a:pos x="7" y="2"/>
                    </a:cxn>
                    <a:cxn ang="0">
                      <a:pos x="2" y="1"/>
                    </a:cxn>
                    <a:cxn ang="0">
                      <a:pos x="0" y="5"/>
                    </a:cxn>
                    <a:cxn ang="0">
                      <a:pos x="14" y="11"/>
                    </a:cxn>
                  </a:cxnLst>
                  <a:rect l="0" t="0" r="r" b="b"/>
                  <a:pathLst>
                    <a:path w="590" h="26">
                      <a:moveTo>
                        <a:pt x="14" y="11"/>
                      </a:moveTo>
                      <a:lnTo>
                        <a:pt x="7" y="15"/>
                      </a:lnTo>
                      <a:lnTo>
                        <a:pt x="36" y="16"/>
                      </a:lnTo>
                      <a:lnTo>
                        <a:pt x="68" y="16"/>
                      </a:lnTo>
                      <a:lnTo>
                        <a:pt x="103" y="16"/>
                      </a:lnTo>
                      <a:lnTo>
                        <a:pt x="139" y="16"/>
                      </a:lnTo>
                      <a:lnTo>
                        <a:pt x="178" y="16"/>
                      </a:lnTo>
                      <a:lnTo>
                        <a:pt x="217" y="15"/>
                      </a:lnTo>
                      <a:lnTo>
                        <a:pt x="257" y="15"/>
                      </a:lnTo>
                      <a:lnTo>
                        <a:pt x="298" y="15"/>
                      </a:lnTo>
                      <a:lnTo>
                        <a:pt x="339" y="15"/>
                      </a:lnTo>
                      <a:lnTo>
                        <a:pt x="379" y="15"/>
                      </a:lnTo>
                      <a:lnTo>
                        <a:pt x="418" y="15"/>
                      </a:lnTo>
                      <a:lnTo>
                        <a:pt x="457" y="16"/>
                      </a:lnTo>
                      <a:lnTo>
                        <a:pt x="493" y="17"/>
                      </a:lnTo>
                      <a:lnTo>
                        <a:pt x="528" y="20"/>
                      </a:lnTo>
                      <a:lnTo>
                        <a:pt x="560" y="22"/>
                      </a:lnTo>
                      <a:lnTo>
                        <a:pt x="588" y="26"/>
                      </a:lnTo>
                      <a:lnTo>
                        <a:pt x="590" y="13"/>
                      </a:lnTo>
                      <a:lnTo>
                        <a:pt x="560" y="9"/>
                      </a:lnTo>
                      <a:lnTo>
                        <a:pt x="528" y="7"/>
                      </a:lnTo>
                      <a:lnTo>
                        <a:pt x="493" y="4"/>
                      </a:lnTo>
                      <a:lnTo>
                        <a:pt x="457" y="3"/>
                      </a:lnTo>
                      <a:lnTo>
                        <a:pt x="418" y="2"/>
                      </a:lnTo>
                      <a:lnTo>
                        <a:pt x="379" y="0"/>
                      </a:lnTo>
                      <a:lnTo>
                        <a:pt x="339" y="0"/>
                      </a:lnTo>
                      <a:lnTo>
                        <a:pt x="298" y="0"/>
                      </a:lnTo>
                      <a:lnTo>
                        <a:pt x="257" y="0"/>
                      </a:lnTo>
                      <a:lnTo>
                        <a:pt x="217" y="0"/>
                      </a:lnTo>
                      <a:lnTo>
                        <a:pt x="178" y="1"/>
                      </a:lnTo>
                      <a:lnTo>
                        <a:pt x="139" y="1"/>
                      </a:lnTo>
                      <a:lnTo>
                        <a:pt x="103" y="1"/>
                      </a:lnTo>
                      <a:lnTo>
                        <a:pt x="68" y="1"/>
                      </a:lnTo>
                      <a:lnTo>
                        <a:pt x="36" y="1"/>
                      </a:lnTo>
                      <a:lnTo>
                        <a:pt x="7" y="2"/>
                      </a:lnTo>
                      <a:lnTo>
                        <a:pt x="0" y="5"/>
                      </a:lnTo>
                      <a:lnTo>
                        <a:pt x="7" y="2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6" name="Freeform 76"/>
                <p:cNvSpPr>
                  <a:spLocks/>
                </p:cNvSpPr>
                <p:nvPr/>
              </p:nvSpPr>
              <p:spPr bwMode="auto">
                <a:xfrm>
                  <a:off x="2729" y="2738"/>
                  <a:ext cx="110" cy="429"/>
                </a:xfrm>
                <a:custGeom>
                  <a:avLst/>
                  <a:gdLst/>
                  <a:ahLst/>
                  <a:cxnLst>
                    <a:cxn ang="0">
                      <a:pos x="93" y="429"/>
                    </a:cxn>
                    <a:cxn ang="0">
                      <a:pos x="99" y="419"/>
                    </a:cxn>
                    <a:cxn ang="0">
                      <a:pos x="60" y="374"/>
                    </a:cxn>
                    <a:cxn ang="0">
                      <a:pos x="35" y="324"/>
                    </a:cxn>
                    <a:cxn ang="0">
                      <a:pos x="20" y="272"/>
                    </a:cxn>
                    <a:cxn ang="0">
                      <a:pos x="18" y="217"/>
                    </a:cxn>
                    <a:cxn ang="0">
                      <a:pos x="23" y="162"/>
                    </a:cxn>
                    <a:cxn ang="0">
                      <a:pos x="38" y="107"/>
                    </a:cxn>
                    <a:cxn ang="0">
                      <a:pos x="59" y="56"/>
                    </a:cxn>
                    <a:cxn ang="0">
                      <a:pos x="86" y="6"/>
                    </a:cxn>
                    <a:cxn ang="0">
                      <a:pos x="72" y="0"/>
                    </a:cxn>
                    <a:cxn ang="0">
                      <a:pos x="44" y="51"/>
                    </a:cxn>
                    <a:cxn ang="0">
                      <a:pos x="23" y="105"/>
                    </a:cxn>
                    <a:cxn ang="0">
                      <a:pos x="8" y="160"/>
                    </a:cxn>
                    <a:cxn ang="0">
                      <a:pos x="0" y="217"/>
                    </a:cxn>
                    <a:cxn ang="0">
                      <a:pos x="5" y="272"/>
                    </a:cxn>
                    <a:cxn ang="0">
                      <a:pos x="20" y="328"/>
                    </a:cxn>
                    <a:cxn ang="0">
                      <a:pos x="45" y="380"/>
                    </a:cxn>
                    <a:cxn ang="0">
                      <a:pos x="86" y="427"/>
                    </a:cxn>
                    <a:cxn ang="0">
                      <a:pos x="93" y="417"/>
                    </a:cxn>
                    <a:cxn ang="0">
                      <a:pos x="93" y="429"/>
                    </a:cxn>
                    <a:cxn ang="0">
                      <a:pos x="110" y="428"/>
                    </a:cxn>
                    <a:cxn ang="0">
                      <a:pos x="99" y="419"/>
                    </a:cxn>
                    <a:cxn ang="0">
                      <a:pos x="93" y="429"/>
                    </a:cxn>
                  </a:cxnLst>
                  <a:rect l="0" t="0" r="r" b="b"/>
                  <a:pathLst>
                    <a:path w="110" h="429">
                      <a:moveTo>
                        <a:pt x="93" y="429"/>
                      </a:moveTo>
                      <a:lnTo>
                        <a:pt x="99" y="419"/>
                      </a:lnTo>
                      <a:lnTo>
                        <a:pt x="60" y="374"/>
                      </a:lnTo>
                      <a:lnTo>
                        <a:pt x="35" y="324"/>
                      </a:lnTo>
                      <a:lnTo>
                        <a:pt x="20" y="272"/>
                      </a:lnTo>
                      <a:lnTo>
                        <a:pt x="18" y="217"/>
                      </a:lnTo>
                      <a:lnTo>
                        <a:pt x="23" y="162"/>
                      </a:lnTo>
                      <a:lnTo>
                        <a:pt x="38" y="107"/>
                      </a:lnTo>
                      <a:lnTo>
                        <a:pt x="59" y="56"/>
                      </a:lnTo>
                      <a:lnTo>
                        <a:pt x="86" y="6"/>
                      </a:lnTo>
                      <a:lnTo>
                        <a:pt x="72" y="0"/>
                      </a:lnTo>
                      <a:lnTo>
                        <a:pt x="44" y="51"/>
                      </a:lnTo>
                      <a:lnTo>
                        <a:pt x="23" y="105"/>
                      </a:lnTo>
                      <a:lnTo>
                        <a:pt x="8" y="160"/>
                      </a:lnTo>
                      <a:lnTo>
                        <a:pt x="0" y="217"/>
                      </a:lnTo>
                      <a:lnTo>
                        <a:pt x="5" y="272"/>
                      </a:lnTo>
                      <a:lnTo>
                        <a:pt x="20" y="328"/>
                      </a:lnTo>
                      <a:lnTo>
                        <a:pt x="45" y="380"/>
                      </a:lnTo>
                      <a:lnTo>
                        <a:pt x="86" y="427"/>
                      </a:lnTo>
                      <a:lnTo>
                        <a:pt x="93" y="417"/>
                      </a:lnTo>
                      <a:lnTo>
                        <a:pt x="93" y="429"/>
                      </a:lnTo>
                      <a:lnTo>
                        <a:pt x="110" y="428"/>
                      </a:lnTo>
                      <a:lnTo>
                        <a:pt x="99" y="419"/>
                      </a:lnTo>
                      <a:lnTo>
                        <a:pt x="93" y="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7" name="Freeform 77"/>
                <p:cNvSpPr>
                  <a:spLocks/>
                </p:cNvSpPr>
                <p:nvPr/>
              </p:nvSpPr>
              <p:spPr bwMode="auto">
                <a:xfrm>
                  <a:off x="2507" y="3020"/>
                  <a:ext cx="315" cy="149"/>
                </a:xfrm>
                <a:custGeom>
                  <a:avLst/>
                  <a:gdLst/>
                  <a:ahLst/>
                  <a:cxnLst>
                    <a:cxn ang="0">
                      <a:pos x="17" y="15"/>
                    </a:cxn>
                    <a:cxn ang="0">
                      <a:pos x="5" y="20"/>
                    </a:cxn>
                    <a:cxn ang="0">
                      <a:pos x="21" y="31"/>
                    </a:cxn>
                    <a:cxn ang="0">
                      <a:pos x="39" y="43"/>
                    </a:cxn>
                    <a:cxn ang="0">
                      <a:pos x="55" y="54"/>
                    </a:cxn>
                    <a:cxn ang="0">
                      <a:pos x="72" y="65"/>
                    </a:cxn>
                    <a:cxn ang="0">
                      <a:pos x="90" y="76"/>
                    </a:cxn>
                    <a:cxn ang="0">
                      <a:pos x="109" y="88"/>
                    </a:cxn>
                    <a:cxn ang="0">
                      <a:pos x="127" y="98"/>
                    </a:cxn>
                    <a:cxn ang="0">
                      <a:pos x="146" y="108"/>
                    </a:cxn>
                    <a:cxn ang="0">
                      <a:pos x="165" y="118"/>
                    </a:cxn>
                    <a:cxn ang="0">
                      <a:pos x="184" y="127"/>
                    </a:cxn>
                    <a:cxn ang="0">
                      <a:pos x="205" y="134"/>
                    </a:cxn>
                    <a:cxn ang="0">
                      <a:pos x="226" y="139"/>
                    </a:cxn>
                    <a:cxn ang="0">
                      <a:pos x="247" y="144"/>
                    </a:cxn>
                    <a:cxn ang="0">
                      <a:pos x="270" y="147"/>
                    </a:cxn>
                    <a:cxn ang="0">
                      <a:pos x="292" y="149"/>
                    </a:cxn>
                    <a:cxn ang="0">
                      <a:pos x="315" y="147"/>
                    </a:cxn>
                    <a:cxn ang="0">
                      <a:pos x="315" y="135"/>
                    </a:cxn>
                    <a:cxn ang="0">
                      <a:pos x="292" y="135"/>
                    </a:cxn>
                    <a:cxn ang="0">
                      <a:pos x="270" y="135"/>
                    </a:cxn>
                    <a:cxn ang="0">
                      <a:pos x="250" y="132"/>
                    </a:cxn>
                    <a:cxn ang="0">
                      <a:pos x="231" y="127"/>
                    </a:cxn>
                    <a:cxn ang="0">
                      <a:pos x="210" y="121"/>
                    </a:cxn>
                    <a:cxn ang="0">
                      <a:pos x="191" y="114"/>
                    </a:cxn>
                    <a:cxn ang="0">
                      <a:pos x="172" y="106"/>
                    </a:cxn>
                    <a:cxn ang="0">
                      <a:pos x="154" y="98"/>
                    </a:cxn>
                    <a:cxn ang="0">
                      <a:pos x="135" y="88"/>
                    </a:cxn>
                    <a:cxn ang="0">
                      <a:pos x="119" y="77"/>
                    </a:cxn>
                    <a:cxn ang="0">
                      <a:pos x="100" y="66"/>
                    </a:cxn>
                    <a:cxn ang="0">
                      <a:pos x="82" y="55"/>
                    </a:cxn>
                    <a:cxn ang="0">
                      <a:pos x="65" y="44"/>
                    </a:cxn>
                    <a:cxn ang="0">
                      <a:pos x="49" y="32"/>
                    </a:cxn>
                    <a:cxn ang="0">
                      <a:pos x="31" y="21"/>
                    </a:cxn>
                    <a:cxn ang="0">
                      <a:pos x="15" y="10"/>
                    </a:cxn>
                    <a:cxn ang="0">
                      <a:pos x="2" y="15"/>
                    </a:cxn>
                    <a:cxn ang="0">
                      <a:pos x="15" y="10"/>
                    </a:cxn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17" y="15"/>
                    </a:cxn>
                  </a:cxnLst>
                  <a:rect l="0" t="0" r="r" b="b"/>
                  <a:pathLst>
                    <a:path w="315" h="149">
                      <a:moveTo>
                        <a:pt x="17" y="15"/>
                      </a:moveTo>
                      <a:lnTo>
                        <a:pt x="5" y="20"/>
                      </a:lnTo>
                      <a:lnTo>
                        <a:pt x="21" y="31"/>
                      </a:lnTo>
                      <a:lnTo>
                        <a:pt x="39" y="43"/>
                      </a:lnTo>
                      <a:lnTo>
                        <a:pt x="55" y="54"/>
                      </a:lnTo>
                      <a:lnTo>
                        <a:pt x="72" y="65"/>
                      </a:lnTo>
                      <a:lnTo>
                        <a:pt x="90" y="76"/>
                      </a:lnTo>
                      <a:lnTo>
                        <a:pt x="109" y="88"/>
                      </a:lnTo>
                      <a:lnTo>
                        <a:pt x="127" y="98"/>
                      </a:lnTo>
                      <a:lnTo>
                        <a:pt x="146" y="108"/>
                      </a:lnTo>
                      <a:lnTo>
                        <a:pt x="165" y="118"/>
                      </a:lnTo>
                      <a:lnTo>
                        <a:pt x="184" y="127"/>
                      </a:lnTo>
                      <a:lnTo>
                        <a:pt x="205" y="134"/>
                      </a:lnTo>
                      <a:lnTo>
                        <a:pt x="226" y="139"/>
                      </a:lnTo>
                      <a:lnTo>
                        <a:pt x="247" y="144"/>
                      </a:lnTo>
                      <a:lnTo>
                        <a:pt x="270" y="147"/>
                      </a:lnTo>
                      <a:lnTo>
                        <a:pt x="292" y="149"/>
                      </a:lnTo>
                      <a:lnTo>
                        <a:pt x="315" y="147"/>
                      </a:lnTo>
                      <a:lnTo>
                        <a:pt x="315" y="135"/>
                      </a:lnTo>
                      <a:lnTo>
                        <a:pt x="292" y="135"/>
                      </a:lnTo>
                      <a:lnTo>
                        <a:pt x="270" y="135"/>
                      </a:lnTo>
                      <a:lnTo>
                        <a:pt x="250" y="132"/>
                      </a:lnTo>
                      <a:lnTo>
                        <a:pt x="231" y="127"/>
                      </a:lnTo>
                      <a:lnTo>
                        <a:pt x="210" y="121"/>
                      </a:lnTo>
                      <a:lnTo>
                        <a:pt x="191" y="114"/>
                      </a:lnTo>
                      <a:lnTo>
                        <a:pt x="172" y="106"/>
                      </a:lnTo>
                      <a:lnTo>
                        <a:pt x="154" y="98"/>
                      </a:lnTo>
                      <a:lnTo>
                        <a:pt x="135" y="88"/>
                      </a:lnTo>
                      <a:lnTo>
                        <a:pt x="119" y="77"/>
                      </a:lnTo>
                      <a:lnTo>
                        <a:pt x="100" y="66"/>
                      </a:lnTo>
                      <a:lnTo>
                        <a:pt x="82" y="55"/>
                      </a:lnTo>
                      <a:lnTo>
                        <a:pt x="65" y="44"/>
                      </a:lnTo>
                      <a:lnTo>
                        <a:pt x="49" y="32"/>
                      </a:lnTo>
                      <a:lnTo>
                        <a:pt x="31" y="21"/>
                      </a:lnTo>
                      <a:lnTo>
                        <a:pt x="15" y="10"/>
                      </a:lnTo>
                      <a:lnTo>
                        <a:pt x="2" y="15"/>
                      </a:lnTo>
                      <a:lnTo>
                        <a:pt x="15" y="10"/>
                      </a:lnTo>
                      <a:lnTo>
                        <a:pt x="0" y="0"/>
                      </a:lnTo>
                      <a:lnTo>
                        <a:pt x="2" y="15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8" name="Freeform 78"/>
                <p:cNvSpPr>
                  <a:spLocks/>
                </p:cNvSpPr>
                <p:nvPr/>
              </p:nvSpPr>
              <p:spPr bwMode="auto">
                <a:xfrm>
                  <a:off x="2494" y="3035"/>
                  <a:ext cx="30" cy="274"/>
                </a:xfrm>
                <a:custGeom>
                  <a:avLst/>
                  <a:gdLst/>
                  <a:ahLst/>
                  <a:cxnLst>
                    <a:cxn ang="0">
                      <a:pos x="0" y="230"/>
                    </a:cxn>
                    <a:cxn ang="0">
                      <a:pos x="15" y="228"/>
                    </a:cxn>
                    <a:cxn ang="0">
                      <a:pos x="17" y="171"/>
                    </a:cxn>
                    <a:cxn ang="0">
                      <a:pos x="24" y="114"/>
                    </a:cxn>
                    <a:cxn ang="0">
                      <a:pos x="30" y="57"/>
                    </a:cxn>
                    <a:cxn ang="0">
                      <a:pos x="30" y="0"/>
                    </a:cxn>
                    <a:cxn ang="0">
                      <a:pos x="15" y="0"/>
                    </a:cxn>
                    <a:cxn ang="0">
                      <a:pos x="15" y="57"/>
                    </a:cxn>
                    <a:cxn ang="0">
                      <a:pos x="9" y="114"/>
                    </a:cxn>
                    <a:cxn ang="0">
                      <a:pos x="2" y="171"/>
                    </a:cxn>
                    <a:cxn ang="0">
                      <a:pos x="0" y="228"/>
                    </a:cxn>
                    <a:cxn ang="0">
                      <a:pos x="15" y="226"/>
                    </a:cxn>
                    <a:cxn ang="0">
                      <a:pos x="0" y="230"/>
                    </a:cxn>
                    <a:cxn ang="0">
                      <a:pos x="19" y="274"/>
                    </a:cxn>
                    <a:cxn ang="0">
                      <a:pos x="15" y="228"/>
                    </a:cxn>
                    <a:cxn ang="0">
                      <a:pos x="0" y="230"/>
                    </a:cxn>
                  </a:cxnLst>
                  <a:rect l="0" t="0" r="r" b="b"/>
                  <a:pathLst>
                    <a:path w="30" h="274">
                      <a:moveTo>
                        <a:pt x="0" y="230"/>
                      </a:moveTo>
                      <a:lnTo>
                        <a:pt x="15" y="228"/>
                      </a:lnTo>
                      <a:lnTo>
                        <a:pt x="17" y="171"/>
                      </a:lnTo>
                      <a:lnTo>
                        <a:pt x="24" y="114"/>
                      </a:lnTo>
                      <a:lnTo>
                        <a:pt x="30" y="57"/>
                      </a:lnTo>
                      <a:lnTo>
                        <a:pt x="30" y="0"/>
                      </a:lnTo>
                      <a:lnTo>
                        <a:pt x="15" y="0"/>
                      </a:lnTo>
                      <a:lnTo>
                        <a:pt x="15" y="57"/>
                      </a:lnTo>
                      <a:lnTo>
                        <a:pt x="9" y="114"/>
                      </a:lnTo>
                      <a:lnTo>
                        <a:pt x="2" y="171"/>
                      </a:lnTo>
                      <a:lnTo>
                        <a:pt x="0" y="228"/>
                      </a:lnTo>
                      <a:lnTo>
                        <a:pt x="15" y="226"/>
                      </a:lnTo>
                      <a:lnTo>
                        <a:pt x="0" y="230"/>
                      </a:lnTo>
                      <a:lnTo>
                        <a:pt x="19" y="274"/>
                      </a:lnTo>
                      <a:lnTo>
                        <a:pt x="15" y="228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9" name="Freeform 79"/>
                <p:cNvSpPr>
                  <a:spLocks/>
                </p:cNvSpPr>
                <p:nvPr/>
              </p:nvSpPr>
              <p:spPr bwMode="auto">
                <a:xfrm>
                  <a:off x="2349" y="3079"/>
                  <a:ext cx="160" cy="186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0" y="13"/>
                    </a:cxn>
                    <a:cxn ang="0">
                      <a:pos x="9" y="41"/>
                    </a:cxn>
                    <a:cxn ang="0">
                      <a:pos x="25" y="65"/>
                    </a:cxn>
                    <a:cxn ang="0">
                      <a:pos x="45" y="86"/>
                    </a:cxn>
                    <a:cxn ang="0">
                      <a:pos x="68" y="105"/>
                    </a:cxn>
                    <a:cxn ang="0">
                      <a:pos x="92" y="125"/>
                    </a:cxn>
                    <a:cxn ang="0">
                      <a:pos x="114" y="144"/>
                    </a:cxn>
                    <a:cxn ang="0">
                      <a:pos x="133" y="165"/>
                    </a:cxn>
                    <a:cxn ang="0">
                      <a:pos x="145" y="186"/>
                    </a:cxn>
                    <a:cxn ang="0">
                      <a:pos x="160" y="182"/>
                    </a:cxn>
                    <a:cxn ang="0">
                      <a:pos x="145" y="159"/>
                    </a:cxn>
                    <a:cxn ang="0">
                      <a:pos x="127" y="136"/>
                    </a:cxn>
                    <a:cxn ang="0">
                      <a:pos x="104" y="117"/>
                    </a:cxn>
                    <a:cxn ang="0">
                      <a:pos x="80" y="97"/>
                    </a:cxn>
                    <a:cxn ang="0">
                      <a:pos x="58" y="78"/>
                    </a:cxn>
                    <a:cxn ang="0">
                      <a:pos x="38" y="58"/>
                    </a:cxn>
                    <a:cxn ang="0">
                      <a:pos x="24" y="37"/>
                    </a:cxn>
                    <a:cxn ang="0">
                      <a:pos x="15" y="13"/>
                    </a:cxn>
                    <a:cxn ang="0">
                      <a:pos x="3" y="8"/>
                    </a:cxn>
                    <a:cxn ang="0">
                      <a:pos x="15" y="13"/>
                    </a:cxn>
                    <a:cxn ang="0">
                      <a:pos x="14" y="0"/>
                    </a:cxn>
                    <a:cxn ang="0">
                      <a:pos x="3" y="8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160" h="186">
                      <a:moveTo>
                        <a:pt x="13" y="18"/>
                      </a:moveTo>
                      <a:lnTo>
                        <a:pt x="0" y="13"/>
                      </a:lnTo>
                      <a:lnTo>
                        <a:pt x="9" y="41"/>
                      </a:lnTo>
                      <a:lnTo>
                        <a:pt x="25" y="65"/>
                      </a:lnTo>
                      <a:lnTo>
                        <a:pt x="45" y="86"/>
                      </a:lnTo>
                      <a:lnTo>
                        <a:pt x="68" y="105"/>
                      </a:lnTo>
                      <a:lnTo>
                        <a:pt x="92" y="125"/>
                      </a:lnTo>
                      <a:lnTo>
                        <a:pt x="114" y="144"/>
                      </a:lnTo>
                      <a:lnTo>
                        <a:pt x="133" y="165"/>
                      </a:lnTo>
                      <a:lnTo>
                        <a:pt x="145" y="186"/>
                      </a:lnTo>
                      <a:lnTo>
                        <a:pt x="160" y="182"/>
                      </a:lnTo>
                      <a:lnTo>
                        <a:pt x="145" y="159"/>
                      </a:lnTo>
                      <a:lnTo>
                        <a:pt x="127" y="136"/>
                      </a:lnTo>
                      <a:lnTo>
                        <a:pt x="104" y="117"/>
                      </a:lnTo>
                      <a:lnTo>
                        <a:pt x="80" y="97"/>
                      </a:lnTo>
                      <a:lnTo>
                        <a:pt x="58" y="78"/>
                      </a:lnTo>
                      <a:lnTo>
                        <a:pt x="38" y="58"/>
                      </a:lnTo>
                      <a:lnTo>
                        <a:pt x="24" y="37"/>
                      </a:lnTo>
                      <a:lnTo>
                        <a:pt x="15" y="13"/>
                      </a:lnTo>
                      <a:lnTo>
                        <a:pt x="3" y="8"/>
                      </a:lnTo>
                      <a:lnTo>
                        <a:pt x="15" y="13"/>
                      </a:lnTo>
                      <a:lnTo>
                        <a:pt x="14" y="0"/>
                      </a:lnTo>
                      <a:lnTo>
                        <a:pt x="3" y="8"/>
                      </a:lnTo>
                      <a:lnTo>
                        <a:pt x="13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0" name="Freeform 80"/>
                <p:cNvSpPr>
                  <a:spLocks/>
                </p:cNvSpPr>
                <p:nvPr/>
              </p:nvSpPr>
              <p:spPr bwMode="auto">
                <a:xfrm>
                  <a:off x="2132" y="3087"/>
                  <a:ext cx="230" cy="143"/>
                </a:xfrm>
                <a:custGeom>
                  <a:avLst/>
                  <a:gdLst/>
                  <a:ahLst/>
                  <a:cxnLst>
                    <a:cxn ang="0">
                      <a:pos x="3" y="130"/>
                    </a:cxn>
                    <a:cxn ang="0">
                      <a:pos x="14" y="135"/>
                    </a:cxn>
                    <a:cxn ang="0">
                      <a:pos x="29" y="127"/>
                    </a:cxn>
                    <a:cxn ang="0">
                      <a:pos x="44" y="121"/>
                    </a:cxn>
                    <a:cxn ang="0">
                      <a:pos x="59" y="113"/>
                    </a:cxn>
                    <a:cxn ang="0">
                      <a:pos x="73" y="106"/>
                    </a:cxn>
                    <a:cxn ang="0">
                      <a:pos x="86" y="98"/>
                    </a:cxn>
                    <a:cxn ang="0">
                      <a:pos x="99" y="91"/>
                    </a:cxn>
                    <a:cxn ang="0">
                      <a:pos x="111" y="84"/>
                    </a:cxn>
                    <a:cxn ang="0">
                      <a:pos x="125" y="77"/>
                    </a:cxn>
                    <a:cxn ang="0">
                      <a:pos x="137" y="70"/>
                    </a:cxn>
                    <a:cxn ang="0">
                      <a:pos x="150" y="63"/>
                    </a:cxn>
                    <a:cxn ang="0">
                      <a:pos x="164" y="55"/>
                    </a:cxn>
                    <a:cxn ang="0">
                      <a:pos x="176" y="47"/>
                    </a:cxn>
                    <a:cxn ang="0">
                      <a:pos x="189" y="39"/>
                    </a:cxn>
                    <a:cxn ang="0">
                      <a:pos x="202" y="30"/>
                    </a:cxn>
                    <a:cxn ang="0">
                      <a:pos x="216" y="21"/>
                    </a:cxn>
                    <a:cxn ang="0">
                      <a:pos x="230" y="10"/>
                    </a:cxn>
                    <a:cxn ang="0">
                      <a:pos x="220" y="0"/>
                    </a:cxn>
                    <a:cxn ang="0">
                      <a:pos x="206" y="10"/>
                    </a:cxn>
                    <a:cxn ang="0">
                      <a:pos x="192" y="20"/>
                    </a:cxn>
                    <a:cxn ang="0">
                      <a:pos x="179" y="29"/>
                    </a:cxn>
                    <a:cxn ang="0">
                      <a:pos x="166" y="37"/>
                    </a:cxn>
                    <a:cxn ang="0">
                      <a:pos x="154" y="45"/>
                    </a:cxn>
                    <a:cxn ang="0">
                      <a:pos x="142" y="52"/>
                    </a:cxn>
                    <a:cxn ang="0">
                      <a:pos x="130" y="60"/>
                    </a:cxn>
                    <a:cxn ang="0">
                      <a:pos x="118" y="67"/>
                    </a:cxn>
                    <a:cxn ang="0">
                      <a:pos x="104" y="74"/>
                    </a:cxn>
                    <a:cxn ang="0">
                      <a:pos x="91" y="81"/>
                    </a:cxn>
                    <a:cxn ang="0">
                      <a:pos x="79" y="88"/>
                    </a:cxn>
                    <a:cxn ang="0">
                      <a:pos x="65" y="95"/>
                    </a:cxn>
                    <a:cxn ang="0">
                      <a:pos x="51" y="103"/>
                    </a:cxn>
                    <a:cxn ang="0">
                      <a:pos x="36" y="109"/>
                    </a:cxn>
                    <a:cxn ang="0">
                      <a:pos x="21" y="117"/>
                    </a:cxn>
                    <a:cxn ang="0">
                      <a:pos x="6" y="125"/>
                    </a:cxn>
                    <a:cxn ang="0">
                      <a:pos x="18" y="130"/>
                    </a:cxn>
                    <a:cxn ang="0">
                      <a:pos x="3" y="130"/>
                    </a:cxn>
                    <a:cxn ang="0">
                      <a:pos x="0" y="143"/>
                    </a:cxn>
                    <a:cxn ang="0">
                      <a:pos x="14" y="135"/>
                    </a:cxn>
                    <a:cxn ang="0">
                      <a:pos x="3" y="130"/>
                    </a:cxn>
                  </a:cxnLst>
                  <a:rect l="0" t="0" r="r" b="b"/>
                  <a:pathLst>
                    <a:path w="230" h="143">
                      <a:moveTo>
                        <a:pt x="3" y="130"/>
                      </a:moveTo>
                      <a:lnTo>
                        <a:pt x="14" y="135"/>
                      </a:lnTo>
                      <a:lnTo>
                        <a:pt x="29" y="127"/>
                      </a:lnTo>
                      <a:lnTo>
                        <a:pt x="44" y="121"/>
                      </a:lnTo>
                      <a:lnTo>
                        <a:pt x="59" y="113"/>
                      </a:lnTo>
                      <a:lnTo>
                        <a:pt x="73" y="106"/>
                      </a:lnTo>
                      <a:lnTo>
                        <a:pt x="86" y="98"/>
                      </a:lnTo>
                      <a:lnTo>
                        <a:pt x="99" y="91"/>
                      </a:lnTo>
                      <a:lnTo>
                        <a:pt x="111" y="84"/>
                      </a:lnTo>
                      <a:lnTo>
                        <a:pt x="125" y="77"/>
                      </a:lnTo>
                      <a:lnTo>
                        <a:pt x="137" y="70"/>
                      </a:lnTo>
                      <a:lnTo>
                        <a:pt x="150" y="63"/>
                      </a:lnTo>
                      <a:lnTo>
                        <a:pt x="164" y="55"/>
                      </a:lnTo>
                      <a:lnTo>
                        <a:pt x="176" y="47"/>
                      </a:lnTo>
                      <a:lnTo>
                        <a:pt x="189" y="39"/>
                      </a:lnTo>
                      <a:lnTo>
                        <a:pt x="202" y="30"/>
                      </a:lnTo>
                      <a:lnTo>
                        <a:pt x="216" y="21"/>
                      </a:lnTo>
                      <a:lnTo>
                        <a:pt x="230" y="10"/>
                      </a:lnTo>
                      <a:lnTo>
                        <a:pt x="220" y="0"/>
                      </a:lnTo>
                      <a:lnTo>
                        <a:pt x="206" y="10"/>
                      </a:lnTo>
                      <a:lnTo>
                        <a:pt x="192" y="20"/>
                      </a:lnTo>
                      <a:lnTo>
                        <a:pt x="179" y="29"/>
                      </a:lnTo>
                      <a:lnTo>
                        <a:pt x="166" y="37"/>
                      </a:lnTo>
                      <a:lnTo>
                        <a:pt x="154" y="45"/>
                      </a:lnTo>
                      <a:lnTo>
                        <a:pt x="142" y="52"/>
                      </a:lnTo>
                      <a:lnTo>
                        <a:pt x="130" y="60"/>
                      </a:lnTo>
                      <a:lnTo>
                        <a:pt x="118" y="67"/>
                      </a:lnTo>
                      <a:lnTo>
                        <a:pt x="104" y="74"/>
                      </a:lnTo>
                      <a:lnTo>
                        <a:pt x="91" y="81"/>
                      </a:lnTo>
                      <a:lnTo>
                        <a:pt x="79" y="88"/>
                      </a:lnTo>
                      <a:lnTo>
                        <a:pt x="65" y="95"/>
                      </a:lnTo>
                      <a:lnTo>
                        <a:pt x="51" y="103"/>
                      </a:lnTo>
                      <a:lnTo>
                        <a:pt x="36" y="109"/>
                      </a:lnTo>
                      <a:lnTo>
                        <a:pt x="21" y="117"/>
                      </a:lnTo>
                      <a:lnTo>
                        <a:pt x="6" y="125"/>
                      </a:lnTo>
                      <a:lnTo>
                        <a:pt x="18" y="130"/>
                      </a:lnTo>
                      <a:lnTo>
                        <a:pt x="3" y="130"/>
                      </a:lnTo>
                      <a:lnTo>
                        <a:pt x="0" y="143"/>
                      </a:lnTo>
                      <a:lnTo>
                        <a:pt x="14" y="135"/>
                      </a:lnTo>
                      <a:lnTo>
                        <a:pt x="3" y="1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1" name="Freeform 81"/>
                <p:cNvSpPr>
                  <a:spLocks/>
                </p:cNvSpPr>
                <p:nvPr/>
              </p:nvSpPr>
              <p:spPr bwMode="auto">
                <a:xfrm>
                  <a:off x="2120" y="2985"/>
                  <a:ext cx="46" cy="232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0" y="19"/>
                    </a:cxn>
                    <a:cxn ang="0">
                      <a:pos x="15" y="44"/>
                    </a:cxn>
                    <a:cxn ang="0">
                      <a:pos x="23" y="69"/>
                    </a:cxn>
                    <a:cxn ang="0">
                      <a:pos x="28" y="95"/>
                    </a:cxn>
                    <a:cxn ang="0">
                      <a:pos x="28" y="123"/>
                    </a:cxn>
                    <a:cxn ang="0">
                      <a:pos x="27" y="150"/>
                    </a:cxn>
                    <a:cxn ang="0">
                      <a:pos x="25" y="178"/>
                    </a:cxn>
                    <a:cxn ang="0">
                      <a:pos x="20" y="205"/>
                    </a:cxn>
                    <a:cxn ang="0">
                      <a:pos x="15" y="232"/>
                    </a:cxn>
                    <a:cxn ang="0">
                      <a:pos x="30" y="232"/>
                    </a:cxn>
                    <a:cxn ang="0">
                      <a:pos x="35" y="207"/>
                    </a:cxn>
                    <a:cxn ang="0">
                      <a:pos x="40" y="178"/>
                    </a:cxn>
                    <a:cxn ang="0">
                      <a:pos x="42" y="150"/>
                    </a:cxn>
                    <a:cxn ang="0">
                      <a:pos x="46" y="123"/>
                    </a:cxn>
                    <a:cxn ang="0">
                      <a:pos x="43" y="95"/>
                    </a:cxn>
                    <a:cxn ang="0">
                      <a:pos x="38" y="67"/>
                    </a:cxn>
                    <a:cxn ang="0">
                      <a:pos x="30" y="40"/>
                    </a:cxn>
                    <a:cxn ang="0">
                      <a:pos x="15" y="13"/>
                    </a:cxn>
                    <a:cxn ang="0">
                      <a:pos x="0" y="14"/>
                    </a:cxn>
                    <a:cxn ang="0">
                      <a:pos x="15" y="13"/>
                    </a:cxn>
                    <a:cxn ang="0">
                      <a:pos x="6" y="0"/>
                    </a:cxn>
                    <a:cxn ang="0">
                      <a:pos x="0" y="14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46" h="232">
                      <a:moveTo>
                        <a:pt x="15" y="18"/>
                      </a:moveTo>
                      <a:lnTo>
                        <a:pt x="0" y="19"/>
                      </a:lnTo>
                      <a:lnTo>
                        <a:pt x="15" y="44"/>
                      </a:lnTo>
                      <a:lnTo>
                        <a:pt x="23" y="69"/>
                      </a:lnTo>
                      <a:lnTo>
                        <a:pt x="28" y="95"/>
                      </a:lnTo>
                      <a:lnTo>
                        <a:pt x="28" y="123"/>
                      </a:lnTo>
                      <a:lnTo>
                        <a:pt x="27" y="150"/>
                      </a:lnTo>
                      <a:lnTo>
                        <a:pt x="25" y="178"/>
                      </a:lnTo>
                      <a:lnTo>
                        <a:pt x="20" y="205"/>
                      </a:lnTo>
                      <a:lnTo>
                        <a:pt x="15" y="232"/>
                      </a:lnTo>
                      <a:lnTo>
                        <a:pt x="30" y="232"/>
                      </a:lnTo>
                      <a:lnTo>
                        <a:pt x="35" y="207"/>
                      </a:lnTo>
                      <a:lnTo>
                        <a:pt x="40" y="178"/>
                      </a:lnTo>
                      <a:lnTo>
                        <a:pt x="42" y="150"/>
                      </a:lnTo>
                      <a:lnTo>
                        <a:pt x="46" y="123"/>
                      </a:lnTo>
                      <a:lnTo>
                        <a:pt x="43" y="95"/>
                      </a:lnTo>
                      <a:lnTo>
                        <a:pt x="38" y="67"/>
                      </a:lnTo>
                      <a:lnTo>
                        <a:pt x="30" y="40"/>
                      </a:lnTo>
                      <a:lnTo>
                        <a:pt x="15" y="13"/>
                      </a:lnTo>
                      <a:lnTo>
                        <a:pt x="0" y="14"/>
                      </a:lnTo>
                      <a:lnTo>
                        <a:pt x="15" y="13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2" name="Freeform 82"/>
                <p:cNvSpPr>
                  <a:spLocks/>
                </p:cNvSpPr>
                <p:nvPr/>
              </p:nvSpPr>
              <p:spPr bwMode="auto">
                <a:xfrm>
                  <a:off x="1882" y="2999"/>
                  <a:ext cx="253" cy="137"/>
                </a:xfrm>
                <a:custGeom>
                  <a:avLst/>
                  <a:gdLst/>
                  <a:ahLst/>
                  <a:cxnLst>
                    <a:cxn ang="0">
                      <a:pos x="3" y="127"/>
                    </a:cxn>
                    <a:cxn ang="0">
                      <a:pos x="13" y="133"/>
                    </a:cxn>
                    <a:cxn ang="0">
                      <a:pos x="29" y="128"/>
                    </a:cxn>
                    <a:cxn ang="0">
                      <a:pos x="46" y="123"/>
                    </a:cxn>
                    <a:cxn ang="0">
                      <a:pos x="64" y="118"/>
                    </a:cxn>
                    <a:cxn ang="0">
                      <a:pos x="81" y="114"/>
                    </a:cxn>
                    <a:cxn ang="0">
                      <a:pos x="99" y="108"/>
                    </a:cxn>
                    <a:cxn ang="0">
                      <a:pos x="115" y="103"/>
                    </a:cxn>
                    <a:cxn ang="0">
                      <a:pos x="133" y="96"/>
                    </a:cxn>
                    <a:cxn ang="0">
                      <a:pos x="150" y="90"/>
                    </a:cxn>
                    <a:cxn ang="0">
                      <a:pos x="166" y="83"/>
                    </a:cxn>
                    <a:cxn ang="0">
                      <a:pos x="181" y="75"/>
                    </a:cxn>
                    <a:cxn ang="0">
                      <a:pos x="198" y="66"/>
                    </a:cxn>
                    <a:cxn ang="0">
                      <a:pos x="211" y="57"/>
                    </a:cxn>
                    <a:cxn ang="0">
                      <a:pos x="224" y="45"/>
                    </a:cxn>
                    <a:cxn ang="0">
                      <a:pos x="235" y="33"/>
                    </a:cxn>
                    <a:cxn ang="0">
                      <a:pos x="245" y="20"/>
                    </a:cxn>
                    <a:cxn ang="0">
                      <a:pos x="253" y="4"/>
                    </a:cxn>
                    <a:cxn ang="0">
                      <a:pos x="238" y="0"/>
                    </a:cxn>
                    <a:cxn ang="0">
                      <a:pos x="230" y="14"/>
                    </a:cxn>
                    <a:cxn ang="0">
                      <a:pos x="223" y="27"/>
                    </a:cxn>
                    <a:cxn ang="0">
                      <a:pos x="211" y="37"/>
                    </a:cxn>
                    <a:cxn ang="0">
                      <a:pos x="201" y="46"/>
                    </a:cxn>
                    <a:cxn ang="0">
                      <a:pos x="188" y="55"/>
                    </a:cxn>
                    <a:cxn ang="0">
                      <a:pos x="174" y="65"/>
                    </a:cxn>
                    <a:cxn ang="0">
                      <a:pos x="159" y="71"/>
                    </a:cxn>
                    <a:cxn ang="0">
                      <a:pos x="143" y="78"/>
                    </a:cxn>
                    <a:cxn ang="0">
                      <a:pos x="128" y="84"/>
                    </a:cxn>
                    <a:cxn ang="0">
                      <a:pos x="110" y="90"/>
                    </a:cxn>
                    <a:cxn ang="0">
                      <a:pos x="94" y="95"/>
                    </a:cxn>
                    <a:cxn ang="0">
                      <a:pos x="76" y="102"/>
                    </a:cxn>
                    <a:cxn ang="0">
                      <a:pos x="59" y="106"/>
                    </a:cxn>
                    <a:cxn ang="0">
                      <a:pos x="41" y="111"/>
                    </a:cxn>
                    <a:cxn ang="0">
                      <a:pos x="24" y="116"/>
                    </a:cxn>
                    <a:cxn ang="0">
                      <a:pos x="8" y="121"/>
                    </a:cxn>
                    <a:cxn ang="0">
                      <a:pos x="18" y="127"/>
                    </a:cxn>
                    <a:cxn ang="0">
                      <a:pos x="3" y="127"/>
                    </a:cxn>
                    <a:cxn ang="0">
                      <a:pos x="0" y="137"/>
                    </a:cxn>
                    <a:cxn ang="0">
                      <a:pos x="13" y="133"/>
                    </a:cxn>
                    <a:cxn ang="0">
                      <a:pos x="3" y="127"/>
                    </a:cxn>
                  </a:cxnLst>
                  <a:rect l="0" t="0" r="r" b="b"/>
                  <a:pathLst>
                    <a:path w="253" h="137">
                      <a:moveTo>
                        <a:pt x="3" y="127"/>
                      </a:moveTo>
                      <a:lnTo>
                        <a:pt x="13" y="133"/>
                      </a:lnTo>
                      <a:lnTo>
                        <a:pt x="29" y="128"/>
                      </a:lnTo>
                      <a:lnTo>
                        <a:pt x="46" y="123"/>
                      </a:lnTo>
                      <a:lnTo>
                        <a:pt x="64" y="118"/>
                      </a:lnTo>
                      <a:lnTo>
                        <a:pt x="81" y="114"/>
                      </a:lnTo>
                      <a:lnTo>
                        <a:pt x="99" y="108"/>
                      </a:lnTo>
                      <a:lnTo>
                        <a:pt x="115" y="103"/>
                      </a:lnTo>
                      <a:lnTo>
                        <a:pt x="133" y="96"/>
                      </a:lnTo>
                      <a:lnTo>
                        <a:pt x="150" y="90"/>
                      </a:lnTo>
                      <a:lnTo>
                        <a:pt x="166" y="83"/>
                      </a:lnTo>
                      <a:lnTo>
                        <a:pt x="181" y="75"/>
                      </a:lnTo>
                      <a:lnTo>
                        <a:pt x="198" y="66"/>
                      </a:lnTo>
                      <a:lnTo>
                        <a:pt x="211" y="57"/>
                      </a:lnTo>
                      <a:lnTo>
                        <a:pt x="224" y="45"/>
                      </a:lnTo>
                      <a:lnTo>
                        <a:pt x="235" y="33"/>
                      </a:lnTo>
                      <a:lnTo>
                        <a:pt x="245" y="20"/>
                      </a:lnTo>
                      <a:lnTo>
                        <a:pt x="253" y="4"/>
                      </a:lnTo>
                      <a:lnTo>
                        <a:pt x="238" y="0"/>
                      </a:lnTo>
                      <a:lnTo>
                        <a:pt x="230" y="14"/>
                      </a:lnTo>
                      <a:lnTo>
                        <a:pt x="223" y="27"/>
                      </a:lnTo>
                      <a:lnTo>
                        <a:pt x="211" y="37"/>
                      </a:lnTo>
                      <a:lnTo>
                        <a:pt x="201" y="46"/>
                      </a:lnTo>
                      <a:lnTo>
                        <a:pt x="188" y="55"/>
                      </a:lnTo>
                      <a:lnTo>
                        <a:pt x="174" y="65"/>
                      </a:lnTo>
                      <a:lnTo>
                        <a:pt x="159" y="71"/>
                      </a:lnTo>
                      <a:lnTo>
                        <a:pt x="143" y="78"/>
                      </a:lnTo>
                      <a:lnTo>
                        <a:pt x="128" y="84"/>
                      </a:lnTo>
                      <a:lnTo>
                        <a:pt x="110" y="90"/>
                      </a:lnTo>
                      <a:lnTo>
                        <a:pt x="94" y="95"/>
                      </a:lnTo>
                      <a:lnTo>
                        <a:pt x="76" y="102"/>
                      </a:lnTo>
                      <a:lnTo>
                        <a:pt x="59" y="106"/>
                      </a:lnTo>
                      <a:lnTo>
                        <a:pt x="41" y="111"/>
                      </a:lnTo>
                      <a:lnTo>
                        <a:pt x="24" y="116"/>
                      </a:lnTo>
                      <a:lnTo>
                        <a:pt x="8" y="121"/>
                      </a:lnTo>
                      <a:lnTo>
                        <a:pt x="18" y="127"/>
                      </a:lnTo>
                      <a:lnTo>
                        <a:pt x="3" y="127"/>
                      </a:lnTo>
                      <a:lnTo>
                        <a:pt x="0" y="137"/>
                      </a:lnTo>
                      <a:lnTo>
                        <a:pt x="13" y="133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3" name="Freeform 83"/>
                <p:cNvSpPr>
                  <a:spLocks/>
                </p:cNvSpPr>
                <p:nvPr/>
              </p:nvSpPr>
              <p:spPr bwMode="auto">
                <a:xfrm>
                  <a:off x="1885" y="2961"/>
                  <a:ext cx="68" cy="165"/>
                </a:xfrm>
                <a:custGeom>
                  <a:avLst/>
                  <a:gdLst/>
                  <a:ahLst/>
                  <a:cxnLst>
                    <a:cxn ang="0">
                      <a:pos x="48" y="11"/>
                    </a:cxn>
                    <a:cxn ang="0">
                      <a:pos x="48" y="11"/>
                    </a:cxn>
                    <a:cxn ang="0">
                      <a:pos x="53" y="17"/>
                    </a:cxn>
                    <a:cxn ang="0">
                      <a:pos x="52" y="30"/>
                    </a:cxn>
                    <a:cxn ang="0">
                      <a:pos x="46" y="49"/>
                    </a:cxn>
                    <a:cxn ang="0">
                      <a:pos x="36" y="72"/>
                    </a:cxn>
                    <a:cxn ang="0">
                      <a:pos x="25" y="97"/>
                    </a:cxn>
                    <a:cxn ang="0">
                      <a:pos x="13" y="121"/>
                    </a:cxn>
                    <a:cxn ang="0">
                      <a:pos x="5" y="145"/>
                    </a:cxn>
                    <a:cxn ang="0">
                      <a:pos x="0" y="165"/>
                    </a:cxn>
                    <a:cxn ang="0">
                      <a:pos x="15" y="165"/>
                    </a:cxn>
                    <a:cxn ang="0">
                      <a:pos x="20" y="147"/>
                    </a:cxn>
                    <a:cxn ang="0">
                      <a:pos x="28" y="125"/>
                    </a:cxn>
                    <a:cxn ang="0">
                      <a:pos x="40" y="101"/>
                    </a:cxn>
                    <a:cxn ang="0">
                      <a:pos x="51" y="76"/>
                    </a:cxn>
                    <a:cxn ang="0">
                      <a:pos x="61" y="54"/>
                    </a:cxn>
                    <a:cxn ang="0">
                      <a:pos x="67" y="32"/>
                    </a:cxn>
                    <a:cxn ang="0">
                      <a:pos x="68" y="15"/>
                    </a:cxn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48" y="11"/>
                    </a:cxn>
                  </a:cxnLst>
                  <a:rect l="0" t="0" r="r" b="b"/>
                  <a:pathLst>
                    <a:path w="68" h="165"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53" y="17"/>
                      </a:lnTo>
                      <a:lnTo>
                        <a:pt x="52" y="30"/>
                      </a:lnTo>
                      <a:lnTo>
                        <a:pt x="46" y="49"/>
                      </a:lnTo>
                      <a:lnTo>
                        <a:pt x="36" y="72"/>
                      </a:lnTo>
                      <a:lnTo>
                        <a:pt x="25" y="97"/>
                      </a:lnTo>
                      <a:lnTo>
                        <a:pt x="13" y="121"/>
                      </a:lnTo>
                      <a:lnTo>
                        <a:pt x="5" y="145"/>
                      </a:lnTo>
                      <a:lnTo>
                        <a:pt x="0" y="165"/>
                      </a:lnTo>
                      <a:lnTo>
                        <a:pt x="15" y="165"/>
                      </a:lnTo>
                      <a:lnTo>
                        <a:pt x="20" y="147"/>
                      </a:lnTo>
                      <a:lnTo>
                        <a:pt x="28" y="125"/>
                      </a:lnTo>
                      <a:lnTo>
                        <a:pt x="40" y="101"/>
                      </a:lnTo>
                      <a:lnTo>
                        <a:pt x="51" y="76"/>
                      </a:lnTo>
                      <a:lnTo>
                        <a:pt x="61" y="54"/>
                      </a:lnTo>
                      <a:lnTo>
                        <a:pt x="67" y="32"/>
                      </a:lnTo>
                      <a:lnTo>
                        <a:pt x="68" y="15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4" name="Freeform 84"/>
                <p:cNvSpPr>
                  <a:spLocks/>
                </p:cNvSpPr>
                <p:nvPr/>
              </p:nvSpPr>
              <p:spPr bwMode="auto">
                <a:xfrm>
                  <a:off x="1622" y="2928"/>
                  <a:ext cx="321" cy="44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19" y="12"/>
                    </a:cxn>
                    <a:cxn ang="0">
                      <a:pos x="35" y="14"/>
                    </a:cxn>
                    <a:cxn ang="0">
                      <a:pos x="54" y="16"/>
                    </a:cxn>
                    <a:cxn ang="0">
                      <a:pos x="72" y="17"/>
                    </a:cxn>
                    <a:cxn ang="0">
                      <a:pos x="92" y="19"/>
                    </a:cxn>
                    <a:cxn ang="0">
                      <a:pos x="111" y="19"/>
                    </a:cxn>
                    <a:cxn ang="0">
                      <a:pos x="133" y="20"/>
                    </a:cxn>
                    <a:cxn ang="0">
                      <a:pos x="154" y="20"/>
                    </a:cxn>
                    <a:cxn ang="0">
                      <a:pos x="175" y="20"/>
                    </a:cxn>
                    <a:cxn ang="0">
                      <a:pos x="196" y="21"/>
                    </a:cxn>
                    <a:cxn ang="0">
                      <a:pos x="216" y="22"/>
                    </a:cxn>
                    <a:cxn ang="0">
                      <a:pos x="236" y="24"/>
                    </a:cxn>
                    <a:cxn ang="0">
                      <a:pos x="254" y="26"/>
                    </a:cxn>
                    <a:cxn ang="0">
                      <a:pos x="271" y="29"/>
                    </a:cxn>
                    <a:cxn ang="0">
                      <a:pos x="286" y="33"/>
                    </a:cxn>
                    <a:cxn ang="0">
                      <a:pos x="300" y="38"/>
                    </a:cxn>
                    <a:cxn ang="0">
                      <a:pos x="311" y="44"/>
                    </a:cxn>
                    <a:cxn ang="0">
                      <a:pos x="321" y="33"/>
                    </a:cxn>
                    <a:cxn ang="0">
                      <a:pos x="308" y="26"/>
                    </a:cxn>
                    <a:cxn ang="0">
                      <a:pos x="291" y="21"/>
                    </a:cxn>
                    <a:cxn ang="0">
                      <a:pos x="274" y="17"/>
                    </a:cxn>
                    <a:cxn ang="0">
                      <a:pos x="256" y="14"/>
                    </a:cxn>
                    <a:cxn ang="0">
                      <a:pos x="236" y="12"/>
                    </a:cxn>
                    <a:cxn ang="0">
                      <a:pos x="216" y="10"/>
                    </a:cxn>
                    <a:cxn ang="0">
                      <a:pos x="196" y="9"/>
                    </a:cxn>
                    <a:cxn ang="0">
                      <a:pos x="175" y="8"/>
                    </a:cxn>
                    <a:cxn ang="0">
                      <a:pos x="154" y="6"/>
                    </a:cxn>
                    <a:cxn ang="0">
                      <a:pos x="133" y="6"/>
                    </a:cxn>
                    <a:cxn ang="0">
                      <a:pos x="111" y="5"/>
                    </a:cxn>
                    <a:cxn ang="0">
                      <a:pos x="92" y="5"/>
                    </a:cxn>
                    <a:cxn ang="0">
                      <a:pos x="72" y="5"/>
                    </a:cxn>
                    <a:cxn ang="0">
                      <a:pos x="54" y="4"/>
                    </a:cxn>
                    <a:cxn ang="0">
                      <a:pos x="38" y="2"/>
                    </a:cxn>
                    <a:cxn ang="0">
                      <a:pos x="22" y="0"/>
                    </a:cxn>
                    <a:cxn ang="0">
                      <a:pos x="25" y="11"/>
                    </a:cxn>
                    <a:cxn ang="0">
                      <a:pos x="15" y="1"/>
                    </a:cxn>
                    <a:cxn ang="0">
                      <a:pos x="0" y="9"/>
                    </a:cxn>
                    <a:cxn ang="0">
                      <a:pos x="19" y="1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321" h="44">
                      <a:moveTo>
                        <a:pt x="15" y="1"/>
                      </a:moveTo>
                      <a:lnTo>
                        <a:pt x="19" y="12"/>
                      </a:lnTo>
                      <a:lnTo>
                        <a:pt x="35" y="14"/>
                      </a:lnTo>
                      <a:lnTo>
                        <a:pt x="54" y="16"/>
                      </a:lnTo>
                      <a:lnTo>
                        <a:pt x="72" y="17"/>
                      </a:lnTo>
                      <a:lnTo>
                        <a:pt x="92" y="19"/>
                      </a:lnTo>
                      <a:lnTo>
                        <a:pt x="111" y="19"/>
                      </a:lnTo>
                      <a:lnTo>
                        <a:pt x="133" y="20"/>
                      </a:lnTo>
                      <a:lnTo>
                        <a:pt x="154" y="20"/>
                      </a:lnTo>
                      <a:lnTo>
                        <a:pt x="175" y="20"/>
                      </a:lnTo>
                      <a:lnTo>
                        <a:pt x="196" y="21"/>
                      </a:lnTo>
                      <a:lnTo>
                        <a:pt x="216" y="22"/>
                      </a:lnTo>
                      <a:lnTo>
                        <a:pt x="236" y="24"/>
                      </a:lnTo>
                      <a:lnTo>
                        <a:pt x="254" y="26"/>
                      </a:lnTo>
                      <a:lnTo>
                        <a:pt x="271" y="29"/>
                      </a:lnTo>
                      <a:lnTo>
                        <a:pt x="286" y="33"/>
                      </a:lnTo>
                      <a:lnTo>
                        <a:pt x="300" y="38"/>
                      </a:lnTo>
                      <a:lnTo>
                        <a:pt x="311" y="44"/>
                      </a:lnTo>
                      <a:lnTo>
                        <a:pt x="321" y="33"/>
                      </a:lnTo>
                      <a:lnTo>
                        <a:pt x="308" y="26"/>
                      </a:lnTo>
                      <a:lnTo>
                        <a:pt x="291" y="21"/>
                      </a:lnTo>
                      <a:lnTo>
                        <a:pt x="274" y="17"/>
                      </a:lnTo>
                      <a:lnTo>
                        <a:pt x="256" y="14"/>
                      </a:lnTo>
                      <a:lnTo>
                        <a:pt x="236" y="12"/>
                      </a:lnTo>
                      <a:lnTo>
                        <a:pt x="216" y="10"/>
                      </a:lnTo>
                      <a:lnTo>
                        <a:pt x="196" y="9"/>
                      </a:lnTo>
                      <a:lnTo>
                        <a:pt x="175" y="8"/>
                      </a:lnTo>
                      <a:lnTo>
                        <a:pt x="154" y="6"/>
                      </a:lnTo>
                      <a:lnTo>
                        <a:pt x="133" y="6"/>
                      </a:lnTo>
                      <a:lnTo>
                        <a:pt x="111" y="5"/>
                      </a:lnTo>
                      <a:lnTo>
                        <a:pt x="92" y="5"/>
                      </a:lnTo>
                      <a:lnTo>
                        <a:pt x="72" y="5"/>
                      </a:lnTo>
                      <a:lnTo>
                        <a:pt x="54" y="4"/>
                      </a:lnTo>
                      <a:lnTo>
                        <a:pt x="38" y="2"/>
                      </a:lnTo>
                      <a:lnTo>
                        <a:pt x="22" y="0"/>
                      </a:lnTo>
                      <a:lnTo>
                        <a:pt x="25" y="11"/>
                      </a:lnTo>
                      <a:lnTo>
                        <a:pt x="15" y="1"/>
                      </a:lnTo>
                      <a:lnTo>
                        <a:pt x="0" y="9"/>
                      </a:lnTo>
                      <a:lnTo>
                        <a:pt x="19" y="12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5" name="Freeform 85"/>
                <p:cNvSpPr>
                  <a:spLocks/>
                </p:cNvSpPr>
                <p:nvPr/>
              </p:nvSpPr>
              <p:spPr bwMode="auto">
                <a:xfrm>
                  <a:off x="1637" y="2802"/>
                  <a:ext cx="200" cy="137"/>
                </a:xfrm>
                <a:custGeom>
                  <a:avLst/>
                  <a:gdLst/>
                  <a:ahLst/>
                  <a:cxnLst>
                    <a:cxn ang="0">
                      <a:pos x="185" y="13"/>
                    </a:cxn>
                    <a:cxn ang="0">
                      <a:pos x="178" y="4"/>
                    </a:cxn>
                    <a:cxn ang="0">
                      <a:pos x="161" y="23"/>
                    </a:cxn>
                    <a:cxn ang="0">
                      <a:pos x="141" y="42"/>
                    </a:cxn>
                    <a:cxn ang="0">
                      <a:pos x="121" y="57"/>
                    </a:cxn>
                    <a:cxn ang="0">
                      <a:pos x="98" y="72"/>
                    </a:cxn>
                    <a:cxn ang="0">
                      <a:pos x="75" y="86"/>
                    </a:cxn>
                    <a:cxn ang="0">
                      <a:pos x="50" y="99"/>
                    </a:cxn>
                    <a:cxn ang="0">
                      <a:pos x="25" y="113"/>
                    </a:cxn>
                    <a:cxn ang="0">
                      <a:pos x="0" y="127"/>
                    </a:cxn>
                    <a:cxn ang="0">
                      <a:pos x="10" y="137"/>
                    </a:cxn>
                    <a:cxn ang="0">
                      <a:pos x="33" y="124"/>
                    </a:cxn>
                    <a:cxn ang="0">
                      <a:pos x="58" y="109"/>
                    </a:cxn>
                    <a:cxn ang="0">
                      <a:pos x="83" y="96"/>
                    </a:cxn>
                    <a:cxn ang="0">
                      <a:pos x="108" y="83"/>
                    </a:cxn>
                    <a:cxn ang="0">
                      <a:pos x="131" y="67"/>
                    </a:cxn>
                    <a:cxn ang="0">
                      <a:pos x="154" y="50"/>
                    </a:cxn>
                    <a:cxn ang="0">
                      <a:pos x="174" y="31"/>
                    </a:cxn>
                    <a:cxn ang="0">
                      <a:pos x="193" y="10"/>
                    </a:cxn>
                    <a:cxn ang="0">
                      <a:pos x="185" y="1"/>
                    </a:cxn>
                    <a:cxn ang="0">
                      <a:pos x="193" y="10"/>
                    </a:cxn>
                    <a:cxn ang="0">
                      <a:pos x="200" y="0"/>
                    </a:cxn>
                    <a:cxn ang="0">
                      <a:pos x="185" y="1"/>
                    </a:cxn>
                    <a:cxn ang="0">
                      <a:pos x="185" y="13"/>
                    </a:cxn>
                  </a:cxnLst>
                  <a:rect l="0" t="0" r="r" b="b"/>
                  <a:pathLst>
                    <a:path w="200" h="137">
                      <a:moveTo>
                        <a:pt x="185" y="13"/>
                      </a:moveTo>
                      <a:lnTo>
                        <a:pt x="178" y="4"/>
                      </a:lnTo>
                      <a:lnTo>
                        <a:pt x="161" y="23"/>
                      </a:lnTo>
                      <a:lnTo>
                        <a:pt x="141" y="42"/>
                      </a:lnTo>
                      <a:lnTo>
                        <a:pt x="121" y="57"/>
                      </a:lnTo>
                      <a:lnTo>
                        <a:pt x="98" y="72"/>
                      </a:lnTo>
                      <a:lnTo>
                        <a:pt x="75" y="86"/>
                      </a:lnTo>
                      <a:lnTo>
                        <a:pt x="50" y="99"/>
                      </a:lnTo>
                      <a:lnTo>
                        <a:pt x="25" y="113"/>
                      </a:lnTo>
                      <a:lnTo>
                        <a:pt x="0" y="127"/>
                      </a:lnTo>
                      <a:lnTo>
                        <a:pt x="10" y="137"/>
                      </a:lnTo>
                      <a:lnTo>
                        <a:pt x="33" y="124"/>
                      </a:lnTo>
                      <a:lnTo>
                        <a:pt x="58" y="109"/>
                      </a:lnTo>
                      <a:lnTo>
                        <a:pt x="83" y="96"/>
                      </a:lnTo>
                      <a:lnTo>
                        <a:pt x="108" y="83"/>
                      </a:lnTo>
                      <a:lnTo>
                        <a:pt x="131" y="67"/>
                      </a:lnTo>
                      <a:lnTo>
                        <a:pt x="154" y="50"/>
                      </a:lnTo>
                      <a:lnTo>
                        <a:pt x="174" y="31"/>
                      </a:lnTo>
                      <a:lnTo>
                        <a:pt x="193" y="10"/>
                      </a:lnTo>
                      <a:lnTo>
                        <a:pt x="185" y="1"/>
                      </a:lnTo>
                      <a:lnTo>
                        <a:pt x="193" y="10"/>
                      </a:lnTo>
                      <a:lnTo>
                        <a:pt x="200" y="0"/>
                      </a:lnTo>
                      <a:lnTo>
                        <a:pt x="185" y="1"/>
                      </a:lnTo>
                      <a:lnTo>
                        <a:pt x="18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6" name="Freeform 86"/>
                <p:cNvSpPr>
                  <a:spLocks/>
                </p:cNvSpPr>
                <p:nvPr/>
              </p:nvSpPr>
              <p:spPr bwMode="auto">
                <a:xfrm>
                  <a:off x="1261" y="2803"/>
                  <a:ext cx="561" cy="37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9" y="35"/>
                    </a:cxn>
                    <a:cxn ang="0">
                      <a:pos x="35" y="30"/>
                    </a:cxn>
                    <a:cxn ang="0">
                      <a:pos x="63" y="27"/>
                    </a:cxn>
                    <a:cxn ang="0">
                      <a:pos x="95" y="25"/>
                    </a:cxn>
                    <a:cxn ang="0">
                      <a:pos x="130" y="23"/>
                    </a:cxn>
                    <a:cxn ang="0">
                      <a:pos x="166" y="21"/>
                    </a:cxn>
                    <a:cxn ang="0">
                      <a:pos x="205" y="19"/>
                    </a:cxn>
                    <a:cxn ang="0">
                      <a:pos x="244" y="18"/>
                    </a:cxn>
                    <a:cxn ang="0">
                      <a:pos x="284" y="17"/>
                    </a:cxn>
                    <a:cxn ang="0">
                      <a:pos x="324" y="16"/>
                    </a:cxn>
                    <a:cxn ang="0">
                      <a:pos x="363" y="15"/>
                    </a:cxn>
                    <a:cxn ang="0">
                      <a:pos x="401" y="15"/>
                    </a:cxn>
                    <a:cxn ang="0">
                      <a:pos x="438" y="15"/>
                    </a:cxn>
                    <a:cxn ang="0">
                      <a:pos x="472" y="14"/>
                    </a:cxn>
                    <a:cxn ang="0">
                      <a:pos x="505" y="14"/>
                    </a:cxn>
                    <a:cxn ang="0">
                      <a:pos x="535" y="14"/>
                    </a:cxn>
                    <a:cxn ang="0">
                      <a:pos x="561" y="12"/>
                    </a:cxn>
                    <a:cxn ang="0">
                      <a:pos x="561" y="0"/>
                    </a:cxn>
                    <a:cxn ang="0">
                      <a:pos x="535" y="0"/>
                    </a:cxn>
                    <a:cxn ang="0">
                      <a:pos x="505" y="0"/>
                    </a:cxn>
                    <a:cxn ang="0">
                      <a:pos x="472" y="0"/>
                    </a:cxn>
                    <a:cxn ang="0">
                      <a:pos x="438" y="1"/>
                    </a:cxn>
                    <a:cxn ang="0">
                      <a:pos x="401" y="1"/>
                    </a:cxn>
                    <a:cxn ang="0">
                      <a:pos x="363" y="3"/>
                    </a:cxn>
                    <a:cxn ang="0">
                      <a:pos x="324" y="4"/>
                    </a:cxn>
                    <a:cxn ang="0">
                      <a:pos x="284" y="5"/>
                    </a:cxn>
                    <a:cxn ang="0">
                      <a:pos x="244" y="6"/>
                    </a:cxn>
                    <a:cxn ang="0">
                      <a:pos x="205" y="7"/>
                    </a:cxn>
                    <a:cxn ang="0">
                      <a:pos x="166" y="9"/>
                    </a:cxn>
                    <a:cxn ang="0">
                      <a:pos x="130" y="11"/>
                    </a:cxn>
                    <a:cxn ang="0">
                      <a:pos x="95" y="13"/>
                    </a:cxn>
                    <a:cxn ang="0">
                      <a:pos x="63" y="15"/>
                    </a:cxn>
                    <a:cxn ang="0">
                      <a:pos x="33" y="18"/>
                    </a:cxn>
                    <a:cxn ang="0">
                      <a:pos x="6" y="22"/>
                    </a:cxn>
                    <a:cxn ang="0">
                      <a:pos x="15" y="28"/>
                    </a:cxn>
                    <a:cxn ang="0">
                      <a:pos x="0" y="28"/>
                    </a:cxn>
                    <a:cxn ang="0">
                      <a:pos x="0" y="37"/>
                    </a:cxn>
                    <a:cxn ang="0">
                      <a:pos x="9" y="3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561" h="37">
                      <a:moveTo>
                        <a:pt x="0" y="28"/>
                      </a:moveTo>
                      <a:lnTo>
                        <a:pt x="9" y="35"/>
                      </a:lnTo>
                      <a:lnTo>
                        <a:pt x="35" y="30"/>
                      </a:lnTo>
                      <a:lnTo>
                        <a:pt x="63" y="27"/>
                      </a:lnTo>
                      <a:lnTo>
                        <a:pt x="95" y="25"/>
                      </a:lnTo>
                      <a:lnTo>
                        <a:pt x="130" y="23"/>
                      </a:lnTo>
                      <a:lnTo>
                        <a:pt x="166" y="21"/>
                      </a:lnTo>
                      <a:lnTo>
                        <a:pt x="205" y="19"/>
                      </a:lnTo>
                      <a:lnTo>
                        <a:pt x="244" y="18"/>
                      </a:lnTo>
                      <a:lnTo>
                        <a:pt x="284" y="17"/>
                      </a:lnTo>
                      <a:lnTo>
                        <a:pt x="324" y="16"/>
                      </a:lnTo>
                      <a:lnTo>
                        <a:pt x="363" y="15"/>
                      </a:lnTo>
                      <a:lnTo>
                        <a:pt x="401" y="15"/>
                      </a:lnTo>
                      <a:lnTo>
                        <a:pt x="438" y="15"/>
                      </a:lnTo>
                      <a:lnTo>
                        <a:pt x="472" y="14"/>
                      </a:lnTo>
                      <a:lnTo>
                        <a:pt x="505" y="14"/>
                      </a:lnTo>
                      <a:lnTo>
                        <a:pt x="535" y="14"/>
                      </a:lnTo>
                      <a:lnTo>
                        <a:pt x="561" y="12"/>
                      </a:lnTo>
                      <a:lnTo>
                        <a:pt x="561" y="0"/>
                      </a:lnTo>
                      <a:lnTo>
                        <a:pt x="535" y="0"/>
                      </a:lnTo>
                      <a:lnTo>
                        <a:pt x="505" y="0"/>
                      </a:lnTo>
                      <a:lnTo>
                        <a:pt x="472" y="0"/>
                      </a:lnTo>
                      <a:lnTo>
                        <a:pt x="438" y="1"/>
                      </a:lnTo>
                      <a:lnTo>
                        <a:pt x="401" y="1"/>
                      </a:lnTo>
                      <a:lnTo>
                        <a:pt x="363" y="3"/>
                      </a:lnTo>
                      <a:lnTo>
                        <a:pt x="324" y="4"/>
                      </a:lnTo>
                      <a:lnTo>
                        <a:pt x="284" y="5"/>
                      </a:lnTo>
                      <a:lnTo>
                        <a:pt x="244" y="6"/>
                      </a:lnTo>
                      <a:lnTo>
                        <a:pt x="205" y="7"/>
                      </a:lnTo>
                      <a:lnTo>
                        <a:pt x="166" y="9"/>
                      </a:lnTo>
                      <a:lnTo>
                        <a:pt x="130" y="11"/>
                      </a:lnTo>
                      <a:lnTo>
                        <a:pt x="95" y="13"/>
                      </a:lnTo>
                      <a:lnTo>
                        <a:pt x="63" y="15"/>
                      </a:lnTo>
                      <a:lnTo>
                        <a:pt x="33" y="18"/>
                      </a:lnTo>
                      <a:lnTo>
                        <a:pt x="6" y="22"/>
                      </a:lnTo>
                      <a:lnTo>
                        <a:pt x="15" y="28"/>
                      </a:lnTo>
                      <a:lnTo>
                        <a:pt x="0" y="28"/>
                      </a:lnTo>
                      <a:lnTo>
                        <a:pt x="0" y="37"/>
                      </a:lnTo>
                      <a:lnTo>
                        <a:pt x="9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7" name="Freeform 87"/>
                <p:cNvSpPr>
                  <a:spLocks/>
                </p:cNvSpPr>
                <p:nvPr/>
              </p:nvSpPr>
              <p:spPr bwMode="auto">
                <a:xfrm>
                  <a:off x="1245" y="2496"/>
                  <a:ext cx="35" cy="335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7"/>
                    </a:cxn>
                    <a:cxn ang="0">
                      <a:pos x="17" y="88"/>
                    </a:cxn>
                    <a:cxn ang="0">
                      <a:pos x="17" y="171"/>
                    </a:cxn>
                    <a:cxn ang="0">
                      <a:pos x="14" y="253"/>
                    </a:cxn>
                    <a:cxn ang="0">
                      <a:pos x="16" y="335"/>
                    </a:cxn>
                    <a:cxn ang="0">
                      <a:pos x="31" y="335"/>
                    </a:cxn>
                    <a:cxn ang="0">
                      <a:pos x="31" y="253"/>
                    </a:cxn>
                    <a:cxn ang="0">
                      <a:pos x="35" y="171"/>
                    </a:cxn>
                    <a:cxn ang="0">
                      <a:pos x="32" y="88"/>
                    </a:cxn>
                    <a:cxn ang="0">
                      <a:pos x="17" y="5"/>
                    </a:cxn>
                    <a:cxn ang="0">
                      <a:pos x="10" y="12"/>
                    </a:cxn>
                    <a:cxn ang="0">
                      <a:pos x="10" y="0"/>
                    </a:cxn>
                    <a:cxn ang="0">
                      <a:pos x="0" y="0"/>
                    </a:cxn>
                    <a:cxn ang="0">
                      <a:pos x="2" y="7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5" h="335">
                      <a:moveTo>
                        <a:pt x="10" y="0"/>
                      </a:moveTo>
                      <a:lnTo>
                        <a:pt x="2" y="7"/>
                      </a:lnTo>
                      <a:lnTo>
                        <a:pt x="17" y="88"/>
                      </a:lnTo>
                      <a:lnTo>
                        <a:pt x="17" y="171"/>
                      </a:lnTo>
                      <a:lnTo>
                        <a:pt x="14" y="253"/>
                      </a:lnTo>
                      <a:lnTo>
                        <a:pt x="16" y="335"/>
                      </a:lnTo>
                      <a:lnTo>
                        <a:pt x="31" y="335"/>
                      </a:lnTo>
                      <a:lnTo>
                        <a:pt x="31" y="253"/>
                      </a:lnTo>
                      <a:lnTo>
                        <a:pt x="35" y="171"/>
                      </a:lnTo>
                      <a:lnTo>
                        <a:pt x="32" y="88"/>
                      </a:lnTo>
                      <a:lnTo>
                        <a:pt x="17" y="5"/>
                      </a:lnTo>
                      <a:lnTo>
                        <a:pt x="10" y="1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8" name="Freeform 88"/>
                <p:cNvSpPr>
                  <a:spLocks/>
                </p:cNvSpPr>
                <p:nvPr/>
              </p:nvSpPr>
              <p:spPr bwMode="auto">
                <a:xfrm>
                  <a:off x="1255" y="2438"/>
                  <a:ext cx="2190" cy="70"/>
                </a:xfrm>
                <a:custGeom>
                  <a:avLst/>
                  <a:gdLst/>
                  <a:ahLst/>
                  <a:cxnLst>
                    <a:cxn ang="0">
                      <a:pos x="2184" y="11"/>
                    </a:cxn>
                    <a:cxn ang="0">
                      <a:pos x="2176" y="2"/>
                    </a:cxn>
                    <a:cxn ang="0">
                      <a:pos x="0" y="58"/>
                    </a:cxn>
                    <a:cxn ang="0">
                      <a:pos x="0" y="70"/>
                    </a:cxn>
                    <a:cxn ang="0">
                      <a:pos x="2176" y="14"/>
                    </a:cxn>
                    <a:cxn ang="0">
                      <a:pos x="2169" y="5"/>
                    </a:cxn>
                    <a:cxn ang="0">
                      <a:pos x="2184" y="11"/>
                    </a:cxn>
                    <a:cxn ang="0">
                      <a:pos x="2190" y="0"/>
                    </a:cxn>
                    <a:cxn ang="0">
                      <a:pos x="2176" y="2"/>
                    </a:cxn>
                    <a:cxn ang="0">
                      <a:pos x="2184" y="11"/>
                    </a:cxn>
                  </a:cxnLst>
                  <a:rect l="0" t="0" r="r" b="b"/>
                  <a:pathLst>
                    <a:path w="2190" h="70">
                      <a:moveTo>
                        <a:pt x="2184" y="11"/>
                      </a:moveTo>
                      <a:lnTo>
                        <a:pt x="2176" y="2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2176" y="14"/>
                      </a:lnTo>
                      <a:lnTo>
                        <a:pt x="2169" y="5"/>
                      </a:lnTo>
                      <a:lnTo>
                        <a:pt x="2184" y="11"/>
                      </a:lnTo>
                      <a:lnTo>
                        <a:pt x="2190" y="0"/>
                      </a:lnTo>
                      <a:lnTo>
                        <a:pt x="2176" y="2"/>
                      </a:lnTo>
                      <a:lnTo>
                        <a:pt x="218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9" name="Freeform 89"/>
                <p:cNvSpPr>
                  <a:spLocks/>
                </p:cNvSpPr>
                <p:nvPr/>
              </p:nvSpPr>
              <p:spPr bwMode="auto">
                <a:xfrm>
                  <a:off x="1629" y="2310"/>
                  <a:ext cx="1355" cy="560"/>
                </a:xfrm>
                <a:custGeom>
                  <a:avLst/>
                  <a:gdLst/>
                  <a:ahLst/>
                  <a:cxnLst>
                    <a:cxn ang="0">
                      <a:pos x="735" y="394"/>
                    </a:cxn>
                    <a:cxn ang="0">
                      <a:pos x="804" y="468"/>
                    </a:cxn>
                    <a:cxn ang="0">
                      <a:pos x="850" y="560"/>
                    </a:cxn>
                    <a:cxn ang="0">
                      <a:pos x="878" y="449"/>
                    </a:cxn>
                    <a:cxn ang="0">
                      <a:pos x="904" y="351"/>
                    </a:cxn>
                    <a:cxn ang="0">
                      <a:pos x="928" y="318"/>
                    </a:cxn>
                    <a:cxn ang="0">
                      <a:pos x="953" y="319"/>
                    </a:cxn>
                    <a:cxn ang="0">
                      <a:pos x="992" y="326"/>
                    </a:cxn>
                    <a:cxn ang="0">
                      <a:pos x="1038" y="340"/>
                    </a:cxn>
                    <a:cxn ang="0">
                      <a:pos x="1083" y="359"/>
                    </a:cxn>
                    <a:cxn ang="0">
                      <a:pos x="1123" y="381"/>
                    </a:cxn>
                    <a:cxn ang="0">
                      <a:pos x="1114" y="287"/>
                    </a:cxn>
                    <a:cxn ang="0">
                      <a:pos x="1067" y="203"/>
                    </a:cxn>
                    <a:cxn ang="0">
                      <a:pos x="1039" y="154"/>
                    </a:cxn>
                    <a:cxn ang="0">
                      <a:pos x="1105" y="151"/>
                    </a:cxn>
                    <a:cxn ang="0">
                      <a:pos x="1172" y="156"/>
                    </a:cxn>
                    <a:cxn ang="0">
                      <a:pos x="1236" y="169"/>
                    </a:cxn>
                    <a:cxn ang="0">
                      <a:pos x="1298" y="191"/>
                    </a:cxn>
                    <a:cxn ang="0">
                      <a:pos x="1355" y="219"/>
                    </a:cxn>
                    <a:cxn ang="0">
                      <a:pos x="1319" y="156"/>
                    </a:cxn>
                    <a:cxn ang="0">
                      <a:pos x="1264" y="111"/>
                    </a:cxn>
                    <a:cxn ang="0">
                      <a:pos x="1198" y="77"/>
                    </a:cxn>
                    <a:cxn ang="0">
                      <a:pos x="1124" y="47"/>
                    </a:cxn>
                    <a:cxn ang="0">
                      <a:pos x="1045" y="13"/>
                    </a:cxn>
                    <a:cxn ang="0">
                      <a:pos x="326" y="25"/>
                    </a:cxn>
                    <a:cxn ang="0">
                      <a:pos x="256" y="63"/>
                    </a:cxn>
                    <a:cxn ang="0">
                      <a:pos x="176" y="100"/>
                    </a:cxn>
                    <a:cxn ang="0">
                      <a:pos x="97" y="140"/>
                    </a:cxn>
                    <a:cxn ang="0">
                      <a:pos x="33" y="184"/>
                    </a:cxn>
                    <a:cxn ang="0">
                      <a:pos x="0" y="236"/>
                    </a:cxn>
                    <a:cxn ang="0">
                      <a:pos x="56" y="228"/>
                    </a:cxn>
                    <a:cxn ang="0">
                      <a:pos x="106" y="227"/>
                    </a:cxn>
                    <a:cxn ang="0">
                      <a:pos x="157" y="226"/>
                    </a:cxn>
                    <a:cxn ang="0">
                      <a:pos x="216" y="215"/>
                    </a:cxn>
                    <a:cxn ang="0">
                      <a:pos x="287" y="189"/>
                    </a:cxn>
                    <a:cxn ang="0">
                      <a:pos x="267" y="221"/>
                    </a:cxn>
                    <a:cxn ang="0">
                      <a:pos x="203" y="311"/>
                    </a:cxn>
                    <a:cxn ang="0">
                      <a:pos x="171" y="403"/>
                    </a:cxn>
                    <a:cxn ang="0">
                      <a:pos x="194" y="392"/>
                    </a:cxn>
                    <a:cxn ang="0">
                      <a:pos x="253" y="369"/>
                    </a:cxn>
                    <a:cxn ang="0">
                      <a:pos x="328" y="338"/>
                    </a:cxn>
                    <a:cxn ang="0">
                      <a:pos x="401" y="312"/>
                    </a:cxn>
                    <a:cxn ang="0">
                      <a:pos x="454" y="297"/>
                    </a:cxn>
                    <a:cxn ang="0">
                      <a:pos x="479" y="330"/>
                    </a:cxn>
                    <a:cxn ang="0">
                      <a:pos x="463" y="441"/>
                    </a:cxn>
                    <a:cxn ang="0">
                      <a:pos x="447" y="507"/>
                    </a:cxn>
                  </a:cxnLst>
                  <a:rect l="0" t="0" r="r" b="b"/>
                  <a:pathLst>
                    <a:path w="1355" h="560">
                      <a:moveTo>
                        <a:pt x="673" y="358"/>
                      </a:moveTo>
                      <a:lnTo>
                        <a:pt x="705" y="374"/>
                      </a:lnTo>
                      <a:lnTo>
                        <a:pt x="735" y="394"/>
                      </a:lnTo>
                      <a:lnTo>
                        <a:pt x="762" y="416"/>
                      </a:lnTo>
                      <a:lnTo>
                        <a:pt x="784" y="441"/>
                      </a:lnTo>
                      <a:lnTo>
                        <a:pt x="804" y="468"/>
                      </a:lnTo>
                      <a:lnTo>
                        <a:pt x="822" y="497"/>
                      </a:lnTo>
                      <a:lnTo>
                        <a:pt x="837" y="528"/>
                      </a:lnTo>
                      <a:lnTo>
                        <a:pt x="850" y="560"/>
                      </a:lnTo>
                      <a:lnTo>
                        <a:pt x="860" y="526"/>
                      </a:lnTo>
                      <a:lnTo>
                        <a:pt x="869" y="488"/>
                      </a:lnTo>
                      <a:lnTo>
                        <a:pt x="878" y="449"/>
                      </a:lnTo>
                      <a:lnTo>
                        <a:pt x="887" y="412"/>
                      </a:lnTo>
                      <a:lnTo>
                        <a:pt x="895" y="379"/>
                      </a:lnTo>
                      <a:lnTo>
                        <a:pt x="904" y="351"/>
                      </a:lnTo>
                      <a:lnTo>
                        <a:pt x="914" y="330"/>
                      </a:lnTo>
                      <a:lnTo>
                        <a:pt x="923" y="319"/>
                      </a:lnTo>
                      <a:lnTo>
                        <a:pt x="928" y="318"/>
                      </a:lnTo>
                      <a:lnTo>
                        <a:pt x="934" y="317"/>
                      </a:lnTo>
                      <a:lnTo>
                        <a:pt x="943" y="317"/>
                      </a:lnTo>
                      <a:lnTo>
                        <a:pt x="953" y="319"/>
                      </a:lnTo>
                      <a:lnTo>
                        <a:pt x="965" y="320"/>
                      </a:lnTo>
                      <a:lnTo>
                        <a:pt x="978" y="323"/>
                      </a:lnTo>
                      <a:lnTo>
                        <a:pt x="992" y="326"/>
                      </a:lnTo>
                      <a:lnTo>
                        <a:pt x="1007" y="330"/>
                      </a:lnTo>
                      <a:lnTo>
                        <a:pt x="1022" y="335"/>
                      </a:lnTo>
                      <a:lnTo>
                        <a:pt x="1038" y="340"/>
                      </a:lnTo>
                      <a:lnTo>
                        <a:pt x="1053" y="346"/>
                      </a:lnTo>
                      <a:lnTo>
                        <a:pt x="1068" y="353"/>
                      </a:lnTo>
                      <a:lnTo>
                        <a:pt x="1083" y="359"/>
                      </a:lnTo>
                      <a:lnTo>
                        <a:pt x="1098" y="366"/>
                      </a:lnTo>
                      <a:lnTo>
                        <a:pt x="1110" y="373"/>
                      </a:lnTo>
                      <a:lnTo>
                        <a:pt x="1123" y="381"/>
                      </a:lnTo>
                      <a:lnTo>
                        <a:pt x="1124" y="350"/>
                      </a:lnTo>
                      <a:lnTo>
                        <a:pt x="1122" y="318"/>
                      </a:lnTo>
                      <a:lnTo>
                        <a:pt x="1114" y="287"/>
                      </a:lnTo>
                      <a:lnTo>
                        <a:pt x="1103" y="258"/>
                      </a:lnTo>
                      <a:lnTo>
                        <a:pt x="1087" y="230"/>
                      </a:lnTo>
                      <a:lnTo>
                        <a:pt x="1067" y="203"/>
                      </a:lnTo>
                      <a:lnTo>
                        <a:pt x="1044" y="180"/>
                      </a:lnTo>
                      <a:lnTo>
                        <a:pt x="1017" y="157"/>
                      </a:lnTo>
                      <a:lnTo>
                        <a:pt x="1039" y="154"/>
                      </a:lnTo>
                      <a:lnTo>
                        <a:pt x="1062" y="152"/>
                      </a:lnTo>
                      <a:lnTo>
                        <a:pt x="1084" y="151"/>
                      </a:lnTo>
                      <a:lnTo>
                        <a:pt x="1105" y="151"/>
                      </a:lnTo>
                      <a:lnTo>
                        <a:pt x="1128" y="152"/>
                      </a:lnTo>
                      <a:lnTo>
                        <a:pt x="1150" y="153"/>
                      </a:lnTo>
                      <a:lnTo>
                        <a:pt x="1172" y="156"/>
                      </a:lnTo>
                      <a:lnTo>
                        <a:pt x="1194" y="160"/>
                      </a:lnTo>
                      <a:lnTo>
                        <a:pt x="1215" y="164"/>
                      </a:lnTo>
                      <a:lnTo>
                        <a:pt x="1236" y="169"/>
                      </a:lnTo>
                      <a:lnTo>
                        <a:pt x="1258" y="176"/>
                      </a:lnTo>
                      <a:lnTo>
                        <a:pt x="1278" y="183"/>
                      </a:lnTo>
                      <a:lnTo>
                        <a:pt x="1298" y="191"/>
                      </a:lnTo>
                      <a:lnTo>
                        <a:pt x="1318" y="199"/>
                      </a:lnTo>
                      <a:lnTo>
                        <a:pt x="1336" y="208"/>
                      </a:lnTo>
                      <a:lnTo>
                        <a:pt x="1355" y="219"/>
                      </a:lnTo>
                      <a:lnTo>
                        <a:pt x="1345" y="195"/>
                      </a:lnTo>
                      <a:lnTo>
                        <a:pt x="1333" y="175"/>
                      </a:lnTo>
                      <a:lnTo>
                        <a:pt x="1319" y="156"/>
                      </a:lnTo>
                      <a:lnTo>
                        <a:pt x="1303" y="140"/>
                      </a:lnTo>
                      <a:lnTo>
                        <a:pt x="1284" y="124"/>
                      </a:lnTo>
                      <a:lnTo>
                        <a:pt x="1264" y="111"/>
                      </a:lnTo>
                      <a:lnTo>
                        <a:pt x="1244" y="99"/>
                      </a:lnTo>
                      <a:lnTo>
                        <a:pt x="1221" y="88"/>
                      </a:lnTo>
                      <a:lnTo>
                        <a:pt x="1198" y="77"/>
                      </a:lnTo>
                      <a:lnTo>
                        <a:pt x="1174" y="67"/>
                      </a:lnTo>
                      <a:lnTo>
                        <a:pt x="1149" y="57"/>
                      </a:lnTo>
                      <a:lnTo>
                        <a:pt x="1124" y="47"/>
                      </a:lnTo>
                      <a:lnTo>
                        <a:pt x="1098" y="36"/>
                      </a:lnTo>
                      <a:lnTo>
                        <a:pt x="1072" y="25"/>
                      </a:lnTo>
                      <a:lnTo>
                        <a:pt x="1045" y="13"/>
                      </a:lnTo>
                      <a:lnTo>
                        <a:pt x="1019" y="0"/>
                      </a:lnTo>
                      <a:lnTo>
                        <a:pt x="344" y="13"/>
                      </a:lnTo>
                      <a:lnTo>
                        <a:pt x="326" y="25"/>
                      </a:lnTo>
                      <a:lnTo>
                        <a:pt x="304" y="38"/>
                      </a:lnTo>
                      <a:lnTo>
                        <a:pt x="281" y="51"/>
                      </a:lnTo>
                      <a:lnTo>
                        <a:pt x="256" y="63"/>
                      </a:lnTo>
                      <a:lnTo>
                        <a:pt x="229" y="75"/>
                      </a:lnTo>
                      <a:lnTo>
                        <a:pt x="202" y="88"/>
                      </a:lnTo>
                      <a:lnTo>
                        <a:pt x="176" y="100"/>
                      </a:lnTo>
                      <a:lnTo>
                        <a:pt x="148" y="112"/>
                      </a:lnTo>
                      <a:lnTo>
                        <a:pt x="122" y="125"/>
                      </a:lnTo>
                      <a:lnTo>
                        <a:pt x="97" y="140"/>
                      </a:lnTo>
                      <a:lnTo>
                        <a:pt x="73" y="154"/>
                      </a:lnTo>
                      <a:lnTo>
                        <a:pt x="52" y="168"/>
                      </a:lnTo>
                      <a:lnTo>
                        <a:pt x="33" y="184"/>
                      </a:lnTo>
                      <a:lnTo>
                        <a:pt x="18" y="200"/>
                      </a:lnTo>
                      <a:lnTo>
                        <a:pt x="7" y="218"/>
                      </a:lnTo>
                      <a:lnTo>
                        <a:pt x="0" y="236"/>
                      </a:lnTo>
                      <a:lnTo>
                        <a:pt x="20" y="232"/>
                      </a:lnTo>
                      <a:lnTo>
                        <a:pt x="38" y="230"/>
                      </a:lnTo>
                      <a:lnTo>
                        <a:pt x="56" y="228"/>
                      </a:lnTo>
                      <a:lnTo>
                        <a:pt x="73" y="227"/>
                      </a:lnTo>
                      <a:lnTo>
                        <a:pt x="89" y="227"/>
                      </a:lnTo>
                      <a:lnTo>
                        <a:pt x="106" y="227"/>
                      </a:lnTo>
                      <a:lnTo>
                        <a:pt x="122" y="227"/>
                      </a:lnTo>
                      <a:lnTo>
                        <a:pt x="139" y="227"/>
                      </a:lnTo>
                      <a:lnTo>
                        <a:pt x="157" y="226"/>
                      </a:lnTo>
                      <a:lnTo>
                        <a:pt x="176" y="224"/>
                      </a:lnTo>
                      <a:lnTo>
                        <a:pt x="194" y="221"/>
                      </a:lnTo>
                      <a:lnTo>
                        <a:pt x="216" y="215"/>
                      </a:lnTo>
                      <a:lnTo>
                        <a:pt x="237" y="208"/>
                      </a:lnTo>
                      <a:lnTo>
                        <a:pt x="262" y="200"/>
                      </a:lnTo>
                      <a:lnTo>
                        <a:pt x="287" y="189"/>
                      </a:lnTo>
                      <a:lnTo>
                        <a:pt x="316" y="175"/>
                      </a:lnTo>
                      <a:lnTo>
                        <a:pt x="291" y="195"/>
                      </a:lnTo>
                      <a:lnTo>
                        <a:pt x="267" y="221"/>
                      </a:lnTo>
                      <a:lnTo>
                        <a:pt x="243" y="249"/>
                      </a:lnTo>
                      <a:lnTo>
                        <a:pt x="222" y="279"/>
                      </a:lnTo>
                      <a:lnTo>
                        <a:pt x="203" y="311"/>
                      </a:lnTo>
                      <a:lnTo>
                        <a:pt x="188" y="343"/>
                      </a:lnTo>
                      <a:lnTo>
                        <a:pt x="177" y="374"/>
                      </a:lnTo>
                      <a:lnTo>
                        <a:pt x="171" y="403"/>
                      </a:lnTo>
                      <a:lnTo>
                        <a:pt x="173" y="402"/>
                      </a:lnTo>
                      <a:lnTo>
                        <a:pt x="182" y="398"/>
                      </a:lnTo>
                      <a:lnTo>
                        <a:pt x="194" y="392"/>
                      </a:lnTo>
                      <a:lnTo>
                        <a:pt x="211" y="385"/>
                      </a:lnTo>
                      <a:lnTo>
                        <a:pt x="231" y="377"/>
                      </a:lnTo>
                      <a:lnTo>
                        <a:pt x="253" y="369"/>
                      </a:lnTo>
                      <a:lnTo>
                        <a:pt x="277" y="359"/>
                      </a:lnTo>
                      <a:lnTo>
                        <a:pt x="302" y="348"/>
                      </a:lnTo>
                      <a:lnTo>
                        <a:pt x="328" y="338"/>
                      </a:lnTo>
                      <a:lnTo>
                        <a:pt x="353" y="329"/>
                      </a:lnTo>
                      <a:lnTo>
                        <a:pt x="378" y="320"/>
                      </a:lnTo>
                      <a:lnTo>
                        <a:pt x="401" y="312"/>
                      </a:lnTo>
                      <a:lnTo>
                        <a:pt x="422" y="306"/>
                      </a:lnTo>
                      <a:lnTo>
                        <a:pt x="439" y="300"/>
                      </a:lnTo>
                      <a:lnTo>
                        <a:pt x="454" y="297"/>
                      </a:lnTo>
                      <a:lnTo>
                        <a:pt x="464" y="296"/>
                      </a:lnTo>
                      <a:lnTo>
                        <a:pt x="476" y="306"/>
                      </a:lnTo>
                      <a:lnTo>
                        <a:pt x="479" y="330"/>
                      </a:lnTo>
                      <a:lnTo>
                        <a:pt x="477" y="364"/>
                      </a:lnTo>
                      <a:lnTo>
                        <a:pt x="471" y="402"/>
                      </a:lnTo>
                      <a:lnTo>
                        <a:pt x="463" y="441"/>
                      </a:lnTo>
                      <a:lnTo>
                        <a:pt x="456" y="474"/>
                      </a:lnTo>
                      <a:lnTo>
                        <a:pt x="449" y="498"/>
                      </a:lnTo>
                      <a:lnTo>
                        <a:pt x="447" y="507"/>
                      </a:lnTo>
                      <a:lnTo>
                        <a:pt x="673" y="358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0" name="Freeform 90"/>
                <p:cNvSpPr>
                  <a:spLocks/>
                </p:cNvSpPr>
                <p:nvPr/>
              </p:nvSpPr>
              <p:spPr bwMode="auto">
                <a:xfrm>
                  <a:off x="2298" y="2662"/>
                  <a:ext cx="189" cy="233"/>
                </a:xfrm>
                <a:custGeom>
                  <a:avLst/>
                  <a:gdLst/>
                  <a:ahLst/>
                  <a:cxnLst>
                    <a:cxn ang="0">
                      <a:pos x="174" y="207"/>
                    </a:cxn>
                    <a:cxn ang="0">
                      <a:pos x="189" y="206"/>
                    </a:cxn>
                    <a:cxn ang="0">
                      <a:pos x="175" y="174"/>
                    </a:cxn>
                    <a:cxn ang="0">
                      <a:pos x="160" y="143"/>
                    </a:cxn>
                    <a:cxn ang="0">
                      <a:pos x="143" y="113"/>
                    </a:cxn>
                    <a:cxn ang="0">
                      <a:pos x="121" y="86"/>
                    </a:cxn>
                    <a:cxn ang="0">
                      <a:pos x="99" y="60"/>
                    </a:cxn>
                    <a:cxn ang="0">
                      <a:pos x="71" y="36"/>
                    </a:cxn>
                    <a:cxn ang="0">
                      <a:pos x="40" y="17"/>
                    </a:cxn>
                    <a:cxn ang="0">
                      <a:pos x="8" y="0"/>
                    </a:cxn>
                    <a:cxn ang="0">
                      <a:pos x="0" y="12"/>
                    </a:cxn>
                    <a:cxn ang="0">
                      <a:pos x="33" y="27"/>
                    </a:cxn>
                    <a:cxn ang="0">
                      <a:pos x="61" y="47"/>
                    </a:cxn>
                    <a:cxn ang="0">
                      <a:pos x="86" y="68"/>
                    </a:cxn>
                    <a:cxn ang="0">
                      <a:pos x="109" y="92"/>
                    </a:cxn>
                    <a:cxn ang="0">
                      <a:pos x="128" y="119"/>
                    </a:cxn>
                    <a:cxn ang="0">
                      <a:pos x="145" y="147"/>
                    </a:cxn>
                    <a:cxn ang="0">
                      <a:pos x="160" y="178"/>
                    </a:cxn>
                    <a:cxn ang="0">
                      <a:pos x="174" y="210"/>
                    </a:cxn>
                    <a:cxn ang="0">
                      <a:pos x="189" y="209"/>
                    </a:cxn>
                    <a:cxn ang="0">
                      <a:pos x="174" y="210"/>
                    </a:cxn>
                    <a:cxn ang="0">
                      <a:pos x="181" y="233"/>
                    </a:cxn>
                    <a:cxn ang="0">
                      <a:pos x="189" y="209"/>
                    </a:cxn>
                    <a:cxn ang="0">
                      <a:pos x="174" y="207"/>
                    </a:cxn>
                  </a:cxnLst>
                  <a:rect l="0" t="0" r="r" b="b"/>
                  <a:pathLst>
                    <a:path w="189" h="233">
                      <a:moveTo>
                        <a:pt x="174" y="207"/>
                      </a:moveTo>
                      <a:lnTo>
                        <a:pt x="189" y="206"/>
                      </a:lnTo>
                      <a:lnTo>
                        <a:pt x="175" y="174"/>
                      </a:lnTo>
                      <a:lnTo>
                        <a:pt x="160" y="143"/>
                      </a:lnTo>
                      <a:lnTo>
                        <a:pt x="143" y="113"/>
                      </a:lnTo>
                      <a:lnTo>
                        <a:pt x="121" y="86"/>
                      </a:lnTo>
                      <a:lnTo>
                        <a:pt x="99" y="60"/>
                      </a:lnTo>
                      <a:lnTo>
                        <a:pt x="71" y="36"/>
                      </a:lnTo>
                      <a:lnTo>
                        <a:pt x="40" y="17"/>
                      </a:lnTo>
                      <a:lnTo>
                        <a:pt x="8" y="0"/>
                      </a:lnTo>
                      <a:lnTo>
                        <a:pt x="0" y="12"/>
                      </a:lnTo>
                      <a:lnTo>
                        <a:pt x="33" y="27"/>
                      </a:lnTo>
                      <a:lnTo>
                        <a:pt x="61" y="47"/>
                      </a:lnTo>
                      <a:lnTo>
                        <a:pt x="86" y="68"/>
                      </a:lnTo>
                      <a:lnTo>
                        <a:pt x="109" y="92"/>
                      </a:lnTo>
                      <a:lnTo>
                        <a:pt x="128" y="119"/>
                      </a:lnTo>
                      <a:lnTo>
                        <a:pt x="145" y="147"/>
                      </a:lnTo>
                      <a:lnTo>
                        <a:pt x="160" y="178"/>
                      </a:lnTo>
                      <a:lnTo>
                        <a:pt x="174" y="210"/>
                      </a:lnTo>
                      <a:lnTo>
                        <a:pt x="189" y="209"/>
                      </a:lnTo>
                      <a:lnTo>
                        <a:pt x="174" y="210"/>
                      </a:lnTo>
                      <a:lnTo>
                        <a:pt x="181" y="233"/>
                      </a:lnTo>
                      <a:lnTo>
                        <a:pt x="189" y="209"/>
                      </a:lnTo>
                      <a:lnTo>
                        <a:pt x="174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1" name="Freeform 91"/>
                <p:cNvSpPr>
                  <a:spLocks/>
                </p:cNvSpPr>
                <p:nvPr/>
              </p:nvSpPr>
              <p:spPr bwMode="auto">
                <a:xfrm>
                  <a:off x="2472" y="2624"/>
                  <a:ext cx="85" cy="247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75" y="0"/>
                    </a:cxn>
                    <a:cxn ang="0">
                      <a:pos x="64" y="13"/>
                    </a:cxn>
                    <a:cxn ang="0">
                      <a:pos x="54" y="34"/>
                    </a:cxn>
                    <a:cxn ang="0">
                      <a:pos x="45" y="64"/>
                    </a:cxn>
                    <a:cxn ang="0">
                      <a:pos x="36" y="97"/>
                    </a:cxn>
                    <a:cxn ang="0">
                      <a:pos x="27" y="134"/>
                    </a:cxn>
                    <a:cxn ang="0">
                      <a:pos x="19" y="173"/>
                    </a:cxn>
                    <a:cxn ang="0">
                      <a:pos x="10" y="210"/>
                    </a:cxn>
                    <a:cxn ang="0">
                      <a:pos x="0" y="245"/>
                    </a:cxn>
                    <a:cxn ang="0">
                      <a:pos x="15" y="247"/>
                    </a:cxn>
                    <a:cxn ang="0">
                      <a:pos x="25" y="213"/>
                    </a:cxn>
                    <a:cxn ang="0">
                      <a:pos x="34" y="175"/>
                    </a:cxn>
                    <a:cxn ang="0">
                      <a:pos x="42" y="136"/>
                    </a:cxn>
                    <a:cxn ang="0">
                      <a:pos x="51" y="99"/>
                    </a:cxn>
                    <a:cxn ang="0">
                      <a:pos x="60" y="66"/>
                    </a:cxn>
                    <a:cxn ang="0">
                      <a:pos x="69" y="39"/>
                    </a:cxn>
                    <a:cxn ang="0">
                      <a:pos x="79" y="19"/>
                    </a:cxn>
                    <a:cxn ang="0">
                      <a:pos x="85" y="10"/>
                    </a:cxn>
                    <a:cxn ang="0">
                      <a:pos x="84" y="10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85" h="247">
                      <a:moveTo>
                        <a:pt x="76" y="0"/>
                      </a:moveTo>
                      <a:lnTo>
                        <a:pt x="75" y="0"/>
                      </a:lnTo>
                      <a:lnTo>
                        <a:pt x="64" y="13"/>
                      </a:lnTo>
                      <a:lnTo>
                        <a:pt x="54" y="34"/>
                      </a:lnTo>
                      <a:lnTo>
                        <a:pt x="45" y="64"/>
                      </a:lnTo>
                      <a:lnTo>
                        <a:pt x="36" y="97"/>
                      </a:lnTo>
                      <a:lnTo>
                        <a:pt x="27" y="134"/>
                      </a:lnTo>
                      <a:lnTo>
                        <a:pt x="19" y="173"/>
                      </a:lnTo>
                      <a:lnTo>
                        <a:pt x="10" y="210"/>
                      </a:lnTo>
                      <a:lnTo>
                        <a:pt x="0" y="245"/>
                      </a:lnTo>
                      <a:lnTo>
                        <a:pt x="15" y="247"/>
                      </a:lnTo>
                      <a:lnTo>
                        <a:pt x="25" y="213"/>
                      </a:lnTo>
                      <a:lnTo>
                        <a:pt x="34" y="175"/>
                      </a:lnTo>
                      <a:lnTo>
                        <a:pt x="42" y="136"/>
                      </a:lnTo>
                      <a:lnTo>
                        <a:pt x="51" y="99"/>
                      </a:lnTo>
                      <a:lnTo>
                        <a:pt x="60" y="66"/>
                      </a:lnTo>
                      <a:lnTo>
                        <a:pt x="69" y="39"/>
                      </a:lnTo>
                      <a:lnTo>
                        <a:pt x="79" y="19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2" name="Freeform 92"/>
                <p:cNvSpPr>
                  <a:spLocks/>
                </p:cNvSpPr>
                <p:nvPr/>
              </p:nvSpPr>
              <p:spPr bwMode="auto">
                <a:xfrm>
                  <a:off x="2548" y="2621"/>
                  <a:ext cx="211" cy="84"/>
                </a:xfrm>
                <a:custGeom>
                  <a:avLst/>
                  <a:gdLst/>
                  <a:ahLst/>
                  <a:cxnLst>
                    <a:cxn ang="0">
                      <a:pos x="196" y="70"/>
                    </a:cxn>
                    <a:cxn ang="0">
                      <a:pos x="209" y="65"/>
                    </a:cxn>
                    <a:cxn ang="0">
                      <a:pos x="196" y="57"/>
                    </a:cxn>
                    <a:cxn ang="0">
                      <a:pos x="183" y="50"/>
                    </a:cxn>
                    <a:cxn ang="0">
                      <a:pos x="168" y="42"/>
                    </a:cxn>
                    <a:cxn ang="0">
                      <a:pos x="153" y="35"/>
                    </a:cxn>
                    <a:cxn ang="0">
                      <a:pos x="138" y="29"/>
                    </a:cxn>
                    <a:cxn ang="0">
                      <a:pos x="121" y="23"/>
                    </a:cxn>
                    <a:cxn ang="0">
                      <a:pos x="105" y="18"/>
                    </a:cxn>
                    <a:cxn ang="0">
                      <a:pos x="90" y="13"/>
                    </a:cxn>
                    <a:cxn ang="0">
                      <a:pos x="75" y="9"/>
                    </a:cxn>
                    <a:cxn ang="0">
                      <a:pos x="60" y="6"/>
                    </a:cxn>
                    <a:cxn ang="0">
                      <a:pos x="48" y="3"/>
                    </a:cxn>
                    <a:cxn ang="0">
                      <a:pos x="35" y="2"/>
                    </a:cxn>
                    <a:cxn ang="0">
                      <a:pos x="24" y="0"/>
                    </a:cxn>
                    <a:cxn ang="0">
                      <a:pos x="15" y="0"/>
                    </a:cxn>
                    <a:cxn ang="0">
                      <a:pos x="8" y="1"/>
                    </a:cxn>
                    <a:cxn ang="0">
                      <a:pos x="0" y="3"/>
                    </a:cxn>
                    <a:cxn ang="0">
                      <a:pos x="8" y="13"/>
                    </a:cxn>
                    <a:cxn ang="0">
                      <a:pos x="10" y="13"/>
                    </a:cxn>
                    <a:cxn ang="0">
                      <a:pos x="15" y="12"/>
                    </a:cxn>
                    <a:cxn ang="0">
                      <a:pos x="24" y="12"/>
                    </a:cxn>
                    <a:cxn ang="0">
                      <a:pos x="33" y="14"/>
                    </a:cxn>
                    <a:cxn ang="0">
                      <a:pos x="45" y="15"/>
                    </a:cxn>
                    <a:cxn ang="0">
                      <a:pos x="58" y="18"/>
                    </a:cxn>
                    <a:cxn ang="0">
                      <a:pos x="70" y="21"/>
                    </a:cxn>
                    <a:cxn ang="0">
                      <a:pos x="85" y="25"/>
                    </a:cxn>
                    <a:cxn ang="0">
                      <a:pos x="100" y="30"/>
                    </a:cxn>
                    <a:cxn ang="0">
                      <a:pos x="116" y="35"/>
                    </a:cxn>
                    <a:cxn ang="0">
                      <a:pos x="130" y="42"/>
                    </a:cxn>
                    <a:cxn ang="0">
                      <a:pos x="145" y="48"/>
                    </a:cxn>
                    <a:cxn ang="0">
                      <a:pos x="160" y="54"/>
                    </a:cxn>
                    <a:cxn ang="0">
                      <a:pos x="175" y="60"/>
                    </a:cxn>
                    <a:cxn ang="0">
                      <a:pos x="186" y="67"/>
                    </a:cxn>
                    <a:cxn ang="0">
                      <a:pos x="199" y="75"/>
                    </a:cxn>
                    <a:cxn ang="0">
                      <a:pos x="211" y="70"/>
                    </a:cxn>
                    <a:cxn ang="0">
                      <a:pos x="199" y="75"/>
                    </a:cxn>
                    <a:cxn ang="0">
                      <a:pos x="210" y="84"/>
                    </a:cxn>
                    <a:cxn ang="0">
                      <a:pos x="211" y="70"/>
                    </a:cxn>
                    <a:cxn ang="0">
                      <a:pos x="196" y="70"/>
                    </a:cxn>
                  </a:cxnLst>
                  <a:rect l="0" t="0" r="r" b="b"/>
                  <a:pathLst>
                    <a:path w="211" h="84">
                      <a:moveTo>
                        <a:pt x="196" y="70"/>
                      </a:moveTo>
                      <a:lnTo>
                        <a:pt x="209" y="65"/>
                      </a:lnTo>
                      <a:lnTo>
                        <a:pt x="196" y="57"/>
                      </a:lnTo>
                      <a:lnTo>
                        <a:pt x="183" y="50"/>
                      </a:lnTo>
                      <a:lnTo>
                        <a:pt x="168" y="42"/>
                      </a:lnTo>
                      <a:lnTo>
                        <a:pt x="153" y="35"/>
                      </a:lnTo>
                      <a:lnTo>
                        <a:pt x="138" y="29"/>
                      </a:lnTo>
                      <a:lnTo>
                        <a:pt x="121" y="23"/>
                      </a:lnTo>
                      <a:lnTo>
                        <a:pt x="105" y="18"/>
                      </a:lnTo>
                      <a:lnTo>
                        <a:pt x="90" y="13"/>
                      </a:lnTo>
                      <a:lnTo>
                        <a:pt x="75" y="9"/>
                      </a:lnTo>
                      <a:lnTo>
                        <a:pt x="60" y="6"/>
                      </a:lnTo>
                      <a:lnTo>
                        <a:pt x="48" y="3"/>
                      </a:lnTo>
                      <a:lnTo>
                        <a:pt x="35" y="2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8" y="1"/>
                      </a:lnTo>
                      <a:lnTo>
                        <a:pt x="0" y="3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5" y="12"/>
                      </a:lnTo>
                      <a:lnTo>
                        <a:pt x="24" y="12"/>
                      </a:lnTo>
                      <a:lnTo>
                        <a:pt x="33" y="14"/>
                      </a:lnTo>
                      <a:lnTo>
                        <a:pt x="45" y="15"/>
                      </a:lnTo>
                      <a:lnTo>
                        <a:pt x="58" y="18"/>
                      </a:lnTo>
                      <a:lnTo>
                        <a:pt x="70" y="21"/>
                      </a:lnTo>
                      <a:lnTo>
                        <a:pt x="85" y="25"/>
                      </a:lnTo>
                      <a:lnTo>
                        <a:pt x="100" y="30"/>
                      </a:lnTo>
                      <a:lnTo>
                        <a:pt x="116" y="35"/>
                      </a:lnTo>
                      <a:lnTo>
                        <a:pt x="130" y="42"/>
                      </a:lnTo>
                      <a:lnTo>
                        <a:pt x="145" y="48"/>
                      </a:lnTo>
                      <a:lnTo>
                        <a:pt x="160" y="54"/>
                      </a:lnTo>
                      <a:lnTo>
                        <a:pt x="175" y="60"/>
                      </a:lnTo>
                      <a:lnTo>
                        <a:pt x="186" y="67"/>
                      </a:lnTo>
                      <a:lnTo>
                        <a:pt x="199" y="75"/>
                      </a:lnTo>
                      <a:lnTo>
                        <a:pt x="211" y="70"/>
                      </a:lnTo>
                      <a:lnTo>
                        <a:pt x="199" y="75"/>
                      </a:lnTo>
                      <a:lnTo>
                        <a:pt x="210" y="84"/>
                      </a:lnTo>
                      <a:lnTo>
                        <a:pt x="211" y="70"/>
                      </a:lnTo>
                      <a:lnTo>
                        <a:pt x="19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3" name="Freeform 93"/>
                <p:cNvSpPr>
                  <a:spLocks/>
                </p:cNvSpPr>
                <p:nvPr/>
              </p:nvSpPr>
              <p:spPr bwMode="auto">
                <a:xfrm>
                  <a:off x="2627" y="2461"/>
                  <a:ext cx="135" cy="23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4" y="11"/>
                    </a:cxn>
                    <a:cxn ang="0">
                      <a:pos x="40" y="33"/>
                    </a:cxn>
                    <a:cxn ang="0">
                      <a:pos x="62" y="55"/>
                    </a:cxn>
                    <a:cxn ang="0">
                      <a:pos x="81" y="82"/>
                    </a:cxn>
                    <a:cxn ang="0">
                      <a:pos x="97" y="109"/>
                    </a:cxn>
                    <a:cxn ang="0">
                      <a:pos x="109" y="137"/>
                    </a:cxn>
                    <a:cxn ang="0">
                      <a:pos x="116" y="167"/>
                    </a:cxn>
                    <a:cxn ang="0">
                      <a:pos x="117" y="199"/>
                    </a:cxn>
                    <a:cxn ang="0">
                      <a:pos x="117" y="230"/>
                    </a:cxn>
                    <a:cxn ang="0">
                      <a:pos x="132" y="230"/>
                    </a:cxn>
                    <a:cxn ang="0">
                      <a:pos x="135" y="199"/>
                    </a:cxn>
                    <a:cxn ang="0">
                      <a:pos x="131" y="167"/>
                    </a:cxn>
                    <a:cxn ang="0">
                      <a:pos x="124" y="135"/>
                    </a:cxn>
                    <a:cxn ang="0">
                      <a:pos x="112" y="105"/>
                    </a:cxn>
                    <a:cxn ang="0">
                      <a:pos x="96" y="76"/>
                    </a:cxn>
                    <a:cxn ang="0">
                      <a:pos x="75" y="49"/>
                    </a:cxn>
                    <a:cxn ang="0">
                      <a:pos x="52" y="25"/>
                    </a:cxn>
                    <a:cxn ang="0">
                      <a:pos x="24" y="1"/>
                    </a:cxn>
                    <a:cxn ang="0">
                      <a:pos x="20" y="12"/>
                    </a:cxn>
                    <a:cxn ang="0">
                      <a:pos x="17" y="0"/>
                    </a:cxn>
                    <a:cxn ang="0">
                      <a:pos x="0" y="2"/>
                    </a:cxn>
                    <a:cxn ang="0">
                      <a:pos x="14" y="1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35" h="230">
                      <a:moveTo>
                        <a:pt x="17" y="0"/>
                      </a:moveTo>
                      <a:lnTo>
                        <a:pt x="14" y="11"/>
                      </a:lnTo>
                      <a:lnTo>
                        <a:pt x="40" y="33"/>
                      </a:lnTo>
                      <a:lnTo>
                        <a:pt x="62" y="55"/>
                      </a:lnTo>
                      <a:lnTo>
                        <a:pt x="81" y="82"/>
                      </a:lnTo>
                      <a:lnTo>
                        <a:pt x="97" y="109"/>
                      </a:lnTo>
                      <a:lnTo>
                        <a:pt x="109" y="137"/>
                      </a:lnTo>
                      <a:lnTo>
                        <a:pt x="116" y="167"/>
                      </a:lnTo>
                      <a:lnTo>
                        <a:pt x="117" y="199"/>
                      </a:lnTo>
                      <a:lnTo>
                        <a:pt x="117" y="230"/>
                      </a:lnTo>
                      <a:lnTo>
                        <a:pt x="132" y="230"/>
                      </a:lnTo>
                      <a:lnTo>
                        <a:pt x="135" y="199"/>
                      </a:lnTo>
                      <a:lnTo>
                        <a:pt x="131" y="167"/>
                      </a:lnTo>
                      <a:lnTo>
                        <a:pt x="124" y="135"/>
                      </a:lnTo>
                      <a:lnTo>
                        <a:pt x="112" y="105"/>
                      </a:lnTo>
                      <a:lnTo>
                        <a:pt x="96" y="76"/>
                      </a:lnTo>
                      <a:lnTo>
                        <a:pt x="75" y="49"/>
                      </a:lnTo>
                      <a:lnTo>
                        <a:pt x="52" y="25"/>
                      </a:lnTo>
                      <a:lnTo>
                        <a:pt x="24" y="1"/>
                      </a:lnTo>
                      <a:lnTo>
                        <a:pt x="20" y="1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" y="1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4" name="Freeform 94"/>
                <p:cNvSpPr>
                  <a:spLocks/>
                </p:cNvSpPr>
                <p:nvPr/>
              </p:nvSpPr>
              <p:spPr bwMode="auto">
                <a:xfrm>
                  <a:off x="2644" y="2454"/>
                  <a:ext cx="355" cy="91"/>
                </a:xfrm>
                <a:custGeom>
                  <a:avLst/>
                  <a:gdLst/>
                  <a:ahLst/>
                  <a:cxnLst>
                    <a:cxn ang="0">
                      <a:pos x="333" y="76"/>
                    </a:cxn>
                    <a:cxn ang="0">
                      <a:pos x="344" y="69"/>
                    </a:cxn>
                    <a:cxn ang="0">
                      <a:pos x="325" y="59"/>
                    </a:cxn>
                    <a:cxn ang="0">
                      <a:pos x="306" y="49"/>
                    </a:cxn>
                    <a:cxn ang="0">
                      <a:pos x="286" y="41"/>
                    </a:cxn>
                    <a:cxn ang="0">
                      <a:pos x="265" y="33"/>
                    </a:cxn>
                    <a:cxn ang="0">
                      <a:pos x="245" y="25"/>
                    </a:cxn>
                    <a:cxn ang="0">
                      <a:pos x="224" y="19"/>
                    </a:cxn>
                    <a:cxn ang="0">
                      <a:pos x="201" y="14"/>
                    </a:cxn>
                    <a:cxn ang="0">
                      <a:pos x="180" y="10"/>
                    </a:cxn>
                    <a:cxn ang="0">
                      <a:pos x="158" y="6"/>
                    </a:cxn>
                    <a:cxn ang="0">
                      <a:pos x="135" y="3"/>
                    </a:cxn>
                    <a:cxn ang="0">
                      <a:pos x="113" y="2"/>
                    </a:cxn>
                    <a:cxn ang="0">
                      <a:pos x="90" y="0"/>
                    </a:cxn>
                    <a:cxn ang="0">
                      <a:pos x="69" y="0"/>
                    </a:cxn>
                    <a:cxn ang="0">
                      <a:pos x="47" y="2"/>
                    </a:cxn>
                    <a:cxn ang="0">
                      <a:pos x="24" y="4"/>
                    </a:cxn>
                    <a:cxn ang="0">
                      <a:pos x="0" y="7"/>
                    </a:cxn>
                    <a:cxn ang="0">
                      <a:pos x="3" y="19"/>
                    </a:cxn>
                    <a:cxn ang="0">
                      <a:pos x="24" y="16"/>
                    </a:cxn>
                    <a:cxn ang="0">
                      <a:pos x="47" y="14"/>
                    </a:cxn>
                    <a:cxn ang="0">
                      <a:pos x="69" y="14"/>
                    </a:cxn>
                    <a:cxn ang="0">
                      <a:pos x="90" y="14"/>
                    </a:cxn>
                    <a:cxn ang="0">
                      <a:pos x="113" y="14"/>
                    </a:cxn>
                    <a:cxn ang="0">
                      <a:pos x="135" y="15"/>
                    </a:cxn>
                    <a:cxn ang="0">
                      <a:pos x="155" y="18"/>
                    </a:cxn>
                    <a:cxn ang="0">
                      <a:pos x="178" y="22"/>
                    </a:cxn>
                    <a:cxn ang="0">
                      <a:pos x="199" y="26"/>
                    </a:cxn>
                    <a:cxn ang="0">
                      <a:pos x="219" y="32"/>
                    </a:cxn>
                    <a:cxn ang="0">
                      <a:pos x="240" y="38"/>
                    </a:cxn>
                    <a:cxn ang="0">
                      <a:pos x="260" y="45"/>
                    </a:cxn>
                    <a:cxn ang="0">
                      <a:pos x="279" y="53"/>
                    </a:cxn>
                    <a:cxn ang="0">
                      <a:pos x="299" y="61"/>
                    </a:cxn>
                    <a:cxn ang="0">
                      <a:pos x="318" y="69"/>
                    </a:cxn>
                    <a:cxn ang="0">
                      <a:pos x="336" y="80"/>
                    </a:cxn>
                    <a:cxn ang="0">
                      <a:pos x="348" y="74"/>
                    </a:cxn>
                    <a:cxn ang="0">
                      <a:pos x="336" y="80"/>
                    </a:cxn>
                    <a:cxn ang="0">
                      <a:pos x="355" y="91"/>
                    </a:cxn>
                    <a:cxn ang="0">
                      <a:pos x="348" y="74"/>
                    </a:cxn>
                    <a:cxn ang="0">
                      <a:pos x="333" y="76"/>
                    </a:cxn>
                  </a:cxnLst>
                  <a:rect l="0" t="0" r="r" b="b"/>
                  <a:pathLst>
                    <a:path w="355" h="91">
                      <a:moveTo>
                        <a:pt x="333" y="76"/>
                      </a:moveTo>
                      <a:lnTo>
                        <a:pt x="344" y="69"/>
                      </a:lnTo>
                      <a:lnTo>
                        <a:pt x="325" y="59"/>
                      </a:lnTo>
                      <a:lnTo>
                        <a:pt x="306" y="49"/>
                      </a:lnTo>
                      <a:lnTo>
                        <a:pt x="286" y="41"/>
                      </a:lnTo>
                      <a:lnTo>
                        <a:pt x="265" y="33"/>
                      </a:lnTo>
                      <a:lnTo>
                        <a:pt x="245" y="25"/>
                      </a:lnTo>
                      <a:lnTo>
                        <a:pt x="224" y="19"/>
                      </a:lnTo>
                      <a:lnTo>
                        <a:pt x="201" y="14"/>
                      </a:lnTo>
                      <a:lnTo>
                        <a:pt x="180" y="10"/>
                      </a:lnTo>
                      <a:lnTo>
                        <a:pt x="158" y="6"/>
                      </a:lnTo>
                      <a:lnTo>
                        <a:pt x="135" y="3"/>
                      </a:lnTo>
                      <a:lnTo>
                        <a:pt x="113" y="2"/>
                      </a:lnTo>
                      <a:lnTo>
                        <a:pt x="90" y="0"/>
                      </a:lnTo>
                      <a:lnTo>
                        <a:pt x="69" y="0"/>
                      </a:lnTo>
                      <a:lnTo>
                        <a:pt x="47" y="2"/>
                      </a:lnTo>
                      <a:lnTo>
                        <a:pt x="24" y="4"/>
                      </a:lnTo>
                      <a:lnTo>
                        <a:pt x="0" y="7"/>
                      </a:lnTo>
                      <a:lnTo>
                        <a:pt x="3" y="19"/>
                      </a:lnTo>
                      <a:lnTo>
                        <a:pt x="24" y="16"/>
                      </a:lnTo>
                      <a:lnTo>
                        <a:pt x="47" y="14"/>
                      </a:lnTo>
                      <a:lnTo>
                        <a:pt x="69" y="14"/>
                      </a:lnTo>
                      <a:lnTo>
                        <a:pt x="90" y="14"/>
                      </a:lnTo>
                      <a:lnTo>
                        <a:pt x="113" y="14"/>
                      </a:lnTo>
                      <a:lnTo>
                        <a:pt x="135" y="15"/>
                      </a:lnTo>
                      <a:lnTo>
                        <a:pt x="155" y="18"/>
                      </a:lnTo>
                      <a:lnTo>
                        <a:pt x="178" y="22"/>
                      </a:lnTo>
                      <a:lnTo>
                        <a:pt x="199" y="26"/>
                      </a:lnTo>
                      <a:lnTo>
                        <a:pt x="219" y="32"/>
                      </a:lnTo>
                      <a:lnTo>
                        <a:pt x="240" y="38"/>
                      </a:lnTo>
                      <a:lnTo>
                        <a:pt x="260" y="45"/>
                      </a:lnTo>
                      <a:lnTo>
                        <a:pt x="279" y="53"/>
                      </a:lnTo>
                      <a:lnTo>
                        <a:pt x="299" y="61"/>
                      </a:lnTo>
                      <a:lnTo>
                        <a:pt x="318" y="69"/>
                      </a:lnTo>
                      <a:lnTo>
                        <a:pt x="336" y="80"/>
                      </a:lnTo>
                      <a:lnTo>
                        <a:pt x="348" y="74"/>
                      </a:lnTo>
                      <a:lnTo>
                        <a:pt x="336" y="80"/>
                      </a:lnTo>
                      <a:lnTo>
                        <a:pt x="355" y="91"/>
                      </a:lnTo>
                      <a:lnTo>
                        <a:pt x="348" y="74"/>
                      </a:lnTo>
                      <a:lnTo>
                        <a:pt x="333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5" name="Freeform 95"/>
                <p:cNvSpPr>
                  <a:spLocks/>
                </p:cNvSpPr>
                <p:nvPr/>
              </p:nvSpPr>
              <p:spPr bwMode="auto">
                <a:xfrm>
                  <a:off x="2644" y="2302"/>
                  <a:ext cx="348" cy="22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0" y="13"/>
                    </a:cxn>
                    <a:cxn ang="0">
                      <a:pos x="27" y="26"/>
                    </a:cxn>
                    <a:cxn ang="0">
                      <a:pos x="53" y="39"/>
                    </a:cxn>
                    <a:cxn ang="0">
                      <a:pos x="79" y="51"/>
                    </a:cxn>
                    <a:cxn ang="0">
                      <a:pos x="105" y="61"/>
                    </a:cxn>
                    <a:cxn ang="0">
                      <a:pos x="130" y="71"/>
                    </a:cxn>
                    <a:cxn ang="0">
                      <a:pos x="155" y="81"/>
                    </a:cxn>
                    <a:cxn ang="0">
                      <a:pos x="179" y="91"/>
                    </a:cxn>
                    <a:cxn ang="0">
                      <a:pos x="203" y="102"/>
                    </a:cxn>
                    <a:cxn ang="0">
                      <a:pos x="225" y="112"/>
                    </a:cxn>
                    <a:cxn ang="0">
                      <a:pos x="244" y="124"/>
                    </a:cxn>
                    <a:cxn ang="0">
                      <a:pos x="264" y="138"/>
                    </a:cxn>
                    <a:cxn ang="0">
                      <a:pos x="281" y="152"/>
                    </a:cxn>
                    <a:cxn ang="0">
                      <a:pos x="298" y="168"/>
                    </a:cxn>
                    <a:cxn ang="0">
                      <a:pos x="310" y="186"/>
                    </a:cxn>
                    <a:cxn ang="0">
                      <a:pos x="323" y="205"/>
                    </a:cxn>
                    <a:cxn ang="0">
                      <a:pos x="333" y="228"/>
                    </a:cxn>
                    <a:cxn ang="0">
                      <a:pos x="348" y="226"/>
                    </a:cxn>
                    <a:cxn ang="0">
                      <a:pos x="338" y="201"/>
                    </a:cxn>
                    <a:cxn ang="0">
                      <a:pos x="325" y="179"/>
                    </a:cxn>
                    <a:cxn ang="0">
                      <a:pos x="310" y="160"/>
                    </a:cxn>
                    <a:cxn ang="0">
                      <a:pos x="294" y="144"/>
                    </a:cxn>
                    <a:cxn ang="0">
                      <a:pos x="274" y="127"/>
                    </a:cxn>
                    <a:cxn ang="0">
                      <a:pos x="254" y="114"/>
                    </a:cxn>
                    <a:cxn ang="0">
                      <a:pos x="233" y="102"/>
                    </a:cxn>
                    <a:cxn ang="0">
                      <a:pos x="210" y="89"/>
                    </a:cxn>
                    <a:cxn ang="0">
                      <a:pos x="186" y="79"/>
                    </a:cxn>
                    <a:cxn ang="0">
                      <a:pos x="163" y="69"/>
                    </a:cxn>
                    <a:cxn ang="0">
                      <a:pos x="138" y="59"/>
                    </a:cxn>
                    <a:cxn ang="0">
                      <a:pos x="113" y="48"/>
                    </a:cxn>
                    <a:cxn ang="0">
                      <a:pos x="87" y="38"/>
                    </a:cxn>
                    <a:cxn ang="0">
                      <a:pos x="60" y="27"/>
                    </a:cxn>
                    <a:cxn ang="0">
                      <a:pos x="34" y="16"/>
                    </a:cxn>
                    <a:cxn ang="0">
                      <a:pos x="8" y="2"/>
                    </a:cxn>
                    <a:cxn ang="0">
                      <a:pos x="4" y="1"/>
                    </a:cxn>
                    <a:cxn ang="0">
                      <a:pos x="8" y="2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348" h="228">
                      <a:moveTo>
                        <a:pt x="4" y="14"/>
                      </a:moveTo>
                      <a:lnTo>
                        <a:pt x="0" y="13"/>
                      </a:lnTo>
                      <a:lnTo>
                        <a:pt x="27" y="26"/>
                      </a:lnTo>
                      <a:lnTo>
                        <a:pt x="53" y="39"/>
                      </a:lnTo>
                      <a:lnTo>
                        <a:pt x="79" y="51"/>
                      </a:lnTo>
                      <a:lnTo>
                        <a:pt x="105" y="61"/>
                      </a:lnTo>
                      <a:lnTo>
                        <a:pt x="130" y="71"/>
                      </a:lnTo>
                      <a:lnTo>
                        <a:pt x="155" y="81"/>
                      </a:lnTo>
                      <a:lnTo>
                        <a:pt x="179" y="91"/>
                      </a:lnTo>
                      <a:lnTo>
                        <a:pt x="203" y="102"/>
                      </a:lnTo>
                      <a:lnTo>
                        <a:pt x="225" y="112"/>
                      </a:lnTo>
                      <a:lnTo>
                        <a:pt x="244" y="124"/>
                      </a:lnTo>
                      <a:lnTo>
                        <a:pt x="264" y="138"/>
                      </a:lnTo>
                      <a:lnTo>
                        <a:pt x="281" y="152"/>
                      </a:lnTo>
                      <a:lnTo>
                        <a:pt x="298" y="168"/>
                      </a:lnTo>
                      <a:lnTo>
                        <a:pt x="310" y="186"/>
                      </a:lnTo>
                      <a:lnTo>
                        <a:pt x="323" y="205"/>
                      </a:lnTo>
                      <a:lnTo>
                        <a:pt x="333" y="228"/>
                      </a:lnTo>
                      <a:lnTo>
                        <a:pt x="348" y="226"/>
                      </a:lnTo>
                      <a:lnTo>
                        <a:pt x="338" y="201"/>
                      </a:lnTo>
                      <a:lnTo>
                        <a:pt x="325" y="179"/>
                      </a:lnTo>
                      <a:lnTo>
                        <a:pt x="310" y="160"/>
                      </a:lnTo>
                      <a:lnTo>
                        <a:pt x="294" y="144"/>
                      </a:lnTo>
                      <a:lnTo>
                        <a:pt x="274" y="127"/>
                      </a:lnTo>
                      <a:lnTo>
                        <a:pt x="254" y="114"/>
                      </a:lnTo>
                      <a:lnTo>
                        <a:pt x="233" y="102"/>
                      </a:lnTo>
                      <a:lnTo>
                        <a:pt x="210" y="89"/>
                      </a:lnTo>
                      <a:lnTo>
                        <a:pt x="186" y="79"/>
                      </a:lnTo>
                      <a:lnTo>
                        <a:pt x="163" y="69"/>
                      </a:lnTo>
                      <a:lnTo>
                        <a:pt x="138" y="59"/>
                      </a:lnTo>
                      <a:lnTo>
                        <a:pt x="113" y="48"/>
                      </a:lnTo>
                      <a:lnTo>
                        <a:pt x="87" y="38"/>
                      </a:lnTo>
                      <a:lnTo>
                        <a:pt x="60" y="27"/>
                      </a:lnTo>
                      <a:lnTo>
                        <a:pt x="34" y="16"/>
                      </a:lnTo>
                      <a:lnTo>
                        <a:pt x="8" y="2"/>
                      </a:lnTo>
                      <a:lnTo>
                        <a:pt x="4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6" name="Freeform 96"/>
                <p:cNvSpPr>
                  <a:spLocks/>
                </p:cNvSpPr>
                <p:nvPr/>
              </p:nvSpPr>
              <p:spPr bwMode="auto">
                <a:xfrm>
                  <a:off x="1968" y="2303"/>
                  <a:ext cx="680" cy="26"/>
                </a:xfrm>
                <a:custGeom>
                  <a:avLst/>
                  <a:gdLst/>
                  <a:ahLst/>
                  <a:cxnLst>
                    <a:cxn ang="0">
                      <a:pos x="10" y="25"/>
                    </a:cxn>
                    <a:cxn ang="0">
                      <a:pos x="5" y="26"/>
                    </a:cxn>
                    <a:cxn ang="0">
                      <a:pos x="680" y="13"/>
                    </a:cxn>
                    <a:cxn ang="0">
                      <a:pos x="680" y="0"/>
                    </a:cxn>
                    <a:cxn ang="0">
                      <a:pos x="5" y="14"/>
                    </a:cxn>
                    <a:cxn ang="0">
                      <a:pos x="0" y="15"/>
                    </a:cxn>
                    <a:cxn ang="0">
                      <a:pos x="5" y="14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10" y="25"/>
                    </a:cxn>
                  </a:cxnLst>
                  <a:rect l="0" t="0" r="r" b="b"/>
                  <a:pathLst>
                    <a:path w="680" h="26">
                      <a:moveTo>
                        <a:pt x="10" y="25"/>
                      </a:moveTo>
                      <a:lnTo>
                        <a:pt x="5" y="26"/>
                      </a:lnTo>
                      <a:lnTo>
                        <a:pt x="680" y="13"/>
                      </a:lnTo>
                      <a:lnTo>
                        <a:pt x="680" y="0"/>
                      </a:lnTo>
                      <a:lnTo>
                        <a:pt x="5" y="14"/>
                      </a:lnTo>
                      <a:lnTo>
                        <a:pt x="0" y="15"/>
                      </a:ln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7" name="Freeform 97"/>
                <p:cNvSpPr>
                  <a:spLocks/>
                </p:cNvSpPr>
                <p:nvPr/>
              </p:nvSpPr>
              <p:spPr bwMode="auto">
                <a:xfrm>
                  <a:off x="1617" y="2318"/>
                  <a:ext cx="361" cy="237"/>
                </a:xfrm>
                <a:custGeom>
                  <a:avLst/>
                  <a:gdLst/>
                  <a:ahLst/>
                  <a:cxnLst>
                    <a:cxn ang="0">
                      <a:pos x="10" y="222"/>
                    </a:cxn>
                    <a:cxn ang="0">
                      <a:pos x="19" y="229"/>
                    </a:cxn>
                    <a:cxn ang="0">
                      <a:pos x="27" y="212"/>
                    </a:cxn>
                    <a:cxn ang="0">
                      <a:pos x="37" y="195"/>
                    </a:cxn>
                    <a:cxn ang="0">
                      <a:pos x="52" y="180"/>
                    </a:cxn>
                    <a:cxn ang="0">
                      <a:pos x="69" y="166"/>
                    </a:cxn>
                    <a:cxn ang="0">
                      <a:pos x="90" y="151"/>
                    </a:cxn>
                    <a:cxn ang="0">
                      <a:pos x="114" y="137"/>
                    </a:cxn>
                    <a:cxn ang="0">
                      <a:pos x="138" y="123"/>
                    </a:cxn>
                    <a:cxn ang="0">
                      <a:pos x="164" y="110"/>
                    </a:cxn>
                    <a:cxn ang="0">
                      <a:pos x="191" y="98"/>
                    </a:cxn>
                    <a:cxn ang="0">
                      <a:pos x="218" y="86"/>
                    </a:cxn>
                    <a:cxn ang="0">
                      <a:pos x="245" y="73"/>
                    </a:cxn>
                    <a:cxn ang="0">
                      <a:pos x="271" y="61"/>
                    </a:cxn>
                    <a:cxn ang="0">
                      <a:pos x="296" y="48"/>
                    </a:cxn>
                    <a:cxn ang="0">
                      <a:pos x="320" y="36"/>
                    </a:cxn>
                    <a:cxn ang="0">
                      <a:pos x="343" y="22"/>
                    </a:cxn>
                    <a:cxn ang="0">
                      <a:pos x="361" y="10"/>
                    </a:cxn>
                    <a:cxn ang="0">
                      <a:pos x="351" y="0"/>
                    </a:cxn>
                    <a:cxn ang="0">
                      <a:pos x="333" y="12"/>
                    </a:cxn>
                    <a:cxn ang="0">
                      <a:pos x="313" y="25"/>
                    </a:cxn>
                    <a:cxn ang="0">
                      <a:pos x="289" y="38"/>
                    </a:cxn>
                    <a:cxn ang="0">
                      <a:pos x="264" y="49"/>
                    </a:cxn>
                    <a:cxn ang="0">
                      <a:pos x="238" y="61"/>
                    </a:cxn>
                    <a:cxn ang="0">
                      <a:pos x="210" y="73"/>
                    </a:cxn>
                    <a:cxn ang="0">
                      <a:pos x="184" y="86"/>
                    </a:cxn>
                    <a:cxn ang="0">
                      <a:pos x="156" y="98"/>
                    </a:cxn>
                    <a:cxn ang="0">
                      <a:pos x="130" y="112"/>
                    </a:cxn>
                    <a:cxn ang="0">
                      <a:pos x="104" y="127"/>
                    </a:cxn>
                    <a:cxn ang="0">
                      <a:pos x="80" y="141"/>
                    </a:cxn>
                    <a:cxn ang="0">
                      <a:pos x="59" y="155"/>
                    </a:cxn>
                    <a:cxn ang="0">
                      <a:pos x="39" y="172"/>
                    </a:cxn>
                    <a:cxn ang="0">
                      <a:pos x="24" y="189"/>
                    </a:cxn>
                    <a:cxn ang="0">
                      <a:pos x="12" y="207"/>
                    </a:cxn>
                    <a:cxn ang="0">
                      <a:pos x="4" y="227"/>
                    </a:cxn>
                    <a:cxn ang="0">
                      <a:pos x="13" y="234"/>
                    </a:cxn>
                    <a:cxn ang="0">
                      <a:pos x="4" y="227"/>
                    </a:cxn>
                    <a:cxn ang="0">
                      <a:pos x="0" y="237"/>
                    </a:cxn>
                    <a:cxn ang="0">
                      <a:pos x="13" y="234"/>
                    </a:cxn>
                    <a:cxn ang="0">
                      <a:pos x="10" y="222"/>
                    </a:cxn>
                  </a:cxnLst>
                  <a:rect l="0" t="0" r="r" b="b"/>
                  <a:pathLst>
                    <a:path w="361" h="237">
                      <a:moveTo>
                        <a:pt x="10" y="222"/>
                      </a:moveTo>
                      <a:lnTo>
                        <a:pt x="19" y="229"/>
                      </a:lnTo>
                      <a:lnTo>
                        <a:pt x="27" y="212"/>
                      </a:lnTo>
                      <a:lnTo>
                        <a:pt x="37" y="195"/>
                      </a:lnTo>
                      <a:lnTo>
                        <a:pt x="52" y="180"/>
                      </a:lnTo>
                      <a:lnTo>
                        <a:pt x="69" y="166"/>
                      </a:lnTo>
                      <a:lnTo>
                        <a:pt x="90" y="151"/>
                      </a:lnTo>
                      <a:lnTo>
                        <a:pt x="114" y="137"/>
                      </a:lnTo>
                      <a:lnTo>
                        <a:pt x="138" y="123"/>
                      </a:lnTo>
                      <a:lnTo>
                        <a:pt x="164" y="110"/>
                      </a:lnTo>
                      <a:lnTo>
                        <a:pt x="191" y="98"/>
                      </a:lnTo>
                      <a:lnTo>
                        <a:pt x="218" y="86"/>
                      </a:lnTo>
                      <a:lnTo>
                        <a:pt x="245" y="73"/>
                      </a:lnTo>
                      <a:lnTo>
                        <a:pt x="271" y="61"/>
                      </a:lnTo>
                      <a:lnTo>
                        <a:pt x="296" y="48"/>
                      </a:lnTo>
                      <a:lnTo>
                        <a:pt x="320" y="36"/>
                      </a:lnTo>
                      <a:lnTo>
                        <a:pt x="343" y="22"/>
                      </a:lnTo>
                      <a:lnTo>
                        <a:pt x="361" y="10"/>
                      </a:lnTo>
                      <a:lnTo>
                        <a:pt x="351" y="0"/>
                      </a:lnTo>
                      <a:lnTo>
                        <a:pt x="333" y="12"/>
                      </a:lnTo>
                      <a:lnTo>
                        <a:pt x="313" y="25"/>
                      </a:lnTo>
                      <a:lnTo>
                        <a:pt x="289" y="38"/>
                      </a:lnTo>
                      <a:lnTo>
                        <a:pt x="264" y="49"/>
                      </a:lnTo>
                      <a:lnTo>
                        <a:pt x="238" y="61"/>
                      </a:lnTo>
                      <a:lnTo>
                        <a:pt x="210" y="73"/>
                      </a:lnTo>
                      <a:lnTo>
                        <a:pt x="184" y="86"/>
                      </a:lnTo>
                      <a:lnTo>
                        <a:pt x="156" y="98"/>
                      </a:lnTo>
                      <a:lnTo>
                        <a:pt x="130" y="112"/>
                      </a:lnTo>
                      <a:lnTo>
                        <a:pt x="104" y="127"/>
                      </a:lnTo>
                      <a:lnTo>
                        <a:pt x="80" y="141"/>
                      </a:lnTo>
                      <a:lnTo>
                        <a:pt x="59" y="155"/>
                      </a:lnTo>
                      <a:lnTo>
                        <a:pt x="39" y="172"/>
                      </a:lnTo>
                      <a:lnTo>
                        <a:pt x="24" y="189"/>
                      </a:lnTo>
                      <a:lnTo>
                        <a:pt x="12" y="207"/>
                      </a:lnTo>
                      <a:lnTo>
                        <a:pt x="4" y="227"/>
                      </a:lnTo>
                      <a:lnTo>
                        <a:pt x="13" y="234"/>
                      </a:lnTo>
                      <a:lnTo>
                        <a:pt x="4" y="227"/>
                      </a:lnTo>
                      <a:lnTo>
                        <a:pt x="0" y="237"/>
                      </a:lnTo>
                      <a:lnTo>
                        <a:pt x="13" y="234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8" name="Freeform 98"/>
                <p:cNvSpPr>
                  <a:spLocks/>
                </p:cNvSpPr>
                <p:nvPr/>
              </p:nvSpPr>
              <p:spPr bwMode="auto">
                <a:xfrm>
                  <a:off x="1627" y="2479"/>
                  <a:ext cx="323" cy="73"/>
                </a:xfrm>
                <a:custGeom>
                  <a:avLst/>
                  <a:gdLst/>
                  <a:ahLst/>
                  <a:cxnLst>
                    <a:cxn ang="0">
                      <a:pos x="323" y="11"/>
                    </a:cxn>
                    <a:cxn ang="0">
                      <a:pos x="314" y="0"/>
                    </a:cxn>
                    <a:cxn ang="0">
                      <a:pos x="285" y="14"/>
                    </a:cxn>
                    <a:cxn ang="0">
                      <a:pos x="261" y="25"/>
                    </a:cxn>
                    <a:cxn ang="0">
                      <a:pos x="236" y="33"/>
                    </a:cxn>
                    <a:cxn ang="0">
                      <a:pos x="215" y="40"/>
                    </a:cxn>
                    <a:cxn ang="0">
                      <a:pos x="195" y="45"/>
                    </a:cxn>
                    <a:cxn ang="0">
                      <a:pos x="176" y="49"/>
                    </a:cxn>
                    <a:cxn ang="0">
                      <a:pos x="159" y="51"/>
                    </a:cxn>
                    <a:cxn ang="0">
                      <a:pos x="141" y="51"/>
                    </a:cxn>
                    <a:cxn ang="0">
                      <a:pos x="124" y="51"/>
                    </a:cxn>
                    <a:cxn ang="0">
                      <a:pos x="108" y="51"/>
                    </a:cxn>
                    <a:cxn ang="0">
                      <a:pos x="91" y="51"/>
                    </a:cxn>
                    <a:cxn ang="0">
                      <a:pos x="75" y="51"/>
                    </a:cxn>
                    <a:cxn ang="0">
                      <a:pos x="58" y="53"/>
                    </a:cxn>
                    <a:cxn ang="0">
                      <a:pos x="40" y="55"/>
                    </a:cxn>
                    <a:cxn ang="0">
                      <a:pos x="20" y="57"/>
                    </a:cxn>
                    <a:cxn ang="0">
                      <a:pos x="0" y="61"/>
                    </a:cxn>
                    <a:cxn ang="0">
                      <a:pos x="3" y="73"/>
                    </a:cxn>
                    <a:cxn ang="0">
                      <a:pos x="23" y="69"/>
                    </a:cxn>
                    <a:cxn ang="0">
                      <a:pos x="40" y="67"/>
                    </a:cxn>
                    <a:cxn ang="0">
                      <a:pos x="58" y="65"/>
                    </a:cxn>
                    <a:cxn ang="0">
                      <a:pos x="75" y="65"/>
                    </a:cxn>
                    <a:cxn ang="0">
                      <a:pos x="91" y="65"/>
                    </a:cxn>
                    <a:cxn ang="0">
                      <a:pos x="108" y="65"/>
                    </a:cxn>
                    <a:cxn ang="0">
                      <a:pos x="124" y="65"/>
                    </a:cxn>
                    <a:cxn ang="0">
                      <a:pos x="141" y="65"/>
                    </a:cxn>
                    <a:cxn ang="0">
                      <a:pos x="159" y="63"/>
                    </a:cxn>
                    <a:cxn ang="0">
                      <a:pos x="179" y="61"/>
                    </a:cxn>
                    <a:cxn ang="0">
                      <a:pos x="198" y="58"/>
                    </a:cxn>
                    <a:cxn ang="0">
                      <a:pos x="220" y="53"/>
                    </a:cxn>
                    <a:cxn ang="0">
                      <a:pos x="241" y="45"/>
                    </a:cxn>
                    <a:cxn ang="0">
                      <a:pos x="266" y="37"/>
                    </a:cxn>
                    <a:cxn ang="0">
                      <a:pos x="293" y="26"/>
                    </a:cxn>
                    <a:cxn ang="0">
                      <a:pos x="321" y="11"/>
                    </a:cxn>
                    <a:cxn ang="0">
                      <a:pos x="313" y="0"/>
                    </a:cxn>
                    <a:cxn ang="0">
                      <a:pos x="323" y="11"/>
                    </a:cxn>
                  </a:cxnLst>
                  <a:rect l="0" t="0" r="r" b="b"/>
                  <a:pathLst>
                    <a:path w="323" h="73">
                      <a:moveTo>
                        <a:pt x="323" y="11"/>
                      </a:moveTo>
                      <a:lnTo>
                        <a:pt x="314" y="0"/>
                      </a:lnTo>
                      <a:lnTo>
                        <a:pt x="285" y="14"/>
                      </a:lnTo>
                      <a:lnTo>
                        <a:pt x="261" y="25"/>
                      </a:lnTo>
                      <a:lnTo>
                        <a:pt x="236" y="33"/>
                      </a:lnTo>
                      <a:lnTo>
                        <a:pt x="215" y="40"/>
                      </a:lnTo>
                      <a:lnTo>
                        <a:pt x="195" y="45"/>
                      </a:lnTo>
                      <a:lnTo>
                        <a:pt x="176" y="49"/>
                      </a:lnTo>
                      <a:lnTo>
                        <a:pt x="159" y="51"/>
                      </a:lnTo>
                      <a:lnTo>
                        <a:pt x="141" y="51"/>
                      </a:lnTo>
                      <a:lnTo>
                        <a:pt x="124" y="51"/>
                      </a:lnTo>
                      <a:lnTo>
                        <a:pt x="108" y="51"/>
                      </a:lnTo>
                      <a:lnTo>
                        <a:pt x="91" y="51"/>
                      </a:lnTo>
                      <a:lnTo>
                        <a:pt x="75" y="51"/>
                      </a:lnTo>
                      <a:lnTo>
                        <a:pt x="58" y="53"/>
                      </a:lnTo>
                      <a:lnTo>
                        <a:pt x="40" y="55"/>
                      </a:lnTo>
                      <a:lnTo>
                        <a:pt x="20" y="57"/>
                      </a:lnTo>
                      <a:lnTo>
                        <a:pt x="0" y="61"/>
                      </a:lnTo>
                      <a:lnTo>
                        <a:pt x="3" y="73"/>
                      </a:lnTo>
                      <a:lnTo>
                        <a:pt x="23" y="69"/>
                      </a:lnTo>
                      <a:lnTo>
                        <a:pt x="40" y="67"/>
                      </a:lnTo>
                      <a:lnTo>
                        <a:pt x="58" y="65"/>
                      </a:lnTo>
                      <a:lnTo>
                        <a:pt x="75" y="65"/>
                      </a:lnTo>
                      <a:lnTo>
                        <a:pt x="91" y="65"/>
                      </a:lnTo>
                      <a:lnTo>
                        <a:pt x="108" y="65"/>
                      </a:lnTo>
                      <a:lnTo>
                        <a:pt x="124" y="65"/>
                      </a:lnTo>
                      <a:lnTo>
                        <a:pt x="141" y="65"/>
                      </a:lnTo>
                      <a:lnTo>
                        <a:pt x="159" y="63"/>
                      </a:lnTo>
                      <a:lnTo>
                        <a:pt x="179" y="61"/>
                      </a:lnTo>
                      <a:lnTo>
                        <a:pt x="198" y="58"/>
                      </a:lnTo>
                      <a:lnTo>
                        <a:pt x="220" y="53"/>
                      </a:lnTo>
                      <a:lnTo>
                        <a:pt x="241" y="45"/>
                      </a:lnTo>
                      <a:lnTo>
                        <a:pt x="266" y="37"/>
                      </a:lnTo>
                      <a:lnTo>
                        <a:pt x="293" y="26"/>
                      </a:lnTo>
                      <a:lnTo>
                        <a:pt x="321" y="11"/>
                      </a:lnTo>
                      <a:lnTo>
                        <a:pt x="313" y="0"/>
                      </a:lnTo>
                      <a:lnTo>
                        <a:pt x="3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9" name="Freeform 99"/>
                <p:cNvSpPr>
                  <a:spLocks/>
                </p:cNvSpPr>
                <p:nvPr/>
              </p:nvSpPr>
              <p:spPr bwMode="auto">
                <a:xfrm>
                  <a:off x="1790" y="2479"/>
                  <a:ext cx="160" cy="246"/>
                </a:xfrm>
                <a:custGeom>
                  <a:avLst/>
                  <a:gdLst/>
                  <a:ahLst/>
                  <a:cxnLst>
                    <a:cxn ang="0">
                      <a:pos x="6" y="228"/>
                    </a:cxn>
                    <a:cxn ang="0">
                      <a:pos x="17" y="234"/>
                    </a:cxn>
                    <a:cxn ang="0">
                      <a:pos x="23" y="206"/>
                    </a:cxn>
                    <a:cxn ang="0">
                      <a:pos x="35" y="176"/>
                    </a:cxn>
                    <a:cxn ang="0">
                      <a:pos x="50" y="144"/>
                    </a:cxn>
                    <a:cxn ang="0">
                      <a:pos x="68" y="113"/>
                    </a:cxn>
                    <a:cxn ang="0">
                      <a:pos x="88" y="83"/>
                    </a:cxn>
                    <a:cxn ang="0">
                      <a:pos x="112" y="56"/>
                    </a:cxn>
                    <a:cxn ang="0">
                      <a:pos x="136" y="30"/>
                    </a:cxn>
                    <a:cxn ang="0">
                      <a:pos x="160" y="11"/>
                    </a:cxn>
                    <a:cxn ang="0">
                      <a:pos x="150" y="0"/>
                    </a:cxn>
                    <a:cxn ang="0">
                      <a:pos x="123" y="22"/>
                    </a:cxn>
                    <a:cxn ang="0">
                      <a:pos x="100" y="47"/>
                    </a:cxn>
                    <a:cxn ang="0">
                      <a:pos x="76" y="77"/>
                    </a:cxn>
                    <a:cxn ang="0">
                      <a:pos x="53" y="107"/>
                    </a:cxn>
                    <a:cxn ang="0">
                      <a:pos x="35" y="140"/>
                    </a:cxn>
                    <a:cxn ang="0">
                      <a:pos x="20" y="172"/>
                    </a:cxn>
                    <a:cxn ang="0">
                      <a:pos x="8" y="204"/>
                    </a:cxn>
                    <a:cxn ang="0">
                      <a:pos x="2" y="234"/>
                    </a:cxn>
                    <a:cxn ang="0">
                      <a:pos x="13" y="240"/>
                    </a:cxn>
                    <a:cxn ang="0">
                      <a:pos x="2" y="234"/>
                    </a:cxn>
                    <a:cxn ang="0">
                      <a:pos x="0" y="246"/>
                    </a:cxn>
                    <a:cxn ang="0">
                      <a:pos x="13" y="240"/>
                    </a:cxn>
                    <a:cxn ang="0">
                      <a:pos x="6" y="228"/>
                    </a:cxn>
                  </a:cxnLst>
                  <a:rect l="0" t="0" r="r" b="b"/>
                  <a:pathLst>
                    <a:path w="160" h="246">
                      <a:moveTo>
                        <a:pt x="6" y="228"/>
                      </a:moveTo>
                      <a:lnTo>
                        <a:pt x="17" y="234"/>
                      </a:lnTo>
                      <a:lnTo>
                        <a:pt x="23" y="206"/>
                      </a:lnTo>
                      <a:lnTo>
                        <a:pt x="35" y="176"/>
                      </a:lnTo>
                      <a:lnTo>
                        <a:pt x="50" y="144"/>
                      </a:lnTo>
                      <a:lnTo>
                        <a:pt x="68" y="113"/>
                      </a:lnTo>
                      <a:lnTo>
                        <a:pt x="88" y="83"/>
                      </a:lnTo>
                      <a:lnTo>
                        <a:pt x="112" y="56"/>
                      </a:lnTo>
                      <a:lnTo>
                        <a:pt x="136" y="30"/>
                      </a:lnTo>
                      <a:lnTo>
                        <a:pt x="160" y="11"/>
                      </a:lnTo>
                      <a:lnTo>
                        <a:pt x="150" y="0"/>
                      </a:lnTo>
                      <a:lnTo>
                        <a:pt x="123" y="22"/>
                      </a:lnTo>
                      <a:lnTo>
                        <a:pt x="100" y="47"/>
                      </a:lnTo>
                      <a:lnTo>
                        <a:pt x="76" y="77"/>
                      </a:lnTo>
                      <a:lnTo>
                        <a:pt x="53" y="107"/>
                      </a:lnTo>
                      <a:lnTo>
                        <a:pt x="35" y="140"/>
                      </a:lnTo>
                      <a:lnTo>
                        <a:pt x="20" y="172"/>
                      </a:lnTo>
                      <a:lnTo>
                        <a:pt x="8" y="204"/>
                      </a:lnTo>
                      <a:lnTo>
                        <a:pt x="2" y="234"/>
                      </a:lnTo>
                      <a:lnTo>
                        <a:pt x="13" y="240"/>
                      </a:lnTo>
                      <a:lnTo>
                        <a:pt x="2" y="234"/>
                      </a:lnTo>
                      <a:lnTo>
                        <a:pt x="0" y="246"/>
                      </a:lnTo>
                      <a:lnTo>
                        <a:pt x="13" y="240"/>
                      </a:lnTo>
                      <a:lnTo>
                        <a:pt x="6" y="2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0" name="Freeform 100"/>
                <p:cNvSpPr>
                  <a:spLocks/>
                </p:cNvSpPr>
                <p:nvPr/>
              </p:nvSpPr>
              <p:spPr bwMode="auto">
                <a:xfrm>
                  <a:off x="1796" y="2600"/>
                  <a:ext cx="297" cy="119"/>
                </a:xfrm>
                <a:custGeom>
                  <a:avLst/>
                  <a:gdLst/>
                  <a:ahLst/>
                  <a:cxnLst>
                    <a:cxn ang="0">
                      <a:pos x="297" y="0"/>
                    </a:cxn>
                    <a:cxn ang="0">
                      <a:pos x="297" y="0"/>
                    </a:cxn>
                    <a:cxn ang="0">
                      <a:pos x="286" y="1"/>
                    </a:cxn>
                    <a:cxn ang="0">
                      <a:pos x="270" y="4"/>
                    </a:cxn>
                    <a:cxn ang="0">
                      <a:pos x="252" y="9"/>
                    </a:cxn>
                    <a:cxn ang="0">
                      <a:pos x="231" y="16"/>
                    </a:cxn>
                    <a:cxn ang="0">
                      <a:pos x="209" y="24"/>
                    </a:cxn>
                    <a:cxn ang="0">
                      <a:pos x="184" y="33"/>
                    </a:cxn>
                    <a:cxn ang="0">
                      <a:pos x="159" y="42"/>
                    </a:cxn>
                    <a:cxn ang="0">
                      <a:pos x="131" y="52"/>
                    </a:cxn>
                    <a:cxn ang="0">
                      <a:pos x="106" y="63"/>
                    </a:cxn>
                    <a:cxn ang="0">
                      <a:pos x="82" y="73"/>
                    </a:cxn>
                    <a:cxn ang="0">
                      <a:pos x="61" y="81"/>
                    </a:cxn>
                    <a:cxn ang="0">
                      <a:pos x="40" y="89"/>
                    </a:cxn>
                    <a:cxn ang="0">
                      <a:pos x="24" y="96"/>
                    </a:cxn>
                    <a:cxn ang="0">
                      <a:pos x="11" y="101"/>
                    </a:cxn>
                    <a:cxn ang="0">
                      <a:pos x="2" y="106"/>
                    </a:cxn>
                    <a:cxn ang="0">
                      <a:pos x="0" y="107"/>
                    </a:cxn>
                    <a:cxn ang="0">
                      <a:pos x="7" y="119"/>
                    </a:cxn>
                    <a:cxn ang="0">
                      <a:pos x="10" y="118"/>
                    </a:cxn>
                    <a:cxn ang="0">
                      <a:pos x="19" y="114"/>
                    </a:cxn>
                    <a:cxn ang="0">
                      <a:pos x="31" y="109"/>
                    </a:cxn>
                    <a:cxn ang="0">
                      <a:pos x="47" y="101"/>
                    </a:cxn>
                    <a:cxn ang="0">
                      <a:pos x="66" y="93"/>
                    </a:cxn>
                    <a:cxn ang="0">
                      <a:pos x="90" y="85"/>
                    </a:cxn>
                    <a:cxn ang="0">
                      <a:pos x="114" y="75"/>
                    </a:cxn>
                    <a:cxn ang="0">
                      <a:pos x="139" y="65"/>
                    </a:cxn>
                    <a:cxn ang="0">
                      <a:pos x="164" y="54"/>
                    </a:cxn>
                    <a:cxn ang="0">
                      <a:pos x="189" y="45"/>
                    </a:cxn>
                    <a:cxn ang="0">
                      <a:pos x="214" y="36"/>
                    </a:cxn>
                    <a:cxn ang="0">
                      <a:pos x="236" y="28"/>
                    </a:cxn>
                    <a:cxn ang="0">
                      <a:pos x="257" y="22"/>
                    </a:cxn>
                    <a:cxn ang="0">
                      <a:pos x="275" y="17"/>
                    </a:cxn>
                    <a:cxn ang="0">
                      <a:pos x="289" y="13"/>
                    </a:cxn>
                    <a:cxn ang="0">
                      <a:pos x="297" y="12"/>
                    </a:cxn>
                    <a:cxn ang="0">
                      <a:pos x="297" y="12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297" h="119">
                      <a:moveTo>
                        <a:pt x="297" y="0"/>
                      </a:moveTo>
                      <a:lnTo>
                        <a:pt x="297" y="0"/>
                      </a:lnTo>
                      <a:lnTo>
                        <a:pt x="286" y="1"/>
                      </a:lnTo>
                      <a:lnTo>
                        <a:pt x="270" y="4"/>
                      </a:lnTo>
                      <a:lnTo>
                        <a:pt x="252" y="9"/>
                      </a:lnTo>
                      <a:lnTo>
                        <a:pt x="231" y="16"/>
                      </a:lnTo>
                      <a:lnTo>
                        <a:pt x="209" y="24"/>
                      </a:lnTo>
                      <a:lnTo>
                        <a:pt x="184" y="33"/>
                      </a:lnTo>
                      <a:lnTo>
                        <a:pt x="159" y="42"/>
                      </a:lnTo>
                      <a:lnTo>
                        <a:pt x="131" y="52"/>
                      </a:lnTo>
                      <a:lnTo>
                        <a:pt x="106" y="63"/>
                      </a:lnTo>
                      <a:lnTo>
                        <a:pt x="82" y="73"/>
                      </a:lnTo>
                      <a:lnTo>
                        <a:pt x="61" y="81"/>
                      </a:lnTo>
                      <a:lnTo>
                        <a:pt x="40" y="89"/>
                      </a:lnTo>
                      <a:lnTo>
                        <a:pt x="24" y="96"/>
                      </a:lnTo>
                      <a:lnTo>
                        <a:pt x="11" y="101"/>
                      </a:lnTo>
                      <a:lnTo>
                        <a:pt x="2" y="106"/>
                      </a:lnTo>
                      <a:lnTo>
                        <a:pt x="0" y="107"/>
                      </a:lnTo>
                      <a:lnTo>
                        <a:pt x="7" y="119"/>
                      </a:lnTo>
                      <a:lnTo>
                        <a:pt x="10" y="118"/>
                      </a:lnTo>
                      <a:lnTo>
                        <a:pt x="19" y="114"/>
                      </a:lnTo>
                      <a:lnTo>
                        <a:pt x="31" y="109"/>
                      </a:lnTo>
                      <a:lnTo>
                        <a:pt x="47" y="101"/>
                      </a:lnTo>
                      <a:lnTo>
                        <a:pt x="66" y="93"/>
                      </a:lnTo>
                      <a:lnTo>
                        <a:pt x="90" y="85"/>
                      </a:lnTo>
                      <a:lnTo>
                        <a:pt x="114" y="75"/>
                      </a:lnTo>
                      <a:lnTo>
                        <a:pt x="139" y="65"/>
                      </a:lnTo>
                      <a:lnTo>
                        <a:pt x="164" y="54"/>
                      </a:lnTo>
                      <a:lnTo>
                        <a:pt x="189" y="45"/>
                      </a:lnTo>
                      <a:lnTo>
                        <a:pt x="214" y="36"/>
                      </a:lnTo>
                      <a:lnTo>
                        <a:pt x="236" y="28"/>
                      </a:lnTo>
                      <a:lnTo>
                        <a:pt x="257" y="22"/>
                      </a:lnTo>
                      <a:lnTo>
                        <a:pt x="275" y="17"/>
                      </a:lnTo>
                      <a:lnTo>
                        <a:pt x="289" y="1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1" name="Freeform 101"/>
                <p:cNvSpPr>
                  <a:spLocks/>
                </p:cNvSpPr>
                <p:nvPr/>
              </p:nvSpPr>
              <p:spPr bwMode="auto">
                <a:xfrm>
                  <a:off x="2062" y="2600"/>
                  <a:ext cx="55" cy="234"/>
                </a:xfrm>
                <a:custGeom>
                  <a:avLst/>
                  <a:gdLst/>
                  <a:ahLst/>
                  <a:cxnLst>
                    <a:cxn ang="0">
                      <a:pos x="9" y="212"/>
                    </a:cxn>
                    <a:cxn ang="0">
                      <a:pos x="21" y="218"/>
                    </a:cxn>
                    <a:cxn ang="0">
                      <a:pos x="24" y="209"/>
                    </a:cxn>
                    <a:cxn ang="0">
                      <a:pos x="30" y="185"/>
                    </a:cxn>
                    <a:cxn ang="0">
                      <a:pos x="38" y="152"/>
                    </a:cxn>
                    <a:cxn ang="0">
                      <a:pos x="45" y="113"/>
                    </a:cxn>
                    <a:cxn ang="0">
                      <a:pos x="51" y="74"/>
                    </a:cxn>
                    <a:cxn ang="0">
                      <a:pos x="55" y="40"/>
                    </a:cxn>
                    <a:cxn ang="0">
                      <a:pos x="50" y="13"/>
                    </a:cxn>
                    <a:cxn ang="0">
                      <a:pos x="31" y="0"/>
                    </a:cxn>
                    <a:cxn ang="0">
                      <a:pos x="31" y="12"/>
                    </a:cxn>
                    <a:cxn ang="0">
                      <a:pos x="35" y="18"/>
                    </a:cxn>
                    <a:cxn ang="0">
                      <a:pos x="38" y="40"/>
                    </a:cxn>
                    <a:cxn ang="0">
                      <a:pos x="36" y="74"/>
                    </a:cxn>
                    <a:cxn ang="0">
                      <a:pos x="30" y="111"/>
                    </a:cxn>
                    <a:cxn ang="0">
                      <a:pos x="23" y="150"/>
                    </a:cxn>
                    <a:cxn ang="0">
                      <a:pos x="15" y="183"/>
                    </a:cxn>
                    <a:cxn ang="0">
                      <a:pos x="9" y="207"/>
                    </a:cxn>
                    <a:cxn ang="0">
                      <a:pos x="6" y="216"/>
                    </a:cxn>
                    <a:cxn ang="0">
                      <a:pos x="19" y="222"/>
                    </a:cxn>
                    <a:cxn ang="0">
                      <a:pos x="6" y="216"/>
                    </a:cxn>
                    <a:cxn ang="0">
                      <a:pos x="0" y="234"/>
                    </a:cxn>
                    <a:cxn ang="0">
                      <a:pos x="19" y="222"/>
                    </a:cxn>
                    <a:cxn ang="0">
                      <a:pos x="9" y="212"/>
                    </a:cxn>
                  </a:cxnLst>
                  <a:rect l="0" t="0" r="r" b="b"/>
                  <a:pathLst>
                    <a:path w="55" h="234">
                      <a:moveTo>
                        <a:pt x="9" y="212"/>
                      </a:moveTo>
                      <a:lnTo>
                        <a:pt x="21" y="218"/>
                      </a:lnTo>
                      <a:lnTo>
                        <a:pt x="24" y="209"/>
                      </a:lnTo>
                      <a:lnTo>
                        <a:pt x="30" y="185"/>
                      </a:lnTo>
                      <a:lnTo>
                        <a:pt x="38" y="152"/>
                      </a:lnTo>
                      <a:lnTo>
                        <a:pt x="45" y="113"/>
                      </a:lnTo>
                      <a:lnTo>
                        <a:pt x="51" y="74"/>
                      </a:lnTo>
                      <a:lnTo>
                        <a:pt x="55" y="40"/>
                      </a:lnTo>
                      <a:lnTo>
                        <a:pt x="50" y="13"/>
                      </a:lnTo>
                      <a:lnTo>
                        <a:pt x="31" y="0"/>
                      </a:lnTo>
                      <a:lnTo>
                        <a:pt x="31" y="12"/>
                      </a:lnTo>
                      <a:lnTo>
                        <a:pt x="35" y="18"/>
                      </a:lnTo>
                      <a:lnTo>
                        <a:pt x="38" y="40"/>
                      </a:lnTo>
                      <a:lnTo>
                        <a:pt x="36" y="74"/>
                      </a:lnTo>
                      <a:lnTo>
                        <a:pt x="30" y="111"/>
                      </a:lnTo>
                      <a:lnTo>
                        <a:pt x="23" y="150"/>
                      </a:lnTo>
                      <a:lnTo>
                        <a:pt x="15" y="183"/>
                      </a:lnTo>
                      <a:lnTo>
                        <a:pt x="9" y="207"/>
                      </a:lnTo>
                      <a:lnTo>
                        <a:pt x="6" y="216"/>
                      </a:lnTo>
                      <a:lnTo>
                        <a:pt x="19" y="222"/>
                      </a:lnTo>
                      <a:lnTo>
                        <a:pt x="6" y="216"/>
                      </a:lnTo>
                      <a:lnTo>
                        <a:pt x="0" y="234"/>
                      </a:lnTo>
                      <a:lnTo>
                        <a:pt x="19" y="222"/>
                      </a:lnTo>
                      <a:lnTo>
                        <a:pt x="9" y="2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2" name="Freeform 102"/>
                <p:cNvSpPr>
                  <a:spLocks/>
                </p:cNvSpPr>
                <p:nvPr/>
              </p:nvSpPr>
              <p:spPr bwMode="auto">
                <a:xfrm>
                  <a:off x="2071" y="2660"/>
                  <a:ext cx="236" cy="162"/>
                </a:xfrm>
                <a:custGeom>
                  <a:avLst/>
                  <a:gdLst/>
                  <a:ahLst/>
                  <a:cxnLst>
                    <a:cxn ang="0">
                      <a:pos x="235" y="2"/>
                    </a:cxn>
                    <a:cxn ang="0">
                      <a:pos x="226" y="3"/>
                    </a:cxn>
                    <a:cxn ang="0">
                      <a:pos x="0" y="152"/>
                    </a:cxn>
                    <a:cxn ang="0">
                      <a:pos x="10" y="162"/>
                    </a:cxn>
                    <a:cxn ang="0">
                      <a:pos x="236" y="13"/>
                    </a:cxn>
                    <a:cxn ang="0">
                      <a:pos x="227" y="14"/>
                    </a:cxn>
                    <a:cxn ang="0">
                      <a:pos x="235" y="2"/>
                    </a:cxn>
                    <a:cxn ang="0">
                      <a:pos x="231" y="0"/>
                    </a:cxn>
                    <a:cxn ang="0">
                      <a:pos x="226" y="3"/>
                    </a:cxn>
                    <a:cxn ang="0">
                      <a:pos x="235" y="2"/>
                    </a:cxn>
                  </a:cxnLst>
                  <a:rect l="0" t="0" r="r" b="b"/>
                  <a:pathLst>
                    <a:path w="236" h="162">
                      <a:moveTo>
                        <a:pt x="235" y="2"/>
                      </a:moveTo>
                      <a:lnTo>
                        <a:pt x="226" y="3"/>
                      </a:lnTo>
                      <a:lnTo>
                        <a:pt x="0" y="152"/>
                      </a:lnTo>
                      <a:lnTo>
                        <a:pt x="10" y="162"/>
                      </a:lnTo>
                      <a:lnTo>
                        <a:pt x="236" y="13"/>
                      </a:lnTo>
                      <a:lnTo>
                        <a:pt x="227" y="14"/>
                      </a:lnTo>
                      <a:lnTo>
                        <a:pt x="235" y="2"/>
                      </a:lnTo>
                      <a:lnTo>
                        <a:pt x="231" y="0"/>
                      </a:lnTo>
                      <a:lnTo>
                        <a:pt x="226" y="3"/>
                      </a:lnTo>
                      <a:lnTo>
                        <a:pt x="2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3" name="Freeform 103"/>
                <p:cNvSpPr>
                  <a:spLocks/>
                </p:cNvSpPr>
                <p:nvPr/>
              </p:nvSpPr>
              <p:spPr bwMode="auto">
                <a:xfrm>
                  <a:off x="1726" y="1812"/>
                  <a:ext cx="1167" cy="828"/>
                </a:xfrm>
                <a:custGeom>
                  <a:avLst/>
                  <a:gdLst/>
                  <a:ahLst/>
                  <a:cxnLst>
                    <a:cxn ang="0">
                      <a:pos x="532" y="48"/>
                    </a:cxn>
                    <a:cxn ang="0">
                      <a:pos x="597" y="49"/>
                    </a:cxn>
                    <a:cxn ang="0">
                      <a:pos x="668" y="52"/>
                    </a:cxn>
                    <a:cxn ang="0">
                      <a:pos x="815" y="78"/>
                    </a:cxn>
                    <a:cxn ang="0">
                      <a:pos x="910" y="128"/>
                    </a:cxn>
                    <a:cxn ang="0">
                      <a:pos x="966" y="188"/>
                    </a:cxn>
                    <a:cxn ang="0">
                      <a:pos x="992" y="240"/>
                    </a:cxn>
                    <a:cxn ang="0">
                      <a:pos x="1000" y="270"/>
                    </a:cxn>
                    <a:cxn ang="0">
                      <a:pos x="1026" y="269"/>
                    </a:cxn>
                    <a:cxn ang="0">
                      <a:pos x="1065" y="266"/>
                    </a:cxn>
                    <a:cxn ang="0">
                      <a:pos x="1101" y="274"/>
                    </a:cxn>
                    <a:cxn ang="0">
                      <a:pos x="1161" y="329"/>
                    </a:cxn>
                    <a:cxn ang="0">
                      <a:pos x="1157" y="390"/>
                    </a:cxn>
                    <a:cxn ang="0">
                      <a:pos x="1104" y="424"/>
                    </a:cxn>
                    <a:cxn ang="0">
                      <a:pos x="1076" y="436"/>
                    </a:cxn>
                    <a:cxn ang="0">
                      <a:pos x="1041" y="437"/>
                    </a:cxn>
                    <a:cxn ang="0">
                      <a:pos x="1051" y="472"/>
                    </a:cxn>
                    <a:cxn ang="0">
                      <a:pos x="1041" y="526"/>
                    </a:cxn>
                    <a:cxn ang="0">
                      <a:pos x="1001" y="559"/>
                    </a:cxn>
                    <a:cxn ang="0">
                      <a:pos x="953" y="592"/>
                    </a:cxn>
                    <a:cxn ang="0">
                      <a:pos x="902" y="652"/>
                    </a:cxn>
                    <a:cxn ang="0">
                      <a:pos x="860" y="711"/>
                    </a:cxn>
                    <a:cxn ang="0">
                      <a:pos x="798" y="775"/>
                    </a:cxn>
                    <a:cxn ang="0">
                      <a:pos x="753" y="805"/>
                    </a:cxn>
                    <a:cxn ang="0">
                      <a:pos x="697" y="822"/>
                    </a:cxn>
                    <a:cxn ang="0">
                      <a:pos x="632" y="828"/>
                    </a:cxn>
                    <a:cxn ang="0">
                      <a:pos x="573" y="821"/>
                    </a:cxn>
                    <a:cxn ang="0">
                      <a:pos x="521" y="800"/>
                    </a:cxn>
                    <a:cxn ang="0">
                      <a:pos x="446" y="752"/>
                    </a:cxn>
                    <a:cxn ang="0">
                      <a:pos x="382" y="701"/>
                    </a:cxn>
                    <a:cxn ang="0">
                      <a:pos x="307" y="640"/>
                    </a:cxn>
                    <a:cxn ang="0">
                      <a:pos x="252" y="610"/>
                    </a:cxn>
                    <a:cxn ang="0">
                      <a:pos x="197" y="584"/>
                    </a:cxn>
                    <a:cxn ang="0">
                      <a:pos x="160" y="543"/>
                    </a:cxn>
                    <a:cxn ang="0">
                      <a:pos x="161" y="480"/>
                    </a:cxn>
                    <a:cxn ang="0">
                      <a:pos x="130" y="491"/>
                    </a:cxn>
                    <a:cxn ang="0">
                      <a:pos x="95" y="483"/>
                    </a:cxn>
                    <a:cxn ang="0">
                      <a:pos x="47" y="468"/>
                    </a:cxn>
                    <a:cxn ang="0">
                      <a:pos x="0" y="415"/>
                    </a:cxn>
                    <a:cxn ang="0">
                      <a:pos x="20" y="351"/>
                    </a:cxn>
                    <a:cxn ang="0">
                      <a:pos x="61" y="324"/>
                    </a:cxn>
                    <a:cxn ang="0">
                      <a:pos x="99" y="320"/>
                    </a:cxn>
                    <a:cxn ang="0">
                      <a:pos x="139" y="321"/>
                    </a:cxn>
                    <a:cxn ang="0">
                      <a:pos x="136" y="295"/>
                    </a:cxn>
                    <a:cxn ang="0">
                      <a:pos x="139" y="232"/>
                    </a:cxn>
                    <a:cxn ang="0">
                      <a:pos x="162" y="151"/>
                    </a:cxn>
                    <a:cxn ang="0">
                      <a:pos x="224" y="71"/>
                    </a:cxn>
                    <a:cxn ang="0">
                      <a:pos x="339" y="12"/>
                    </a:cxn>
                    <a:cxn ang="0">
                      <a:pos x="421" y="5"/>
                    </a:cxn>
                    <a:cxn ang="0">
                      <a:pos x="464" y="33"/>
                    </a:cxn>
                    <a:cxn ang="0">
                      <a:pos x="500" y="48"/>
                    </a:cxn>
                  </a:cxnLst>
                  <a:rect l="0" t="0" r="r" b="b"/>
                  <a:pathLst>
                    <a:path w="1167" h="828">
                      <a:moveTo>
                        <a:pt x="500" y="48"/>
                      </a:moveTo>
                      <a:lnTo>
                        <a:pt x="515" y="48"/>
                      </a:lnTo>
                      <a:lnTo>
                        <a:pt x="532" y="48"/>
                      </a:lnTo>
                      <a:lnTo>
                        <a:pt x="552" y="48"/>
                      </a:lnTo>
                      <a:lnTo>
                        <a:pt x="573" y="49"/>
                      </a:lnTo>
                      <a:lnTo>
                        <a:pt x="597" y="49"/>
                      </a:lnTo>
                      <a:lnTo>
                        <a:pt x="621" y="50"/>
                      </a:lnTo>
                      <a:lnTo>
                        <a:pt x="645" y="51"/>
                      </a:lnTo>
                      <a:lnTo>
                        <a:pt x="668" y="52"/>
                      </a:lnTo>
                      <a:lnTo>
                        <a:pt x="723" y="58"/>
                      </a:lnTo>
                      <a:lnTo>
                        <a:pt x="772" y="66"/>
                      </a:lnTo>
                      <a:lnTo>
                        <a:pt x="815" y="78"/>
                      </a:lnTo>
                      <a:lnTo>
                        <a:pt x="851" y="92"/>
                      </a:lnTo>
                      <a:lnTo>
                        <a:pt x="883" y="110"/>
                      </a:lnTo>
                      <a:lnTo>
                        <a:pt x="910" y="128"/>
                      </a:lnTo>
                      <a:lnTo>
                        <a:pt x="932" y="148"/>
                      </a:lnTo>
                      <a:lnTo>
                        <a:pt x="951" y="167"/>
                      </a:lnTo>
                      <a:lnTo>
                        <a:pt x="966" y="188"/>
                      </a:lnTo>
                      <a:lnTo>
                        <a:pt x="977" y="206"/>
                      </a:lnTo>
                      <a:lnTo>
                        <a:pt x="986" y="224"/>
                      </a:lnTo>
                      <a:lnTo>
                        <a:pt x="992" y="240"/>
                      </a:lnTo>
                      <a:lnTo>
                        <a:pt x="996" y="253"/>
                      </a:lnTo>
                      <a:lnTo>
                        <a:pt x="998" y="263"/>
                      </a:lnTo>
                      <a:lnTo>
                        <a:pt x="1000" y="270"/>
                      </a:lnTo>
                      <a:lnTo>
                        <a:pt x="1000" y="272"/>
                      </a:lnTo>
                      <a:lnTo>
                        <a:pt x="1012" y="271"/>
                      </a:lnTo>
                      <a:lnTo>
                        <a:pt x="1026" y="269"/>
                      </a:lnTo>
                      <a:lnTo>
                        <a:pt x="1038" y="267"/>
                      </a:lnTo>
                      <a:lnTo>
                        <a:pt x="1051" y="266"/>
                      </a:lnTo>
                      <a:lnTo>
                        <a:pt x="1065" y="266"/>
                      </a:lnTo>
                      <a:lnTo>
                        <a:pt x="1077" y="267"/>
                      </a:lnTo>
                      <a:lnTo>
                        <a:pt x="1088" y="269"/>
                      </a:lnTo>
                      <a:lnTo>
                        <a:pt x="1101" y="274"/>
                      </a:lnTo>
                      <a:lnTo>
                        <a:pt x="1127" y="290"/>
                      </a:lnTo>
                      <a:lnTo>
                        <a:pt x="1147" y="308"/>
                      </a:lnTo>
                      <a:lnTo>
                        <a:pt x="1161" y="329"/>
                      </a:lnTo>
                      <a:lnTo>
                        <a:pt x="1167" y="350"/>
                      </a:lnTo>
                      <a:lnTo>
                        <a:pt x="1166" y="372"/>
                      </a:lnTo>
                      <a:lnTo>
                        <a:pt x="1157" y="390"/>
                      </a:lnTo>
                      <a:lnTo>
                        <a:pt x="1138" y="408"/>
                      </a:lnTo>
                      <a:lnTo>
                        <a:pt x="1111" y="421"/>
                      </a:lnTo>
                      <a:lnTo>
                        <a:pt x="1104" y="424"/>
                      </a:lnTo>
                      <a:lnTo>
                        <a:pt x="1097" y="428"/>
                      </a:lnTo>
                      <a:lnTo>
                        <a:pt x="1087" y="432"/>
                      </a:lnTo>
                      <a:lnTo>
                        <a:pt x="1076" y="436"/>
                      </a:lnTo>
                      <a:lnTo>
                        <a:pt x="1065" y="439"/>
                      </a:lnTo>
                      <a:lnTo>
                        <a:pt x="1053" y="439"/>
                      </a:lnTo>
                      <a:lnTo>
                        <a:pt x="1041" y="437"/>
                      </a:lnTo>
                      <a:lnTo>
                        <a:pt x="1030" y="431"/>
                      </a:lnTo>
                      <a:lnTo>
                        <a:pt x="1043" y="450"/>
                      </a:lnTo>
                      <a:lnTo>
                        <a:pt x="1051" y="472"/>
                      </a:lnTo>
                      <a:lnTo>
                        <a:pt x="1052" y="492"/>
                      </a:lnTo>
                      <a:lnTo>
                        <a:pt x="1048" y="513"/>
                      </a:lnTo>
                      <a:lnTo>
                        <a:pt x="1041" y="526"/>
                      </a:lnTo>
                      <a:lnTo>
                        <a:pt x="1030" y="537"/>
                      </a:lnTo>
                      <a:lnTo>
                        <a:pt x="1016" y="549"/>
                      </a:lnTo>
                      <a:lnTo>
                        <a:pt x="1001" y="559"/>
                      </a:lnTo>
                      <a:lnTo>
                        <a:pt x="985" y="569"/>
                      </a:lnTo>
                      <a:lnTo>
                        <a:pt x="968" y="580"/>
                      </a:lnTo>
                      <a:lnTo>
                        <a:pt x="953" y="592"/>
                      </a:lnTo>
                      <a:lnTo>
                        <a:pt x="941" y="604"/>
                      </a:lnTo>
                      <a:lnTo>
                        <a:pt x="920" y="630"/>
                      </a:lnTo>
                      <a:lnTo>
                        <a:pt x="902" y="652"/>
                      </a:lnTo>
                      <a:lnTo>
                        <a:pt x="887" y="673"/>
                      </a:lnTo>
                      <a:lnTo>
                        <a:pt x="873" y="692"/>
                      </a:lnTo>
                      <a:lnTo>
                        <a:pt x="860" y="711"/>
                      </a:lnTo>
                      <a:lnTo>
                        <a:pt x="843" y="731"/>
                      </a:lnTo>
                      <a:lnTo>
                        <a:pt x="823" y="751"/>
                      </a:lnTo>
                      <a:lnTo>
                        <a:pt x="798" y="775"/>
                      </a:lnTo>
                      <a:lnTo>
                        <a:pt x="785" y="786"/>
                      </a:lnTo>
                      <a:lnTo>
                        <a:pt x="770" y="796"/>
                      </a:lnTo>
                      <a:lnTo>
                        <a:pt x="753" y="805"/>
                      </a:lnTo>
                      <a:lnTo>
                        <a:pt x="736" y="812"/>
                      </a:lnTo>
                      <a:lnTo>
                        <a:pt x="717" y="818"/>
                      </a:lnTo>
                      <a:lnTo>
                        <a:pt x="697" y="822"/>
                      </a:lnTo>
                      <a:lnTo>
                        <a:pt x="677" y="825"/>
                      </a:lnTo>
                      <a:lnTo>
                        <a:pt x="655" y="827"/>
                      </a:lnTo>
                      <a:lnTo>
                        <a:pt x="632" y="828"/>
                      </a:lnTo>
                      <a:lnTo>
                        <a:pt x="612" y="827"/>
                      </a:lnTo>
                      <a:lnTo>
                        <a:pt x="592" y="825"/>
                      </a:lnTo>
                      <a:lnTo>
                        <a:pt x="573" y="821"/>
                      </a:lnTo>
                      <a:lnTo>
                        <a:pt x="556" y="816"/>
                      </a:lnTo>
                      <a:lnTo>
                        <a:pt x="538" y="809"/>
                      </a:lnTo>
                      <a:lnTo>
                        <a:pt x="521" y="800"/>
                      </a:lnTo>
                      <a:lnTo>
                        <a:pt x="505" y="791"/>
                      </a:lnTo>
                      <a:lnTo>
                        <a:pt x="472" y="771"/>
                      </a:lnTo>
                      <a:lnTo>
                        <a:pt x="446" y="752"/>
                      </a:lnTo>
                      <a:lnTo>
                        <a:pt x="424" y="735"/>
                      </a:lnTo>
                      <a:lnTo>
                        <a:pt x="402" y="719"/>
                      </a:lnTo>
                      <a:lnTo>
                        <a:pt x="382" y="701"/>
                      </a:lnTo>
                      <a:lnTo>
                        <a:pt x="361" y="683"/>
                      </a:lnTo>
                      <a:lnTo>
                        <a:pt x="337" y="662"/>
                      </a:lnTo>
                      <a:lnTo>
                        <a:pt x="307" y="640"/>
                      </a:lnTo>
                      <a:lnTo>
                        <a:pt x="290" y="629"/>
                      </a:lnTo>
                      <a:lnTo>
                        <a:pt x="272" y="619"/>
                      </a:lnTo>
                      <a:lnTo>
                        <a:pt x="252" y="610"/>
                      </a:lnTo>
                      <a:lnTo>
                        <a:pt x="234" y="602"/>
                      </a:lnTo>
                      <a:lnTo>
                        <a:pt x="215" y="593"/>
                      </a:lnTo>
                      <a:lnTo>
                        <a:pt x="197" y="584"/>
                      </a:lnTo>
                      <a:lnTo>
                        <a:pt x="182" y="573"/>
                      </a:lnTo>
                      <a:lnTo>
                        <a:pt x="171" y="562"/>
                      </a:lnTo>
                      <a:lnTo>
                        <a:pt x="160" y="543"/>
                      </a:lnTo>
                      <a:lnTo>
                        <a:pt x="155" y="522"/>
                      </a:lnTo>
                      <a:lnTo>
                        <a:pt x="155" y="501"/>
                      </a:lnTo>
                      <a:lnTo>
                        <a:pt x="161" y="480"/>
                      </a:lnTo>
                      <a:lnTo>
                        <a:pt x="152" y="487"/>
                      </a:lnTo>
                      <a:lnTo>
                        <a:pt x="141" y="490"/>
                      </a:lnTo>
                      <a:lnTo>
                        <a:pt x="130" y="491"/>
                      </a:lnTo>
                      <a:lnTo>
                        <a:pt x="117" y="489"/>
                      </a:lnTo>
                      <a:lnTo>
                        <a:pt x="106" y="486"/>
                      </a:lnTo>
                      <a:lnTo>
                        <a:pt x="95" y="483"/>
                      </a:lnTo>
                      <a:lnTo>
                        <a:pt x="86" y="480"/>
                      </a:lnTo>
                      <a:lnTo>
                        <a:pt x="80" y="478"/>
                      </a:lnTo>
                      <a:lnTo>
                        <a:pt x="47" y="468"/>
                      </a:lnTo>
                      <a:lnTo>
                        <a:pt x="24" y="454"/>
                      </a:lnTo>
                      <a:lnTo>
                        <a:pt x="7" y="435"/>
                      </a:lnTo>
                      <a:lnTo>
                        <a:pt x="0" y="415"/>
                      </a:lnTo>
                      <a:lnTo>
                        <a:pt x="0" y="393"/>
                      </a:lnTo>
                      <a:lnTo>
                        <a:pt x="6" y="372"/>
                      </a:lnTo>
                      <a:lnTo>
                        <a:pt x="20" y="351"/>
                      </a:lnTo>
                      <a:lnTo>
                        <a:pt x="40" y="333"/>
                      </a:lnTo>
                      <a:lnTo>
                        <a:pt x="50" y="328"/>
                      </a:lnTo>
                      <a:lnTo>
                        <a:pt x="61" y="324"/>
                      </a:lnTo>
                      <a:lnTo>
                        <a:pt x="72" y="322"/>
                      </a:lnTo>
                      <a:lnTo>
                        <a:pt x="86" y="321"/>
                      </a:lnTo>
                      <a:lnTo>
                        <a:pt x="99" y="320"/>
                      </a:lnTo>
                      <a:lnTo>
                        <a:pt x="112" y="320"/>
                      </a:lnTo>
                      <a:lnTo>
                        <a:pt x="125" y="321"/>
                      </a:lnTo>
                      <a:lnTo>
                        <a:pt x="139" y="321"/>
                      </a:lnTo>
                      <a:lnTo>
                        <a:pt x="139" y="317"/>
                      </a:lnTo>
                      <a:lnTo>
                        <a:pt x="137" y="308"/>
                      </a:lnTo>
                      <a:lnTo>
                        <a:pt x="136" y="295"/>
                      </a:lnTo>
                      <a:lnTo>
                        <a:pt x="136" y="278"/>
                      </a:lnTo>
                      <a:lnTo>
                        <a:pt x="136" y="256"/>
                      </a:lnTo>
                      <a:lnTo>
                        <a:pt x="139" y="232"/>
                      </a:lnTo>
                      <a:lnTo>
                        <a:pt x="144" y="206"/>
                      </a:lnTo>
                      <a:lnTo>
                        <a:pt x="151" y="178"/>
                      </a:lnTo>
                      <a:lnTo>
                        <a:pt x="162" y="151"/>
                      </a:lnTo>
                      <a:lnTo>
                        <a:pt x="179" y="123"/>
                      </a:lnTo>
                      <a:lnTo>
                        <a:pt x="199" y="95"/>
                      </a:lnTo>
                      <a:lnTo>
                        <a:pt x="224" y="71"/>
                      </a:lnTo>
                      <a:lnTo>
                        <a:pt x="255" y="47"/>
                      </a:lnTo>
                      <a:lnTo>
                        <a:pt x="294" y="28"/>
                      </a:lnTo>
                      <a:lnTo>
                        <a:pt x="339" y="12"/>
                      </a:lnTo>
                      <a:lnTo>
                        <a:pt x="391" y="0"/>
                      </a:lnTo>
                      <a:lnTo>
                        <a:pt x="406" y="0"/>
                      </a:lnTo>
                      <a:lnTo>
                        <a:pt x="421" y="5"/>
                      </a:lnTo>
                      <a:lnTo>
                        <a:pt x="436" y="14"/>
                      </a:lnTo>
                      <a:lnTo>
                        <a:pt x="450" y="24"/>
                      </a:lnTo>
                      <a:lnTo>
                        <a:pt x="464" y="33"/>
                      </a:lnTo>
                      <a:lnTo>
                        <a:pt x="476" y="41"/>
                      </a:lnTo>
                      <a:lnTo>
                        <a:pt x="489" y="47"/>
                      </a:lnTo>
                      <a:lnTo>
                        <a:pt x="500" y="48"/>
                      </a:lnTo>
                      <a:close/>
                    </a:path>
                  </a:pathLst>
                </a:custGeom>
                <a:solidFill>
                  <a:srgbClr val="FFCC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4" name="Freeform 104"/>
                <p:cNvSpPr>
                  <a:spLocks/>
                </p:cNvSpPr>
                <p:nvPr/>
              </p:nvSpPr>
              <p:spPr bwMode="auto">
                <a:xfrm>
                  <a:off x="2226" y="1853"/>
                  <a:ext cx="168" cy="18"/>
                </a:xfrm>
                <a:custGeom>
                  <a:avLst/>
                  <a:gdLst/>
                  <a:ahLst/>
                  <a:cxnLst>
                    <a:cxn ang="0">
                      <a:pos x="168" y="5"/>
                    </a:cxn>
                    <a:cxn ang="0">
                      <a:pos x="168" y="5"/>
                    </a:cxn>
                    <a:cxn ang="0">
                      <a:pos x="145" y="4"/>
                    </a:cxn>
                    <a:cxn ang="0">
                      <a:pos x="121" y="3"/>
                    </a:cxn>
                    <a:cxn ang="0">
                      <a:pos x="97" y="1"/>
                    </a:cxn>
                    <a:cxn ang="0">
                      <a:pos x="73" y="1"/>
                    </a:cxn>
                    <a:cxn ang="0">
                      <a:pos x="52" y="0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5"/>
                    </a:cxn>
                    <a:cxn ang="0">
                      <a:pos x="15" y="15"/>
                    </a:cxn>
                    <a:cxn ang="0">
                      <a:pos x="32" y="15"/>
                    </a:cxn>
                    <a:cxn ang="0">
                      <a:pos x="52" y="15"/>
                    </a:cxn>
                    <a:cxn ang="0">
                      <a:pos x="73" y="16"/>
                    </a:cxn>
                    <a:cxn ang="0">
                      <a:pos x="97" y="16"/>
                    </a:cxn>
                    <a:cxn ang="0">
                      <a:pos x="121" y="16"/>
                    </a:cxn>
                    <a:cxn ang="0">
                      <a:pos x="145" y="17"/>
                    </a:cxn>
                    <a:cxn ang="0">
                      <a:pos x="168" y="18"/>
                    </a:cxn>
                    <a:cxn ang="0">
                      <a:pos x="168" y="18"/>
                    </a:cxn>
                    <a:cxn ang="0">
                      <a:pos x="168" y="5"/>
                    </a:cxn>
                  </a:cxnLst>
                  <a:rect l="0" t="0" r="r" b="b"/>
                  <a:pathLst>
                    <a:path w="168" h="18">
                      <a:moveTo>
                        <a:pt x="168" y="5"/>
                      </a:moveTo>
                      <a:lnTo>
                        <a:pt x="168" y="5"/>
                      </a:lnTo>
                      <a:lnTo>
                        <a:pt x="145" y="4"/>
                      </a:lnTo>
                      <a:lnTo>
                        <a:pt x="121" y="3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52" y="0"/>
                      </a:lnTo>
                      <a:lnTo>
                        <a:pt x="3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15" y="15"/>
                      </a:lnTo>
                      <a:lnTo>
                        <a:pt x="32" y="15"/>
                      </a:lnTo>
                      <a:lnTo>
                        <a:pt x="52" y="15"/>
                      </a:lnTo>
                      <a:lnTo>
                        <a:pt x="73" y="16"/>
                      </a:lnTo>
                      <a:lnTo>
                        <a:pt x="97" y="16"/>
                      </a:lnTo>
                      <a:lnTo>
                        <a:pt x="121" y="16"/>
                      </a:lnTo>
                      <a:lnTo>
                        <a:pt x="145" y="17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5" name="Freeform 105"/>
                <p:cNvSpPr>
                  <a:spLocks/>
                </p:cNvSpPr>
                <p:nvPr/>
              </p:nvSpPr>
              <p:spPr bwMode="auto">
                <a:xfrm>
                  <a:off x="2394" y="1858"/>
                  <a:ext cx="339" cy="234"/>
                </a:xfrm>
                <a:custGeom>
                  <a:avLst/>
                  <a:gdLst/>
                  <a:ahLst/>
                  <a:cxnLst>
                    <a:cxn ang="0">
                      <a:pos x="332" y="220"/>
                    </a:cxn>
                    <a:cxn ang="0">
                      <a:pos x="339" y="226"/>
                    </a:cxn>
                    <a:cxn ang="0">
                      <a:pos x="339" y="224"/>
                    </a:cxn>
                    <a:cxn ang="0">
                      <a:pos x="338" y="216"/>
                    </a:cxn>
                    <a:cxn ang="0">
                      <a:pos x="335" y="206"/>
                    </a:cxn>
                    <a:cxn ang="0">
                      <a:pos x="332" y="193"/>
                    </a:cxn>
                    <a:cxn ang="0">
                      <a:pos x="325" y="176"/>
                    </a:cxn>
                    <a:cxn ang="0">
                      <a:pos x="317" y="158"/>
                    </a:cxn>
                    <a:cxn ang="0">
                      <a:pos x="305" y="138"/>
                    </a:cxn>
                    <a:cxn ang="0">
                      <a:pos x="289" y="118"/>
                    </a:cxn>
                    <a:cxn ang="0">
                      <a:pos x="270" y="98"/>
                    </a:cxn>
                    <a:cxn ang="0">
                      <a:pos x="247" y="77"/>
                    </a:cxn>
                    <a:cxn ang="0">
                      <a:pos x="220" y="59"/>
                    </a:cxn>
                    <a:cxn ang="0">
                      <a:pos x="187" y="40"/>
                    </a:cxn>
                    <a:cxn ang="0">
                      <a:pos x="149" y="26"/>
                    </a:cxn>
                    <a:cxn ang="0">
                      <a:pos x="105" y="14"/>
                    </a:cxn>
                    <a:cxn ang="0">
                      <a:pos x="57" y="5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54" y="18"/>
                    </a:cxn>
                    <a:cxn ang="0">
                      <a:pos x="103" y="26"/>
                    </a:cxn>
                    <a:cxn ang="0">
                      <a:pos x="144" y="38"/>
                    </a:cxn>
                    <a:cxn ang="0">
                      <a:pos x="179" y="52"/>
                    </a:cxn>
                    <a:cxn ang="0">
                      <a:pos x="210" y="69"/>
                    </a:cxn>
                    <a:cxn ang="0">
                      <a:pos x="237" y="87"/>
                    </a:cxn>
                    <a:cxn ang="0">
                      <a:pos x="258" y="106"/>
                    </a:cxn>
                    <a:cxn ang="0">
                      <a:pos x="277" y="124"/>
                    </a:cxn>
                    <a:cxn ang="0">
                      <a:pos x="290" y="145"/>
                    </a:cxn>
                    <a:cxn ang="0">
                      <a:pos x="302" y="162"/>
                    </a:cxn>
                    <a:cxn ang="0">
                      <a:pos x="310" y="180"/>
                    </a:cxn>
                    <a:cxn ang="0">
                      <a:pos x="317" y="195"/>
                    </a:cxn>
                    <a:cxn ang="0">
                      <a:pos x="320" y="208"/>
                    </a:cxn>
                    <a:cxn ang="0">
                      <a:pos x="323" y="218"/>
                    </a:cxn>
                    <a:cxn ang="0">
                      <a:pos x="324" y="224"/>
                    </a:cxn>
                    <a:cxn ang="0">
                      <a:pos x="324" y="226"/>
                    </a:cxn>
                    <a:cxn ang="0">
                      <a:pos x="332" y="233"/>
                    </a:cxn>
                    <a:cxn ang="0">
                      <a:pos x="324" y="226"/>
                    </a:cxn>
                    <a:cxn ang="0">
                      <a:pos x="324" y="234"/>
                    </a:cxn>
                    <a:cxn ang="0">
                      <a:pos x="332" y="233"/>
                    </a:cxn>
                    <a:cxn ang="0">
                      <a:pos x="332" y="220"/>
                    </a:cxn>
                  </a:cxnLst>
                  <a:rect l="0" t="0" r="r" b="b"/>
                  <a:pathLst>
                    <a:path w="339" h="234">
                      <a:moveTo>
                        <a:pt x="332" y="220"/>
                      </a:moveTo>
                      <a:lnTo>
                        <a:pt x="339" y="226"/>
                      </a:lnTo>
                      <a:lnTo>
                        <a:pt x="339" y="224"/>
                      </a:lnTo>
                      <a:lnTo>
                        <a:pt x="338" y="216"/>
                      </a:lnTo>
                      <a:lnTo>
                        <a:pt x="335" y="206"/>
                      </a:lnTo>
                      <a:lnTo>
                        <a:pt x="332" y="193"/>
                      </a:lnTo>
                      <a:lnTo>
                        <a:pt x="325" y="176"/>
                      </a:lnTo>
                      <a:lnTo>
                        <a:pt x="317" y="158"/>
                      </a:lnTo>
                      <a:lnTo>
                        <a:pt x="305" y="138"/>
                      </a:lnTo>
                      <a:lnTo>
                        <a:pt x="289" y="118"/>
                      </a:lnTo>
                      <a:lnTo>
                        <a:pt x="270" y="98"/>
                      </a:lnTo>
                      <a:lnTo>
                        <a:pt x="247" y="77"/>
                      </a:lnTo>
                      <a:lnTo>
                        <a:pt x="220" y="59"/>
                      </a:lnTo>
                      <a:lnTo>
                        <a:pt x="187" y="40"/>
                      </a:lnTo>
                      <a:lnTo>
                        <a:pt x="149" y="26"/>
                      </a:lnTo>
                      <a:lnTo>
                        <a:pt x="105" y="14"/>
                      </a:lnTo>
                      <a:lnTo>
                        <a:pt x="57" y="5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54" y="18"/>
                      </a:lnTo>
                      <a:lnTo>
                        <a:pt x="103" y="26"/>
                      </a:lnTo>
                      <a:lnTo>
                        <a:pt x="144" y="38"/>
                      </a:lnTo>
                      <a:lnTo>
                        <a:pt x="179" y="52"/>
                      </a:lnTo>
                      <a:lnTo>
                        <a:pt x="210" y="69"/>
                      </a:lnTo>
                      <a:lnTo>
                        <a:pt x="237" y="87"/>
                      </a:lnTo>
                      <a:lnTo>
                        <a:pt x="258" y="106"/>
                      </a:lnTo>
                      <a:lnTo>
                        <a:pt x="277" y="124"/>
                      </a:lnTo>
                      <a:lnTo>
                        <a:pt x="290" y="145"/>
                      </a:lnTo>
                      <a:lnTo>
                        <a:pt x="302" y="162"/>
                      </a:lnTo>
                      <a:lnTo>
                        <a:pt x="310" y="180"/>
                      </a:lnTo>
                      <a:lnTo>
                        <a:pt x="317" y="195"/>
                      </a:lnTo>
                      <a:lnTo>
                        <a:pt x="320" y="208"/>
                      </a:lnTo>
                      <a:lnTo>
                        <a:pt x="323" y="218"/>
                      </a:lnTo>
                      <a:lnTo>
                        <a:pt x="324" y="224"/>
                      </a:lnTo>
                      <a:lnTo>
                        <a:pt x="324" y="226"/>
                      </a:lnTo>
                      <a:lnTo>
                        <a:pt x="332" y="233"/>
                      </a:lnTo>
                      <a:lnTo>
                        <a:pt x="324" y="226"/>
                      </a:lnTo>
                      <a:lnTo>
                        <a:pt x="324" y="234"/>
                      </a:lnTo>
                      <a:lnTo>
                        <a:pt x="332" y="233"/>
                      </a:lnTo>
                      <a:lnTo>
                        <a:pt x="332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6" name="Freeform 106"/>
                <p:cNvSpPr>
                  <a:spLocks/>
                </p:cNvSpPr>
                <p:nvPr/>
              </p:nvSpPr>
              <p:spPr bwMode="auto">
                <a:xfrm>
                  <a:off x="2726" y="2071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9"/>
                    </a:cxn>
                    <a:cxn ang="0">
                      <a:pos x="104" y="10"/>
                    </a:cxn>
                    <a:cxn ang="0">
                      <a:pos x="91" y="4"/>
                    </a:cxn>
                    <a:cxn ang="0">
                      <a:pos x="78" y="2"/>
                    </a:cxn>
                    <a:cxn ang="0">
                      <a:pos x="65" y="0"/>
                    </a:cxn>
                    <a:cxn ang="0">
                      <a:pos x="51" y="0"/>
                    </a:cxn>
                    <a:cxn ang="0">
                      <a:pos x="37" y="2"/>
                    </a:cxn>
                    <a:cxn ang="0">
                      <a:pos x="25" y="4"/>
                    </a:cxn>
                    <a:cxn ang="0">
                      <a:pos x="12" y="6"/>
                    </a:cxn>
                    <a:cxn ang="0">
                      <a:pos x="0" y="7"/>
                    </a:cxn>
                    <a:cxn ang="0">
                      <a:pos x="0" y="20"/>
                    </a:cxn>
                    <a:cxn ang="0">
                      <a:pos x="12" y="19"/>
                    </a:cxn>
                    <a:cxn ang="0">
                      <a:pos x="27" y="17"/>
                    </a:cxn>
                    <a:cxn ang="0">
                      <a:pos x="40" y="14"/>
                    </a:cxn>
                    <a:cxn ang="0">
                      <a:pos x="51" y="14"/>
                    </a:cxn>
                    <a:cxn ang="0">
                      <a:pos x="65" y="14"/>
                    </a:cxn>
                    <a:cxn ang="0">
                      <a:pos x="76" y="14"/>
                    </a:cxn>
                    <a:cxn ang="0">
                      <a:pos x="86" y="17"/>
                    </a:cxn>
                    <a:cxn ang="0">
                      <a:pos x="97" y="21"/>
                    </a:cxn>
                    <a:cxn ang="0">
                      <a:pos x="97" y="22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104" h="22">
                      <a:moveTo>
                        <a:pt x="104" y="9"/>
                      </a:moveTo>
                      <a:lnTo>
                        <a:pt x="104" y="10"/>
                      </a:lnTo>
                      <a:lnTo>
                        <a:pt x="91" y="4"/>
                      </a:lnTo>
                      <a:lnTo>
                        <a:pt x="78" y="2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37" y="2"/>
                      </a:lnTo>
                      <a:lnTo>
                        <a:pt x="25" y="4"/>
                      </a:lnTo>
                      <a:lnTo>
                        <a:pt x="12" y="6"/>
                      </a:lnTo>
                      <a:lnTo>
                        <a:pt x="0" y="7"/>
                      </a:lnTo>
                      <a:lnTo>
                        <a:pt x="0" y="20"/>
                      </a:lnTo>
                      <a:lnTo>
                        <a:pt x="12" y="19"/>
                      </a:lnTo>
                      <a:lnTo>
                        <a:pt x="27" y="17"/>
                      </a:lnTo>
                      <a:lnTo>
                        <a:pt x="40" y="14"/>
                      </a:lnTo>
                      <a:lnTo>
                        <a:pt x="51" y="14"/>
                      </a:lnTo>
                      <a:lnTo>
                        <a:pt x="65" y="14"/>
                      </a:lnTo>
                      <a:lnTo>
                        <a:pt x="76" y="14"/>
                      </a:lnTo>
                      <a:lnTo>
                        <a:pt x="86" y="17"/>
                      </a:lnTo>
                      <a:lnTo>
                        <a:pt x="97" y="21"/>
                      </a:lnTo>
                      <a:lnTo>
                        <a:pt x="97" y="22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7" name="Freeform 107"/>
                <p:cNvSpPr>
                  <a:spLocks/>
                </p:cNvSpPr>
                <p:nvPr/>
              </p:nvSpPr>
              <p:spPr bwMode="auto">
                <a:xfrm>
                  <a:off x="2823" y="2080"/>
                  <a:ext cx="77" cy="159"/>
                </a:xfrm>
                <a:custGeom>
                  <a:avLst/>
                  <a:gdLst/>
                  <a:ahLst/>
                  <a:cxnLst>
                    <a:cxn ang="0">
                      <a:pos x="16" y="159"/>
                    </a:cxn>
                    <a:cxn ang="0">
                      <a:pos x="16" y="159"/>
                    </a:cxn>
                    <a:cxn ang="0">
                      <a:pos x="46" y="145"/>
                    </a:cxn>
                    <a:cxn ang="0">
                      <a:pos x="66" y="125"/>
                    </a:cxn>
                    <a:cxn ang="0">
                      <a:pos x="76" y="105"/>
                    </a:cxn>
                    <a:cxn ang="0">
                      <a:pos x="77" y="82"/>
                    </a:cxn>
                    <a:cxn ang="0">
                      <a:pos x="71" y="59"/>
                    </a:cxn>
                    <a:cxn ang="0">
                      <a:pos x="56" y="36"/>
                    </a:cxn>
                    <a:cxn ang="0">
                      <a:pos x="35" y="17"/>
                    </a:cxn>
                    <a:cxn ang="0">
                      <a:pos x="7" y="0"/>
                    </a:cxn>
                    <a:cxn ang="0">
                      <a:pos x="0" y="13"/>
                    </a:cxn>
                    <a:cxn ang="0">
                      <a:pos x="25" y="27"/>
                    </a:cxn>
                    <a:cxn ang="0">
                      <a:pos x="44" y="44"/>
                    </a:cxn>
                    <a:cxn ang="0">
                      <a:pos x="56" y="63"/>
                    </a:cxn>
                    <a:cxn ang="0">
                      <a:pos x="62" y="82"/>
                    </a:cxn>
                    <a:cxn ang="0">
                      <a:pos x="61" y="103"/>
                    </a:cxn>
                    <a:cxn ang="0">
                      <a:pos x="54" y="119"/>
                    </a:cxn>
                    <a:cxn ang="0">
                      <a:pos x="36" y="134"/>
                    </a:cxn>
                    <a:cxn ang="0">
                      <a:pos x="11" y="147"/>
                    </a:cxn>
                    <a:cxn ang="0">
                      <a:pos x="11" y="147"/>
                    </a:cxn>
                    <a:cxn ang="0">
                      <a:pos x="16" y="159"/>
                    </a:cxn>
                  </a:cxnLst>
                  <a:rect l="0" t="0" r="r" b="b"/>
                  <a:pathLst>
                    <a:path w="77" h="159">
                      <a:moveTo>
                        <a:pt x="16" y="159"/>
                      </a:moveTo>
                      <a:lnTo>
                        <a:pt x="16" y="159"/>
                      </a:lnTo>
                      <a:lnTo>
                        <a:pt x="46" y="145"/>
                      </a:lnTo>
                      <a:lnTo>
                        <a:pt x="66" y="125"/>
                      </a:lnTo>
                      <a:lnTo>
                        <a:pt x="76" y="105"/>
                      </a:lnTo>
                      <a:lnTo>
                        <a:pt x="77" y="82"/>
                      </a:lnTo>
                      <a:lnTo>
                        <a:pt x="71" y="59"/>
                      </a:lnTo>
                      <a:lnTo>
                        <a:pt x="56" y="36"/>
                      </a:lnTo>
                      <a:lnTo>
                        <a:pt x="35" y="17"/>
                      </a:lnTo>
                      <a:lnTo>
                        <a:pt x="7" y="0"/>
                      </a:lnTo>
                      <a:lnTo>
                        <a:pt x="0" y="13"/>
                      </a:lnTo>
                      <a:lnTo>
                        <a:pt x="25" y="27"/>
                      </a:lnTo>
                      <a:lnTo>
                        <a:pt x="44" y="44"/>
                      </a:lnTo>
                      <a:lnTo>
                        <a:pt x="56" y="63"/>
                      </a:lnTo>
                      <a:lnTo>
                        <a:pt x="62" y="82"/>
                      </a:lnTo>
                      <a:lnTo>
                        <a:pt x="61" y="103"/>
                      </a:lnTo>
                      <a:lnTo>
                        <a:pt x="54" y="119"/>
                      </a:lnTo>
                      <a:lnTo>
                        <a:pt x="36" y="134"/>
                      </a:lnTo>
                      <a:lnTo>
                        <a:pt x="11" y="147"/>
                      </a:lnTo>
                      <a:lnTo>
                        <a:pt x="11" y="147"/>
                      </a:lnTo>
                      <a:lnTo>
                        <a:pt x="16" y="1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8" name="Freeform 108"/>
                <p:cNvSpPr>
                  <a:spLocks/>
                </p:cNvSpPr>
                <p:nvPr/>
              </p:nvSpPr>
              <p:spPr bwMode="auto">
                <a:xfrm>
                  <a:off x="2716" y="2206"/>
                  <a:ext cx="123" cy="51"/>
                </a:xfrm>
                <a:custGeom>
                  <a:avLst/>
                  <a:gdLst/>
                  <a:ahLst/>
                  <a:cxnLst>
                    <a:cxn ang="0">
                      <a:pos x="46" y="33"/>
                    </a:cxn>
                    <a:cxn ang="0">
                      <a:pos x="35" y="42"/>
                    </a:cxn>
                    <a:cxn ang="0">
                      <a:pos x="48" y="49"/>
                    </a:cxn>
                    <a:cxn ang="0">
                      <a:pos x="63" y="51"/>
                    </a:cxn>
                    <a:cxn ang="0">
                      <a:pos x="76" y="51"/>
                    </a:cxn>
                    <a:cxn ang="0">
                      <a:pos x="88" y="48"/>
                    </a:cxn>
                    <a:cxn ang="0">
                      <a:pos x="99" y="44"/>
                    </a:cxn>
                    <a:cxn ang="0">
                      <a:pos x="111" y="40"/>
                    </a:cxn>
                    <a:cxn ang="0">
                      <a:pos x="118" y="35"/>
                    </a:cxn>
                    <a:cxn ang="0">
                      <a:pos x="123" y="33"/>
                    </a:cxn>
                    <a:cxn ang="0">
                      <a:pos x="118" y="21"/>
                    </a:cxn>
                    <a:cxn ang="0">
                      <a:pos x="111" y="25"/>
                    </a:cxn>
                    <a:cxn ang="0">
                      <a:pos x="103" y="28"/>
                    </a:cxn>
                    <a:cxn ang="0">
                      <a:pos x="94" y="32"/>
                    </a:cxn>
                    <a:cxn ang="0">
                      <a:pos x="83" y="36"/>
                    </a:cxn>
                    <a:cxn ang="0">
                      <a:pos x="73" y="39"/>
                    </a:cxn>
                    <a:cxn ang="0">
                      <a:pos x="63" y="39"/>
                    </a:cxn>
                    <a:cxn ang="0">
                      <a:pos x="53" y="37"/>
                    </a:cxn>
                    <a:cxn ang="0">
                      <a:pos x="45" y="32"/>
                    </a:cxn>
                    <a:cxn ang="0">
                      <a:pos x="33" y="41"/>
                    </a:cxn>
                    <a:cxn ang="0">
                      <a:pos x="45" y="32"/>
                    </a:cxn>
                    <a:cxn ang="0">
                      <a:pos x="0" y="0"/>
                    </a:cxn>
                    <a:cxn ang="0">
                      <a:pos x="33" y="41"/>
                    </a:cxn>
                    <a:cxn ang="0">
                      <a:pos x="46" y="33"/>
                    </a:cxn>
                  </a:cxnLst>
                  <a:rect l="0" t="0" r="r" b="b"/>
                  <a:pathLst>
                    <a:path w="123" h="51">
                      <a:moveTo>
                        <a:pt x="46" y="33"/>
                      </a:moveTo>
                      <a:lnTo>
                        <a:pt x="35" y="42"/>
                      </a:lnTo>
                      <a:lnTo>
                        <a:pt x="48" y="49"/>
                      </a:lnTo>
                      <a:lnTo>
                        <a:pt x="63" y="51"/>
                      </a:lnTo>
                      <a:lnTo>
                        <a:pt x="76" y="51"/>
                      </a:lnTo>
                      <a:lnTo>
                        <a:pt x="88" y="48"/>
                      </a:lnTo>
                      <a:lnTo>
                        <a:pt x="99" y="44"/>
                      </a:lnTo>
                      <a:lnTo>
                        <a:pt x="111" y="40"/>
                      </a:lnTo>
                      <a:lnTo>
                        <a:pt x="118" y="35"/>
                      </a:lnTo>
                      <a:lnTo>
                        <a:pt x="123" y="33"/>
                      </a:lnTo>
                      <a:lnTo>
                        <a:pt x="118" y="21"/>
                      </a:lnTo>
                      <a:lnTo>
                        <a:pt x="111" y="25"/>
                      </a:lnTo>
                      <a:lnTo>
                        <a:pt x="103" y="28"/>
                      </a:lnTo>
                      <a:lnTo>
                        <a:pt x="94" y="32"/>
                      </a:lnTo>
                      <a:lnTo>
                        <a:pt x="83" y="36"/>
                      </a:lnTo>
                      <a:lnTo>
                        <a:pt x="73" y="39"/>
                      </a:lnTo>
                      <a:lnTo>
                        <a:pt x="63" y="39"/>
                      </a:lnTo>
                      <a:lnTo>
                        <a:pt x="53" y="37"/>
                      </a:lnTo>
                      <a:lnTo>
                        <a:pt x="45" y="32"/>
                      </a:lnTo>
                      <a:lnTo>
                        <a:pt x="33" y="41"/>
                      </a:lnTo>
                      <a:lnTo>
                        <a:pt x="45" y="32"/>
                      </a:lnTo>
                      <a:lnTo>
                        <a:pt x="0" y="0"/>
                      </a:lnTo>
                      <a:lnTo>
                        <a:pt x="33" y="41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9" name="Freeform 109"/>
                <p:cNvSpPr>
                  <a:spLocks/>
                </p:cNvSpPr>
                <p:nvPr/>
              </p:nvSpPr>
              <p:spPr bwMode="auto">
                <a:xfrm>
                  <a:off x="2749" y="2239"/>
                  <a:ext cx="37" cy="88"/>
                </a:xfrm>
                <a:custGeom>
                  <a:avLst/>
                  <a:gdLst/>
                  <a:ahLst/>
                  <a:cxnLst>
                    <a:cxn ang="0">
                      <a:pos x="33" y="88"/>
                    </a:cxn>
                    <a:cxn ang="0">
                      <a:pos x="33" y="87"/>
                    </a:cxn>
                    <a:cxn ang="0">
                      <a:pos x="37" y="65"/>
                    </a:cxn>
                    <a:cxn ang="0">
                      <a:pos x="35" y="44"/>
                    </a:cxn>
                    <a:cxn ang="0">
                      <a:pos x="28" y="21"/>
                    </a:cxn>
                    <a:cxn ang="0">
                      <a:pos x="13" y="0"/>
                    </a:cxn>
                    <a:cxn ang="0">
                      <a:pos x="0" y="8"/>
                    </a:cxn>
                    <a:cxn ang="0">
                      <a:pos x="13" y="26"/>
                    </a:cxn>
                    <a:cxn ang="0">
                      <a:pos x="20" y="46"/>
                    </a:cxn>
                    <a:cxn ang="0">
                      <a:pos x="22" y="65"/>
                    </a:cxn>
                    <a:cxn ang="0">
                      <a:pos x="18" y="85"/>
                    </a:cxn>
                    <a:cxn ang="0">
                      <a:pos x="18" y="84"/>
                    </a:cxn>
                    <a:cxn ang="0">
                      <a:pos x="33" y="88"/>
                    </a:cxn>
                  </a:cxnLst>
                  <a:rect l="0" t="0" r="r" b="b"/>
                  <a:pathLst>
                    <a:path w="37" h="88">
                      <a:moveTo>
                        <a:pt x="33" y="88"/>
                      </a:moveTo>
                      <a:lnTo>
                        <a:pt x="33" y="87"/>
                      </a:lnTo>
                      <a:lnTo>
                        <a:pt x="37" y="65"/>
                      </a:lnTo>
                      <a:lnTo>
                        <a:pt x="35" y="44"/>
                      </a:lnTo>
                      <a:lnTo>
                        <a:pt x="28" y="21"/>
                      </a:lnTo>
                      <a:lnTo>
                        <a:pt x="13" y="0"/>
                      </a:lnTo>
                      <a:lnTo>
                        <a:pt x="0" y="8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2" y="65"/>
                      </a:lnTo>
                      <a:lnTo>
                        <a:pt x="18" y="85"/>
                      </a:lnTo>
                      <a:lnTo>
                        <a:pt x="18" y="84"/>
                      </a:lnTo>
                      <a:lnTo>
                        <a:pt x="33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0" name="Freeform 110"/>
                <p:cNvSpPr>
                  <a:spLocks/>
                </p:cNvSpPr>
                <p:nvPr/>
              </p:nvSpPr>
              <p:spPr bwMode="auto">
                <a:xfrm>
                  <a:off x="2661" y="2323"/>
                  <a:ext cx="121" cy="97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12" y="97"/>
                    </a:cxn>
                    <a:cxn ang="0">
                      <a:pos x="25" y="85"/>
                    </a:cxn>
                    <a:cxn ang="0">
                      <a:pos x="38" y="75"/>
                    </a:cxn>
                    <a:cxn ang="0">
                      <a:pos x="55" y="63"/>
                    </a:cxn>
                    <a:cxn ang="0">
                      <a:pos x="71" y="53"/>
                    </a:cxn>
                    <a:cxn ang="0">
                      <a:pos x="86" y="43"/>
                    </a:cxn>
                    <a:cxn ang="0">
                      <a:pos x="101" y="31"/>
                    </a:cxn>
                    <a:cxn ang="0">
                      <a:pos x="112" y="18"/>
                    </a:cxn>
                    <a:cxn ang="0">
                      <a:pos x="121" y="4"/>
                    </a:cxn>
                    <a:cxn ang="0">
                      <a:pos x="106" y="0"/>
                    </a:cxn>
                    <a:cxn ang="0">
                      <a:pos x="100" y="12"/>
                    </a:cxn>
                    <a:cxn ang="0">
                      <a:pos x="88" y="22"/>
                    </a:cxn>
                    <a:cxn ang="0">
                      <a:pos x="76" y="33"/>
                    </a:cxn>
                    <a:cxn ang="0">
                      <a:pos x="61" y="43"/>
                    </a:cxn>
                    <a:cxn ang="0">
                      <a:pos x="45" y="53"/>
                    </a:cxn>
                    <a:cxn ang="0">
                      <a:pos x="28" y="64"/>
                    </a:cxn>
                    <a:cxn ang="0">
                      <a:pos x="12" y="77"/>
                    </a:cxn>
                    <a:cxn ang="0">
                      <a:pos x="0" y="89"/>
                    </a:cxn>
                    <a:cxn ang="0">
                      <a:pos x="0" y="89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21" h="97">
                      <a:moveTo>
                        <a:pt x="12" y="97"/>
                      </a:moveTo>
                      <a:lnTo>
                        <a:pt x="12" y="97"/>
                      </a:lnTo>
                      <a:lnTo>
                        <a:pt x="25" y="85"/>
                      </a:lnTo>
                      <a:lnTo>
                        <a:pt x="38" y="75"/>
                      </a:lnTo>
                      <a:lnTo>
                        <a:pt x="55" y="63"/>
                      </a:lnTo>
                      <a:lnTo>
                        <a:pt x="71" y="53"/>
                      </a:lnTo>
                      <a:lnTo>
                        <a:pt x="86" y="43"/>
                      </a:lnTo>
                      <a:lnTo>
                        <a:pt x="101" y="31"/>
                      </a:lnTo>
                      <a:lnTo>
                        <a:pt x="112" y="18"/>
                      </a:lnTo>
                      <a:lnTo>
                        <a:pt x="121" y="4"/>
                      </a:lnTo>
                      <a:lnTo>
                        <a:pt x="106" y="0"/>
                      </a:lnTo>
                      <a:lnTo>
                        <a:pt x="100" y="12"/>
                      </a:lnTo>
                      <a:lnTo>
                        <a:pt x="88" y="22"/>
                      </a:lnTo>
                      <a:lnTo>
                        <a:pt x="76" y="33"/>
                      </a:lnTo>
                      <a:lnTo>
                        <a:pt x="61" y="43"/>
                      </a:lnTo>
                      <a:lnTo>
                        <a:pt x="45" y="53"/>
                      </a:lnTo>
                      <a:lnTo>
                        <a:pt x="28" y="64"/>
                      </a:lnTo>
                      <a:lnTo>
                        <a:pt x="12" y="77"/>
                      </a:lnTo>
                      <a:lnTo>
                        <a:pt x="0" y="89"/>
                      </a:lnTo>
                      <a:lnTo>
                        <a:pt x="0" y="89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1" name="Freeform 111"/>
                <p:cNvSpPr>
                  <a:spLocks/>
                </p:cNvSpPr>
                <p:nvPr/>
              </p:nvSpPr>
              <p:spPr bwMode="auto">
                <a:xfrm>
                  <a:off x="2518" y="2412"/>
                  <a:ext cx="155" cy="179"/>
                </a:xfrm>
                <a:custGeom>
                  <a:avLst/>
                  <a:gdLst/>
                  <a:ahLst/>
                  <a:cxnLst>
                    <a:cxn ang="0">
                      <a:pos x="13" y="179"/>
                    </a:cxn>
                    <a:cxn ang="0">
                      <a:pos x="13" y="179"/>
                    </a:cxn>
                    <a:cxn ang="0">
                      <a:pos x="38" y="155"/>
                    </a:cxn>
                    <a:cxn ang="0">
                      <a:pos x="58" y="135"/>
                    </a:cxn>
                    <a:cxn ang="0">
                      <a:pos x="74" y="114"/>
                    </a:cxn>
                    <a:cxn ang="0">
                      <a:pos x="89" y="95"/>
                    </a:cxn>
                    <a:cxn ang="0">
                      <a:pos x="103" y="76"/>
                    </a:cxn>
                    <a:cxn ang="0">
                      <a:pos x="116" y="55"/>
                    </a:cxn>
                    <a:cxn ang="0">
                      <a:pos x="134" y="33"/>
                    </a:cxn>
                    <a:cxn ang="0">
                      <a:pos x="155" y="8"/>
                    </a:cxn>
                    <a:cxn ang="0">
                      <a:pos x="143" y="0"/>
                    </a:cxn>
                    <a:cxn ang="0">
                      <a:pos x="121" y="26"/>
                    </a:cxn>
                    <a:cxn ang="0">
                      <a:pos x="104" y="49"/>
                    </a:cxn>
                    <a:cxn ang="0">
                      <a:pos x="88" y="69"/>
                    </a:cxn>
                    <a:cxn ang="0">
                      <a:pos x="74" y="89"/>
                    </a:cxn>
                    <a:cxn ang="0">
                      <a:pos x="61" y="108"/>
                    </a:cxn>
                    <a:cxn ang="0">
                      <a:pos x="45" y="127"/>
                    </a:cxn>
                    <a:cxn ang="0">
                      <a:pos x="25" y="147"/>
                    </a:cxn>
                    <a:cxn ang="0">
                      <a:pos x="0" y="171"/>
                    </a:cxn>
                    <a:cxn ang="0">
                      <a:pos x="0" y="171"/>
                    </a:cxn>
                    <a:cxn ang="0">
                      <a:pos x="13" y="179"/>
                    </a:cxn>
                  </a:cxnLst>
                  <a:rect l="0" t="0" r="r" b="b"/>
                  <a:pathLst>
                    <a:path w="155" h="179">
                      <a:moveTo>
                        <a:pt x="13" y="179"/>
                      </a:moveTo>
                      <a:lnTo>
                        <a:pt x="13" y="179"/>
                      </a:lnTo>
                      <a:lnTo>
                        <a:pt x="38" y="155"/>
                      </a:lnTo>
                      <a:lnTo>
                        <a:pt x="58" y="135"/>
                      </a:lnTo>
                      <a:lnTo>
                        <a:pt x="74" y="114"/>
                      </a:lnTo>
                      <a:lnTo>
                        <a:pt x="89" y="95"/>
                      </a:lnTo>
                      <a:lnTo>
                        <a:pt x="103" y="76"/>
                      </a:lnTo>
                      <a:lnTo>
                        <a:pt x="116" y="55"/>
                      </a:lnTo>
                      <a:lnTo>
                        <a:pt x="134" y="33"/>
                      </a:lnTo>
                      <a:lnTo>
                        <a:pt x="155" y="8"/>
                      </a:lnTo>
                      <a:lnTo>
                        <a:pt x="143" y="0"/>
                      </a:lnTo>
                      <a:lnTo>
                        <a:pt x="121" y="26"/>
                      </a:lnTo>
                      <a:lnTo>
                        <a:pt x="104" y="49"/>
                      </a:lnTo>
                      <a:lnTo>
                        <a:pt x="88" y="69"/>
                      </a:lnTo>
                      <a:lnTo>
                        <a:pt x="74" y="89"/>
                      </a:lnTo>
                      <a:lnTo>
                        <a:pt x="61" y="108"/>
                      </a:lnTo>
                      <a:lnTo>
                        <a:pt x="45" y="127"/>
                      </a:lnTo>
                      <a:lnTo>
                        <a:pt x="25" y="147"/>
                      </a:lnTo>
                      <a:lnTo>
                        <a:pt x="0" y="171"/>
                      </a:lnTo>
                      <a:lnTo>
                        <a:pt x="0" y="171"/>
                      </a:lnTo>
                      <a:lnTo>
                        <a:pt x="13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2" name="Freeform 112"/>
                <p:cNvSpPr>
                  <a:spLocks/>
                </p:cNvSpPr>
                <p:nvPr/>
              </p:nvSpPr>
              <p:spPr bwMode="auto">
                <a:xfrm>
                  <a:off x="2381" y="2583"/>
                  <a:ext cx="150" cy="6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0" y="62"/>
                    </a:cxn>
                    <a:cxn ang="0">
                      <a:pos x="23" y="60"/>
                    </a:cxn>
                    <a:cxn ang="0">
                      <a:pos x="43" y="57"/>
                    </a:cxn>
                    <a:cxn ang="0">
                      <a:pos x="65" y="53"/>
                    </a:cxn>
                    <a:cxn ang="0">
                      <a:pos x="83" y="47"/>
                    </a:cxn>
                    <a:cxn ang="0">
                      <a:pos x="102" y="40"/>
                    </a:cxn>
                    <a:cxn ang="0">
                      <a:pos x="120" y="30"/>
                    </a:cxn>
                    <a:cxn ang="0">
                      <a:pos x="135" y="20"/>
                    </a:cxn>
                    <a:cxn ang="0">
                      <a:pos x="150" y="8"/>
                    </a:cxn>
                    <a:cxn ang="0">
                      <a:pos x="137" y="0"/>
                    </a:cxn>
                    <a:cxn ang="0">
                      <a:pos x="125" y="10"/>
                    </a:cxn>
                    <a:cxn ang="0">
                      <a:pos x="110" y="20"/>
                    </a:cxn>
                    <a:cxn ang="0">
                      <a:pos x="95" y="27"/>
                    </a:cxn>
                    <a:cxn ang="0">
                      <a:pos x="78" y="35"/>
                    </a:cxn>
                    <a:cxn ang="0">
                      <a:pos x="60" y="41"/>
                    </a:cxn>
                    <a:cxn ang="0">
                      <a:pos x="41" y="45"/>
                    </a:cxn>
                    <a:cxn ang="0">
                      <a:pos x="21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62"/>
                    </a:cxn>
                  </a:cxnLst>
                  <a:rect l="0" t="0" r="r" b="b"/>
                  <a:pathLst>
                    <a:path w="150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3" y="60"/>
                      </a:lnTo>
                      <a:lnTo>
                        <a:pt x="43" y="57"/>
                      </a:lnTo>
                      <a:lnTo>
                        <a:pt x="65" y="53"/>
                      </a:lnTo>
                      <a:lnTo>
                        <a:pt x="83" y="47"/>
                      </a:lnTo>
                      <a:lnTo>
                        <a:pt x="102" y="40"/>
                      </a:lnTo>
                      <a:lnTo>
                        <a:pt x="120" y="30"/>
                      </a:lnTo>
                      <a:lnTo>
                        <a:pt x="135" y="20"/>
                      </a:lnTo>
                      <a:lnTo>
                        <a:pt x="150" y="8"/>
                      </a:lnTo>
                      <a:lnTo>
                        <a:pt x="137" y="0"/>
                      </a:lnTo>
                      <a:lnTo>
                        <a:pt x="125" y="10"/>
                      </a:lnTo>
                      <a:lnTo>
                        <a:pt x="110" y="20"/>
                      </a:lnTo>
                      <a:lnTo>
                        <a:pt x="95" y="27"/>
                      </a:lnTo>
                      <a:lnTo>
                        <a:pt x="78" y="35"/>
                      </a:lnTo>
                      <a:lnTo>
                        <a:pt x="60" y="41"/>
                      </a:lnTo>
                      <a:lnTo>
                        <a:pt x="41" y="45"/>
                      </a:lnTo>
                      <a:lnTo>
                        <a:pt x="21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" name="Freeform 113"/>
                <p:cNvSpPr>
                  <a:spLocks/>
                </p:cNvSpPr>
                <p:nvPr/>
              </p:nvSpPr>
              <p:spPr bwMode="auto">
                <a:xfrm>
                  <a:off x="2226" y="2598"/>
                  <a:ext cx="155" cy="4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7" y="20"/>
                    </a:cxn>
                    <a:cxn ang="0">
                      <a:pos x="35" y="29"/>
                    </a:cxn>
                    <a:cxn ang="0">
                      <a:pos x="53" y="36"/>
                    </a:cxn>
                    <a:cxn ang="0">
                      <a:pos x="71" y="41"/>
                    </a:cxn>
                    <a:cxn ang="0">
                      <a:pos x="91" y="45"/>
                    </a:cxn>
                    <a:cxn ang="0">
                      <a:pos x="112" y="47"/>
                    </a:cxn>
                    <a:cxn ang="0">
                      <a:pos x="132" y="49"/>
                    </a:cxn>
                    <a:cxn ang="0">
                      <a:pos x="155" y="47"/>
                    </a:cxn>
                    <a:cxn ang="0">
                      <a:pos x="155" y="35"/>
                    </a:cxn>
                    <a:cxn ang="0">
                      <a:pos x="132" y="35"/>
                    </a:cxn>
                    <a:cxn ang="0">
                      <a:pos x="112" y="35"/>
                    </a:cxn>
                    <a:cxn ang="0">
                      <a:pos x="93" y="33"/>
                    </a:cxn>
                    <a:cxn ang="0">
                      <a:pos x="76" y="29"/>
                    </a:cxn>
                    <a:cxn ang="0">
                      <a:pos x="58" y="24"/>
                    </a:cxn>
                    <a:cxn ang="0">
                      <a:pos x="42" y="16"/>
                    </a:cxn>
                    <a:cxn ang="0">
                      <a:pos x="25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55" h="4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7" y="20"/>
                      </a:lnTo>
                      <a:lnTo>
                        <a:pt x="35" y="29"/>
                      </a:lnTo>
                      <a:lnTo>
                        <a:pt x="53" y="36"/>
                      </a:lnTo>
                      <a:lnTo>
                        <a:pt x="71" y="41"/>
                      </a:lnTo>
                      <a:lnTo>
                        <a:pt x="91" y="45"/>
                      </a:lnTo>
                      <a:lnTo>
                        <a:pt x="112" y="47"/>
                      </a:lnTo>
                      <a:lnTo>
                        <a:pt x="132" y="49"/>
                      </a:lnTo>
                      <a:lnTo>
                        <a:pt x="155" y="47"/>
                      </a:lnTo>
                      <a:lnTo>
                        <a:pt x="155" y="35"/>
                      </a:lnTo>
                      <a:lnTo>
                        <a:pt x="132" y="35"/>
                      </a:lnTo>
                      <a:lnTo>
                        <a:pt x="112" y="35"/>
                      </a:lnTo>
                      <a:lnTo>
                        <a:pt x="93" y="33"/>
                      </a:lnTo>
                      <a:lnTo>
                        <a:pt x="76" y="29"/>
                      </a:lnTo>
                      <a:lnTo>
                        <a:pt x="58" y="24"/>
                      </a:lnTo>
                      <a:lnTo>
                        <a:pt x="42" y="16"/>
                      </a:lnTo>
                      <a:lnTo>
                        <a:pt x="25" y="9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4" name="Freeform 114"/>
                <p:cNvSpPr>
                  <a:spLocks/>
                </p:cNvSpPr>
                <p:nvPr/>
              </p:nvSpPr>
              <p:spPr bwMode="auto">
                <a:xfrm>
                  <a:off x="2028" y="2447"/>
                  <a:ext cx="208" cy="161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30" y="32"/>
                    </a:cxn>
                    <a:cxn ang="0">
                      <a:pos x="53" y="52"/>
                    </a:cxn>
                    <a:cxn ang="0">
                      <a:pos x="74" y="70"/>
                    </a:cxn>
                    <a:cxn ang="0">
                      <a:pos x="95" y="88"/>
                    </a:cxn>
                    <a:cxn ang="0">
                      <a:pos x="117" y="105"/>
                    </a:cxn>
                    <a:cxn ang="0">
                      <a:pos x="139" y="122"/>
                    </a:cxn>
                    <a:cxn ang="0">
                      <a:pos x="165" y="141"/>
                    </a:cxn>
                    <a:cxn ang="0">
                      <a:pos x="198" y="161"/>
                    </a:cxn>
                    <a:cxn ang="0">
                      <a:pos x="208" y="151"/>
                    </a:cxn>
                    <a:cxn ang="0">
                      <a:pos x="175" y="131"/>
                    </a:cxn>
                    <a:cxn ang="0">
                      <a:pos x="149" y="112"/>
                    </a:cxn>
                    <a:cxn ang="0">
                      <a:pos x="127" y="95"/>
                    </a:cxn>
                    <a:cxn ang="0">
                      <a:pos x="105" y="79"/>
                    </a:cxn>
                    <a:cxn ang="0">
                      <a:pos x="87" y="62"/>
                    </a:cxn>
                    <a:cxn ang="0">
                      <a:pos x="65" y="44"/>
                    </a:cxn>
                    <a:cxn ang="0">
                      <a:pos x="40" y="2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8" h="16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30" y="32"/>
                      </a:lnTo>
                      <a:lnTo>
                        <a:pt x="53" y="52"/>
                      </a:lnTo>
                      <a:lnTo>
                        <a:pt x="74" y="70"/>
                      </a:lnTo>
                      <a:lnTo>
                        <a:pt x="95" y="88"/>
                      </a:lnTo>
                      <a:lnTo>
                        <a:pt x="117" y="105"/>
                      </a:lnTo>
                      <a:lnTo>
                        <a:pt x="139" y="122"/>
                      </a:lnTo>
                      <a:lnTo>
                        <a:pt x="165" y="141"/>
                      </a:lnTo>
                      <a:lnTo>
                        <a:pt x="198" y="161"/>
                      </a:lnTo>
                      <a:lnTo>
                        <a:pt x="208" y="151"/>
                      </a:lnTo>
                      <a:lnTo>
                        <a:pt x="175" y="131"/>
                      </a:lnTo>
                      <a:lnTo>
                        <a:pt x="149" y="112"/>
                      </a:lnTo>
                      <a:lnTo>
                        <a:pt x="127" y="95"/>
                      </a:lnTo>
                      <a:lnTo>
                        <a:pt x="105" y="79"/>
                      </a:lnTo>
                      <a:lnTo>
                        <a:pt x="87" y="62"/>
                      </a:lnTo>
                      <a:lnTo>
                        <a:pt x="65" y="44"/>
                      </a:lnTo>
                      <a:lnTo>
                        <a:pt x="40" y="2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5" name="Freeform 115"/>
                <p:cNvSpPr>
                  <a:spLocks/>
                </p:cNvSpPr>
                <p:nvPr/>
              </p:nvSpPr>
              <p:spPr bwMode="auto">
                <a:xfrm>
                  <a:off x="1890" y="2371"/>
                  <a:ext cx="148" cy="8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3" y="18"/>
                    </a:cxn>
                    <a:cxn ang="0">
                      <a:pos x="28" y="30"/>
                    </a:cxn>
                    <a:cxn ang="0">
                      <a:pos x="47" y="39"/>
                    </a:cxn>
                    <a:cxn ang="0">
                      <a:pos x="66" y="49"/>
                    </a:cxn>
                    <a:cxn ang="0">
                      <a:pos x="85" y="57"/>
                    </a:cxn>
                    <a:cxn ang="0">
                      <a:pos x="105" y="65"/>
                    </a:cxn>
                    <a:cxn ang="0">
                      <a:pos x="121" y="75"/>
                    </a:cxn>
                    <a:cxn ang="0">
                      <a:pos x="138" y="86"/>
                    </a:cxn>
                    <a:cxn ang="0">
                      <a:pos x="148" y="76"/>
                    </a:cxn>
                    <a:cxn ang="0">
                      <a:pos x="131" y="64"/>
                    </a:cxn>
                    <a:cxn ang="0">
                      <a:pos x="112" y="55"/>
                    </a:cxn>
                    <a:cxn ang="0">
                      <a:pos x="92" y="45"/>
                    </a:cxn>
                    <a:cxn ang="0">
                      <a:pos x="73" y="37"/>
                    </a:cxn>
                    <a:cxn ang="0">
                      <a:pos x="55" y="29"/>
                    </a:cxn>
                    <a:cxn ang="0">
                      <a:pos x="38" y="19"/>
                    </a:cxn>
                    <a:cxn ang="0">
                      <a:pos x="23" y="10"/>
                    </a:cxn>
                    <a:cxn ang="0">
                      <a:pos x="13" y="0"/>
                    </a:cxn>
                    <a:cxn ang="0">
                      <a:pos x="15" y="0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48" h="8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13" y="18"/>
                      </a:lnTo>
                      <a:lnTo>
                        <a:pt x="28" y="30"/>
                      </a:lnTo>
                      <a:lnTo>
                        <a:pt x="47" y="39"/>
                      </a:lnTo>
                      <a:lnTo>
                        <a:pt x="66" y="49"/>
                      </a:lnTo>
                      <a:lnTo>
                        <a:pt x="85" y="57"/>
                      </a:lnTo>
                      <a:lnTo>
                        <a:pt x="105" y="65"/>
                      </a:lnTo>
                      <a:lnTo>
                        <a:pt x="121" y="75"/>
                      </a:lnTo>
                      <a:lnTo>
                        <a:pt x="138" y="86"/>
                      </a:lnTo>
                      <a:lnTo>
                        <a:pt x="148" y="76"/>
                      </a:lnTo>
                      <a:lnTo>
                        <a:pt x="131" y="64"/>
                      </a:lnTo>
                      <a:lnTo>
                        <a:pt x="112" y="55"/>
                      </a:lnTo>
                      <a:lnTo>
                        <a:pt x="92" y="45"/>
                      </a:lnTo>
                      <a:lnTo>
                        <a:pt x="73" y="37"/>
                      </a:lnTo>
                      <a:lnTo>
                        <a:pt x="55" y="29"/>
                      </a:lnTo>
                      <a:lnTo>
                        <a:pt x="38" y="19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6" name="Freeform 116"/>
                <p:cNvSpPr>
                  <a:spLocks/>
                </p:cNvSpPr>
                <p:nvPr/>
              </p:nvSpPr>
              <p:spPr bwMode="auto">
                <a:xfrm>
                  <a:off x="1873" y="2254"/>
                  <a:ext cx="39" cy="123"/>
                </a:xfrm>
                <a:custGeom>
                  <a:avLst/>
                  <a:gdLst/>
                  <a:ahLst/>
                  <a:cxnLst>
                    <a:cxn ang="0">
                      <a:pos x="20" y="42"/>
                    </a:cxn>
                    <a:cxn ang="0">
                      <a:pos x="7" y="36"/>
                    </a:cxn>
                    <a:cxn ang="0">
                      <a:pos x="0" y="59"/>
                    </a:cxn>
                    <a:cxn ang="0">
                      <a:pos x="0" y="80"/>
                    </a:cxn>
                    <a:cxn ang="0">
                      <a:pos x="5" y="103"/>
                    </a:cxn>
                    <a:cxn ang="0">
                      <a:pos x="17" y="123"/>
                    </a:cxn>
                    <a:cxn ang="0">
                      <a:pos x="32" y="117"/>
                    </a:cxn>
                    <a:cxn ang="0">
                      <a:pos x="20" y="99"/>
                    </a:cxn>
                    <a:cxn ang="0">
                      <a:pos x="15" y="80"/>
                    </a:cxn>
                    <a:cxn ang="0">
                      <a:pos x="15" y="59"/>
                    </a:cxn>
                    <a:cxn ang="0">
                      <a:pos x="22" y="40"/>
                    </a:cxn>
                    <a:cxn ang="0">
                      <a:pos x="8" y="34"/>
                    </a:cxn>
                    <a:cxn ang="0">
                      <a:pos x="22" y="40"/>
                    </a:cxn>
                    <a:cxn ang="0">
                      <a:pos x="39" y="0"/>
                    </a:cxn>
                    <a:cxn ang="0">
                      <a:pos x="8" y="34"/>
                    </a:cxn>
                    <a:cxn ang="0">
                      <a:pos x="20" y="42"/>
                    </a:cxn>
                  </a:cxnLst>
                  <a:rect l="0" t="0" r="r" b="b"/>
                  <a:pathLst>
                    <a:path w="39" h="123">
                      <a:moveTo>
                        <a:pt x="20" y="42"/>
                      </a:moveTo>
                      <a:lnTo>
                        <a:pt x="7" y="36"/>
                      </a:lnTo>
                      <a:lnTo>
                        <a:pt x="0" y="59"/>
                      </a:lnTo>
                      <a:lnTo>
                        <a:pt x="0" y="80"/>
                      </a:lnTo>
                      <a:lnTo>
                        <a:pt x="5" y="103"/>
                      </a:lnTo>
                      <a:lnTo>
                        <a:pt x="17" y="123"/>
                      </a:lnTo>
                      <a:lnTo>
                        <a:pt x="32" y="117"/>
                      </a:lnTo>
                      <a:lnTo>
                        <a:pt x="20" y="99"/>
                      </a:lnTo>
                      <a:lnTo>
                        <a:pt x="15" y="80"/>
                      </a:lnTo>
                      <a:lnTo>
                        <a:pt x="15" y="59"/>
                      </a:lnTo>
                      <a:lnTo>
                        <a:pt x="22" y="40"/>
                      </a:lnTo>
                      <a:lnTo>
                        <a:pt x="8" y="34"/>
                      </a:lnTo>
                      <a:lnTo>
                        <a:pt x="22" y="40"/>
                      </a:lnTo>
                      <a:lnTo>
                        <a:pt x="39" y="0"/>
                      </a:lnTo>
                      <a:lnTo>
                        <a:pt x="8" y="34"/>
                      </a:lnTo>
                      <a:lnTo>
                        <a:pt x="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7" name="Freeform 117"/>
                <p:cNvSpPr>
                  <a:spLocks/>
                </p:cNvSpPr>
                <p:nvPr/>
              </p:nvSpPr>
              <p:spPr bwMode="auto">
                <a:xfrm>
                  <a:off x="1805" y="2284"/>
                  <a:ext cx="88" cy="2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5" y="14"/>
                    </a:cxn>
                    <a:cxn ang="0">
                      <a:pos x="13" y="17"/>
                    </a:cxn>
                    <a:cxn ang="0">
                      <a:pos x="25" y="20"/>
                    </a:cxn>
                    <a:cxn ang="0">
                      <a:pos x="37" y="24"/>
                    </a:cxn>
                    <a:cxn ang="0">
                      <a:pos x="51" y="27"/>
                    </a:cxn>
                    <a:cxn ang="0">
                      <a:pos x="63" y="25"/>
                    </a:cxn>
                    <a:cxn ang="0">
                      <a:pos x="77" y="20"/>
                    </a:cxn>
                    <a:cxn ang="0">
                      <a:pos x="88" y="12"/>
                    </a:cxn>
                    <a:cxn ang="0">
                      <a:pos x="76" y="4"/>
                    </a:cxn>
                    <a:cxn ang="0">
                      <a:pos x="70" y="10"/>
                    </a:cxn>
                    <a:cxn ang="0">
                      <a:pos x="61" y="12"/>
                    </a:cxn>
                    <a:cxn ang="0">
                      <a:pos x="51" y="12"/>
                    </a:cxn>
                    <a:cxn ang="0">
                      <a:pos x="40" y="11"/>
                    </a:cxn>
                    <a:cxn ang="0">
                      <a:pos x="30" y="8"/>
                    </a:cxn>
                    <a:cxn ang="0">
                      <a:pos x="18" y="5"/>
                    </a:cxn>
                    <a:cxn ang="0">
                      <a:pos x="1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8" h="2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5" y="14"/>
                      </a:lnTo>
                      <a:lnTo>
                        <a:pt x="13" y="17"/>
                      </a:lnTo>
                      <a:lnTo>
                        <a:pt x="25" y="20"/>
                      </a:lnTo>
                      <a:lnTo>
                        <a:pt x="37" y="24"/>
                      </a:lnTo>
                      <a:lnTo>
                        <a:pt x="51" y="27"/>
                      </a:lnTo>
                      <a:lnTo>
                        <a:pt x="63" y="25"/>
                      </a:lnTo>
                      <a:lnTo>
                        <a:pt x="77" y="20"/>
                      </a:lnTo>
                      <a:lnTo>
                        <a:pt x="88" y="12"/>
                      </a:lnTo>
                      <a:lnTo>
                        <a:pt x="76" y="4"/>
                      </a:lnTo>
                      <a:lnTo>
                        <a:pt x="70" y="10"/>
                      </a:lnTo>
                      <a:lnTo>
                        <a:pt x="61" y="12"/>
                      </a:lnTo>
                      <a:lnTo>
                        <a:pt x="51" y="12"/>
                      </a:lnTo>
                      <a:lnTo>
                        <a:pt x="40" y="11"/>
                      </a:lnTo>
                      <a:lnTo>
                        <a:pt x="30" y="8"/>
                      </a:lnTo>
                      <a:lnTo>
                        <a:pt x="18" y="5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8" name="Freeform 118"/>
                <p:cNvSpPr>
                  <a:spLocks/>
                </p:cNvSpPr>
                <p:nvPr/>
              </p:nvSpPr>
              <p:spPr bwMode="auto">
                <a:xfrm>
                  <a:off x="1718" y="2140"/>
                  <a:ext cx="89" cy="156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22" y="19"/>
                    </a:cxn>
                    <a:cxn ang="0">
                      <a:pos x="7" y="42"/>
                    </a:cxn>
                    <a:cxn ang="0">
                      <a:pos x="0" y="65"/>
                    </a:cxn>
                    <a:cxn ang="0">
                      <a:pos x="0" y="88"/>
                    </a:cxn>
                    <a:cxn ang="0">
                      <a:pos x="8" y="110"/>
                    </a:cxn>
                    <a:cxn ang="0">
                      <a:pos x="27" y="130"/>
                    </a:cxn>
                    <a:cxn ang="0">
                      <a:pos x="52" y="146"/>
                    </a:cxn>
                    <a:cxn ang="0">
                      <a:pos x="87" y="156"/>
                    </a:cxn>
                    <a:cxn ang="0">
                      <a:pos x="89" y="144"/>
                    </a:cxn>
                    <a:cxn ang="0">
                      <a:pos x="59" y="134"/>
                    </a:cxn>
                    <a:cxn ang="0">
                      <a:pos x="37" y="121"/>
                    </a:cxn>
                    <a:cxn ang="0">
                      <a:pos x="23" y="104"/>
                    </a:cxn>
                    <a:cxn ang="0">
                      <a:pos x="15" y="86"/>
                    </a:cxn>
                    <a:cxn ang="0">
                      <a:pos x="15" y="65"/>
                    </a:cxn>
                    <a:cxn ang="0">
                      <a:pos x="22" y="46"/>
                    </a:cxn>
                    <a:cxn ang="0">
                      <a:pos x="34" y="27"/>
                    </a:cxn>
                    <a:cxn ang="0">
                      <a:pos x="53" y="10"/>
                    </a:cxn>
                    <a:cxn ang="0">
                      <a:pos x="53" y="10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9" h="156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22" y="19"/>
                      </a:lnTo>
                      <a:lnTo>
                        <a:pt x="7" y="42"/>
                      </a:lnTo>
                      <a:lnTo>
                        <a:pt x="0" y="65"/>
                      </a:lnTo>
                      <a:lnTo>
                        <a:pt x="0" y="88"/>
                      </a:lnTo>
                      <a:lnTo>
                        <a:pt x="8" y="110"/>
                      </a:lnTo>
                      <a:lnTo>
                        <a:pt x="27" y="130"/>
                      </a:lnTo>
                      <a:lnTo>
                        <a:pt x="52" y="146"/>
                      </a:lnTo>
                      <a:lnTo>
                        <a:pt x="87" y="156"/>
                      </a:lnTo>
                      <a:lnTo>
                        <a:pt x="89" y="144"/>
                      </a:lnTo>
                      <a:lnTo>
                        <a:pt x="59" y="134"/>
                      </a:lnTo>
                      <a:lnTo>
                        <a:pt x="37" y="121"/>
                      </a:lnTo>
                      <a:lnTo>
                        <a:pt x="23" y="104"/>
                      </a:lnTo>
                      <a:lnTo>
                        <a:pt x="15" y="86"/>
                      </a:lnTo>
                      <a:lnTo>
                        <a:pt x="15" y="65"/>
                      </a:lnTo>
                      <a:lnTo>
                        <a:pt x="22" y="46"/>
                      </a:lnTo>
                      <a:lnTo>
                        <a:pt x="34" y="27"/>
                      </a:lnTo>
                      <a:lnTo>
                        <a:pt x="53" y="10"/>
                      </a:lnTo>
                      <a:lnTo>
                        <a:pt x="53" y="10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9" name="Freeform 119"/>
                <p:cNvSpPr>
                  <a:spLocks/>
                </p:cNvSpPr>
                <p:nvPr/>
              </p:nvSpPr>
              <p:spPr bwMode="auto">
                <a:xfrm>
                  <a:off x="1761" y="2124"/>
                  <a:ext cx="111" cy="26"/>
                </a:xfrm>
                <a:custGeom>
                  <a:avLst/>
                  <a:gdLst/>
                  <a:ahLst/>
                  <a:cxnLst>
                    <a:cxn ang="0">
                      <a:pos x="96" y="10"/>
                    </a:cxn>
                    <a:cxn ang="0">
                      <a:pos x="104" y="1"/>
                    </a:cxn>
                    <a:cxn ang="0">
                      <a:pos x="90" y="1"/>
                    </a:cxn>
                    <a:cxn ang="0">
                      <a:pos x="77" y="0"/>
                    </a:cxn>
                    <a:cxn ang="0">
                      <a:pos x="64" y="0"/>
                    </a:cxn>
                    <a:cxn ang="0">
                      <a:pos x="51" y="2"/>
                    </a:cxn>
                    <a:cxn ang="0">
                      <a:pos x="36" y="3"/>
                    </a:cxn>
                    <a:cxn ang="0">
                      <a:pos x="24" y="5"/>
                    </a:cxn>
                    <a:cxn ang="0">
                      <a:pos x="11" y="10"/>
                    </a:cxn>
                    <a:cxn ang="0">
                      <a:pos x="0" y="16"/>
                    </a:cxn>
                    <a:cxn ang="0">
                      <a:pos x="10" y="26"/>
                    </a:cxn>
                    <a:cxn ang="0">
                      <a:pos x="19" y="22"/>
                    </a:cxn>
                    <a:cxn ang="0">
                      <a:pos x="29" y="18"/>
                    </a:cxn>
                    <a:cxn ang="0">
                      <a:pos x="39" y="16"/>
                    </a:cxn>
                    <a:cxn ang="0">
                      <a:pos x="51" y="15"/>
                    </a:cxn>
                    <a:cxn ang="0">
                      <a:pos x="64" y="15"/>
                    </a:cxn>
                    <a:cxn ang="0">
                      <a:pos x="77" y="15"/>
                    </a:cxn>
                    <a:cxn ang="0">
                      <a:pos x="90" y="16"/>
                    </a:cxn>
                    <a:cxn ang="0">
                      <a:pos x="104" y="16"/>
                    </a:cxn>
                    <a:cxn ang="0">
                      <a:pos x="111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111" h="26">
                      <a:moveTo>
                        <a:pt x="96" y="10"/>
                      </a:moveTo>
                      <a:lnTo>
                        <a:pt x="104" y="1"/>
                      </a:lnTo>
                      <a:lnTo>
                        <a:pt x="90" y="1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1" y="2"/>
                      </a:lnTo>
                      <a:lnTo>
                        <a:pt x="36" y="3"/>
                      </a:lnTo>
                      <a:lnTo>
                        <a:pt x="24" y="5"/>
                      </a:lnTo>
                      <a:lnTo>
                        <a:pt x="11" y="10"/>
                      </a:lnTo>
                      <a:lnTo>
                        <a:pt x="0" y="16"/>
                      </a:lnTo>
                      <a:lnTo>
                        <a:pt x="10" y="26"/>
                      </a:lnTo>
                      <a:lnTo>
                        <a:pt x="19" y="22"/>
                      </a:lnTo>
                      <a:lnTo>
                        <a:pt x="29" y="18"/>
                      </a:lnTo>
                      <a:lnTo>
                        <a:pt x="39" y="16"/>
                      </a:lnTo>
                      <a:lnTo>
                        <a:pt x="51" y="15"/>
                      </a:lnTo>
                      <a:lnTo>
                        <a:pt x="64" y="15"/>
                      </a:lnTo>
                      <a:lnTo>
                        <a:pt x="77" y="15"/>
                      </a:lnTo>
                      <a:lnTo>
                        <a:pt x="90" y="16"/>
                      </a:lnTo>
                      <a:lnTo>
                        <a:pt x="104" y="16"/>
                      </a:lnTo>
                      <a:lnTo>
                        <a:pt x="111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0" name="Freeform 120"/>
                <p:cNvSpPr>
                  <a:spLocks/>
                </p:cNvSpPr>
                <p:nvPr/>
              </p:nvSpPr>
              <p:spPr bwMode="auto">
                <a:xfrm>
                  <a:off x="1853" y="1806"/>
                  <a:ext cx="265" cy="328"/>
                </a:xfrm>
                <a:custGeom>
                  <a:avLst/>
                  <a:gdLst/>
                  <a:ahLst/>
                  <a:cxnLst>
                    <a:cxn ang="0">
                      <a:pos x="263" y="0"/>
                    </a:cxn>
                    <a:cxn ang="0">
                      <a:pos x="263" y="0"/>
                    </a:cxn>
                    <a:cxn ang="0">
                      <a:pos x="209" y="11"/>
                    </a:cxn>
                    <a:cxn ang="0">
                      <a:pos x="163" y="28"/>
                    </a:cxn>
                    <a:cxn ang="0">
                      <a:pos x="123" y="48"/>
                    </a:cxn>
                    <a:cxn ang="0">
                      <a:pos x="90" y="73"/>
                    </a:cxn>
                    <a:cxn ang="0">
                      <a:pos x="65" y="97"/>
                    </a:cxn>
                    <a:cxn ang="0">
                      <a:pos x="44" y="126"/>
                    </a:cxn>
                    <a:cxn ang="0">
                      <a:pos x="28" y="155"/>
                    </a:cxn>
                    <a:cxn ang="0">
                      <a:pos x="17" y="183"/>
                    </a:cxn>
                    <a:cxn ang="0">
                      <a:pos x="9" y="211"/>
                    </a:cxn>
                    <a:cxn ang="0">
                      <a:pos x="4" y="238"/>
                    </a:cxn>
                    <a:cxn ang="0">
                      <a:pos x="2" y="262"/>
                    </a:cxn>
                    <a:cxn ang="0">
                      <a:pos x="0" y="284"/>
                    </a:cxn>
                    <a:cxn ang="0">
                      <a:pos x="0" y="301"/>
                    </a:cxn>
                    <a:cxn ang="0">
                      <a:pos x="3" y="314"/>
                    </a:cxn>
                    <a:cxn ang="0">
                      <a:pos x="4" y="323"/>
                    </a:cxn>
                    <a:cxn ang="0">
                      <a:pos x="4" y="328"/>
                    </a:cxn>
                    <a:cxn ang="0">
                      <a:pos x="19" y="326"/>
                    </a:cxn>
                    <a:cxn ang="0">
                      <a:pos x="19" y="323"/>
                    </a:cxn>
                    <a:cxn ang="0">
                      <a:pos x="18" y="314"/>
                    </a:cxn>
                    <a:cxn ang="0">
                      <a:pos x="18" y="301"/>
                    </a:cxn>
                    <a:cxn ang="0">
                      <a:pos x="18" y="284"/>
                    </a:cxn>
                    <a:cxn ang="0">
                      <a:pos x="17" y="262"/>
                    </a:cxn>
                    <a:cxn ang="0">
                      <a:pos x="19" y="238"/>
                    </a:cxn>
                    <a:cxn ang="0">
                      <a:pos x="24" y="213"/>
                    </a:cxn>
                    <a:cxn ang="0">
                      <a:pos x="32" y="185"/>
                    </a:cxn>
                    <a:cxn ang="0">
                      <a:pos x="43" y="159"/>
                    </a:cxn>
                    <a:cxn ang="0">
                      <a:pos x="59" y="132"/>
                    </a:cxn>
                    <a:cxn ang="0">
                      <a:pos x="78" y="106"/>
                    </a:cxn>
                    <a:cxn ang="0">
                      <a:pos x="103" y="81"/>
                    </a:cxn>
                    <a:cxn ang="0">
                      <a:pos x="133" y="58"/>
                    </a:cxn>
                    <a:cxn ang="0">
                      <a:pos x="170" y="40"/>
                    </a:cxn>
                    <a:cxn ang="0">
                      <a:pos x="214" y="24"/>
                    </a:cxn>
                    <a:cxn ang="0">
                      <a:pos x="265" y="12"/>
                    </a:cxn>
                    <a:cxn ang="0">
                      <a:pos x="265" y="12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265" h="328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09" y="11"/>
                      </a:lnTo>
                      <a:lnTo>
                        <a:pt x="163" y="28"/>
                      </a:lnTo>
                      <a:lnTo>
                        <a:pt x="123" y="48"/>
                      </a:lnTo>
                      <a:lnTo>
                        <a:pt x="90" y="73"/>
                      </a:lnTo>
                      <a:lnTo>
                        <a:pt x="65" y="97"/>
                      </a:lnTo>
                      <a:lnTo>
                        <a:pt x="44" y="126"/>
                      </a:lnTo>
                      <a:lnTo>
                        <a:pt x="28" y="155"/>
                      </a:lnTo>
                      <a:lnTo>
                        <a:pt x="17" y="183"/>
                      </a:lnTo>
                      <a:lnTo>
                        <a:pt x="9" y="211"/>
                      </a:lnTo>
                      <a:lnTo>
                        <a:pt x="4" y="238"/>
                      </a:lnTo>
                      <a:lnTo>
                        <a:pt x="2" y="262"/>
                      </a:lnTo>
                      <a:lnTo>
                        <a:pt x="0" y="284"/>
                      </a:lnTo>
                      <a:lnTo>
                        <a:pt x="0" y="301"/>
                      </a:lnTo>
                      <a:lnTo>
                        <a:pt x="3" y="314"/>
                      </a:lnTo>
                      <a:lnTo>
                        <a:pt x="4" y="323"/>
                      </a:lnTo>
                      <a:lnTo>
                        <a:pt x="4" y="328"/>
                      </a:lnTo>
                      <a:lnTo>
                        <a:pt x="19" y="326"/>
                      </a:lnTo>
                      <a:lnTo>
                        <a:pt x="19" y="323"/>
                      </a:lnTo>
                      <a:lnTo>
                        <a:pt x="18" y="314"/>
                      </a:lnTo>
                      <a:lnTo>
                        <a:pt x="18" y="301"/>
                      </a:lnTo>
                      <a:lnTo>
                        <a:pt x="18" y="284"/>
                      </a:lnTo>
                      <a:lnTo>
                        <a:pt x="17" y="262"/>
                      </a:lnTo>
                      <a:lnTo>
                        <a:pt x="19" y="238"/>
                      </a:lnTo>
                      <a:lnTo>
                        <a:pt x="24" y="213"/>
                      </a:lnTo>
                      <a:lnTo>
                        <a:pt x="32" y="185"/>
                      </a:lnTo>
                      <a:lnTo>
                        <a:pt x="43" y="159"/>
                      </a:lnTo>
                      <a:lnTo>
                        <a:pt x="59" y="132"/>
                      </a:lnTo>
                      <a:lnTo>
                        <a:pt x="78" y="106"/>
                      </a:lnTo>
                      <a:lnTo>
                        <a:pt x="103" y="81"/>
                      </a:lnTo>
                      <a:lnTo>
                        <a:pt x="133" y="58"/>
                      </a:lnTo>
                      <a:lnTo>
                        <a:pt x="170" y="40"/>
                      </a:lnTo>
                      <a:lnTo>
                        <a:pt x="214" y="24"/>
                      </a:lnTo>
                      <a:lnTo>
                        <a:pt x="265" y="12"/>
                      </a:lnTo>
                      <a:lnTo>
                        <a:pt x="265" y="12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1" name="Freeform 121"/>
                <p:cNvSpPr>
                  <a:spLocks/>
                </p:cNvSpPr>
                <p:nvPr/>
              </p:nvSpPr>
              <p:spPr bwMode="auto">
                <a:xfrm>
                  <a:off x="2116" y="1806"/>
                  <a:ext cx="111" cy="62"/>
                </a:xfrm>
                <a:custGeom>
                  <a:avLst/>
                  <a:gdLst/>
                  <a:ahLst/>
                  <a:cxnLst>
                    <a:cxn ang="0">
                      <a:pos x="110" y="47"/>
                    </a:cxn>
                    <a:cxn ang="0">
                      <a:pos x="109" y="48"/>
                    </a:cxn>
                    <a:cxn ang="0">
                      <a:pos x="101" y="47"/>
                    </a:cxn>
                    <a:cxn ang="0">
                      <a:pos x="90" y="42"/>
                    </a:cxn>
                    <a:cxn ang="0">
                      <a:pos x="79" y="34"/>
                    </a:cxn>
                    <a:cxn ang="0">
                      <a:pos x="65" y="25"/>
                    </a:cxn>
                    <a:cxn ang="0">
                      <a:pos x="51" y="14"/>
                    </a:cxn>
                    <a:cxn ang="0">
                      <a:pos x="35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12"/>
                    </a:cxn>
                    <a:cxn ang="0">
                      <a:pos x="15" y="12"/>
                    </a:cxn>
                    <a:cxn ang="0">
                      <a:pos x="27" y="18"/>
                    </a:cxn>
                    <a:cxn ang="0">
                      <a:pos x="41" y="25"/>
                    </a:cxn>
                    <a:cxn ang="0">
                      <a:pos x="55" y="35"/>
                    </a:cxn>
                    <a:cxn ang="0">
                      <a:pos x="69" y="44"/>
                    </a:cxn>
                    <a:cxn ang="0">
                      <a:pos x="82" y="52"/>
                    </a:cxn>
                    <a:cxn ang="0">
                      <a:pos x="96" y="59"/>
                    </a:cxn>
                    <a:cxn ang="0">
                      <a:pos x="111" y="60"/>
                    </a:cxn>
                    <a:cxn ang="0">
                      <a:pos x="110" y="62"/>
                    </a:cxn>
                    <a:cxn ang="0">
                      <a:pos x="110" y="47"/>
                    </a:cxn>
                  </a:cxnLst>
                  <a:rect l="0" t="0" r="r" b="b"/>
                  <a:pathLst>
                    <a:path w="111" h="62">
                      <a:moveTo>
                        <a:pt x="110" y="47"/>
                      </a:moveTo>
                      <a:lnTo>
                        <a:pt x="109" y="48"/>
                      </a:lnTo>
                      <a:lnTo>
                        <a:pt x="101" y="47"/>
                      </a:lnTo>
                      <a:lnTo>
                        <a:pt x="90" y="42"/>
                      </a:lnTo>
                      <a:lnTo>
                        <a:pt x="79" y="34"/>
                      </a:lnTo>
                      <a:lnTo>
                        <a:pt x="65" y="25"/>
                      </a:lnTo>
                      <a:lnTo>
                        <a:pt x="51" y="14"/>
                      </a:lnTo>
                      <a:lnTo>
                        <a:pt x="35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12"/>
                      </a:lnTo>
                      <a:lnTo>
                        <a:pt x="15" y="12"/>
                      </a:lnTo>
                      <a:lnTo>
                        <a:pt x="27" y="18"/>
                      </a:lnTo>
                      <a:lnTo>
                        <a:pt x="41" y="25"/>
                      </a:lnTo>
                      <a:lnTo>
                        <a:pt x="55" y="35"/>
                      </a:lnTo>
                      <a:lnTo>
                        <a:pt x="69" y="44"/>
                      </a:lnTo>
                      <a:lnTo>
                        <a:pt x="82" y="52"/>
                      </a:lnTo>
                      <a:lnTo>
                        <a:pt x="96" y="59"/>
                      </a:lnTo>
                      <a:lnTo>
                        <a:pt x="111" y="60"/>
                      </a:lnTo>
                      <a:lnTo>
                        <a:pt x="110" y="62"/>
                      </a:lnTo>
                      <a:lnTo>
                        <a:pt x="11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2" name="Freeform 122"/>
                <p:cNvSpPr>
                  <a:spLocks/>
                </p:cNvSpPr>
                <p:nvPr/>
              </p:nvSpPr>
              <p:spPr bwMode="auto">
                <a:xfrm>
                  <a:off x="1880" y="2280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2" y="5"/>
                    </a:cxn>
                    <a:cxn ang="0">
                      <a:pos x="1" y="7"/>
                    </a:cxn>
                    <a:cxn ang="0">
                      <a:pos x="0" y="10"/>
                    </a:cxn>
                    <a:cxn ang="0">
                      <a:pos x="15" y="14"/>
                    </a:cxn>
                    <a:cxn ang="0">
                      <a:pos x="16" y="13"/>
                    </a:cxn>
                    <a:cxn ang="0">
                      <a:pos x="17" y="11"/>
                    </a:cxn>
                    <a:cxn ang="0">
                      <a:pos x="18" y="9"/>
                    </a:cxn>
                    <a:cxn ang="0">
                      <a:pos x="17" y="8"/>
                    </a:cxn>
                    <a:cxn ang="0">
                      <a:pos x="20" y="7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20" h="14">
                      <a:moveTo>
                        <a:pt x="5" y="1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5" y="14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20" y="7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3" name="Freeform 123"/>
                <p:cNvSpPr>
                  <a:spLocks/>
                </p:cNvSpPr>
                <p:nvPr/>
              </p:nvSpPr>
              <p:spPr bwMode="auto">
                <a:xfrm>
                  <a:off x="1885" y="2232"/>
                  <a:ext cx="126" cy="55"/>
                </a:xfrm>
                <a:custGeom>
                  <a:avLst/>
                  <a:gdLst/>
                  <a:ahLst/>
                  <a:cxnLst>
                    <a:cxn ang="0">
                      <a:pos x="123" y="0"/>
                    </a:cxn>
                    <a:cxn ang="0">
                      <a:pos x="106" y="3"/>
                    </a:cxn>
                    <a:cxn ang="0">
                      <a:pos x="87" y="6"/>
                    </a:cxn>
                    <a:cxn ang="0">
                      <a:pos x="71" y="10"/>
                    </a:cxn>
                    <a:cxn ang="0">
                      <a:pos x="52" y="14"/>
                    </a:cxn>
                    <a:cxn ang="0">
                      <a:pos x="36" y="19"/>
                    </a:cxn>
                    <a:cxn ang="0">
                      <a:pos x="22" y="27"/>
                    </a:cxn>
                    <a:cxn ang="0">
                      <a:pos x="10" y="37"/>
                    </a:cxn>
                    <a:cxn ang="0">
                      <a:pos x="0" y="49"/>
                    </a:cxn>
                    <a:cxn ang="0">
                      <a:pos x="15" y="55"/>
                    </a:cxn>
                    <a:cxn ang="0">
                      <a:pos x="22" y="45"/>
                    </a:cxn>
                    <a:cxn ang="0">
                      <a:pos x="32" y="38"/>
                    </a:cxn>
                    <a:cxn ang="0">
                      <a:pos x="43" y="32"/>
                    </a:cxn>
                    <a:cxn ang="0">
                      <a:pos x="57" y="26"/>
                    </a:cxn>
                    <a:cxn ang="0">
                      <a:pos x="73" y="22"/>
                    </a:cxn>
                    <a:cxn ang="0">
                      <a:pos x="90" y="18"/>
                    </a:cxn>
                    <a:cxn ang="0">
                      <a:pos x="108" y="15"/>
                    </a:cxn>
                    <a:cxn ang="0">
                      <a:pos x="126" y="12"/>
                    </a:cxn>
                    <a:cxn ang="0">
                      <a:pos x="123" y="0"/>
                    </a:cxn>
                  </a:cxnLst>
                  <a:rect l="0" t="0" r="r" b="b"/>
                  <a:pathLst>
                    <a:path w="126" h="55">
                      <a:moveTo>
                        <a:pt x="123" y="0"/>
                      </a:moveTo>
                      <a:lnTo>
                        <a:pt x="106" y="3"/>
                      </a:lnTo>
                      <a:lnTo>
                        <a:pt x="87" y="6"/>
                      </a:lnTo>
                      <a:lnTo>
                        <a:pt x="71" y="10"/>
                      </a:lnTo>
                      <a:lnTo>
                        <a:pt x="52" y="14"/>
                      </a:lnTo>
                      <a:lnTo>
                        <a:pt x="36" y="19"/>
                      </a:lnTo>
                      <a:lnTo>
                        <a:pt x="22" y="27"/>
                      </a:lnTo>
                      <a:lnTo>
                        <a:pt x="10" y="37"/>
                      </a:lnTo>
                      <a:lnTo>
                        <a:pt x="0" y="49"/>
                      </a:lnTo>
                      <a:lnTo>
                        <a:pt x="15" y="55"/>
                      </a:lnTo>
                      <a:lnTo>
                        <a:pt x="22" y="45"/>
                      </a:lnTo>
                      <a:lnTo>
                        <a:pt x="32" y="38"/>
                      </a:lnTo>
                      <a:lnTo>
                        <a:pt x="43" y="32"/>
                      </a:lnTo>
                      <a:lnTo>
                        <a:pt x="57" y="26"/>
                      </a:lnTo>
                      <a:lnTo>
                        <a:pt x="73" y="22"/>
                      </a:lnTo>
                      <a:lnTo>
                        <a:pt x="90" y="18"/>
                      </a:lnTo>
                      <a:lnTo>
                        <a:pt x="108" y="15"/>
                      </a:lnTo>
                      <a:lnTo>
                        <a:pt x="126" y="12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4" name="Freeform 124"/>
                <p:cNvSpPr>
                  <a:spLocks/>
                </p:cNvSpPr>
                <p:nvPr/>
              </p:nvSpPr>
              <p:spPr bwMode="auto">
                <a:xfrm>
                  <a:off x="1801" y="2164"/>
                  <a:ext cx="44" cy="25"/>
                </a:xfrm>
                <a:custGeom>
                  <a:avLst/>
                  <a:gdLst/>
                  <a:ahLst/>
                  <a:cxnLst>
                    <a:cxn ang="0">
                      <a:pos x="44" y="2"/>
                    </a:cxn>
                    <a:cxn ang="0">
                      <a:pos x="44" y="2"/>
                    </a:cxn>
                    <a:cxn ang="0">
                      <a:pos x="39" y="1"/>
                    </a:cxn>
                    <a:cxn ang="0">
                      <a:pos x="32" y="0"/>
                    </a:cxn>
                    <a:cxn ang="0">
                      <a:pos x="26" y="1"/>
                    </a:cxn>
                    <a:cxn ang="0">
                      <a:pos x="17" y="2"/>
                    </a:cxn>
                    <a:cxn ang="0">
                      <a:pos x="11" y="5"/>
                    </a:cxn>
                    <a:cxn ang="0">
                      <a:pos x="4" y="9"/>
                    </a:cxn>
                    <a:cxn ang="0">
                      <a:pos x="0" y="18"/>
                    </a:cxn>
                    <a:cxn ang="0">
                      <a:pos x="1" y="25"/>
                    </a:cxn>
                    <a:cxn ang="0">
                      <a:pos x="16" y="23"/>
                    </a:cxn>
                    <a:cxn ang="0">
                      <a:pos x="15" y="18"/>
                    </a:cxn>
                    <a:cxn ang="0">
                      <a:pos x="16" y="18"/>
                    </a:cxn>
                    <a:cxn ang="0">
                      <a:pos x="19" y="16"/>
                    </a:cxn>
                    <a:cxn ang="0">
                      <a:pos x="22" y="15"/>
                    </a:cxn>
                    <a:cxn ang="0">
                      <a:pos x="26" y="14"/>
                    </a:cxn>
                    <a:cxn ang="0">
                      <a:pos x="32" y="15"/>
                    </a:cxn>
                    <a:cxn ang="0">
                      <a:pos x="39" y="14"/>
                    </a:cxn>
                    <a:cxn ang="0">
                      <a:pos x="41" y="15"/>
                    </a:cxn>
                    <a:cxn ang="0">
                      <a:pos x="41" y="15"/>
                    </a:cxn>
                    <a:cxn ang="0">
                      <a:pos x="44" y="2"/>
                    </a:cxn>
                  </a:cxnLst>
                  <a:rect l="0" t="0" r="r" b="b"/>
                  <a:pathLst>
                    <a:path w="44" h="25">
                      <a:moveTo>
                        <a:pt x="44" y="2"/>
                      </a:moveTo>
                      <a:lnTo>
                        <a:pt x="44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6" y="1"/>
                      </a:lnTo>
                      <a:lnTo>
                        <a:pt x="17" y="2"/>
                      </a:lnTo>
                      <a:lnTo>
                        <a:pt x="11" y="5"/>
                      </a:lnTo>
                      <a:lnTo>
                        <a:pt x="4" y="9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16" y="23"/>
                      </a:lnTo>
                      <a:lnTo>
                        <a:pt x="15" y="1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22" y="15"/>
                      </a:lnTo>
                      <a:lnTo>
                        <a:pt x="26" y="14"/>
                      </a:lnTo>
                      <a:lnTo>
                        <a:pt x="32" y="15"/>
                      </a:lnTo>
                      <a:lnTo>
                        <a:pt x="39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5" name="Freeform 125"/>
                <p:cNvSpPr>
                  <a:spLocks/>
                </p:cNvSpPr>
                <p:nvPr/>
              </p:nvSpPr>
              <p:spPr bwMode="auto">
                <a:xfrm>
                  <a:off x="1842" y="2166"/>
                  <a:ext cx="31" cy="70"/>
                </a:xfrm>
                <a:custGeom>
                  <a:avLst/>
                  <a:gdLst/>
                  <a:ahLst/>
                  <a:cxnLst>
                    <a:cxn ang="0">
                      <a:pos x="31" y="60"/>
                    </a:cxn>
                    <a:cxn ang="0">
                      <a:pos x="28" y="56"/>
                    </a:cxn>
                    <a:cxn ang="0">
                      <a:pos x="25" y="49"/>
                    </a:cxn>
                    <a:cxn ang="0">
                      <a:pos x="25" y="41"/>
                    </a:cxn>
                    <a:cxn ang="0">
                      <a:pos x="28" y="34"/>
                    </a:cxn>
                    <a:cxn ang="0">
                      <a:pos x="30" y="25"/>
                    </a:cxn>
                    <a:cxn ang="0">
                      <a:pos x="28" y="16"/>
                    </a:cxn>
                    <a:cxn ang="0">
                      <a:pos x="19" y="6"/>
                    </a:cxn>
                    <a:cxn ang="0">
                      <a:pos x="3" y="0"/>
                    </a:cxn>
                    <a:cxn ang="0">
                      <a:pos x="0" y="13"/>
                    </a:cxn>
                    <a:cxn ang="0">
                      <a:pos x="9" y="17"/>
                    </a:cxn>
                    <a:cxn ang="0">
                      <a:pos x="13" y="20"/>
                    </a:cxn>
                    <a:cxn ang="0">
                      <a:pos x="13" y="25"/>
                    </a:cxn>
                    <a:cxn ang="0">
                      <a:pos x="13" y="32"/>
                    </a:cxn>
                    <a:cxn ang="0">
                      <a:pos x="10" y="41"/>
                    </a:cxn>
                    <a:cxn ang="0">
                      <a:pos x="10" y="49"/>
                    </a:cxn>
                    <a:cxn ang="0">
                      <a:pos x="13" y="60"/>
                    </a:cxn>
                    <a:cxn ang="0">
                      <a:pos x="21" y="70"/>
                    </a:cxn>
                    <a:cxn ang="0">
                      <a:pos x="31" y="60"/>
                    </a:cxn>
                  </a:cxnLst>
                  <a:rect l="0" t="0" r="r" b="b"/>
                  <a:pathLst>
                    <a:path w="31" h="70">
                      <a:moveTo>
                        <a:pt x="31" y="60"/>
                      </a:moveTo>
                      <a:lnTo>
                        <a:pt x="28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8" y="34"/>
                      </a:lnTo>
                      <a:lnTo>
                        <a:pt x="30" y="25"/>
                      </a:lnTo>
                      <a:lnTo>
                        <a:pt x="28" y="16"/>
                      </a:lnTo>
                      <a:lnTo>
                        <a:pt x="19" y="6"/>
                      </a:lnTo>
                      <a:lnTo>
                        <a:pt x="3" y="0"/>
                      </a:lnTo>
                      <a:lnTo>
                        <a:pt x="0" y="13"/>
                      </a:lnTo>
                      <a:lnTo>
                        <a:pt x="9" y="17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3" y="32"/>
                      </a:lnTo>
                      <a:lnTo>
                        <a:pt x="10" y="41"/>
                      </a:lnTo>
                      <a:lnTo>
                        <a:pt x="10" y="49"/>
                      </a:lnTo>
                      <a:lnTo>
                        <a:pt x="13" y="60"/>
                      </a:lnTo>
                      <a:lnTo>
                        <a:pt x="21" y="70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6" name="Freeform 126"/>
                <p:cNvSpPr>
                  <a:spLocks/>
                </p:cNvSpPr>
                <p:nvPr/>
              </p:nvSpPr>
              <p:spPr bwMode="auto">
                <a:xfrm>
                  <a:off x="2016" y="2310"/>
                  <a:ext cx="632" cy="213"/>
                </a:xfrm>
                <a:custGeom>
                  <a:avLst/>
                  <a:gdLst/>
                  <a:ahLst/>
                  <a:cxnLst>
                    <a:cxn ang="0">
                      <a:pos x="12" y="52"/>
                    </a:cxn>
                    <a:cxn ang="0">
                      <a:pos x="46" y="77"/>
                    </a:cxn>
                    <a:cxn ang="0">
                      <a:pos x="91" y="96"/>
                    </a:cxn>
                    <a:cxn ang="0">
                      <a:pos x="141" y="108"/>
                    </a:cxn>
                    <a:cxn ang="0">
                      <a:pos x="197" y="113"/>
                    </a:cxn>
                    <a:cxn ang="0">
                      <a:pos x="255" y="114"/>
                    </a:cxn>
                    <a:cxn ang="0">
                      <a:pos x="313" y="112"/>
                    </a:cxn>
                    <a:cxn ang="0">
                      <a:pos x="368" y="106"/>
                    </a:cxn>
                    <a:cxn ang="0">
                      <a:pos x="412" y="99"/>
                    </a:cxn>
                    <a:cxn ang="0">
                      <a:pos x="446" y="91"/>
                    </a:cxn>
                    <a:cxn ang="0">
                      <a:pos x="478" y="80"/>
                    </a:cxn>
                    <a:cxn ang="0">
                      <a:pos x="508" y="68"/>
                    </a:cxn>
                    <a:cxn ang="0">
                      <a:pos x="537" y="54"/>
                    </a:cxn>
                    <a:cxn ang="0">
                      <a:pos x="566" y="39"/>
                    </a:cxn>
                    <a:cxn ang="0">
                      <a:pos x="592" y="24"/>
                    </a:cxn>
                    <a:cxn ang="0">
                      <a:pos x="618" y="8"/>
                    </a:cxn>
                    <a:cxn ang="0">
                      <a:pos x="623" y="6"/>
                    </a:cxn>
                    <a:cxn ang="0">
                      <a:pos x="616" y="13"/>
                    </a:cxn>
                    <a:cxn ang="0">
                      <a:pos x="600" y="37"/>
                    </a:cxn>
                    <a:cxn ang="0">
                      <a:pos x="578" y="80"/>
                    </a:cxn>
                    <a:cxn ang="0">
                      <a:pos x="556" y="121"/>
                    </a:cxn>
                    <a:cxn ang="0">
                      <a:pos x="520" y="157"/>
                    </a:cxn>
                    <a:cxn ang="0">
                      <a:pos x="480" y="180"/>
                    </a:cxn>
                    <a:cxn ang="0">
                      <a:pos x="451" y="192"/>
                    </a:cxn>
                    <a:cxn ang="0">
                      <a:pos x="421" y="201"/>
                    </a:cxn>
                    <a:cxn ang="0">
                      <a:pos x="390" y="207"/>
                    </a:cxn>
                    <a:cxn ang="0">
                      <a:pos x="358" y="212"/>
                    </a:cxn>
                    <a:cxn ang="0">
                      <a:pos x="326" y="213"/>
                    </a:cxn>
                    <a:cxn ang="0">
                      <a:pos x="295" y="212"/>
                    </a:cxn>
                    <a:cxn ang="0">
                      <a:pos x="265" y="209"/>
                    </a:cxn>
                    <a:cxn ang="0">
                      <a:pos x="231" y="201"/>
                    </a:cxn>
                    <a:cxn ang="0">
                      <a:pos x="191" y="186"/>
                    </a:cxn>
                    <a:cxn ang="0">
                      <a:pos x="151" y="165"/>
                    </a:cxn>
                    <a:cxn ang="0">
                      <a:pos x="114" y="142"/>
                    </a:cxn>
                    <a:cxn ang="0">
                      <a:pos x="79" y="117"/>
                    </a:cxn>
                    <a:cxn ang="0">
                      <a:pos x="49" y="92"/>
                    </a:cxn>
                    <a:cxn ang="0">
                      <a:pos x="24" y="67"/>
                    </a:cxn>
                    <a:cxn ang="0">
                      <a:pos x="6" y="45"/>
                    </a:cxn>
                  </a:cxnLst>
                  <a:rect l="0" t="0" r="r" b="b"/>
                  <a:pathLst>
                    <a:path w="632" h="213">
                      <a:moveTo>
                        <a:pt x="0" y="35"/>
                      </a:moveTo>
                      <a:lnTo>
                        <a:pt x="12" y="52"/>
                      </a:lnTo>
                      <a:lnTo>
                        <a:pt x="29" y="65"/>
                      </a:lnTo>
                      <a:lnTo>
                        <a:pt x="46" y="77"/>
                      </a:lnTo>
                      <a:lnTo>
                        <a:pt x="67" y="88"/>
                      </a:lnTo>
                      <a:lnTo>
                        <a:pt x="91" y="96"/>
                      </a:lnTo>
                      <a:lnTo>
                        <a:pt x="115" y="103"/>
                      </a:lnTo>
                      <a:lnTo>
                        <a:pt x="141" y="108"/>
                      </a:lnTo>
                      <a:lnTo>
                        <a:pt x="169" y="111"/>
                      </a:lnTo>
                      <a:lnTo>
                        <a:pt x="197" y="113"/>
                      </a:lnTo>
                      <a:lnTo>
                        <a:pt x="226" y="114"/>
                      </a:lnTo>
                      <a:lnTo>
                        <a:pt x="255" y="114"/>
                      </a:lnTo>
                      <a:lnTo>
                        <a:pt x="285" y="113"/>
                      </a:lnTo>
                      <a:lnTo>
                        <a:pt x="313" y="112"/>
                      </a:lnTo>
                      <a:lnTo>
                        <a:pt x="341" y="109"/>
                      </a:lnTo>
                      <a:lnTo>
                        <a:pt x="368" y="106"/>
                      </a:lnTo>
                      <a:lnTo>
                        <a:pt x="393" y="102"/>
                      </a:lnTo>
                      <a:lnTo>
                        <a:pt x="412" y="99"/>
                      </a:lnTo>
                      <a:lnTo>
                        <a:pt x="430" y="95"/>
                      </a:lnTo>
                      <a:lnTo>
                        <a:pt x="446" y="91"/>
                      </a:lnTo>
                      <a:lnTo>
                        <a:pt x="463" y="86"/>
                      </a:lnTo>
                      <a:lnTo>
                        <a:pt x="478" y="80"/>
                      </a:lnTo>
                      <a:lnTo>
                        <a:pt x="495" y="74"/>
                      </a:lnTo>
                      <a:lnTo>
                        <a:pt x="508" y="68"/>
                      </a:lnTo>
                      <a:lnTo>
                        <a:pt x="523" y="61"/>
                      </a:lnTo>
                      <a:lnTo>
                        <a:pt x="537" y="54"/>
                      </a:lnTo>
                      <a:lnTo>
                        <a:pt x="552" y="47"/>
                      </a:lnTo>
                      <a:lnTo>
                        <a:pt x="566" y="39"/>
                      </a:lnTo>
                      <a:lnTo>
                        <a:pt x="578" y="31"/>
                      </a:lnTo>
                      <a:lnTo>
                        <a:pt x="592" y="24"/>
                      </a:lnTo>
                      <a:lnTo>
                        <a:pt x="606" y="16"/>
                      </a:lnTo>
                      <a:lnTo>
                        <a:pt x="618" y="8"/>
                      </a:lnTo>
                      <a:lnTo>
                        <a:pt x="632" y="0"/>
                      </a:lnTo>
                      <a:lnTo>
                        <a:pt x="623" y="6"/>
                      </a:lnTo>
                      <a:lnTo>
                        <a:pt x="618" y="10"/>
                      </a:lnTo>
                      <a:lnTo>
                        <a:pt x="616" y="13"/>
                      </a:lnTo>
                      <a:lnTo>
                        <a:pt x="612" y="17"/>
                      </a:lnTo>
                      <a:lnTo>
                        <a:pt x="600" y="37"/>
                      </a:lnTo>
                      <a:lnTo>
                        <a:pt x="588" y="59"/>
                      </a:lnTo>
                      <a:lnTo>
                        <a:pt x="578" y="80"/>
                      </a:lnTo>
                      <a:lnTo>
                        <a:pt x="568" y="101"/>
                      </a:lnTo>
                      <a:lnTo>
                        <a:pt x="556" y="121"/>
                      </a:lnTo>
                      <a:lnTo>
                        <a:pt x="540" y="140"/>
                      </a:lnTo>
                      <a:lnTo>
                        <a:pt x="520" y="157"/>
                      </a:lnTo>
                      <a:lnTo>
                        <a:pt x="493" y="174"/>
                      </a:lnTo>
                      <a:lnTo>
                        <a:pt x="480" y="180"/>
                      </a:lnTo>
                      <a:lnTo>
                        <a:pt x="466" y="186"/>
                      </a:lnTo>
                      <a:lnTo>
                        <a:pt x="451" y="192"/>
                      </a:lnTo>
                      <a:lnTo>
                        <a:pt x="437" y="197"/>
                      </a:lnTo>
                      <a:lnTo>
                        <a:pt x="421" y="201"/>
                      </a:lnTo>
                      <a:lnTo>
                        <a:pt x="406" y="204"/>
                      </a:lnTo>
                      <a:lnTo>
                        <a:pt x="390" y="207"/>
                      </a:lnTo>
                      <a:lnTo>
                        <a:pt x="375" y="210"/>
                      </a:lnTo>
                      <a:lnTo>
                        <a:pt x="358" y="212"/>
                      </a:lnTo>
                      <a:lnTo>
                        <a:pt x="342" y="213"/>
                      </a:lnTo>
                      <a:lnTo>
                        <a:pt x="326" y="213"/>
                      </a:lnTo>
                      <a:lnTo>
                        <a:pt x="311" y="213"/>
                      </a:lnTo>
                      <a:lnTo>
                        <a:pt x="295" y="212"/>
                      </a:lnTo>
                      <a:lnTo>
                        <a:pt x="280" y="211"/>
                      </a:lnTo>
                      <a:lnTo>
                        <a:pt x="265" y="209"/>
                      </a:lnTo>
                      <a:lnTo>
                        <a:pt x="251" y="206"/>
                      </a:lnTo>
                      <a:lnTo>
                        <a:pt x="231" y="201"/>
                      </a:lnTo>
                      <a:lnTo>
                        <a:pt x="211" y="194"/>
                      </a:lnTo>
                      <a:lnTo>
                        <a:pt x="191" y="186"/>
                      </a:lnTo>
                      <a:lnTo>
                        <a:pt x="171" y="176"/>
                      </a:lnTo>
                      <a:lnTo>
                        <a:pt x="151" y="165"/>
                      </a:lnTo>
                      <a:lnTo>
                        <a:pt x="132" y="154"/>
                      </a:lnTo>
                      <a:lnTo>
                        <a:pt x="114" y="142"/>
                      </a:lnTo>
                      <a:lnTo>
                        <a:pt x="96" y="130"/>
                      </a:lnTo>
                      <a:lnTo>
                        <a:pt x="79" y="117"/>
                      </a:lnTo>
                      <a:lnTo>
                        <a:pt x="64" y="104"/>
                      </a:lnTo>
                      <a:lnTo>
                        <a:pt x="49" y="92"/>
                      </a:lnTo>
                      <a:lnTo>
                        <a:pt x="36" y="79"/>
                      </a:lnTo>
                      <a:lnTo>
                        <a:pt x="24" y="67"/>
                      </a:lnTo>
                      <a:lnTo>
                        <a:pt x="14" y="56"/>
                      </a:lnTo>
                      <a:lnTo>
                        <a:pt x="6" y="45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7" name="Freeform 127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403" cy="89"/>
                </a:xfrm>
                <a:custGeom>
                  <a:avLst/>
                  <a:gdLst/>
                  <a:ahLst/>
                  <a:cxnLst>
                    <a:cxn ang="0">
                      <a:pos x="400" y="64"/>
                    </a:cxn>
                    <a:cxn ang="0">
                      <a:pos x="400" y="64"/>
                    </a:cxn>
                    <a:cxn ang="0">
                      <a:pos x="375" y="68"/>
                    </a:cxn>
                    <a:cxn ang="0">
                      <a:pos x="349" y="71"/>
                    </a:cxn>
                    <a:cxn ang="0">
                      <a:pos x="321" y="74"/>
                    </a:cxn>
                    <a:cxn ang="0">
                      <a:pos x="293" y="75"/>
                    </a:cxn>
                    <a:cxn ang="0">
                      <a:pos x="263" y="75"/>
                    </a:cxn>
                    <a:cxn ang="0">
                      <a:pos x="234" y="75"/>
                    </a:cxn>
                    <a:cxn ang="0">
                      <a:pos x="205" y="75"/>
                    </a:cxn>
                    <a:cxn ang="0">
                      <a:pos x="177" y="73"/>
                    </a:cxn>
                    <a:cxn ang="0">
                      <a:pos x="150" y="70"/>
                    </a:cxn>
                    <a:cxn ang="0">
                      <a:pos x="124" y="65"/>
                    </a:cxn>
                    <a:cxn ang="0">
                      <a:pos x="102" y="58"/>
                    </a:cxn>
                    <a:cxn ang="0">
                      <a:pos x="79" y="49"/>
                    </a:cxn>
                    <a:cxn ang="0">
                      <a:pos x="59" y="40"/>
                    </a:cxn>
                    <a:cxn ang="0">
                      <a:pos x="42" y="28"/>
                    </a:cxn>
                    <a:cxn ang="0">
                      <a:pos x="27" y="16"/>
                    </a:cxn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4" y="24"/>
                    </a:cxn>
                    <a:cxn ang="0">
                      <a:pos x="32" y="38"/>
                    </a:cxn>
                    <a:cxn ang="0">
                      <a:pos x="49" y="50"/>
                    </a:cxn>
                    <a:cxn ang="0">
                      <a:pos x="72" y="62"/>
                    </a:cxn>
                    <a:cxn ang="0">
                      <a:pos x="97" y="70"/>
                    </a:cxn>
                    <a:cxn ang="0">
                      <a:pos x="122" y="77"/>
                    </a:cxn>
                    <a:cxn ang="0">
                      <a:pos x="148" y="82"/>
                    </a:cxn>
                    <a:cxn ang="0">
                      <a:pos x="177" y="85"/>
                    </a:cxn>
                    <a:cxn ang="0">
                      <a:pos x="205" y="87"/>
                    </a:cxn>
                    <a:cxn ang="0">
                      <a:pos x="234" y="89"/>
                    </a:cxn>
                    <a:cxn ang="0">
                      <a:pos x="263" y="89"/>
                    </a:cxn>
                    <a:cxn ang="0">
                      <a:pos x="293" y="87"/>
                    </a:cxn>
                    <a:cxn ang="0">
                      <a:pos x="321" y="86"/>
                    </a:cxn>
                    <a:cxn ang="0">
                      <a:pos x="349" y="83"/>
                    </a:cxn>
                    <a:cxn ang="0">
                      <a:pos x="378" y="80"/>
                    </a:cxn>
                    <a:cxn ang="0">
                      <a:pos x="403" y="76"/>
                    </a:cxn>
                    <a:cxn ang="0">
                      <a:pos x="403" y="76"/>
                    </a:cxn>
                    <a:cxn ang="0">
                      <a:pos x="400" y="64"/>
                    </a:cxn>
                  </a:cxnLst>
                  <a:rect l="0" t="0" r="r" b="b"/>
                  <a:pathLst>
                    <a:path w="403" h="89">
                      <a:moveTo>
                        <a:pt x="400" y="64"/>
                      </a:moveTo>
                      <a:lnTo>
                        <a:pt x="400" y="64"/>
                      </a:lnTo>
                      <a:lnTo>
                        <a:pt x="375" y="68"/>
                      </a:lnTo>
                      <a:lnTo>
                        <a:pt x="349" y="71"/>
                      </a:lnTo>
                      <a:lnTo>
                        <a:pt x="321" y="74"/>
                      </a:lnTo>
                      <a:lnTo>
                        <a:pt x="293" y="75"/>
                      </a:lnTo>
                      <a:lnTo>
                        <a:pt x="263" y="75"/>
                      </a:lnTo>
                      <a:lnTo>
                        <a:pt x="234" y="75"/>
                      </a:lnTo>
                      <a:lnTo>
                        <a:pt x="205" y="75"/>
                      </a:lnTo>
                      <a:lnTo>
                        <a:pt x="177" y="73"/>
                      </a:lnTo>
                      <a:lnTo>
                        <a:pt x="150" y="70"/>
                      </a:lnTo>
                      <a:lnTo>
                        <a:pt x="124" y="65"/>
                      </a:lnTo>
                      <a:lnTo>
                        <a:pt x="102" y="58"/>
                      </a:lnTo>
                      <a:lnTo>
                        <a:pt x="79" y="49"/>
                      </a:lnTo>
                      <a:lnTo>
                        <a:pt x="59" y="40"/>
                      </a:lnTo>
                      <a:lnTo>
                        <a:pt x="42" y="28"/>
                      </a:lnTo>
                      <a:lnTo>
                        <a:pt x="27" y="16"/>
                      </a:lnTo>
                      <a:lnTo>
                        <a:pt x="15" y="0"/>
                      </a:lnTo>
                      <a:lnTo>
                        <a:pt x="0" y="6"/>
                      </a:lnTo>
                      <a:lnTo>
                        <a:pt x="14" y="24"/>
                      </a:lnTo>
                      <a:lnTo>
                        <a:pt x="32" y="38"/>
                      </a:lnTo>
                      <a:lnTo>
                        <a:pt x="49" y="50"/>
                      </a:lnTo>
                      <a:lnTo>
                        <a:pt x="72" y="62"/>
                      </a:lnTo>
                      <a:lnTo>
                        <a:pt x="97" y="70"/>
                      </a:lnTo>
                      <a:lnTo>
                        <a:pt x="122" y="77"/>
                      </a:lnTo>
                      <a:lnTo>
                        <a:pt x="148" y="82"/>
                      </a:lnTo>
                      <a:lnTo>
                        <a:pt x="177" y="85"/>
                      </a:lnTo>
                      <a:lnTo>
                        <a:pt x="205" y="87"/>
                      </a:lnTo>
                      <a:lnTo>
                        <a:pt x="234" y="89"/>
                      </a:lnTo>
                      <a:lnTo>
                        <a:pt x="263" y="89"/>
                      </a:lnTo>
                      <a:lnTo>
                        <a:pt x="293" y="87"/>
                      </a:lnTo>
                      <a:lnTo>
                        <a:pt x="321" y="86"/>
                      </a:lnTo>
                      <a:lnTo>
                        <a:pt x="349" y="83"/>
                      </a:lnTo>
                      <a:lnTo>
                        <a:pt x="378" y="80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8" name="Freeform 128"/>
                <p:cNvSpPr>
                  <a:spLocks/>
                </p:cNvSpPr>
                <p:nvPr/>
              </p:nvSpPr>
              <p:spPr bwMode="auto">
                <a:xfrm>
                  <a:off x="2408" y="2304"/>
                  <a:ext cx="245" cy="114"/>
                </a:xfrm>
                <a:custGeom>
                  <a:avLst/>
                  <a:gdLst/>
                  <a:ahLst/>
                  <a:cxnLst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21" y="9"/>
                    </a:cxn>
                    <a:cxn ang="0">
                      <a:pos x="209" y="17"/>
                    </a:cxn>
                    <a:cxn ang="0">
                      <a:pos x="196" y="25"/>
                    </a:cxn>
                    <a:cxn ang="0">
                      <a:pos x="181" y="32"/>
                    </a:cxn>
                    <a:cxn ang="0">
                      <a:pos x="169" y="40"/>
                    </a:cxn>
                    <a:cxn ang="0">
                      <a:pos x="156" y="48"/>
                    </a:cxn>
                    <a:cxn ang="0">
                      <a:pos x="141" y="55"/>
                    </a:cxn>
                    <a:cxn ang="0">
                      <a:pos x="128" y="62"/>
                    </a:cxn>
                    <a:cxn ang="0">
                      <a:pos x="113" y="68"/>
                    </a:cxn>
                    <a:cxn ang="0">
                      <a:pos x="99" y="74"/>
                    </a:cxn>
                    <a:cxn ang="0">
                      <a:pos x="84" y="80"/>
                    </a:cxn>
                    <a:cxn ang="0">
                      <a:pos x="69" y="85"/>
                    </a:cxn>
                    <a:cxn ang="0">
                      <a:pos x="51" y="90"/>
                    </a:cxn>
                    <a:cxn ang="0">
                      <a:pos x="36" y="95"/>
                    </a:cxn>
                    <a:cxn ang="0">
                      <a:pos x="19" y="99"/>
                    </a:cxn>
                    <a:cxn ang="0">
                      <a:pos x="0" y="102"/>
                    </a:cxn>
                    <a:cxn ang="0">
                      <a:pos x="3" y="114"/>
                    </a:cxn>
                    <a:cxn ang="0">
                      <a:pos x="21" y="111"/>
                    </a:cxn>
                    <a:cxn ang="0">
                      <a:pos x="39" y="107"/>
                    </a:cxn>
                    <a:cxn ang="0">
                      <a:pos x="56" y="103"/>
                    </a:cxn>
                    <a:cxn ang="0">
                      <a:pos x="74" y="98"/>
                    </a:cxn>
                    <a:cxn ang="0">
                      <a:pos x="89" y="93"/>
                    </a:cxn>
                    <a:cxn ang="0">
                      <a:pos x="106" y="86"/>
                    </a:cxn>
                    <a:cxn ang="0">
                      <a:pos x="120" y="80"/>
                    </a:cxn>
                    <a:cxn ang="0">
                      <a:pos x="135" y="72"/>
                    </a:cxn>
                    <a:cxn ang="0">
                      <a:pos x="149" y="65"/>
                    </a:cxn>
                    <a:cxn ang="0">
                      <a:pos x="164" y="58"/>
                    </a:cxn>
                    <a:cxn ang="0">
                      <a:pos x="179" y="51"/>
                    </a:cxn>
                    <a:cxn ang="0">
                      <a:pos x="191" y="42"/>
                    </a:cxn>
                    <a:cxn ang="0">
                      <a:pos x="204" y="35"/>
                    </a:cxn>
                    <a:cxn ang="0">
                      <a:pos x="219" y="27"/>
                    </a:cxn>
                    <a:cxn ang="0">
                      <a:pos x="231" y="19"/>
                    </a:cxn>
                    <a:cxn ang="0">
                      <a:pos x="245" y="11"/>
                    </a:cxn>
                    <a:cxn ang="0">
                      <a:pos x="235" y="0"/>
                    </a:cxn>
                    <a:cxn ang="0">
                      <a:pos x="245" y="11"/>
                    </a:cxn>
                  </a:cxnLst>
                  <a:rect l="0" t="0" r="r" b="b"/>
                  <a:pathLst>
                    <a:path w="245" h="114">
                      <a:moveTo>
                        <a:pt x="245" y="11"/>
                      </a:moveTo>
                      <a:lnTo>
                        <a:pt x="235" y="0"/>
                      </a:lnTo>
                      <a:lnTo>
                        <a:pt x="221" y="9"/>
                      </a:lnTo>
                      <a:lnTo>
                        <a:pt x="209" y="17"/>
                      </a:lnTo>
                      <a:lnTo>
                        <a:pt x="196" y="25"/>
                      </a:lnTo>
                      <a:lnTo>
                        <a:pt x="181" y="32"/>
                      </a:lnTo>
                      <a:lnTo>
                        <a:pt x="169" y="40"/>
                      </a:lnTo>
                      <a:lnTo>
                        <a:pt x="156" y="48"/>
                      </a:lnTo>
                      <a:lnTo>
                        <a:pt x="141" y="55"/>
                      </a:lnTo>
                      <a:lnTo>
                        <a:pt x="128" y="62"/>
                      </a:lnTo>
                      <a:lnTo>
                        <a:pt x="113" y="68"/>
                      </a:lnTo>
                      <a:lnTo>
                        <a:pt x="99" y="74"/>
                      </a:lnTo>
                      <a:lnTo>
                        <a:pt x="84" y="80"/>
                      </a:lnTo>
                      <a:lnTo>
                        <a:pt x="69" y="85"/>
                      </a:lnTo>
                      <a:lnTo>
                        <a:pt x="51" y="90"/>
                      </a:lnTo>
                      <a:lnTo>
                        <a:pt x="36" y="95"/>
                      </a:lnTo>
                      <a:lnTo>
                        <a:pt x="19" y="99"/>
                      </a:lnTo>
                      <a:lnTo>
                        <a:pt x="0" y="102"/>
                      </a:lnTo>
                      <a:lnTo>
                        <a:pt x="3" y="114"/>
                      </a:lnTo>
                      <a:lnTo>
                        <a:pt x="21" y="111"/>
                      </a:lnTo>
                      <a:lnTo>
                        <a:pt x="39" y="107"/>
                      </a:lnTo>
                      <a:lnTo>
                        <a:pt x="56" y="103"/>
                      </a:lnTo>
                      <a:lnTo>
                        <a:pt x="74" y="98"/>
                      </a:lnTo>
                      <a:lnTo>
                        <a:pt x="89" y="93"/>
                      </a:lnTo>
                      <a:lnTo>
                        <a:pt x="106" y="86"/>
                      </a:lnTo>
                      <a:lnTo>
                        <a:pt x="120" y="80"/>
                      </a:lnTo>
                      <a:lnTo>
                        <a:pt x="135" y="72"/>
                      </a:lnTo>
                      <a:lnTo>
                        <a:pt x="149" y="65"/>
                      </a:lnTo>
                      <a:lnTo>
                        <a:pt x="164" y="58"/>
                      </a:lnTo>
                      <a:lnTo>
                        <a:pt x="179" y="51"/>
                      </a:lnTo>
                      <a:lnTo>
                        <a:pt x="191" y="42"/>
                      </a:lnTo>
                      <a:lnTo>
                        <a:pt x="204" y="35"/>
                      </a:lnTo>
                      <a:lnTo>
                        <a:pt x="219" y="27"/>
                      </a:lnTo>
                      <a:lnTo>
                        <a:pt x="231" y="19"/>
                      </a:lnTo>
                      <a:lnTo>
                        <a:pt x="245" y="11"/>
                      </a:lnTo>
                      <a:lnTo>
                        <a:pt x="235" y="0"/>
                      </a:lnTo>
                      <a:lnTo>
                        <a:pt x="2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9" name="Freeform 129"/>
                <p:cNvSpPr>
                  <a:spLocks/>
                </p:cNvSpPr>
                <p:nvPr/>
              </p:nvSpPr>
              <p:spPr bwMode="auto">
                <a:xfrm>
                  <a:off x="2621" y="2304"/>
                  <a:ext cx="32" cy="27"/>
                </a:xfrm>
                <a:custGeom>
                  <a:avLst/>
                  <a:gdLst/>
                  <a:ahLst/>
                  <a:cxnLst>
                    <a:cxn ang="0">
                      <a:pos x="15" y="26"/>
                    </a:cxn>
                    <a:cxn ang="0">
                      <a:pos x="13" y="27"/>
                    </a:cxn>
                    <a:cxn ang="0">
                      <a:pos x="17" y="23"/>
                    </a:cxn>
                    <a:cxn ang="0">
                      <a:pos x="20" y="20"/>
                    </a:cxn>
                    <a:cxn ang="0">
                      <a:pos x="23" y="17"/>
                    </a:cxn>
                    <a:cxn ang="0">
                      <a:pos x="32" y="11"/>
                    </a:cxn>
                    <a:cxn ang="0">
                      <a:pos x="22" y="0"/>
                    </a:cxn>
                    <a:cxn ang="0">
                      <a:pos x="13" y="7"/>
                    </a:cxn>
                    <a:cxn ang="0">
                      <a:pos x="7" y="12"/>
                    </a:cxn>
                    <a:cxn ang="0">
                      <a:pos x="5" y="15"/>
                    </a:cxn>
                    <a:cxn ang="0">
                      <a:pos x="1" y="19"/>
                    </a:cxn>
                    <a:cxn ang="0">
                      <a:pos x="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32" h="27">
                      <a:moveTo>
                        <a:pt x="15" y="26"/>
                      </a:move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3" y="17"/>
                      </a:lnTo>
                      <a:lnTo>
                        <a:pt x="32" y="11"/>
                      </a:lnTo>
                      <a:lnTo>
                        <a:pt x="22" y="0"/>
                      </a:lnTo>
                      <a:lnTo>
                        <a:pt x="13" y="7"/>
                      </a:lnTo>
                      <a:lnTo>
                        <a:pt x="7" y="12"/>
                      </a:lnTo>
                      <a:lnTo>
                        <a:pt x="5" y="15"/>
                      </a:lnTo>
                      <a:lnTo>
                        <a:pt x="1" y="19"/>
                      </a:lnTo>
                      <a:lnTo>
                        <a:pt x="0" y="20"/>
                      </a:lnTo>
                      <a:lnTo>
                        <a:pt x="1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0" name="Freeform 130"/>
                <p:cNvSpPr>
                  <a:spLocks/>
                </p:cNvSpPr>
                <p:nvPr/>
              </p:nvSpPr>
              <p:spPr bwMode="auto">
                <a:xfrm>
                  <a:off x="2506" y="2324"/>
                  <a:ext cx="130" cy="165"/>
                </a:xfrm>
                <a:custGeom>
                  <a:avLst/>
                  <a:gdLst/>
                  <a:ahLst/>
                  <a:cxnLst>
                    <a:cxn ang="0">
                      <a:pos x="7" y="165"/>
                    </a:cxn>
                    <a:cxn ang="0">
                      <a:pos x="7" y="165"/>
                    </a:cxn>
                    <a:cxn ang="0">
                      <a:pos x="35" y="148"/>
                    </a:cxn>
                    <a:cxn ang="0">
                      <a:pos x="56" y="130"/>
                    </a:cxn>
                    <a:cxn ang="0">
                      <a:pos x="72" y="110"/>
                    </a:cxn>
                    <a:cxn ang="0">
                      <a:pos x="86" y="89"/>
                    </a:cxn>
                    <a:cxn ang="0">
                      <a:pos x="96" y="68"/>
                    </a:cxn>
                    <a:cxn ang="0">
                      <a:pos x="106" y="47"/>
                    </a:cxn>
                    <a:cxn ang="0">
                      <a:pos x="117" y="25"/>
                    </a:cxn>
                    <a:cxn ang="0">
                      <a:pos x="130" y="6"/>
                    </a:cxn>
                    <a:cxn ang="0">
                      <a:pos x="115" y="0"/>
                    </a:cxn>
                    <a:cxn ang="0">
                      <a:pos x="102" y="21"/>
                    </a:cxn>
                    <a:cxn ang="0">
                      <a:pos x="91" y="43"/>
                    </a:cxn>
                    <a:cxn ang="0">
                      <a:pos x="81" y="64"/>
                    </a:cxn>
                    <a:cxn ang="0">
                      <a:pos x="71" y="85"/>
                    </a:cxn>
                    <a:cxn ang="0">
                      <a:pos x="60" y="104"/>
                    </a:cxn>
                    <a:cxn ang="0">
                      <a:pos x="43" y="122"/>
                    </a:cxn>
                    <a:cxn ang="0">
                      <a:pos x="25" y="138"/>
                    </a:cxn>
                    <a:cxn ang="0">
                      <a:pos x="0" y="154"/>
                    </a:cxn>
                    <a:cxn ang="0">
                      <a:pos x="0" y="154"/>
                    </a:cxn>
                    <a:cxn ang="0">
                      <a:pos x="7" y="165"/>
                    </a:cxn>
                  </a:cxnLst>
                  <a:rect l="0" t="0" r="r" b="b"/>
                  <a:pathLst>
                    <a:path w="130" h="165">
                      <a:moveTo>
                        <a:pt x="7" y="165"/>
                      </a:moveTo>
                      <a:lnTo>
                        <a:pt x="7" y="165"/>
                      </a:lnTo>
                      <a:lnTo>
                        <a:pt x="35" y="148"/>
                      </a:lnTo>
                      <a:lnTo>
                        <a:pt x="56" y="130"/>
                      </a:lnTo>
                      <a:lnTo>
                        <a:pt x="72" y="110"/>
                      </a:lnTo>
                      <a:lnTo>
                        <a:pt x="86" y="89"/>
                      </a:lnTo>
                      <a:lnTo>
                        <a:pt x="96" y="68"/>
                      </a:lnTo>
                      <a:lnTo>
                        <a:pt x="106" y="47"/>
                      </a:lnTo>
                      <a:lnTo>
                        <a:pt x="117" y="25"/>
                      </a:lnTo>
                      <a:lnTo>
                        <a:pt x="130" y="6"/>
                      </a:lnTo>
                      <a:lnTo>
                        <a:pt x="115" y="0"/>
                      </a:lnTo>
                      <a:lnTo>
                        <a:pt x="102" y="21"/>
                      </a:lnTo>
                      <a:lnTo>
                        <a:pt x="91" y="43"/>
                      </a:lnTo>
                      <a:lnTo>
                        <a:pt x="81" y="64"/>
                      </a:lnTo>
                      <a:lnTo>
                        <a:pt x="71" y="85"/>
                      </a:lnTo>
                      <a:lnTo>
                        <a:pt x="60" y="104"/>
                      </a:lnTo>
                      <a:lnTo>
                        <a:pt x="43" y="122"/>
                      </a:lnTo>
                      <a:lnTo>
                        <a:pt x="25" y="138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7" y="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1" name="Freeform 131"/>
                <p:cNvSpPr>
                  <a:spLocks/>
                </p:cNvSpPr>
                <p:nvPr/>
              </p:nvSpPr>
              <p:spPr bwMode="auto">
                <a:xfrm>
                  <a:off x="2266" y="2478"/>
                  <a:ext cx="247" cy="53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13" y="47"/>
                    </a:cxn>
                    <a:cxn ang="0">
                      <a:pos x="30" y="50"/>
                    </a:cxn>
                    <a:cxn ang="0">
                      <a:pos x="45" y="51"/>
                    </a:cxn>
                    <a:cxn ang="0">
                      <a:pos x="61" y="53"/>
                    </a:cxn>
                    <a:cxn ang="0">
                      <a:pos x="76" y="53"/>
                    </a:cxn>
                    <a:cxn ang="0">
                      <a:pos x="92" y="53"/>
                    </a:cxn>
                    <a:cxn ang="0">
                      <a:pos x="108" y="51"/>
                    </a:cxn>
                    <a:cxn ang="0">
                      <a:pos x="126" y="48"/>
                    </a:cxn>
                    <a:cxn ang="0">
                      <a:pos x="141" y="45"/>
                    </a:cxn>
                    <a:cxn ang="0">
                      <a:pos x="157" y="42"/>
                    </a:cxn>
                    <a:cxn ang="0">
                      <a:pos x="172" y="39"/>
                    </a:cxn>
                    <a:cxn ang="0">
                      <a:pos x="190" y="35"/>
                    </a:cxn>
                    <a:cxn ang="0">
                      <a:pos x="205" y="30"/>
                    </a:cxn>
                    <a:cxn ang="0">
                      <a:pos x="220" y="24"/>
                    </a:cxn>
                    <a:cxn ang="0">
                      <a:pos x="233" y="18"/>
                    </a:cxn>
                    <a:cxn ang="0">
                      <a:pos x="247" y="11"/>
                    </a:cxn>
                    <a:cxn ang="0">
                      <a:pos x="240" y="0"/>
                    </a:cxn>
                    <a:cxn ang="0">
                      <a:pos x="226" y="6"/>
                    </a:cxn>
                    <a:cxn ang="0">
                      <a:pos x="212" y="12"/>
                    </a:cxn>
                    <a:cxn ang="0">
                      <a:pos x="197" y="18"/>
                    </a:cxn>
                    <a:cxn ang="0">
                      <a:pos x="185" y="23"/>
                    </a:cxn>
                    <a:cxn ang="0">
                      <a:pos x="170" y="27"/>
                    </a:cxn>
                    <a:cxn ang="0">
                      <a:pos x="155" y="30"/>
                    </a:cxn>
                    <a:cxn ang="0">
                      <a:pos x="138" y="33"/>
                    </a:cxn>
                    <a:cxn ang="0">
                      <a:pos x="123" y="36"/>
                    </a:cxn>
                    <a:cxn ang="0">
                      <a:pos x="108" y="38"/>
                    </a:cxn>
                    <a:cxn ang="0">
                      <a:pos x="92" y="38"/>
                    </a:cxn>
                    <a:cxn ang="0">
                      <a:pos x="76" y="38"/>
                    </a:cxn>
                    <a:cxn ang="0">
                      <a:pos x="61" y="38"/>
                    </a:cxn>
                    <a:cxn ang="0">
                      <a:pos x="45" y="38"/>
                    </a:cxn>
                    <a:cxn ang="0">
                      <a:pos x="30" y="37"/>
                    </a:cxn>
                    <a:cxn ang="0">
                      <a:pos x="16" y="35"/>
                    </a:cxn>
                    <a:cxn ang="0">
                      <a:pos x="2" y="32"/>
                    </a:cxn>
                    <a:cxn ang="0">
                      <a:pos x="2" y="32"/>
                    </a:cxn>
                    <a:cxn ang="0">
                      <a:pos x="0" y="44"/>
                    </a:cxn>
                  </a:cxnLst>
                  <a:rect l="0" t="0" r="r" b="b"/>
                  <a:pathLst>
                    <a:path w="247" h="53">
                      <a:moveTo>
                        <a:pt x="0" y="44"/>
                      </a:moveTo>
                      <a:lnTo>
                        <a:pt x="0" y="44"/>
                      </a:lnTo>
                      <a:lnTo>
                        <a:pt x="13" y="47"/>
                      </a:lnTo>
                      <a:lnTo>
                        <a:pt x="30" y="50"/>
                      </a:lnTo>
                      <a:lnTo>
                        <a:pt x="45" y="51"/>
                      </a:lnTo>
                      <a:lnTo>
                        <a:pt x="61" y="53"/>
                      </a:lnTo>
                      <a:lnTo>
                        <a:pt x="76" y="53"/>
                      </a:lnTo>
                      <a:lnTo>
                        <a:pt x="92" y="53"/>
                      </a:lnTo>
                      <a:lnTo>
                        <a:pt x="108" y="51"/>
                      </a:lnTo>
                      <a:lnTo>
                        <a:pt x="126" y="48"/>
                      </a:lnTo>
                      <a:lnTo>
                        <a:pt x="141" y="45"/>
                      </a:lnTo>
                      <a:lnTo>
                        <a:pt x="157" y="42"/>
                      </a:lnTo>
                      <a:lnTo>
                        <a:pt x="172" y="39"/>
                      </a:lnTo>
                      <a:lnTo>
                        <a:pt x="190" y="35"/>
                      </a:lnTo>
                      <a:lnTo>
                        <a:pt x="205" y="30"/>
                      </a:lnTo>
                      <a:lnTo>
                        <a:pt x="220" y="24"/>
                      </a:lnTo>
                      <a:lnTo>
                        <a:pt x="233" y="18"/>
                      </a:lnTo>
                      <a:lnTo>
                        <a:pt x="247" y="11"/>
                      </a:lnTo>
                      <a:lnTo>
                        <a:pt x="240" y="0"/>
                      </a:lnTo>
                      <a:lnTo>
                        <a:pt x="226" y="6"/>
                      </a:lnTo>
                      <a:lnTo>
                        <a:pt x="212" y="12"/>
                      </a:lnTo>
                      <a:lnTo>
                        <a:pt x="197" y="18"/>
                      </a:lnTo>
                      <a:lnTo>
                        <a:pt x="185" y="23"/>
                      </a:lnTo>
                      <a:lnTo>
                        <a:pt x="170" y="27"/>
                      </a:lnTo>
                      <a:lnTo>
                        <a:pt x="155" y="30"/>
                      </a:lnTo>
                      <a:lnTo>
                        <a:pt x="138" y="33"/>
                      </a:lnTo>
                      <a:lnTo>
                        <a:pt x="123" y="36"/>
                      </a:lnTo>
                      <a:lnTo>
                        <a:pt x="108" y="38"/>
                      </a:lnTo>
                      <a:lnTo>
                        <a:pt x="92" y="38"/>
                      </a:lnTo>
                      <a:lnTo>
                        <a:pt x="76" y="38"/>
                      </a:lnTo>
                      <a:lnTo>
                        <a:pt x="61" y="38"/>
                      </a:lnTo>
                      <a:lnTo>
                        <a:pt x="45" y="38"/>
                      </a:lnTo>
                      <a:lnTo>
                        <a:pt x="30" y="37"/>
                      </a:lnTo>
                      <a:lnTo>
                        <a:pt x="16" y="35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2" name="Freeform 132"/>
                <p:cNvSpPr>
                  <a:spLocks/>
                </p:cNvSpPr>
                <p:nvPr/>
              </p:nvSpPr>
              <p:spPr bwMode="auto">
                <a:xfrm>
                  <a:off x="2008" y="2342"/>
                  <a:ext cx="260" cy="180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5"/>
                    </a:cxn>
                    <a:cxn ang="0">
                      <a:pos x="7" y="16"/>
                    </a:cxn>
                    <a:cxn ang="0">
                      <a:pos x="15" y="27"/>
                    </a:cxn>
                    <a:cxn ang="0">
                      <a:pos x="25" y="39"/>
                    </a:cxn>
                    <a:cxn ang="0">
                      <a:pos x="38" y="51"/>
                    </a:cxn>
                    <a:cxn ang="0">
                      <a:pos x="50" y="64"/>
                    </a:cxn>
                    <a:cxn ang="0">
                      <a:pos x="65" y="76"/>
                    </a:cxn>
                    <a:cxn ang="0">
                      <a:pos x="82" y="90"/>
                    </a:cxn>
                    <a:cxn ang="0">
                      <a:pos x="99" y="103"/>
                    </a:cxn>
                    <a:cxn ang="0">
                      <a:pos x="117" y="115"/>
                    </a:cxn>
                    <a:cxn ang="0">
                      <a:pos x="135" y="127"/>
                    </a:cxn>
                    <a:cxn ang="0">
                      <a:pos x="155" y="138"/>
                    </a:cxn>
                    <a:cxn ang="0">
                      <a:pos x="175" y="149"/>
                    </a:cxn>
                    <a:cxn ang="0">
                      <a:pos x="195" y="160"/>
                    </a:cxn>
                    <a:cxn ang="0">
                      <a:pos x="217" y="168"/>
                    </a:cxn>
                    <a:cxn ang="0">
                      <a:pos x="237" y="175"/>
                    </a:cxn>
                    <a:cxn ang="0">
                      <a:pos x="258" y="180"/>
                    </a:cxn>
                    <a:cxn ang="0">
                      <a:pos x="260" y="168"/>
                    </a:cxn>
                    <a:cxn ang="0">
                      <a:pos x="242" y="163"/>
                    </a:cxn>
                    <a:cxn ang="0">
                      <a:pos x="222" y="156"/>
                    </a:cxn>
                    <a:cxn ang="0">
                      <a:pos x="203" y="148"/>
                    </a:cxn>
                    <a:cxn ang="0">
                      <a:pos x="183" y="138"/>
                    </a:cxn>
                    <a:cxn ang="0">
                      <a:pos x="163" y="128"/>
                    </a:cxn>
                    <a:cxn ang="0">
                      <a:pos x="145" y="117"/>
                    </a:cxn>
                    <a:cxn ang="0">
                      <a:pos x="127" y="105"/>
                    </a:cxn>
                    <a:cxn ang="0">
                      <a:pos x="109" y="92"/>
                    </a:cxn>
                    <a:cxn ang="0">
                      <a:pos x="92" y="80"/>
                    </a:cxn>
                    <a:cxn ang="0">
                      <a:pos x="78" y="68"/>
                    </a:cxn>
                    <a:cxn ang="0">
                      <a:pos x="63" y="56"/>
                    </a:cxn>
                    <a:cxn ang="0">
                      <a:pos x="50" y="43"/>
                    </a:cxn>
                    <a:cxn ang="0">
                      <a:pos x="38" y="31"/>
                    </a:cxn>
                    <a:cxn ang="0">
                      <a:pos x="28" y="21"/>
                    </a:cxn>
                    <a:cxn ang="0">
                      <a:pos x="22" y="10"/>
                    </a:cxn>
                    <a:cxn ang="0">
                      <a:pos x="15" y="1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60" h="180">
                      <a:moveTo>
                        <a:pt x="15" y="0"/>
                      </a:moveTo>
                      <a:lnTo>
                        <a:pt x="0" y="5"/>
                      </a:lnTo>
                      <a:lnTo>
                        <a:pt x="7" y="16"/>
                      </a:lnTo>
                      <a:lnTo>
                        <a:pt x="15" y="27"/>
                      </a:lnTo>
                      <a:lnTo>
                        <a:pt x="25" y="39"/>
                      </a:lnTo>
                      <a:lnTo>
                        <a:pt x="38" y="51"/>
                      </a:lnTo>
                      <a:lnTo>
                        <a:pt x="50" y="64"/>
                      </a:lnTo>
                      <a:lnTo>
                        <a:pt x="65" y="76"/>
                      </a:lnTo>
                      <a:lnTo>
                        <a:pt x="82" y="90"/>
                      </a:lnTo>
                      <a:lnTo>
                        <a:pt x="99" y="103"/>
                      </a:lnTo>
                      <a:lnTo>
                        <a:pt x="117" y="115"/>
                      </a:lnTo>
                      <a:lnTo>
                        <a:pt x="135" y="127"/>
                      </a:lnTo>
                      <a:lnTo>
                        <a:pt x="155" y="138"/>
                      </a:lnTo>
                      <a:lnTo>
                        <a:pt x="175" y="149"/>
                      </a:lnTo>
                      <a:lnTo>
                        <a:pt x="195" y="160"/>
                      </a:lnTo>
                      <a:lnTo>
                        <a:pt x="217" y="168"/>
                      </a:lnTo>
                      <a:lnTo>
                        <a:pt x="237" y="175"/>
                      </a:lnTo>
                      <a:lnTo>
                        <a:pt x="258" y="180"/>
                      </a:lnTo>
                      <a:lnTo>
                        <a:pt x="260" y="168"/>
                      </a:lnTo>
                      <a:lnTo>
                        <a:pt x="242" y="163"/>
                      </a:lnTo>
                      <a:lnTo>
                        <a:pt x="222" y="156"/>
                      </a:lnTo>
                      <a:lnTo>
                        <a:pt x="203" y="148"/>
                      </a:lnTo>
                      <a:lnTo>
                        <a:pt x="183" y="138"/>
                      </a:lnTo>
                      <a:lnTo>
                        <a:pt x="163" y="128"/>
                      </a:lnTo>
                      <a:lnTo>
                        <a:pt x="145" y="117"/>
                      </a:lnTo>
                      <a:lnTo>
                        <a:pt x="127" y="105"/>
                      </a:lnTo>
                      <a:lnTo>
                        <a:pt x="109" y="92"/>
                      </a:lnTo>
                      <a:lnTo>
                        <a:pt x="92" y="80"/>
                      </a:lnTo>
                      <a:lnTo>
                        <a:pt x="78" y="68"/>
                      </a:lnTo>
                      <a:lnTo>
                        <a:pt x="63" y="56"/>
                      </a:lnTo>
                      <a:lnTo>
                        <a:pt x="50" y="43"/>
                      </a:lnTo>
                      <a:lnTo>
                        <a:pt x="38" y="31"/>
                      </a:lnTo>
                      <a:lnTo>
                        <a:pt x="28" y="21"/>
                      </a:lnTo>
                      <a:lnTo>
                        <a:pt x="22" y="10"/>
                      </a:lnTo>
                      <a:lnTo>
                        <a:pt x="15" y="1"/>
                      </a:lnTo>
                      <a:lnTo>
                        <a:pt x="0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3" name="Freeform 133"/>
                <p:cNvSpPr>
                  <a:spLocks/>
                </p:cNvSpPr>
                <p:nvPr/>
              </p:nvSpPr>
              <p:spPr bwMode="auto">
                <a:xfrm>
                  <a:off x="1973" y="2329"/>
                  <a:ext cx="80" cy="65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60" y="4"/>
                    </a:cxn>
                    <a:cxn ang="0">
                      <a:pos x="45" y="8"/>
                    </a:cxn>
                    <a:cxn ang="0">
                      <a:pos x="30" y="13"/>
                    </a:cxn>
                    <a:cxn ang="0">
                      <a:pos x="18" y="20"/>
                    </a:cxn>
                    <a:cxn ang="0">
                      <a:pos x="8" y="29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4" y="65"/>
                    </a:cxn>
                    <a:cxn ang="0">
                      <a:pos x="19" y="61"/>
                    </a:cxn>
                    <a:cxn ang="0">
                      <a:pos x="15" y="51"/>
                    </a:cxn>
                    <a:cxn ang="0">
                      <a:pos x="17" y="42"/>
                    </a:cxn>
                    <a:cxn ang="0">
                      <a:pos x="20" y="37"/>
                    </a:cxn>
                    <a:cxn ang="0">
                      <a:pos x="28" y="31"/>
                    </a:cxn>
                    <a:cxn ang="0">
                      <a:pos x="38" y="26"/>
                    </a:cxn>
                    <a:cxn ang="0">
                      <a:pos x="50" y="20"/>
                    </a:cxn>
                    <a:cxn ang="0">
                      <a:pos x="65" y="16"/>
                    </a:cxn>
                    <a:cxn ang="0">
                      <a:pos x="80" y="12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80" h="65">
                      <a:moveTo>
                        <a:pt x="78" y="0"/>
                      </a:moveTo>
                      <a:lnTo>
                        <a:pt x="60" y="4"/>
                      </a:lnTo>
                      <a:lnTo>
                        <a:pt x="45" y="8"/>
                      </a:lnTo>
                      <a:lnTo>
                        <a:pt x="30" y="13"/>
                      </a:lnTo>
                      <a:lnTo>
                        <a:pt x="18" y="20"/>
                      </a:lnTo>
                      <a:lnTo>
                        <a:pt x="8" y="29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4" y="65"/>
                      </a:lnTo>
                      <a:lnTo>
                        <a:pt x="19" y="61"/>
                      </a:lnTo>
                      <a:lnTo>
                        <a:pt x="15" y="51"/>
                      </a:lnTo>
                      <a:lnTo>
                        <a:pt x="17" y="42"/>
                      </a:lnTo>
                      <a:lnTo>
                        <a:pt x="20" y="37"/>
                      </a:lnTo>
                      <a:lnTo>
                        <a:pt x="28" y="31"/>
                      </a:lnTo>
                      <a:lnTo>
                        <a:pt x="38" y="26"/>
                      </a:lnTo>
                      <a:lnTo>
                        <a:pt x="50" y="20"/>
                      </a:lnTo>
                      <a:lnTo>
                        <a:pt x="65" y="16"/>
                      </a:lnTo>
                      <a:lnTo>
                        <a:pt x="80" y="12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4" name="Freeform 134"/>
                <p:cNvSpPr>
                  <a:spLocks/>
                </p:cNvSpPr>
                <p:nvPr/>
              </p:nvSpPr>
              <p:spPr bwMode="auto">
                <a:xfrm>
                  <a:off x="2562" y="2262"/>
                  <a:ext cx="120" cy="67"/>
                </a:xfrm>
                <a:custGeom>
                  <a:avLst/>
                  <a:gdLst/>
                  <a:ahLst/>
                  <a:cxnLst>
                    <a:cxn ang="0">
                      <a:pos x="120" y="57"/>
                    </a:cxn>
                    <a:cxn ang="0">
                      <a:pos x="107" y="49"/>
                    </a:cxn>
                    <a:cxn ang="0">
                      <a:pos x="92" y="41"/>
                    </a:cxn>
                    <a:cxn ang="0">
                      <a:pos x="79" y="34"/>
                    </a:cxn>
                    <a:cxn ang="0">
                      <a:pos x="65" y="27"/>
                    </a:cxn>
                    <a:cxn ang="0">
                      <a:pos x="51" y="19"/>
                    </a:cxn>
                    <a:cxn ang="0">
                      <a:pos x="36" y="13"/>
                    </a:cxn>
                    <a:cxn ang="0">
                      <a:pos x="21" y="7"/>
                    </a:cxn>
                    <a:cxn ang="0">
                      <a:pos x="5" y="0"/>
                    </a:cxn>
                    <a:cxn ang="0">
                      <a:pos x="0" y="13"/>
                    </a:cxn>
                    <a:cxn ang="0">
                      <a:pos x="14" y="19"/>
                    </a:cxn>
                    <a:cxn ang="0">
                      <a:pos x="29" y="25"/>
                    </a:cxn>
                    <a:cxn ang="0">
                      <a:pos x="44" y="31"/>
                    </a:cxn>
                    <a:cxn ang="0">
                      <a:pos x="57" y="37"/>
                    </a:cxn>
                    <a:cxn ang="0">
                      <a:pos x="71" y="44"/>
                    </a:cxn>
                    <a:cxn ang="0">
                      <a:pos x="85" y="52"/>
                    </a:cxn>
                    <a:cxn ang="0">
                      <a:pos x="97" y="59"/>
                    </a:cxn>
                    <a:cxn ang="0">
                      <a:pos x="110" y="67"/>
                    </a:cxn>
                    <a:cxn ang="0">
                      <a:pos x="120" y="57"/>
                    </a:cxn>
                  </a:cxnLst>
                  <a:rect l="0" t="0" r="r" b="b"/>
                  <a:pathLst>
                    <a:path w="120" h="67">
                      <a:moveTo>
                        <a:pt x="120" y="57"/>
                      </a:moveTo>
                      <a:lnTo>
                        <a:pt x="107" y="49"/>
                      </a:lnTo>
                      <a:lnTo>
                        <a:pt x="92" y="41"/>
                      </a:lnTo>
                      <a:lnTo>
                        <a:pt x="79" y="34"/>
                      </a:lnTo>
                      <a:lnTo>
                        <a:pt x="65" y="27"/>
                      </a:lnTo>
                      <a:lnTo>
                        <a:pt x="51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5" y="0"/>
                      </a:lnTo>
                      <a:lnTo>
                        <a:pt x="0" y="13"/>
                      </a:lnTo>
                      <a:lnTo>
                        <a:pt x="14" y="19"/>
                      </a:lnTo>
                      <a:lnTo>
                        <a:pt x="29" y="25"/>
                      </a:lnTo>
                      <a:lnTo>
                        <a:pt x="44" y="31"/>
                      </a:lnTo>
                      <a:lnTo>
                        <a:pt x="57" y="37"/>
                      </a:lnTo>
                      <a:lnTo>
                        <a:pt x="71" y="44"/>
                      </a:lnTo>
                      <a:lnTo>
                        <a:pt x="85" y="52"/>
                      </a:lnTo>
                      <a:lnTo>
                        <a:pt x="97" y="59"/>
                      </a:lnTo>
                      <a:lnTo>
                        <a:pt x="110" y="67"/>
                      </a:lnTo>
                      <a:lnTo>
                        <a:pt x="1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5" name="Freeform 135"/>
                <p:cNvSpPr>
                  <a:spLocks/>
                </p:cNvSpPr>
                <p:nvPr/>
              </p:nvSpPr>
              <p:spPr bwMode="auto">
                <a:xfrm>
                  <a:off x="2402" y="2294"/>
                  <a:ext cx="42" cy="40"/>
                </a:xfrm>
                <a:custGeom>
                  <a:avLst/>
                  <a:gdLst/>
                  <a:ahLst/>
                  <a:cxnLst>
                    <a:cxn ang="0">
                      <a:pos x="41" y="40"/>
                    </a:cxn>
                    <a:cxn ang="0">
                      <a:pos x="42" y="40"/>
                    </a:cxn>
                    <a:cxn ang="0">
                      <a:pos x="40" y="30"/>
                    </a:cxn>
                    <a:cxn ang="0">
                      <a:pos x="34" y="19"/>
                    </a:cxn>
                    <a:cxn ang="0">
                      <a:pos x="24" y="8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4" y="19"/>
                    </a:cxn>
                    <a:cxn ang="0">
                      <a:pos x="21" y="25"/>
                    </a:cxn>
                    <a:cxn ang="0">
                      <a:pos x="25" y="32"/>
                    </a:cxn>
                    <a:cxn ang="0">
                      <a:pos x="25" y="40"/>
                    </a:cxn>
                    <a:cxn ang="0">
                      <a:pos x="26" y="40"/>
                    </a:cxn>
                    <a:cxn ang="0">
                      <a:pos x="41" y="40"/>
                    </a:cxn>
                  </a:cxnLst>
                  <a:rect l="0" t="0" r="r" b="b"/>
                  <a:pathLst>
                    <a:path w="42" h="40">
                      <a:moveTo>
                        <a:pt x="41" y="40"/>
                      </a:moveTo>
                      <a:lnTo>
                        <a:pt x="42" y="40"/>
                      </a:lnTo>
                      <a:lnTo>
                        <a:pt x="40" y="30"/>
                      </a:lnTo>
                      <a:lnTo>
                        <a:pt x="34" y="19"/>
                      </a:lnTo>
                      <a:lnTo>
                        <a:pt x="24" y="8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4" y="19"/>
                      </a:lnTo>
                      <a:lnTo>
                        <a:pt x="21" y="25"/>
                      </a:lnTo>
                      <a:lnTo>
                        <a:pt x="25" y="32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41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6" name="Freeform 136"/>
                <p:cNvSpPr>
                  <a:spLocks/>
                </p:cNvSpPr>
                <p:nvPr/>
              </p:nvSpPr>
              <p:spPr bwMode="auto">
                <a:xfrm>
                  <a:off x="2353" y="2332"/>
                  <a:ext cx="90" cy="29"/>
                </a:xfrm>
                <a:custGeom>
                  <a:avLst/>
                  <a:gdLst/>
                  <a:ahLst/>
                  <a:cxnLst>
                    <a:cxn ang="0">
                      <a:pos x="13" y="13"/>
                    </a:cxn>
                    <a:cxn ang="0">
                      <a:pos x="3" y="14"/>
                    </a:cxn>
                    <a:cxn ang="0">
                      <a:pos x="14" y="21"/>
                    </a:cxn>
                    <a:cxn ang="0">
                      <a:pos x="28" y="24"/>
                    </a:cxn>
                    <a:cxn ang="0">
                      <a:pos x="40" y="27"/>
                    </a:cxn>
                    <a:cxn ang="0">
                      <a:pos x="54" y="29"/>
                    </a:cxn>
                    <a:cxn ang="0">
                      <a:pos x="66" y="27"/>
                    </a:cxn>
                    <a:cxn ang="0">
                      <a:pos x="80" y="23"/>
                    </a:cxn>
                    <a:cxn ang="0">
                      <a:pos x="88" y="13"/>
                    </a:cxn>
                    <a:cxn ang="0">
                      <a:pos x="90" y="2"/>
                    </a:cxn>
                    <a:cxn ang="0">
                      <a:pos x="75" y="2"/>
                    </a:cxn>
                    <a:cxn ang="0">
                      <a:pos x="73" y="9"/>
                    </a:cxn>
                    <a:cxn ang="0">
                      <a:pos x="70" y="12"/>
                    </a:cxn>
                    <a:cxn ang="0">
                      <a:pos x="64" y="14"/>
                    </a:cxn>
                    <a:cxn ang="0">
                      <a:pos x="54" y="14"/>
                    </a:cxn>
                    <a:cxn ang="0">
                      <a:pos x="43" y="14"/>
                    </a:cxn>
                    <a:cxn ang="0">
                      <a:pos x="30" y="11"/>
                    </a:cxn>
                    <a:cxn ang="0">
                      <a:pos x="19" y="8"/>
                    </a:cxn>
                    <a:cxn ang="0">
                      <a:pos x="10" y="4"/>
                    </a:cxn>
                    <a:cxn ang="0">
                      <a:pos x="0" y="5"/>
                    </a:cxn>
                    <a:cxn ang="0">
                      <a:pos x="10" y="4"/>
                    </a:cxn>
                    <a:cxn ang="0">
                      <a:pos x="5" y="0"/>
                    </a:cxn>
                    <a:cxn ang="0">
                      <a:pos x="0" y="5"/>
                    </a:cxn>
                    <a:cxn ang="0">
                      <a:pos x="13" y="13"/>
                    </a:cxn>
                  </a:cxnLst>
                  <a:rect l="0" t="0" r="r" b="b"/>
                  <a:pathLst>
                    <a:path w="90" h="29">
                      <a:moveTo>
                        <a:pt x="13" y="13"/>
                      </a:moveTo>
                      <a:lnTo>
                        <a:pt x="3" y="14"/>
                      </a:lnTo>
                      <a:lnTo>
                        <a:pt x="14" y="21"/>
                      </a:lnTo>
                      <a:lnTo>
                        <a:pt x="28" y="24"/>
                      </a:lnTo>
                      <a:lnTo>
                        <a:pt x="40" y="27"/>
                      </a:lnTo>
                      <a:lnTo>
                        <a:pt x="54" y="29"/>
                      </a:lnTo>
                      <a:lnTo>
                        <a:pt x="66" y="27"/>
                      </a:lnTo>
                      <a:lnTo>
                        <a:pt x="80" y="23"/>
                      </a:lnTo>
                      <a:lnTo>
                        <a:pt x="88" y="13"/>
                      </a:lnTo>
                      <a:lnTo>
                        <a:pt x="90" y="2"/>
                      </a:lnTo>
                      <a:lnTo>
                        <a:pt x="75" y="2"/>
                      </a:lnTo>
                      <a:lnTo>
                        <a:pt x="73" y="9"/>
                      </a:lnTo>
                      <a:lnTo>
                        <a:pt x="70" y="12"/>
                      </a:lnTo>
                      <a:lnTo>
                        <a:pt x="64" y="14"/>
                      </a:lnTo>
                      <a:lnTo>
                        <a:pt x="54" y="14"/>
                      </a:lnTo>
                      <a:lnTo>
                        <a:pt x="43" y="14"/>
                      </a:lnTo>
                      <a:lnTo>
                        <a:pt x="30" y="11"/>
                      </a:lnTo>
                      <a:lnTo>
                        <a:pt x="19" y="8"/>
                      </a:lnTo>
                      <a:lnTo>
                        <a:pt x="10" y="4"/>
                      </a:lnTo>
                      <a:lnTo>
                        <a:pt x="0" y="5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7" name="Freeform 137"/>
                <p:cNvSpPr>
                  <a:spLocks/>
                </p:cNvSpPr>
                <p:nvPr/>
              </p:nvSpPr>
              <p:spPr bwMode="auto">
                <a:xfrm>
                  <a:off x="2252" y="2337"/>
                  <a:ext cx="114" cy="52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19" y="50"/>
                    </a:cxn>
                    <a:cxn ang="0">
                      <a:pos x="35" y="52"/>
                    </a:cxn>
                    <a:cxn ang="0">
                      <a:pos x="51" y="50"/>
                    </a:cxn>
                    <a:cxn ang="0">
                      <a:pos x="67" y="45"/>
                    </a:cxn>
                    <a:cxn ang="0">
                      <a:pos x="81" y="38"/>
                    </a:cxn>
                    <a:cxn ang="0">
                      <a:pos x="94" y="28"/>
                    </a:cxn>
                    <a:cxn ang="0">
                      <a:pos x="104" y="19"/>
                    </a:cxn>
                    <a:cxn ang="0">
                      <a:pos x="114" y="8"/>
                    </a:cxn>
                    <a:cxn ang="0">
                      <a:pos x="101" y="0"/>
                    </a:cxn>
                    <a:cxn ang="0">
                      <a:pos x="91" y="10"/>
                    </a:cxn>
                    <a:cxn ang="0">
                      <a:pos x="81" y="20"/>
                    </a:cxn>
                    <a:cxn ang="0">
                      <a:pos x="71" y="28"/>
                    </a:cxn>
                    <a:cxn ang="0">
                      <a:pos x="60" y="33"/>
                    </a:cxn>
                    <a:cxn ang="0">
                      <a:pos x="49" y="38"/>
                    </a:cxn>
                    <a:cxn ang="0">
                      <a:pos x="35" y="38"/>
                    </a:cxn>
                    <a:cxn ang="0">
                      <a:pos x="21" y="38"/>
                    </a:cxn>
                    <a:cxn ang="0">
                      <a:pos x="8" y="33"/>
                    </a:cxn>
                    <a:cxn ang="0">
                      <a:pos x="8" y="3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4" h="5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50"/>
                      </a:lnTo>
                      <a:lnTo>
                        <a:pt x="35" y="52"/>
                      </a:lnTo>
                      <a:lnTo>
                        <a:pt x="51" y="50"/>
                      </a:lnTo>
                      <a:lnTo>
                        <a:pt x="67" y="45"/>
                      </a:lnTo>
                      <a:lnTo>
                        <a:pt x="81" y="38"/>
                      </a:lnTo>
                      <a:lnTo>
                        <a:pt x="94" y="28"/>
                      </a:lnTo>
                      <a:lnTo>
                        <a:pt x="104" y="19"/>
                      </a:lnTo>
                      <a:lnTo>
                        <a:pt x="114" y="8"/>
                      </a:lnTo>
                      <a:lnTo>
                        <a:pt x="101" y="0"/>
                      </a:lnTo>
                      <a:lnTo>
                        <a:pt x="91" y="10"/>
                      </a:lnTo>
                      <a:lnTo>
                        <a:pt x="81" y="20"/>
                      </a:lnTo>
                      <a:lnTo>
                        <a:pt x="71" y="28"/>
                      </a:lnTo>
                      <a:lnTo>
                        <a:pt x="60" y="33"/>
                      </a:lnTo>
                      <a:lnTo>
                        <a:pt x="49" y="38"/>
                      </a:lnTo>
                      <a:lnTo>
                        <a:pt x="35" y="38"/>
                      </a:lnTo>
                      <a:lnTo>
                        <a:pt x="21" y="38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8" name="Freeform 138"/>
                <p:cNvSpPr>
                  <a:spLocks/>
                </p:cNvSpPr>
                <p:nvPr/>
              </p:nvSpPr>
              <p:spPr bwMode="auto">
                <a:xfrm>
                  <a:off x="2221" y="2262"/>
                  <a:ext cx="80" cy="11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51" y="12"/>
                    </a:cxn>
                    <a:cxn ang="0">
                      <a:pos x="32" y="24"/>
                    </a:cxn>
                    <a:cxn ang="0">
                      <a:pos x="17" y="38"/>
                    </a:cxn>
                    <a:cxn ang="0">
                      <a:pos x="5" y="56"/>
                    </a:cxn>
                    <a:cxn ang="0">
                      <a:pos x="0" y="73"/>
                    </a:cxn>
                    <a:cxn ang="0">
                      <a:pos x="1" y="88"/>
                    </a:cxn>
                    <a:cxn ang="0">
                      <a:pos x="11" y="105"/>
                    </a:cxn>
                    <a:cxn ang="0">
                      <a:pos x="31" y="118"/>
                    </a:cxn>
                    <a:cxn ang="0">
                      <a:pos x="39" y="108"/>
                    </a:cxn>
                    <a:cxn ang="0">
                      <a:pos x="24" y="97"/>
                    </a:cxn>
                    <a:cxn ang="0">
                      <a:pos x="16" y="86"/>
                    </a:cxn>
                    <a:cxn ang="0">
                      <a:pos x="15" y="73"/>
                    </a:cxn>
                    <a:cxn ang="0">
                      <a:pos x="20" y="60"/>
                    </a:cxn>
                    <a:cxn ang="0">
                      <a:pos x="30" y="47"/>
                    </a:cxn>
                    <a:cxn ang="0">
                      <a:pos x="42" y="34"/>
                    </a:cxn>
                    <a:cxn ang="0">
                      <a:pos x="61" y="22"/>
                    </a:cxn>
                    <a:cxn ang="0">
                      <a:pos x="80" y="13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80" h="118">
                      <a:moveTo>
                        <a:pt x="72" y="0"/>
                      </a:moveTo>
                      <a:lnTo>
                        <a:pt x="51" y="12"/>
                      </a:lnTo>
                      <a:lnTo>
                        <a:pt x="32" y="24"/>
                      </a:lnTo>
                      <a:lnTo>
                        <a:pt x="17" y="38"/>
                      </a:lnTo>
                      <a:lnTo>
                        <a:pt x="5" y="56"/>
                      </a:lnTo>
                      <a:lnTo>
                        <a:pt x="0" y="73"/>
                      </a:lnTo>
                      <a:lnTo>
                        <a:pt x="1" y="88"/>
                      </a:lnTo>
                      <a:lnTo>
                        <a:pt x="11" y="105"/>
                      </a:lnTo>
                      <a:lnTo>
                        <a:pt x="31" y="118"/>
                      </a:lnTo>
                      <a:lnTo>
                        <a:pt x="39" y="108"/>
                      </a:lnTo>
                      <a:lnTo>
                        <a:pt x="24" y="97"/>
                      </a:lnTo>
                      <a:lnTo>
                        <a:pt x="16" y="86"/>
                      </a:lnTo>
                      <a:lnTo>
                        <a:pt x="15" y="73"/>
                      </a:lnTo>
                      <a:lnTo>
                        <a:pt x="20" y="60"/>
                      </a:lnTo>
                      <a:lnTo>
                        <a:pt x="30" y="47"/>
                      </a:lnTo>
                      <a:lnTo>
                        <a:pt x="42" y="34"/>
                      </a:lnTo>
                      <a:lnTo>
                        <a:pt x="61" y="22"/>
                      </a:lnTo>
                      <a:lnTo>
                        <a:pt x="80" y="13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9" name="Freeform 139"/>
                <p:cNvSpPr>
                  <a:spLocks/>
                </p:cNvSpPr>
                <p:nvPr/>
              </p:nvSpPr>
              <p:spPr bwMode="auto">
                <a:xfrm>
                  <a:off x="2178" y="2437"/>
                  <a:ext cx="378" cy="51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3" y="42"/>
                    </a:cxn>
                    <a:cxn ang="0">
                      <a:pos x="47" y="45"/>
                    </a:cxn>
                    <a:cxn ang="0">
                      <a:pos x="70" y="49"/>
                    </a:cxn>
                    <a:cxn ang="0">
                      <a:pos x="94" y="50"/>
                    </a:cxn>
                    <a:cxn ang="0">
                      <a:pos x="119" y="51"/>
                    </a:cxn>
                    <a:cxn ang="0">
                      <a:pos x="145" y="50"/>
                    </a:cxn>
                    <a:cxn ang="0">
                      <a:pos x="170" y="49"/>
                    </a:cxn>
                    <a:cxn ang="0">
                      <a:pos x="195" y="47"/>
                    </a:cxn>
                    <a:cxn ang="0">
                      <a:pos x="220" y="43"/>
                    </a:cxn>
                    <a:cxn ang="0">
                      <a:pos x="245" y="39"/>
                    </a:cxn>
                    <a:cxn ang="0">
                      <a:pos x="269" y="35"/>
                    </a:cxn>
                    <a:cxn ang="0">
                      <a:pos x="293" y="29"/>
                    </a:cxn>
                    <a:cxn ang="0">
                      <a:pos x="315" y="23"/>
                    </a:cxn>
                    <a:cxn ang="0">
                      <a:pos x="338" y="17"/>
                    </a:cxn>
                    <a:cxn ang="0">
                      <a:pos x="358" y="9"/>
                    </a:cxn>
                    <a:cxn ang="0">
                      <a:pos x="378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378" h="51">
                      <a:moveTo>
                        <a:pt x="0" y="37"/>
                      </a:moveTo>
                      <a:lnTo>
                        <a:pt x="23" y="42"/>
                      </a:lnTo>
                      <a:lnTo>
                        <a:pt x="47" y="45"/>
                      </a:lnTo>
                      <a:lnTo>
                        <a:pt x="70" y="49"/>
                      </a:lnTo>
                      <a:lnTo>
                        <a:pt x="94" y="50"/>
                      </a:lnTo>
                      <a:lnTo>
                        <a:pt x="119" y="51"/>
                      </a:lnTo>
                      <a:lnTo>
                        <a:pt x="145" y="50"/>
                      </a:lnTo>
                      <a:lnTo>
                        <a:pt x="170" y="49"/>
                      </a:lnTo>
                      <a:lnTo>
                        <a:pt x="195" y="47"/>
                      </a:lnTo>
                      <a:lnTo>
                        <a:pt x="220" y="43"/>
                      </a:lnTo>
                      <a:lnTo>
                        <a:pt x="245" y="39"/>
                      </a:lnTo>
                      <a:lnTo>
                        <a:pt x="269" y="35"/>
                      </a:lnTo>
                      <a:lnTo>
                        <a:pt x="293" y="29"/>
                      </a:lnTo>
                      <a:lnTo>
                        <a:pt x="315" y="23"/>
                      </a:lnTo>
                      <a:lnTo>
                        <a:pt x="338" y="17"/>
                      </a:lnTo>
                      <a:lnTo>
                        <a:pt x="358" y="9"/>
                      </a:lnTo>
                      <a:lnTo>
                        <a:pt x="37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0" name="Freeform 140"/>
                <p:cNvSpPr>
                  <a:spLocks/>
                </p:cNvSpPr>
                <p:nvPr/>
              </p:nvSpPr>
              <p:spPr bwMode="auto">
                <a:xfrm>
                  <a:off x="2177" y="2431"/>
                  <a:ext cx="382" cy="64"/>
                </a:xfrm>
                <a:custGeom>
                  <a:avLst/>
                  <a:gdLst/>
                  <a:ahLst/>
                  <a:cxnLst>
                    <a:cxn ang="0">
                      <a:pos x="375" y="0"/>
                    </a:cxn>
                    <a:cxn ang="0">
                      <a:pos x="355" y="9"/>
                    </a:cxn>
                    <a:cxn ang="0">
                      <a:pos x="336" y="17"/>
                    </a:cxn>
                    <a:cxn ang="0">
                      <a:pos x="314" y="23"/>
                    </a:cxn>
                    <a:cxn ang="0">
                      <a:pos x="291" y="29"/>
                    </a:cxn>
                    <a:cxn ang="0">
                      <a:pos x="269" y="35"/>
                    </a:cxn>
                    <a:cxn ang="0">
                      <a:pos x="245" y="39"/>
                    </a:cxn>
                    <a:cxn ang="0">
                      <a:pos x="220" y="43"/>
                    </a:cxn>
                    <a:cxn ang="0">
                      <a:pos x="196" y="46"/>
                    </a:cxn>
                    <a:cxn ang="0">
                      <a:pos x="171" y="48"/>
                    </a:cxn>
                    <a:cxn ang="0">
                      <a:pos x="146" y="49"/>
                    </a:cxn>
                    <a:cxn ang="0">
                      <a:pos x="120" y="49"/>
                    </a:cxn>
                    <a:cxn ang="0">
                      <a:pos x="95" y="49"/>
                    </a:cxn>
                    <a:cxn ang="0">
                      <a:pos x="71" y="48"/>
                    </a:cxn>
                    <a:cxn ang="0">
                      <a:pos x="49" y="45"/>
                    </a:cxn>
                    <a:cxn ang="0">
                      <a:pos x="25" y="42"/>
                    </a:cxn>
                    <a:cxn ang="0">
                      <a:pos x="3" y="37"/>
                    </a:cxn>
                    <a:cxn ang="0">
                      <a:pos x="0" y="49"/>
                    </a:cxn>
                    <a:cxn ang="0">
                      <a:pos x="23" y="55"/>
                    </a:cxn>
                    <a:cxn ang="0">
                      <a:pos x="46" y="58"/>
                    </a:cxn>
                    <a:cxn ang="0">
                      <a:pos x="71" y="61"/>
                    </a:cxn>
                    <a:cxn ang="0">
                      <a:pos x="95" y="62"/>
                    </a:cxn>
                    <a:cxn ang="0">
                      <a:pos x="120" y="64"/>
                    </a:cxn>
                    <a:cxn ang="0">
                      <a:pos x="146" y="62"/>
                    </a:cxn>
                    <a:cxn ang="0">
                      <a:pos x="171" y="61"/>
                    </a:cxn>
                    <a:cxn ang="0">
                      <a:pos x="196" y="59"/>
                    </a:cxn>
                    <a:cxn ang="0">
                      <a:pos x="222" y="56"/>
                    </a:cxn>
                    <a:cxn ang="0">
                      <a:pos x="247" y="51"/>
                    </a:cxn>
                    <a:cxn ang="0">
                      <a:pos x="271" y="47"/>
                    </a:cxn>
                    <a:cxn ang="0">
                      <a:pos x="296" y="41"/>
                    </a:cxn>
                    <a:cxn ang="0">
                      <a:pos x="319" y="35"/>
                    </a:cxn>
                    <a:cxn ang="0">
                      <a:pos x="341" y="29"/>
                    </a:cxn>
                    <a:cxn ang="0">
                      <a:pos x="362" y="21"/>
                    </a:cxn>
                    <a:cxn ang="0">
                      <a:pos x="382" y="13"/>
                    </a:cxn>
                    <a:cxn ang="0">
                      <a:pos x="375" y="0"/>
                    </a:cxn>
                  </a:cxnLst>
                  <a:rect l="0" t="0" r="r" b="b"/>
                  <a:pathLst>
                    <a:path w="382" h="64">
                      <a:moveTo>
                        <a:pt x="375" y="0"/>
                      </a:moveTo>
                      <a:lnTo>
                        <a:pt x="355" y="9"/>
                      </a:lnTo>
                      <a:lnTo>
                        <a:pt x="336" y="17"/>
                      </a:lnTo>
                      <a:lnTo>
                        <a:pt x="314" y="23"/>
                      </a:lnTo>
                      <a:lnTo>
                        <a:pt x="291" y="29"/>
                      </a:lnTo>
                      <a:lnTo>
                        <a:pt x="269" y="35"/>
                      </a:lnTo>
                      <a:lnTo>
                        <a:pt x="245" y="39"/>
                      </a:lnTo>
                      <a:lnTo>
                        <a:pt x="220" y="43"/>
                      </a:lnTo>
                      <a:lnTo>
                        <a:pt x="196" y="46"/>
                      </a:lnTo>
                      <a:lnTo>
                        <a:pt x="171" y="48"/>
                      </a:lnTo>
                      <a:lnTo>
                        <a:pt x="146" y="49"/>
                      </a:lnTo>
                      <a:lnTo>
                        <a:pt x="120" y="49"/>
                      </a:lnTo>
                      <a:lnTo>
                        <a:pt x="95" y="49"/>
                      </a:lnTo>
                      <a:lnTo>
                        <a:pt x="71" y="48"/>
                      </a:lnTo>
                      <a:lnTo>
                        <a:pt x="49" y="45"/>
                      </a:lnTo>
                      <a:lnTo>
                        <a:pt x="25" y="42"/>
                      </a:lnTo>
                      <a:lnTo>
                        <a:pt x="3" y="37"/>
                      </a:lnTo>
                      <a:lnTo>
                        <a:pt x="0" y="49"/>
                      </a:lnTo>
                      <a:lnTo>
                        <a:pt x="23" y="55"/>
                      </a:lnTo>
                      <a:lnTo>
                        <a:pt x="46" y="58"/>
                      </a:lnTo>
                      <a:lnTo>
                        <a:pt x="71" y="61"/>
                      </a:lnTo>
                      <a:lnTo>
                        <a:pt x="95" y="62"/>
                      </a:lnTo>
                      <a:lnTo>
                        <a:pt x="120" y="64"/>
                      </a:lnTo>
                      <a:lnTo>
                        <a:pt x="146" y="62"/>
                      </a:lnTo>
                      <a:lnTo>
                        <a:pt x="171" y="61"/>
                      </a:lnTo>
                      <a:lnTo>
                        <a:pt x="196" y="59"/>
                      </a:lnTo>
                      <a:lnTo>
                        <a:pt x="222" y="56"/>
                      </a:lnTo>
                      <a:lnTo>
                        <a:pt x="247" y="51"/>
                      </a:lnTo>
                      <a:lnTo>
                        <a:pt x="271" y="47"/>
                      </a:lnTo>
                      <a:lnTo>
                        <a:pt x="296" y="41"/>
                      </a:lnTo>
                      <a:lnTo>
                        <a:pt x="319" y="35"/>
                      </a:lnTo>
                      <a:lnTo>
                        <a:pt x="341" y="29"/>
                      </a:lnTo>
                      <a:lnTo>
                        <a:pt x="362" y="21"/>
                      </a:lnTo>
                      <a:lnTo>
                        <a:pt x="382" y="13"/>
                      </a:lnTo>
                      <a:lnTo>
                        <a:pt x="3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1" name="Freeform 141"/>
                <p:cNvSpPr>
                  <a:spLocks/>
                </p:cNvSpPr>
                <p:nvPr/>
              </p:nvSpPr>
              <p:spPr bwMode="auto">
                <a:xfrm>
                  <a:off x="2269" y="2546"/>
                  <a:ext cx="183" cy="44"/>
                </a:xfrm>
                <a:custGeom>
                  <a:avLst/>
                  <a:gdLst/>
                  <a:ahLst/>
                  <a:cxnLst>
                    <a:cxn ang="0">
                      <a:pos x="170" y="0"/>
                    </a:cxn>
                    <a:cxn ang="0">
                      <a:pos x="159" y="9"/>
                    </a:cxn>
                    <a:cxn ang="0">
                      <a:pos x="143" y="17"/>
                    </a:cxn>
                    <a:cxn ang="0">
                      <a:pos x="122" y="24"/>
                    </a:cxn>
                    <a:cxn ang="0">
                      <a:pos x="99" y="30"/>
                    </a:cxn>
                    <a:cxn ang="0">
                      <a:pos x="75" y="30"/>
                    </a:cxn>
                    <a:cxn ang="0">
                      <a:pos x="52" y="30"/>
                    </a:cxn>
                    <a:cxn ang="0">
                      <a:pos x="28" y="24"/>
                    </a:cxn>
                    <a:cxn ang="0">
                      <a:pos x="8" y="16"/>
                    </a:cxn>
                    <a:cxn ang="0">
                      <a:pos x="0" y="27"/>
                    </a:cxn>
                    <a:cxn ang="0">
                      <a:pos x="23" y="37"/>
                    </a:cxn>
                    <a:cxn ang="0">
                      <a:pos x="49" y="42"/>
                    </a:cxn>
                    <a:cxn ang="0">
                      <a:pos x="75" y="44"/>
                    </a:cxn>
                    <a:cxn ang="0">
                      <a:pos x="102" y="42"/>
                    </a:cxn>
                    <a:cxn ang="0">
                      <a:pos x="127" y="37"/>
                    </a:cxn>
                    <a:cxn ang="0">
                      <a:pos x="150" y="30"/>
                    </a:cxn>
                    <a:cxn ang="0">
                      <a:pos x="169" y="19"/>
                    </a:cxn>
                    <a:cxn ang="0">
                      <a:pos x="183" y="6"/>
                    </a:cxn>
                    <a:cxn ang="0">
                      <a:pos x="170" y="0"/>
                    </a:cxn>
                  </a:cxnLst>
                  <a:rect l="0" t="0" r="r" b="b"/>
                  <a:pathLst>
                    <a:path w="183" h="44">
                      <a:moveTo>
                        <a:pt x="170" y="0"/>
                      </a:moveTo>
                      <a:lnTo>
                        <a:pt x="159" y="9"/>
                      </a:lnTo>
                      <a:lnTo>
                        <a:pt x="143" y="17"/>
                      </a:lnTo>
                      <a:lnTo>
                        <a:pt x="122" y="24"/>
                      </a:lnTo>
                      <a:lnTo>
                        <a:pt x="99" y="30"/>
                      </a:lnTo>
                      <a:lnTo>
                        <a:pt x="75" y="30"/>
                      </a:lnTo>
                      <a:lnTo>
                        <a:pt x="52" y="30"/>
                      </a:lnTo>
                      <a:lnTo>
                        <a:pt x="28" y="24"/>
                      </a:lnTo>
                      <a:lnTo>
                        <a:pt x="8" y="16"/>
                      </a:lnTo>
                      <a:lnTo>
                        <a:pt x="0" y="27"/>
                      </a:lnTo>
                      <a:lnTo>
                        <a:pt x="23" y="37"/>
                      </a:lnTo>
                      <a:lnTo>
                        <a:pt x="49" y="42"/>
                      </a:lnTo>
                      <a:lnTo>
                        <a:pt x="75" y="44"/>
                      </a:lnTo>
                      <a:lnTo>
                        <a:pt x="102" y="42"/>
                      </a:lnTo>
                      <a:lnTo>
                        <a:pt x="127" y="37"/>
                      </a:lnTo>
                      <a:lnTo>
                        <a:pt x="150" y="30"/>
                      </a:lnTo>
                      <a:lnTo>
                        <a:pt x="169" y="19"/>
                      </a:lnTo>
                      <a:lnTo>
                        <a:pt x="183" y="6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2" name="Freeform 142"/>
                <p:cNvSpPr>
                  <a:spLocks/>
                </p:cNvSpPr>
                <p:nvPr/>
              </p:nvSpPr>
              <p:spPr bwMode="auto">
                <a:xfrm>
                  <a:off x="2070" y="1948"/>
                  <a:ext cx="140" cy="114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3" y="101"/>
                    </a:cxn>
                    <a:cxn ang="0">
                      <a:pos x="15" y="86"/>
                    </a:cxn>
                    <a:cxn ang="0">
                      <a:pos x="30" y="73"/>
                    </a:cxn>
                    <a:cxn ang="0">
                      <a:pos x="48" y="62"/>
                    </a:cxn>
                    <a:cxn ang="0">
                      <a:pos x="70" y="52"/>
                    </a:cxn>
                    <a:cxn ang="0">
                      <a:pos x="93" y="43"/>
                    </a:cxn>
                    <a:cxn ang="0">
                      <a:pos x="116" y="38"/>
                    </a:cxn>
                    <a:cxn ang="0">
                      <a:pos x="140" y="37"/>
                    </a:cxn>
                    <a:cxn ang="0">
                      <a:pos x="133" y="28"/>
                    </a:cxn>
                    <a:cxn ang="0">
                      <a:pos x="127" y="20"/>
                    </a:cxn>
                    <a:cxn ang="0">
                      <a:pos x="121" y="11"/>
                    </a:cxn>
                    <a:cxn ang="0">
                      <a:pos x="121" y="0"/>
                    </a:cxn>
                    <a:cxn ang="0">
                      <a:pos x="93" y="9"/>
                    </a:cxn>
                    <a:cxn ang="0">
                      <a:pos x="71" y="19"/>
                    </a:cxn>
                    <a:cxn ang="0">
                      <a:pos x="51" y="32"/>
                    </a:cxn>
                    <a:cxn ang="0">
                      <a:pos x="35" y="46"/>
                    </a:cxn>
                    <a:cxn ang="0">
                      <a:pos x="22" y="62"/>
                    </a:cxn>
                    <a:cxn ang="0">
                      <a:pos x="12" y="78"/>
                    </a:cxn>
                    <a:cxn ang="0">
                      <a:pos x="5" y="9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40" h="114">
                      <a:moveTo>
                        <a:pt x="0" y="114"/>
                      </a:moveTo>
                      <a:lnTo>
                        <a:pt x="3" y="101"/>
                      </a:lnTo>
                      <a:lnTo>
                        <a:pt x="15" y="86"/>
                      </a:lnTo>
                      <a:lnTo>
                        <a:pt x="30" y="73"/>
                      </a:lnTo>
                      <a:lnTo>
                        <a:pt x="48" y="62"/>
                      </a:lnTo>
                      <a:lnTo>
                        <a:pt x="70" y="52"/>
                      </a:lnTo>
                      <a:lnTo>
                        <a:pt x="93" y="43"/>
                      </a:lnTo>
                      <a:lnTo>
                        <a:pt x="116" y="38"/>
                      </a:lnTo>
                      <a:lnTo>
                        <a:pt x="140" y="37"/>
                      </a:lnTo>
                      <a:lnTo>
                        <a:pt x="133" y="28"/>
                      </a:lnTo>
                      <a:lnTo>
                        <a:pt x="127" y="20"/>
                      </a:lnTo>
                      <a:lnTo>
                        <a:pt x="121" y="11"/>
                      </a:lnTo>
                      <a:lnTo>
                        <a:pt x="121" y="0"/>
                      </a:lnTo>
                      <a:lnTo>
                        <a:pt x="93" y="9"/>
                      </a:lnTo>
                      <a:lnTo>
                        <a:pt x="71" y="19"/>
                      </a:lnTo>
                      <a:lnTo>
                        <a:pt x="51" y="32"/>
                      </a:lnTo>
                      <a:lnTo>
                        <a:pt x="35" y="46"/>
                      </a:lnTo>
                      <a:lnTo>
                        <a:pt x="22" y="62"/>
                      </a:lnTo>
                      <a:lnTo>
                        <a:pt x="12" y="78"/>
                      </a:lnTo>
                      <a:lnTo>
                        <a:pt x="5" y="96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3" name="Freeform 143"/>
                <p:cNvSpPr>
                  <a:spLocks/>
                </p:cNvSpPr>
                <p:nvPr/>
              </p:nvSpPr>
              <p:spPr bwMode="auto">
                <a:xfrm>
                  <a:off x="2062" y="1979"/>
                  <a:ext cx="160" cy="83"/>
                </a:xfrm>
                <a:custGeom>
                  <a:avLst/>
                  <a:gdLst/>
                  <a:ahLst/>
                  <a:cxnLst>
                    <a:cxn ang="0">
                      <a:pos x="140" y="8"/>
                    </a:cxn>
                    <a:cxn ang="0">
                      <a:pos x="148" y="0"/>
                    </a:cxn>
                    <a:cxn ang="0">
                      <a:pos x="123" y="1"/>
                    </a:cxn>
                    <a:cxn ang="0">
                      <a:pos x="99" y="6"/>
                    </a:cxn>
                    <a:cxn ang="0">
                      <a:pos x="74" y="14"/>
                    </a:cxn>
                    <a:cxn ang="0">
                      <a:pos x="53" y="26"/>
                    </a:cxn>
                    <a:cxn ang="0">
                      <a:pos x="33" y="37"/>
                    </a:cxn>
                    <a:cxn ang="0">
                      <a:pos x="16" y="51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15" y="83"/>
                    </a:cxn>
                    <a:cxn ang="0">
                      <a:pos x="19" y="72"/>
                    </a:cxn>
                    <a:cxn ang="0">
                      <a:pos x="29" y="59"/>
                    </a:cxn>
                    <a:cxn ang="0">
                      <a:pos x="43" y="47"/>
                    </a:cxn>
                    <a:cxn ang="0">
                      <a:pos x="60" y="36"/>
                    </a:cxn>
                    <a:cxn ang="0">
                      <a:pos x="81" y="27"/>
                    </a:cxn>
                    <a:cxn ang="0">
                      <a:pos x="104" y="18"/>
                    </a:cxn>
                    <a:cxn ang="0">
                      <a:pos x="125" y="13"/>
                    </a:cxn>
                    <a:cxn ang="0">
                      <a:pos x="148" y="12"/>
                    </a:cxn>
                    <a:cxn ang="0">
                      <a:pos x="155" y="4"/>
                    </a:cxn>
                    <a:cxn ang="0">
                      <a:pos x="148" y="12"/>
                    </a:cxn>
                    <a:cxn ang="0">
                      <a:pos x="160" y="13"/>
                    </a:cxn>
                    <a:cxn ang="0">
                      <a:pos x="155" y="4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60" h="83">
                      <a:moveTo>
                        <a:pt x="140" y="8"/>
                      </a:moveTo>
                      <a:lnTo>
                        <a:pt x="148" y="0"/>
                      </a:lnTo>
                      <a:lnTo>
                        <a:pt x="123" y="1"/>
                      </a:lnTo>
                      <a:lnTo>
                        <a:pt x="99" y="6"/>
                      </a:lnTo>
                      <a:lnTo>
                        <a:pt x="74" y="14"/>
                      </a:lnTo>
                      <a:lnTo>
                        <a:pt x="53" y="26"/>
                      </a:lnTo>
                      <a:lnTo>
                        <a:pt x="33" y="37"/>
                      </a:lnTo>
                      <a:lnTo>
                        <a:pt x="16" y="51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15" y="83"/>
                      </a:lnTo>
                      <a:lnTo>
                        <a:pt x="19" y="72"/>
                      </a:lnTo>
                      <a:lnTo>
                        <a:pt x="29" y="59"/>
                      </a:lnTo>
                      <a:lnTo>
                        <a:pt x="43" y="47"/>
                      </a:lnTo>
                      <a:lnTo>
                        <a:pt x="60" y="36"/>
                      </a:lnTo>
                      <a:lnTo>
                        <a:pt x="81" y="27"/>
                      </a:lnTo>
                      <a:lnTo>
                        <a:pt x="104" y="18"/>
                      </a:lnTo>
                      <a:lnTo>
                        <a:pt x="125" y="13"/>
                      </a:lnTo>
                      <a:lnTo>
                        <a:pt x="148" y="12"/>
                      </a:lnTo>
                      <a:lnTo>
                        <a:pt x="155" y="4"/>
                      </a:lnTo>
                      <a:lnTo>
                        <a:pt x="148" y="12"/>
                      </a:lnTo>
                      <a:lnTo>
                        <a:pt x="160" y="13"/>
                      </a:lnTo>
                      <a:lnTo>
                        <a:pt x="155" y="4"/>
                      </a:lnTo>
                      <a:lnTo>
                        <a:pt x="14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4" name="Freeform 144"/>
                <p:cNvSpPr>
                  <a:spLocks/>
                </p:cNvSpPr>
                <p:nvPr/>
              </p:nvSpPr>
              <p:spPr bwMode="auto">
                <a:xfrm>
                  <a:off x="2183" y="1939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9" y="15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7" y="32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34" y="44"/>
                    </a:cxn>
                    <a:cxn ang="0">
                      <a:pos x="28" y="34"/>
                    </a:cxn>
                    <a:cxn ang="0">
                      <a:pos x="22" y="26"/>
                    </a:cxn>
                    <a:cxn ang="0">
                      <a:pos x="15" y="19"/>
                    </a:cxn>
                    <a:cxn ang="0">
                      <a:pos x="15" y="10"/>
                    </a:cxn>
                    <a:cxn ang="0">
                      <a:pos x="7" y="3"/>
                    </a:cxn>
                    <a:cxn ang="0">
                      <a:pos x="15" y="10"/>
                    </a:cxn>
                    <a:cxn ang="0">
                      <a:pos x="19" y="0"/>
                    </a:cxn>
                    <a:cxn ang="0">
                      <a:pos x="7" y="3"/>
                    </a:cxn>
                    <a:cxn ang="0">
                      <a:pos x="9" y="15"/>
                    </a:cxn>
                  </a:cxnLst>
                  <a:rect l="0" t="0" r="r" b="b"/>
                  <a:pathLst>
                    <a:path w="34" h="48">
                      <a:moveTo>
                        <a:pt x="9" y="15"/>
                      </a:move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7" y="32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34" y="44"/>
                      </a:lnTo>
                      <a:lnTo>
                        <a:pt x="28" y="34"/>
                      </a:lnTo>
                      <a:lnTo>
                        <a:pt x="22" y="26"/>
                      </a:lnTo>
                      <a:lnTo>
                        <a:pt x="15" y="19"/>
                      </a:lnTo>
                      <a:lnTo>
                        <a:pt x="15" y="10"/>
                      </a:lnTo>
                      <a:lnTo>
                        <a:pt x="7" y="3"/>
                      </a:lnTo>
                      <a:lnTo>
                        <a:pt x="15" y="10"/>
                      </a:lnTo>
                      <a:lnTo>
                        <a:pt x="19" y="0"/>
                      </a:lnTo>
                      <a:lnTo>
                        <a:pt x="7" y="3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5" name="Freeform 145"/>
                <p:cNvSpPr>
                  <a:spLocks/>
                </p:cNvSpPr>
                <p:nvPr/>
              </p:nvSpPr>
              <p:spPr bwMode="auto">
                <a:xfrm>
                  <a:off x="2062" y="1942"/>
                  <a:ext cx="130" cy="121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15" y="121"/>
                    </a:cxn>
                    <a:cxn ang="0">
                      <a:pos x="20" y="103"/>
                    </a:cxn>
                    <a:cxn ang="0">
                      <a:pos x="28" y="86"/>
                    </a:cxn>
                    <a:cxn ang="0">
                      <a:pos x="38" y="71"/>
                    </a:cxn>
                    <a:cxn ang="0">
                      <a:pos x="49" y="56"/>
                    </a:cxn>
                    <a:cxn ang="0">
                      <a:pos x="64" y="43"/>
                    </a:cxn>
                    <a:cxn ang="0">
                      <a:pos x="83" y="30"/>
                    </a:cxn>
                    <a:cxn ang="0">
                      <a:pos x="104" y="21"/>
                    </a:cxn>
                    <a:cxn ang="0">
                      <a:pos x="130" y="12"/>
                    </a:cxn>
                    <a:cxn ang="0">
                      <a:pos x="128" y="0"/>
                    </a:cxn>
                    <a:cxn ang="0">
                      <a:pos x="99" y="8"/>
                    </a:cxn>
                    <a:cxn ang="0">
                      <a:pos x="75" y="20"/>
                    </a:cxn>
                    <a:cxn ang="0">
                      <a:pos x="54" y="33"/>
                    </a:cxn>
                    <a:cxn ang="0">
                      <a:pos x="36" y="48"/>
                    </a:cxn>
                    <a:cxn ang="0">
                      <a:pos x="23" y="65"/>
                    </a:cxn>
                    <a:cxn ang="0">
                      <a:pos x="13" y="82"/>
                    </a:cxn>
                    <a:cxn ang="0">
                      <a:pos x="5" y="100"/>
                    </a:cxn>
                    <a:cxn ang="0">
                      <a:pos x="0" y="119"/>
                    </a:cxn>
                    <a:cxn ang="0">
                      <a:pos x="15" y="120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130" h="121">
                      <a:moveTo>
                        <a:pt x="0" y="120"/>
                      </a:moveTo>
                      <a:lnTo>
                        <a:pt x="15" y="121"/>
                      </a:lnTo>
                      <a:lnTo>
                        <a:pt x="20" y="103"/>
                      </a:lnTo>
                      <a:lnTo>
                        <a:pt x="28" y="86"/>
                      </a:lnTo>
                      <a:lnTo>
                        <a:pt x="38" y="71"/>
                      </a:lnTo>
                      <a:lnTo>
                        <a:pt x="49" y="56"/>
                      </a:lnTo>
                      <a:lnTo>
                        <a:pt x="64" y="43"/>
                      </a:lnTo>
                      <a:lnTo>
                        <a:pt x="83" y="30"/>
                      </a:lnTo>
                      <a:lnTo>
                        <a:pt x="104" y="21"/>
                      </a:lnTo>
                      <a:lnTo>
                        <a:pt x="130" y="12"/>
                      </a:lnTo>
                      <a:lnTo>
                        <a:pt x="128" y="0"/>
                      </a:lnTo>
                      <a:lnTo>
                        <a:pt x="99" y="8"/>
                      </a:lnTo>
                      <a:lnTo>
                        <a:pt x="75" y="20"/>
                      </a:lnTo>
                      <a:lnTo>
                        <a:pt x="54" y="33"/>
                      </a:lnTo>
                      <a:lnTo>
                        <a:pt x="36" y="48"/>
                      </a:lnTo>
                      <a:lnTo>
                        <a:pt x="23" y="65"/>
                      </a:lnTo>
                      <a:lnTo>
                        <a:pt x="13" y="82"/>
                      </a:lnTo>
                      <a:lnTo>
                        <a:pt x="5" y="100"/>
                      </a:lnTo>
                      <a:lnTo>
                        <a:pt x="0" y="119"/>
                      </a:lnTo>
                      <a:lnTo>
                        <a:pt x="15" y="120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6" name="Freeform 146"/>
                <p:cNvSpPr>
                  <a:spLocks/>
                </p:cNvSpPr>
                <p:nvPr/>
              </p:nvSpPr>
              <p:spPr bwMode="auto">
                <a:xfrm>
                  <a:off x="2060" y="2050"/>
                  <a:ext cx="223" cy="180"/>
                </a:xfrm>
                <a:custGeom>
                  <a:avLst/>
                  <a:gdLst/>
                  <a:ahLst/>
                  <a:cxnLst>
                    <a:cxn ang="0">
                      <a:pos x="103" y="180"/>
                    </a:cxn>
                    <a:cxn ang="0">
                      <a:pos x="126" y="178"/>
                    </a:cxn>
                    <a:cxn ang="0">
                      <a:pos x="147" y="173"/>
                    </a:cxn>
                    <a:cxn ang="0">
                      <a:pos x="167" y="164"/>
                    </a:cxn>
                    <a:cxn ang="0">
                      <a:pos x="185" y="153"/>
                    </a:cxn>
                    <a:cxn ang="0">
                      <a:pos x="200" y="140"/>
                    </a:cxn>
                    <a:cxn ang="0">
                      <a:pos x="211" y="124"/>
                    </a:cxn>
                    <a:cxn ang="0">
                      <a:pos x="219" y="108"/>
                    </a:cxn>
                    <a:cxn ang="0">
                      <a:pos x="223" y="90"/>
                    </a:cxn>
                    <a:cxn ang="0">
                      <a:pos x="223" y="71"/>
                    </a:cxn>
                    <a:cxn ang="0">
                      <a:pos x="218" y="55"/>
                    </a:cxn>
                    <a:cxn ang="0">
                      <a:pos x="209" y="40"/>
                    </a:cxn>
                    <a:cxn ang="0">
                      <a:pos x="197" y="26"/>
                    </a:cxn>
                    <a:cxn ang="0">
                      <a:pos x="181" y="15"/>
                    </a:cxn>
                    <a:cxn ang="0">
                      <a:pos x="163" y="7"/>
                    </a:cxn>
                    <a:cxn ang="0">
                      <a:pos x="142" y="2"/>
                    </a:cxn>
                    <a:cxn ang="0">
                      <a:pos x="120" y="0"/>
                    </a:cxn>
                    <a:cxn ang="0">
                      <a:pos x="97" y="2"/>
                    </a:cxn>
                    <a:cxn ang="0">
                      <a:pos x="76" y="7"/>
                    </a:cxn>
                    <a:cxn ang="0">
                      <a:pos x="56" y="15"/>
                    </a:cxn>
                    <a:cxn ang="0">
                      <a:pos x="38" y="26"/>
                    </a:cxn>
                    <a:cxn ang="0">
                      <a:pos x="23" y="40"/>
                    </a:cxn>
                    <a:cxn ang="0">
                      <a:pos x="11" y="55"/>
                    </a:cxn>
                    <a:cxn ang="0">
                      <a:pos x="3" y="71"/>
                    </a:cxn>
                    <a:cxn ang="0">
                      <a:pos x="0" y="90"/>
                    </a:cxn>
                    <a:cxn ang="0">
                      <a:pos x="0" y="108"/>
                    </a:cxn>
                    <a:cxn ang="0">
                      <a:pos x="5" y="124"/>
                    </a:cxn>
                    <a:cxn ang="0">
                      <a:pos x="13" y="140"/>
                    </a:cxn>
                    <a:cxn ang="0">
                      <a:pos x="26" y="153"/>
                    </a:cxn>
                    <a:cxn ang="0">
                      <a:pos x="42" y="164"/>
                    </a:cxn>
                    <a:cxn ang="0">
                      <a:pos x="60" y="173"/>
                    </a:cxn>
                    <a:cxn ang="0">
                      <a:pos x="81" y="178"/>
                    </a:cxn>
                    <a:cxn ang="0">
                      <a:pos x="103" y="180"/>
                    </a:cxn>
                  </a:cxnLst>
                  <a:rect l="0" t="0" r="r" b="b"/>
                  <a:pathLst>
                    <a:path w="223" h="180">
                      <a:moveTo>
                        <a:pt x="103" y="180"/>
                      </a:moveTo>
                      <a:lnTo>
                        <a:pt x="126" y="178"/>
                      </a:lnTo>
                      <a:lnTo>
                        <a:pt x="147" y="173"/>
                      </a:lnTo>
                      <a:lnTo>
                        <a:pt x="167" y="164"/>
                      </a:lnTo>
                      <a:lnTo>
                        <a:pt x="185" y="153"/>
                      </a:lnTo>
                      <a:lnTo>
                        <a:pt x="200" y="140"/>
                      </a:lnTo>
                      <a:lnTo>
                        <a:pt x="211" y="124"/>
                      </a:lnTo>
                      <a:lnTo>
                        <a:pt x="219" y="108"/>
                      </a:lnTo>
                      <a:lnTo>
                        <a:pt x="223" y="90"/>
                      </a:lnTo>
                      <a:lnTo>
                        <a:pt x="223" y="71"/>
                      </a:lnTo>
                      <a:lnTo>
                        <a:pt x="218" y="55"/>
                      </a:lnTo>
                      <a:lnTo>
                        <a:pt x="209" y="40"/>
                      </a:lnTo>
                      <a:lnTo>
                        <a:pt x="197" y="26"/>
                      </a:lnTo>
                      <a:lnTo>
                        <a:pt x="181" y="15"/>
                      </a:lnTo>
                      <a:lnTo>
                        <a:pt x="163" y="7"/>
                      </a:lnTo>
                      <a:lnTo>
                        <a:pt x="142" y="2"/>
                      </a:lnTo>
                      <a:lnTo>
                        <a:pt x="120" y="0"/>
                      </a:lnTo>
                      <a:lnTo>
                        <a:pt x="97" y="2"/>
                      </a:lnTo>
                      <a:lnTo>
                        <a:pt x="76" y="7"/>
                      </a:lnTo>
                      <a:lnTo>
                        <a:pt x="56" y="15"/>
                      </a:lnTo>
                      <a:lnTo>
                        <a:pt x="38" y="26"/>
                      </a:lnTo>
                      <a:lnTo>
                        <a:pt x="23" y="40"/>
                      </a:lnTo>
                      <a:lnTo>
                        <a:pt x="11" y="55"/>
                      </a:lnTo>
                      <a:lnTo>
                        <a:pt x="3" y="71"/>
                      </a:ln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5" y="124"/>
                      </a:lnTo>
                      <a:lnTo>
                        <a:pt x="13" y="140"/>
                      </a:lnTo>
                      <a:lnTo>
                        <a:pt x="26" y="153"/>
                      </a:lnTo>
                      <a:lnTo>
                        <a:pt x="42" y="164"/>
                      </a:lnTo>
                      <a:lnTo>
                        <a:pt x="60" y="173"/>
                      </a:lnTo>
                      <a:lnTo>
                        <a:pt x="81" y="178"/>
                      </a:lnTo>
                      <a:lnTo>
                        <a:pt x="103" y="1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7" name="Freeform 147"/>
                <p:cNvSpPr>
                  <a:spLocks/>
                </p:cNvSpPr>
                <p:nvPr/>
              </p:nvSpPr>
              <p:spPr bwMode="auto">
                <a:xfrm>
                  <a:off x="2163" y="2140"/>
                  <a:ext cx="128" cy="97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13" y="0"/>
                    </a:cxn>
                    <a:cxn ang="0">
                      <a:pos x="109" y="17"/>
                    </a:cxn>
                    <a:cxn ang="0">
                      <a:pos x="100" y="31"/>
                    </a:cxn>
                    <a:cxn ang="0">
                      <a:pos x="90" y="46"/>
                    </a:cxn>
                    <a:cxn ang="0">
                      <a:pos x="77" y="58"/>
                    </a:cxn>
                    <a:cxn ang="0">
                      <a:pos x="60" y="69"/>
                    </a:cxn>
                    <a:cxn ang="0">
                      <a:pos x="42" y="76"/>
                    </a:cxn>
                    <a:cxn ang="0">
                      <a:pos x="22" y="82"/>
                    </a:cxn>
                    <a:cxn ang="0">
                      <a:pos x="0" y="83"/>
                    </a:cxn>
                    <a:cxn ang="0">
                      <a:pos x="0" y="97"/>
                    </a:cxn>
                    <a:cxn ang="0">
                      <a:pos x="24" y="94"/>
                    </a:cxn>
                    <a:cxn ang="0">
                      <a:pos x="47" y="89"/>
                    </a:cxn>
                    <a:cxn ang="0">
                      <a:pos x="68" y="80"/>
                    </a:cxn>
                    <a:cxn ang="0">
                      <a:pos x="87" y="68"/>
                    </a:cxn>
                    <a:cxn ang="0">
                      <a:pos x="103" y="54"/>
                    </a:cxn>
                    <a:cxn ang="0">
                      <a:pos x="115" y="38"/>
                    </a:cxn>
                    <a:cxn ang="0">
                      <a:pos x="124" y="19"/>
                    </a:cxn>
                    <a:cxn ang="0">
                      <a:pos x="128" y="0"/>
                    </a:cxn>
                    <a:cxn ang="0">
                      <a:pos x="128" y="0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28" h="97">
                      <a:moveTo>
                        <a:pt x="113" y="0"/>
                      </a:moveTo>
                      <a:lnTo>
                        <a:pt x="113" y="0"/>
                      </a:lnTo>
                      <a:lnTo>
                        <a:pt x="109" y="17"/>
                      </a:lnTo>
                      <a:lnTo>
                        <a:pt x="100" y="31"/>
                      </a:lnTo>
                      <a:lnTo>
                        <a:pt x="90" y="46"/>
                      </a:lnTo>
                      <a:lnTo>
                        <a:pt x="77" y="58"/>
                      </a:lnTo>
                      <a:lnTo>
                        <a:pt x="60" y="69"/>
                      </a:lnTo>
                      <a:lnTo>
                        <a:pt x="42" y="76"/>
                      </a:lnTo>
                      <a:lnTo>
                        <a:pt x="22" y="82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24" y="94"/>
                      </a:lnTo>
                      <a:lnTo>
                        <a:pt x="47" y="89"/>
                      </a:lnTo>
                      <a:lnTo>
                        <a:pt x="68" y="80"/>
                      </a:lnTo>
                      <a:lnTo>
                        <a:pt x="87" y="68"/>
                      </a:lnTo>
                      <a:lnTo>
                        <a:pt x="103" y="54"/>
                      </a:lnTo>
                      <a:lnTo>
                        <a:pt x="115" y="38"/>
                      </a:lnTo>
                      <a:lnTo>
                        <a:pt x="124" y="19"/>
                      </a:lnTo>
                      <a:lnTo>
                        <a:pt x="128" y="0"/>
                      </a:lnTo>
                      <a:lnTo>
                        <a:pt x="128" y="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8" name="Freeform 148"/>
                <p:cNvSpPr>
                  <a:spLocks/>
                </p:cNvSpPr>
                <p:nvPr/>
              </p:nvSpPr>
              <p:spPr bwMode="auto">
                <a:xfrm>
                  <a:off x="2180" y="2042"/>
                  <a:ext cx="111" cy="98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1" y="16"/>
                    </a:cxn>
                    <a:cxn ang="0">
                      <a:pos x="41" y="21"/>
                    </a:cxn>
                    <a:cxn ang="0">
                      <a:pos x="56" y="28"/>
                    </a:cxn>
                    <a:cxn ang="0">
                      <a:pos x="71" y="38"/>
                    </a:cxn>
                    <a:cxn ang="0">
                      <a:pos x="83" y="51"/>
                    </a:cxn>
                    <a:cxn ang="0">
                      <a:pos x="91" y="65"/>
                    </a:cxn>
                    <a:cxn ang="0">
                      <a:pos x="96" y="79"/>
                    </a:cxn>
                    <a:cxn ang="0">
                      <a:pos x="96" y="98"/>
                    </a:cxn>
                    <a:cxn ang="0">
                      <a:pos x="111" y="98"/>
                    </a:cxn>
                    <a:cxn ang="0">
                      <a:pos x="111" y="79"/>
                    </a:cxn>
                    <a:cxn ang="0">
                      <a:pos x="106" y="61"/>
                    </a:cxn>
                    <a:cxn ang="0">
                      <a:pos x="96" y="44"/>
                    </a:cxn>
                    <a:cxn ang="0">
                      <a:pos x="83" y="30"/>
                    </a:cxn>
                    <a:cxn ang="0">
                      <a:pos x="66" y="18"/>
                    </a:cxn>
                    <a:cxn ang="0">
                      <a:pos x="46" y="9"/>
                    </a:cxn>
                    <a:cxn ang="0">
                      <a:pos x="23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11" h="9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1" y="16"/>
                      </a:lnTo>
                      <a:lnTo>
                        <a:pt x="41" y="21"/>
                      </a:lnTo>
                      <a:lnTo>
                        <a:pt x="56" y="28"/>
                      </a:lnTo>
                      <a:lnTo>
                        <a:pt x="71" y="38"/>
                      </a:lnTo>
                      <a:lnTo>
                        <a:pt x="83" y="51"/>
                      </a:lnTo>
                      <a:lnTo>
                        <a:pt x="91" y="65"/>
                      </a:lnTo>
                      <a:lnTo>
                        <a:pt x="96" y="79"/>
                      </a:lnTo>
                      <a:lnTo>
                        <a:pt x="96" y="98"/>
                      </a:lnTo>
                      <a:lnTo>
                        <a:pt x="111" y="98"/>
                      </a:lnTo>
                      <a:lnTo>
                        <a:pt x="111" y="79"/>
                      </a:lnTo>
                      <a:lnTo>
                        <a:pt x="106" y="61"/>
                      </a:lnTo>
                      <a:lnTo>
                        <a:pt x="96" y="44"/>
                      </a:lnTo>
                      <a:lnTo>
                        <a:pt x="83" y="30"/>
                      </a:lnTo>
                      <a:lnTo>
                        <a:pt x="66" y="18"/>
                      </a:lnTo>
                      <a:lnTo>
                        <a:pt x="46" y="9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9" name="Freeform 149"/>
                <p:cNvSpPr>
                  <a:spLocks/>
                </p:cNvSpPr>
                <p:nvPr/>
              </p:nvSpPr>
              <p:spPr bwMode="auto">
                <a:xfrm>
                  <a:off x="2052" y="2042"/>
                  <a:ext cx="128" cy="98"/>
                </a:xfrm>
                <a:custGeom>
                  <a:avLst/>
                  <a:gdLst/>
                  <a:ahLst/>
                  <a:cxnLst>
                    <a:cxn ang="0">
                      <a:pos x="15" y="98"/>
                    </a:cxn>
                    <a:cxn ang="0">
                      <a:pos x="15" y="98"/>
                    </a:cxn>
                    <a:cxn ang="0">
                      <a:pos x="19" y="80"/>
                    </a:cxn>
                    <a:cxn ang="0">
                      <a:pos x="26" y="66"/>
                    </a:cxn>
                    <a:cxn ang="0">
                      <a:pos x="38" y="52"/>
                    </a:cxn>
                    <a:cxn ang="0">
                      <a:pos x="51" y="39"/>
                    </a:cxn>
                    <a:cxn ang="0">
                      <a:pos x="68" y="28"/>
                    </a:cxn>
                    <a:cxn ang="0">
                      <a:pos x="86" y="21"/>
                    </a:cxn>
                    <a:cxn ang="0">
                      <a:pos x="106" y="16"/>
                    </a:cxn>
                    <a:cxn ang="0">
                      <a:pos x="128" y="15"/>
                    </a:cxn>
                    <a:cxn ang="0">
                      <a:pos x="128" y="0"/>
                    </a:cxn>
                    <a:cxn ang="0">
                      <a:pos x="104" y="4"/>
                    </a:cxn>
                    <a:cxn ang="0">
                      <a:pos x="81" y="9"/>
                    </a:cxn>
                    <a:cxn ang="0">
                      <a:pos x="60" y="18"/>
                    </a:cxn>
                    <a:cxn ang="0">
                      <a:pos x="41" y="29"/>
                    </a:cxn>
                    <a:cxn ang="0">
                      <a:pos x="25" y="43"/>
                    </a:cxn>
                    <a:cxn ang="0">
                      <a:pos x="11" y="60"/>
                    </a:cxn>
                    <a:cxn ang="0">
                      <a:pos x="4" y="78"/>
                    </a:cxn>
                    <a:cxn ang="0">
                      <a:pos x="0" y="98"/>
                    </a:cxn>
                    <a:cxn ang="0">
                      <a:pos x="0" y="98"/>
                    </a:cxn>
                    <a:cxn ang="0">
                      <a:pos x="15" y="98"/>
                    </a:cxn>
                  </a:cxnLst>
                  <a:rect l="0" t="0" r="r" b="b"/>
                  <a:pathLst>
                    <a:path w="128" h="98">
                      <a:moveTo>
                        <a:pt x="15" y="98"/>
                      </a:moveTo>
                      <a:lnTo>
                        <a:pt x="15" y="98"/>
                      </a:lnTo>
                      <a:lnTo>
                        <a:pt x="19" y="80"/>
                      </a:lnTo>
                      <a:lnTo>
                        <a:pt x="26" y="66"/>
                      </a:lnTo>
                      <a:lnTo>
                        <a:pt x="38" y="52"/>
                      </a:lnTo>
                      <a:lnTo>
                        <a:pt x="51" y="39"/>
                      </a:lnTo>
                      <a:lnTo>
                        <a:pt x="68" y="28"/>
                      </a:lnTo>
                      <a:lnTo>
                        <a:pt x="86" y="21"/>
                      </a:lnTo>
                      <a:lnTo>
                        <a:pt x="106" y="16"/>
                      </a:lnTo>
                      <a:lnTo>
                        <a:pt x="128" y="15"/>
                      </a:lnTo>
                      <a:lnTo>
                        <a:pt x="128" y="0"/>
                      </a:lnTo>
                      <a:lnTo>
                        <a:pt x="104" y="4"/>
                      </a:lnTo>
                      <a:lnTo>
                        <a:pt x="81" y="9"/>
                      </a:lnTo>
                      <a:lnTo>
                        <a:pt x="60" y="18"/>
                      </a:lnTo>
                      <a:lnTo>
                        <a:pt x="41" y="29"/>
                      </a:lnTo>
                      <a:lnTo>
                        <a:pt x="25" y="43"/>
                      </a:lnTo>
                      <a:lnTo>
                        <a:pt x="11" y="60"/>
                      </a:lnTo>
                      <a:lnTo>
                        <a:pt x="4" y="7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15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0" name="Freeform 150"/>
                <p:cNvSpPr>
                  <a:spLocks/>
                </p:cNvSpPr>
                <p:nvPr/>
              </p:nvSpPr>
              <p:spPr bwMode="auto">
                <a:xfrm>
                  <a:off x="2052" y="2140"/>
                  <a:ext cx="111" cy="97"/>
                </a:xfrm>
                <a:custGeom>
                  <a:avLst/>
                  <a:gdLst/>
                  <a:ahLst/>
                  <a:cxnLst>
                    <a:cxn ang="0">
                      <a:pos x="111" y="83"/>
                    </a:cxn>
                    <a:cxn ang="0">
                      <a:pos x="111" y="83"/>
                    </a:cxn>
                    <a:cxn ang="0">
                      <a:pos x="90" y="82"/>
                    </a:cxn>
                    <a:cxn ang="0">
                      <a:pos x="70" y="76"/>
                    </a:cxn>
                    <a:cxn ang="0">
                      <a:pos x="55" y="69"/>
                    </a:cxn>
                    <a:cxn ang="0">
                      <a:pos x="40" y="59"/>
                    </a:cxn>
                    <a:cxn ang="0">
                      <a:pos x="28" y="47"/>
                    </a:cxn>
                    <a:cxn ang="0">
                      <a:pos x="20" y="32"/>
                    </a:cxn>
                    <a:cxn ang="0">
                      <a:pos x="15" y="18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0" y="18"/>
                    </a:cxn>
                    <a:cxn ang="0">
                      <a:pos x="5" y="37"/>
                    </a:cxn>
                    <a:cxn ang="0">
                      <a:pos x="15" y="53"/>
                    </a:cxn>
                    <a:cxn ang="0">
                      <a:pos x="28" y="67"/>
                    </a:cxn>
                    <a:cxn ang="0">
                      <a:pos x="45" y="80"/>
                    </a:cxn>
                    <a:cxn ang="0">
                      <a:pos x="65" y="89"/>
                    </a:cxn>
                    <a:cxn ang="0">
                      <a:pos x="88" y="94"/>
                    </a:cxn>
                    <a:cxn ang="0">
                      <a:pos x="111" y="97"/>
                    </a:cxn>
                    <a:cxn ang="0">
                      <a:pos x="111" y="97"/>
                    </a:cxn>
                    <a:cxn ang="0">
                      <a:pos x="111" y="83"/>
                    </a:cxn>
                  </a:cxnLst>
                  <a:rect l="0" t="0" r="r" b="b"/>
                  <a:pathLst>
                    <a:path w="111" h="97">
                      <a:moveTo>
                        <a:pt x="111" y="83"/>
                      </a:moveTo>
                      <a:lnTo>
                        <a:pt x="111" y="83"/>
                      </a:lnTo>
                      <a:lnTo>
                        <a:pt x="90" y="82"/>
                      </a:lnTo>
                      <a:lnTo>
                        <a:pt x="70" y="76"/>
                      </a:lnTo>
                      <a:lnTo>
                        <a:pt x="55" y="69"/>
                      </a:lnTo>
                      <a:lnTo>
                        <a:pt x="40" y="59"/>
                      </a:lnTo>
                      <a:lnTo>
                        <a:pt x="28" y="47"/>
                      </a:lnTo>
                      <a:lnTo>
                        <a:pt x="20" y="32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5" y="37"/>
                      </a:lnTo>
                      <a:lnTo>
                        <a:pt x="15" y="53"/>
                      </a:lnTo>
                      <a:lnTo>
                        <a:pt x="28" y="67"/>
                      </a:lnTo>
                      <a:lnTo>
                        <a:pt x="45" y="80"/>
                      </a:lnTo>
                      <a:lnTo>
                        <a:pt x="65" y="89"/>
                      </a:lnTo>
                      <a:lnTo>
                        <a:pt x="88" y="94"/>
                      </a:lnTo>
                      <a:lnTo>
                        <a:pt x="111" y="97"/>
                      </a:lnTo>
                      <a:lnTo>
                        <a:pt x="111" y="97"/>
                      </a:lnTo>
                      <a:lnTo>
                        <a:pt x="111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1" name="Freeform 151"/>
                <p:cNvSpPr>
                  <a:spLocks/>
                </p:cNvSpPr>
                <p:nvPr/>
              </p:nvSpPr>
              <p:spPr bwMode="auto">
                <a:xfrm>
                  <a:off x="2183" y="2098"/>
                  <a:ext cx="42" cy="36"/>
                </a:xfrm>
                <a:custGeom>
                  <a:avLst/>
                  <a:gdLst/>
                  <a:ahLst/>
                  <a:cxnLst>
                    <a:cxn ang="0">
                      <a:pos x="19" y="36"/>
                    </a:cxn>
                    <a:cxn ang="0">
                      <a:pos x="27" y="35"/>
                    </a:cxn>
                    <a:cxn ang="0">
                      <a:pos x="34" y="30"/>
                    </a:cxn>
                    <a:cxn ang="0">
                      <a:pos x="39" y="24"/>
                    </a:cxn>
                    <a:cxn ang="0">
                      <a:pos x="42" y="18"/>
                    </a:cxn>
                    <a:cxn ang="0">
                      <a:pos x="40" y="11"/>
                    </a:cxn>
                    <a:cxn ang="0">
                      <a:pos x="37" y="5"/>
                    </a:cxn>
                    <a:cxn ang="0">
                      <a:pos x="30" y="1"/>
                    </a:cxn>
                    <a:cxn ang="0">
                      <a:pos x="23" y="0"/>
                    </a:cxn>
                    <a:cxn ang="0">
                      <a:pos x="15" y="1"/>
                    </a:cxn>
                    <a:cxn ang="0">
                      <a:pos x="8" y="5"/>
                    </a:cxn>
                    <a:cxn ang="0">
                      <a:pos x="3" y="11"/>
                    </a:cxn>
                    <a:cxn ang="0">
                      <a:pos x="0" y="17"/>
                    </a:cxn>
                    <a:cxn ang="0">
                      <a:pos x="2" y="24"/>
                    </a:cxn>
                    <a:cxn ang="0">
                      <a:pos x="5" y="30"/>
                    </a:cxn>
                    <a:cxn ang="0">
                      <a:pos x="12" y="35"/>
                    </a:cxn>
                    <a:cxn ang="0">
                      <a:pos x="19" y="36"/>
                    </a:cxn>
                  </a:cxnLst>
                  <a:rect l="0" t="0" r="r" b="b"/>
                  <a:pathLst>
                    <a:path w="42" h="36">
                      <a:moveTo>
                        <a:pt x="19" y="36"/>
                      </a:moveTo>
                      <a:lnTo>
                        <a:pt x="27" y="35"/>
                      </a:lnTo>
                      <a:lnTo>
                        <a:pt x="34" y="30"/>
                      </a:lnTo>
                      <a:lnTo>
                        <a:pt x="39" y="24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5" y="1"/>
                      </a:lnTo>
                      <a:lnTo>
                        <a:pt x="8" y="5"/>
                      </a:lnTo>
                      <a:lnTo>
                        <a:pt x="3" y="11"/>
                      </a:lnTo>
                      <a:lnTo>
                        <a:pt x="0" y="17"/>
                      </a:lnTo>
                      <a:lnTo>
                        <a:pt x="2" y="24"/>
                      </a:lnTo>
                      <a:lnTo>
                        <a:pt x="5" y="30"/>
                      </a:lnTo>
                      <a:lnTo>
                        <a:pt x="12" y="35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2" name="Freeform 152"/>
                <p:cNvSpPr>
                  <a:spLocks/>
                </p:cNvSpPr>
                <p:nvPr/>
              </p:nvSpPr>
              <p:spPr bwMode="auto">
                <a:xfrm>
                  <a:off x="2202" y="2116"/>
                  <a:ext cx="31" cy="2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5" y="0"/>
                    </a:cxn>
                    <a:cxn ang="0">
                      <a:pos x="13" y="3"/>
                    </a:cxn>
                    <a:cxn ang="0">
                      <a:pos x="10" y="8"/>
                    </a:cxn>
                    <a:cxn ang="0">
                      <a:pos x="5" y="10"/>
                    </a:cxn>
                    <a:cxn ang="0">
                      <a:pos x="0" y="10"/>
                    </a:cxn>
                    <a:cxn ang="0">
                      <a:pos x="0" y="25"/>
                    </a:cxn>
                    <a:cxn ang="0">
                      <a:pos x="10" y="23"/>
                    </a:cxn>
                    <a:cxn ang="0">
                      <a:pos x="20" y="17"/>
                    </a:cxn>
                    <a:cxn ang="0">
                      <a:pos x="28" y="9"/>
                    </a:cxn>
                    <a:cxn ang="0">
                      <a:pos x="30" y="0"/>
                    </a:cxn>
                    <a:cxn ang="0">
                      <a:pos x="31" y="0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1" h="25">
                      <a:moveTo>
                        <a:pt x="14" y="0"/>
                      </a:moveTo>
                      <a:lnTo>
                        <a:pt x="15" y="0"/>
                      </a:ln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25"/>
                      </a:lnTo>
                      <a:lnTo>
                        <a:pt x="10" y="23"/>
                      </a:lnTo>
                      <a:lnTo>
                        <a:pt x="20" y="17"/>
                      </a:lnTo>
                      <a:lnTo>
                        <a:pt x="28" y="9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3" name="Freeform 153"/>
                <p:cNvSpPr>
                  <a:spLocks/>
                </p:cNvSpPr>
                <p:nvPr/>
              </p:nvSpPr>
              <p:spPr bwMode="auto">
                <a:xfrm>
                  <a:off x="2206" y="2091"/>
                  <a:ext cx="27" cy="25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5" y="14"/>
                    </a:cxn>
                    <a:cxn ang="0">
                      <a:pos x="7" y="16"/>
                    </a:cxn>
                    <a:cxn ang="0">
                      <a:pos x="10" y="20"/>
                    </a:cxn>
                    <a:cxn ang="0">
                      <a:pos x="10" y="25"/>
                    </a:cxn>
                    <a:cxn ang="0">
                      <a:pos x="27" y="25"/>
                    </a:cxn>
                    <a:cxn ang="0">
                      <a:pos x="25" y="16"/>
                    </a:cxn>
                    <a:cxn ang="0">
                      <a:pos x="20" y="8"/>
                    </a:cxn>
                    <a:cxn ang="0">
                      <a:pos x="1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7" h="2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5" y="14"/>
                      </a:lnTo>
                      <a:lnTo>
                        <a:pt x="7" y="16"/>
                      </a:lnTo>
                      <a:lnTo>
                        <a:pt x="10" y="20"/>
                      </a:lnTo>
                      <a:lnTo>
                        <a:pt x="10" y="25"/>
                      </a:lnTo>
                      <a:lnTo>
                        <a:pt x="27" y="25"/>
                      </a:lnTo>
                      <a:lnTo>
                        <a:pt x="25" y="16"/>
                      </a:lnTo>
                      <a:lnTo>
                        <a:pt x="20" y="8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4" name="Freeform 154"/>
                <p:cNvSpPr>
                  <a:spLocks/>
                </p:cNvSpPr>
                <p:nvPr/>
              </p:nvSpPr>
              <p:spPr bwMode="auto">
                <a:xfrm>
                  <a:off x="2175" y="2091"/>
                  <a:ext cx="31" cy="24"/>
                </a:xfrm>
                <a:custGeom>
                  <a:avLst/>
                  <a:gdLst/>
                  <a:ahLst/>
                  <a:cxnLst>
                    <a:cxn ang="0">
                      <a:pos x="17" y="24"/>
                    </a:cxn>
                    <a:cxn ang="0">
                      <a:pos x="16" y="24"/>
                    </a:cxn>
                    <a:cxn ang="0">
                      <a:pos x="18" y="21"/>
                    </a:cxn>
                    <a:cxn ang="0">
                      <a:pos x="21" y="16"/>
                    </a:cxn>
                    <a:cxn ang="0">
                      <a:pos x="26" y="14"/>
                    </a:cxn>
                    <a:cxn ang="0">
                      <a:pos x="31" y="14"/>
                    </a:cxn>
                    <a:cxn ang="0">
                      <a:pos x="31" y="0"/>
                    </a:cxn>
                    <a:cxn ang="0">
                      <a:pos x="21" y="2"/>
                    </a:cxn>
                    <a:cxn ang="0">
                      <a:pos x="11" y="8"/>
                    </a:cxn>
                    <a:cxn ang="0">
                      <a:pos x="3" y="15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17" y="24"/>
                    </a:cxn>
                  </a:cxnLst>
                  <a:rect l="0" t="0" r="r" b="b"/>
                  <a:pathLst>
                    <a:path w="31" h="24">
                      <a:moveTo>
                        <a:pt x="17" y="24"/>
                      </a:moveTo>
                      <a:lnTo>
                        <a:pt x="16" y="24"/>
                      </a:lnTo>
                      <a:lnTo>
                        <a:pt x="18" y="21"/>
                      </a:lnTo>
                      <a:lnTo>
                        <a:pt x="21" y="16"/>
                      </a:lnTo>
                      <a:lnTo>
                        <a:pt x="26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  <a:lnTo>
                        <a:pt x="21" y="2"/>
                      </a:lnTo>
                      <a:lnTo>
                        <a:pt x="11" y="8"/>
                      </a:lnTo>
                      <a:lnTo>
                        <a:pt x="3" y="15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5" name="Freeform 155"/>
                <p:cNvSpPr>
                  <a:spLocks/>
                </p:cNvSpPr>
                <p:nvPr/>
              </p:nvSpPr>
              <p:spPr bwMode="auto">
                <a:xfrm>
                  <a:off x="2175" y="2115"/>
                  <a:ext cx="27" cy="26"/>
                </a:xfrm>
                <a:custGeom>
                  <a:avLst/>
                  <a:gdLst/>
                  <a:ahLst/>
                  <a:cxnLst>
                    <a:cxn ang="0">
                      <a:pos x="27" y="11"/>
                    </a:cxn>
                    <a:cxn ang="0">
                      <a:pos x="27" y="11"/>
                    </a:cxn>
                    <a:cxn ang="0">
                      <a:pos x="22" y="11"/>
                    </a:cxn>
                    <a:cxn ang="0">
                      <a:pos x="20" y="9"/>
                    </a:cxn>
                    <a:cxn ang="0">
                      <a:pos x="17" y="5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2" y="9"/>
                    </a:cxn>
                    <a:cxn ang="0">
                      <a:pos x="7" y="18"/>
                    </a:cxn>
                    <a:cxn ang="0">
                      <a:pos x="17" y="24"/>
                    </a:cxn>
                    <a:cxn ang="0">
                      <a:pos x="27" y="26"/>
                    </a:cxn>
                    <a:cxn ang="0">
                      <a:pos x="27" y="26"/>
                    </a:cxn>
                    <a:cxn ang="0">
                      <a:pos x="27" y="11"/>
                    </a:cxn>
                  </a:cxnLst>
                  <a:rect l="0" t="0" r="r" b="b"/>
                  <a:pathLst>
                    <a:path w="27" h="26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2" y="11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9"/>
                      </a:lnTo>
                      <a:lnTo>
                        <a:pt x="7" y="18"/>
                      </a:lnTo>
                      <a:lnTo>
                        <a:pt x="17" y="24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6" name="Freeform 156"/>
                <p:cNvSpPr>
                  <a:spLocks/>
                </p:cNvSpPr>
                <p:nvPr/>
              </p:nvSpPr>
              <p:spPr bwMode="auto">
                <a:xfrm>
                  <a:off x="2294" y="2041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155" y="175"/>
                    </a:cxn>
                    <a:cxn ang="0">
                      <a:pos x="133" y="176"/>
                    </a:cxn>
                    <a:cxn ang="0">
                      <a:pos x="110" y="173"/>
                    </a:cxn>
                    <a:cxn ang="0">
                      <a:pos x="88" y="167"/>
                    </a:cxn>
                    <a:cxn ang="0">
                      <a:pos x="67" y="159"/>
                    </a:cxn>
                    <a:cxn ang="0">
                      <a:pos x="47" y="148"/>
                    </a:cxn>
                    <a:cxn ang="0">
                      <a:pos x="30" y="133"/>
                    </a:cxn>
                    <a:cxn ang="0">
                      <a:pos x="17" y="118"/>
                    </a:cxn>
                    <a:cxn ang="0">
                      <a:pos x="7" y="101"/>
                    </a:cxn>
                    <a:cxn ang="0">
                      <a:pos x="2" y="83"/>
                    </a:cxn>
                    <a:cxn ang="0">
                      <a:pos x="0" y="66"/>
                    </a:cxn>
                    <a:cxn ang="0">
                      <a:pos x="4" y="50"/>
                    </a:cxn>
                    <a:cxn ang="0">
                      <a:pos x="12" y="35"/>
                    </a:cxn>
                    <a:cxn ang="0">
                      <a:pos x="23" y="23"/>
                    </a:cxn>
                    <a:cxn ang="0">
                      <a:pos x="38" y="13"/>
                    </a:cxn>
                    <a:cxn ang="0">
                      <a:pos x="57" y="6"/>
                    </a:cxn>
                    <a:cxn ang="0">
                      <a:pos x="78" y="1"/>
                    </a:cxn>
                    <a:cxn ang="0">
                      <a:pos x="100" y="0"/>
                    </a:cxn>
                    <a:cxn ang="0">
                      <a:pos x="124" y="4"/>
                    </a:cxn>
                    <a:cxn ang="0">
                      <a:pos x="147" y="9"/>
                    </a:cxn>
                    <a:cxn ang="0">
                      <a:pos x="168" y="18"/>
                    </a:cxn>
                    <a:cxn ang="0">
                      <a:pos x="187" y="29"/>
                    </a:cxn>
                    <a:cxn ang="0">
                      <a:pos x="203" y="42"/>
                    </a:cxn>
                    <a:cxn ang="0">
                      <a:pos x="217" y="59"/>
                    </a:cxn>
                    <a:cxn ang="0">
                      <a:pos x="227" y="76"/>
                    </a:cxn>
                    <a:cxn ang="0">
                      <a:pos x="232" y="94"/>
                    </a:cxn>
                    <a:cxn ang="0">
                      <a:pos x="233" y="111"/>
                    </a:cxn>
                    <a:cxn ang="0">
                      <a:pos x="229" y="126"/>
                    </a:cxn>
                    <a:cxn ang="0">
                      <a:pos x="222" y="141"/>
                    </a:cxn>
                    <a:cxn ang="0">
                      <a:pos x="210" y="154"/>
                    </a:cxn>
                    <a:cxn ang="0">
                      <a:pos x="195" y="163"/>
                    </a:cxn>
                    <a:cxn ang="0">
                      <a:pos x="177" y="171"/>
                    </a:cxn>
                    <a:cxn ang="0">
                      <a:pos x="155" y="175"/>
                    </a:cxn>
                  </a:cxnLst>
                  <a:rect l="0" t="0" r="r" b="b"/>
                  <a:pathLst>
                    <a:path w="233" h="176">
                      <a:moveTo>
                        <a:pt x="155" y="175"/>
                      </a:moveTo>
                      <a:lnTo>
                        <a:pt x="133" y="176"/>
                      </a:lnTo>
                      <a:lnTo>
                        <a:pt x="110" y="173"/>
                      </a:lnTo>
                      <a:lnTo>
                        <a:pt x="88" y="167"/>
                      </a:lnTo>
                      <a:lnTo>
                        <a:pt x="67" y="159"/>
                      </a:lnTo>
                      <a:lnTo>
                        <a:pt x="47" y="148"/>
                      </a:lnTo>
                      <a:lnTo>
                        <a:pt x="30" y="133"/>
                      </a:lnTo>
                      <a:lnTo>
                        <a:pt x="17" y="118"/>
                      </a:lnTo>
                      <a:lnTo>
                        <a:pt x="7" y="101"/>
                      </a:lnTo>
                      <a:lnTo>
                        <a:pt x="2" y="83"/>
                      </a:lnTo>
                      <a:lnTo>
                        <a:pt x="0" y="66"/>
                      </a:lnTo>
                      <a:lnTo>
                        <a:pt x="4" y="50"/>
                      </a:lnTo>
                      <a:lnTo>
                        <a:pt x="12" y="35"/>
                      </a:lnTo>
                      <a:lnTo>
                        <a:pt x="23" y="23"/>
                      </a:lnTo>
                      <a:lnTo>
                        <a:pt x="38" y="13"/>
                      </a:lnTo>
                      <a:lnTo>
                        <a:pt x="57" y="6"/>
                      </a:lnTo>
                      <a:lnTo>
                        <a:pt x="78" y="1"/>
                      </a:lnTo>
                      <a:lnTo>
                        <a:pt x="100" y="0"/>
                      </a:lnTo>
                      <a:lnTo>
                        <a:pt x="124" y="4"/>
                      </a:lnTo>
                      <a:lnTo>
                        <a:pt x="147" y="9"/>
                      </a:lnTo>
                      <a:lnTo>
                        <a:pt x="168" y="18"/>
                      </a:lnTo>
                      <a:lnTo>
                        <a:pt x="187" y="29"/>
                      </a:lnTo>
                      <a:lnTo>
                        <a:pt x="203" y="42"/>
                      </a:lnTo>
                      <a:lnTo>
                        <a:pt x="217" y="59"/>
                      </a:lnTo>
                      <a:lnTo>
                        <a:pt x="227" y="76"/>
                      </a:lnTo>
                      <a:lnTo>
                        <a:pt x="232" y="94"/>
                      </a:lnTo>
                      <a:lnTo>
                        <a:pt x="233" y="111"/>
                      </a:lnTo>
                      <a:lnTo>
                        <a:pt x="229" y="126"/>
                      </a:lnTo>
                      <a:lnTo>
                        <a:pt x="222" y="141"/>
                      </a:lnTo>
                      <a:lnTo>
                        <a:pt x="210" y="154"/>
                      </a:lnTo>
                      <a:lnTo>
                        <a:pt x="195" y="163"/>
                      </a:lnTo>
                      <a:lnTo>
                        <a:pt x="177" y="171"/>
                      </a:lnTo>
                      <a:lnTo>
                        <a:pt x="155" y="1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7" name="Freeform 157"/>
                <p:cNvSpPr>
                  <a:spLocks/>
                </p:cNvSpPr>
                <p:nvPr/>
              </p:nvSpPr>
              <p:spPr bwMode="auto">
                <a:xfrm>
                  <a:off x="2293" y="2140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0" y="22"/>
                    </a:cxn>
                    <a:cxn ang="0">
                      <a:pos x="25" y="39"/>
                    </a:cxn>
                    <a:cxn ang="0">
                      <a:pos x="43" y="54"/>
                    </a:cxn>
                    <a:cxn ang="0">
                      <a:pos x="64" y="66"/>
                    </a:cxn>
                    <a:cxn ang="0">
                      <a:pos x="86" y="74"/>
                    </a:cxn>
                    <a:cxn ang="0">
                      <a:pos x="110" y="81"/>
                    </a:cxn>
                    <a:cxn ang="0">
                      <a:pos x="134" y="84"/>
                    </a:cxn>
                    <a:cxn ang="0">
                      <a:pos x="156" y="83"/>
                    </a:cxn>
                    <a:cxn ang="0">
                      <a:pos x="156" y="70"/>
                    </a:cxn>
                    <a:cxn ang="0">
                      <a:pos x="134" y="71"/>
                    </a:cxn>
                    <a:cxn ang="0">
                      <a:pos x="113" y="68"/>
                    </a:cxn>
                    <a:cxn ang="0">
                      <a:pos x="91" y="62"/>
                    </a:cxn>
                    <a:cxn ang="0">
                      <a:pos x="71" y="54"/>
                    </a:cxn>
                    <a:cxn ang="0">
                      <a:pos x="53" y="44"/>
                    </a:cxn>
                    <a:cxn ang="0">
                      <a:pos x="38" y="30"/>
                    </a:cxn>
                    <a:cxn ang="0">
                      <a:pos x="25" y="1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6" h="8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0" y="22"/>
                      </a:lnTo>
                      <a:lnTo>
                        <a:pt x="25" y="39"/>
                      </a:lnTo>
                      <a:lnTo>
                        <a:pt x="43" y="54"/>
                      </a:lnTo>
                      <a:lnTo>
                        <a:pt x="64" y="66"/>
                      </a:lnTo>
                      <a:lnTo>
                        <a:pt x="86" y="74"/>
                      </a:lnTo>
                      <a:lnTo>
                        <a:pt x="110" y="81"/>
                      </a:lnTo>
                      <a:lnTo>
                        <a:pt x="134" y="84"/>
                      </a:lnTo>
                      <a:lnTo>
                        <a:pt x="156" y="83"/>
                      </a:lnTo>
                      <a:lnTo>
                        <a:pt x="156" y="70"/>
                      </a:lnTo>
                      <a:lnTo>
                        <a:pt x="134" y="71"/>
                      </a:lnTo>
                      <a:lnTo>
                        <a:pt x="113" y="68"/>
                      </a:lnTo>
                      <a:lnTo>
                        <a:pt x="91" y="62"/>
                      </a:lnTo>
                      <a:lnTo>
                        <a:pt x="71" y="54"/>
                      </a:lnTo>
                      <a:lnTo>
                        <a:pt x="53" y="44"/>
                      </a:lnTo>
                      <a:lnTo>
                        <a:pt x="38" y="30"/>
                      </a:lnTo>
                      <a:lnTo>
                        <a:pt x="25" y="1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8" name="Freeform 158"/>
                <p:cNvSpPr>
                  <a:spLocks/>
                </p:cNvSpPr>
                <p:nvPr/>
              </p:nvSpPr>
              <p:spPr bwMode="auto">
                <a:xfrm>
                  <a:off x="2287" y="2036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61" y="4"/>
                    </a:cxn>
                    <a:cxn ang="0">
                      <a:pos x="41" y="13"/>
                    </a:cxn>
                    <a:cxn ang="0">
                      <a:pos x="24" y="24"/>
                    </a:cxn>
                    <a:cxn ang="0">
                      <a:pos x="11" y="37"/>
                    </a:cxn>
                    <a:cxn ang="0">
                      <a:pos x="4" y="54"/>
                    </a:cxn>
                    <a:cxn ang="0">
                      <a:pos x="0" y="71"/>
                    </a:cxn>
                    <a:cxn ang="0">
                      <a:pos x="1" y="89"/>
                    </a:cxn>
                    <a:cxn ang="0">
                      <a:pos x="6" y="108"/>
                    </a:cxn>
                    <a:cxn ang="0">
                      <a:pos x="21" y="104"/>
                    </a:cxn>
                    <a:cxn ang="0">
                      <a:pos x="16" y="87"/>
                    </a:cxn>
                    <a:cxn ang="0">
                      <a:pos x="15" y="71"/>
                    </a:cxn>
                    <a:cxn ang="0">
                      <a:pos x="19" y="56"/>
                    </a:cxn>
                    <a:cxn ang="0">
                      <a:pos x="26" y="43"/>
                    </a:cxn>
                    <a:cxn ang="0">
                      <a:pos x="36" y="32"/>
                    </a:cxn>
                    <a:cxn ang="0">
                      <a:pos x="49" y="23"/>
                    </a:cxn>
                    <a:cxn ang="0">
                      <a:pos x="66" y="17"/>
                    </a:cxn>
                    <a:cxn ang="0">
                      <a:pos x="85" y="13"/>
                    </a:cxn>
                    <a:cxn ang="0">
                      <a:pos x="85" y="1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108">
                      <a:moveTo>
                        <a:pt x="85" y="0"/>
                      </a:moveTo>
                      <a:lnTo>
                        <a:pt x="85" y="0"/>
                      </a:lnTo>
                      <a:lnTo>
                        <a:pt x="61" y="4"/>
                      </a:lnTo>
                      <a:lnTo>
                        <a:pt x="41" y="13"/>
                      </a:lnTo>
                      <a:lnTo>
                        <a:pt x="24" y="24"/>
                      </a:lnTo>
                      <a:lnTo>
                        <a:pt x="11" y="37"/>
                      </a:lnTo>
                      <a:lnTo>
                        <a:pt x="4" y="54"/>
                      </a:lnTo>
                      <a:lnTo>
                        <a:pt x="0" y="71"/>
                      </a:lnTo>
                      <a:lnTo>
                        <a:pt x="1" y="89"/>
                      </a:lnTo>
                      <a:lnTo>
                        <a:pt x="6" y="108"/>
                      </a:lnTo>
                      <a:lnTo>
                        <a:pt x="21" y="104"/>
                      </a:lnTo>
                      <a:lnTo>
                        <a:pt x="16" y="87"/>
                      </a:lnTo>
                      <a:lnTo>
                        <a:pt x="15" y="71"/>
                      </a:lnTo>
                      <a:lnTo>
                        <a:pt x="19" y="56"/>
                      </a:lnTo>
                      <a:lnTo>
                        <a:pt x="26" y="43"/>
                      </a:lnTo>
                      <a:lnTo>
                        <a:pt x="36" y="32"/>
                      </a:lnTo>
                      <a:lnTo>
                        <a:pt x="49" y="23"/>
                      </a:lnTo>
                      <a:lnTo>
                        <a:pt x="66" y="17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9" name="Freeform 159"/>
                <p:cNvSpPr>
                  <a:spLocks/>
                </p:cNvSpPr>
                <p:nvPr/>
              </p:nvSpPr>
              <p:spPr bwMode="auto">
                <a:xfrm>
                  <a:off x="2372" y="2035"/>
                  <a:ext cx="156" cy="84"/>
                </a:xfrm>
                <a:custGeom>
                  <a:avLst/>
                  <a:gdLst/>
                  <a:ahLst/>
                  <a:cxnLst>
                    <a:cxn ang="0">
                      <a:pos x="156" y="80"/>
                    </a:cxn>
                    <a:cxn ang="0">
                      <a:pos x="156" y="80"/>
                    </a:cxn>
                    <a:cxn ang="0">
                      <a:pos x="146" y="62"/>
                    </a:cxn>
                    <a:cxn ang="0">
                      <a:pos x="131" y="44"/>
                    </a:cxn>
                    <a:cxn ang="0">
                      <a:pos x="114" y="30"/>
                    </a:cxn>
                    <a:cxn ang="0">
                      <a:pos x="94" y="19"/>
                    </a:cxn>
                    <a:cxn ang="0">
                      <a:pos x="71" y="9"/>
                    </a:cxn>
                    <a:cxn ang="0">
                      <a:pos x="47" y="3"/>
                    </a:cxn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4"/>
                    </a:cxn>
                    <a:cxn ang="0">
                      <a:pos x="22" y="13"/>
                    </a:cxn>
                    <a:cxn ang="0">
                      <a:pos x="45" y="16"/>
                    </a:cxn>
                    <a:cxn ang="0">
                      <a:pos x="66" y="21"/>
                    </a:cxn>
                    <a:cxn ang="0">
                      <a:pos x="86" y="29"/>
                    </a:cxn>
                    <a:cxn ang="0">
                      <a:pos x="104" y="40"/>
                    </a:cxn>
                    <a:cxn ang="0">
                      <a:pos x="119" y="53"/>
                    </a:cxn>
                    <a:cxn ang="0">
                      <a:pos x="131" y="68"/>
                    </a:cxn>
                    <a:cxn ang="0">
                      <a:pos x="141" y="84"/>
                    </a:cxn>
                    <a:cxn ang="0">
                      <a:pos x="141" y="84"/>
                    </a:cxn>
                    <a:cxn ang="0">
                      <a:pos x="156" y="80"/>
                    </a:cxn>
                  </a:cxnLst>
                  <a:rect l="0" t="0" r="r" b="b"/>
                  <a:pathLst>
                    <a:path w="156" h="84">
                      <a:moveTo>
                        <a:pt x="156" y="80"/>
                      </a:moveTo>
                      <a:lnTo>
                        <a:pt x="156" y="80"/>
                      </a:lnTo>
                      <a:lnTo>
                        <a:pt x="146" y="62"/>
                      </a:lnTo>
                      <a:lnTo>
                        <a:pt x="131" y="44"/>
                      </a:lnTo>
                      <a:lnTo>
                        <a:pt x="114" y="30"/>
                      </a:lnTo>
                      <a:lnTo>
                        <a:pt x="94" y="19"/>
                      </a:lnTo>
                      <a:lnTo>
                        <a:pt x="71" y="9"/>
                      </a:lnTo>
                      <a:lnTo>
                        <a:pt x="47" y="3"/>
                      </a:lnTo>
                      <a:lnTo>
                        <a:pt x="22" y="0"/>
                      </a:lnTo>
                      <a:lnTo>
                        <a:pt x="0" y="1"/>
                      </a:lnTo>
                      <a:lnTo>
                        <a:pt x="0" y="14"/>
                      </a:lnTo>
                      <a:lnTo>
                        <a:pt x="22" y="13"/>
                      </a:lnTo>
                      <a:lnTo>
                        <a:pt x="45" y="16"/>
                      </a:lnTo>
                      <a:lnTo>
                        <a:pt x="66" y="21"/>
                      </a:lnTo>
                      <a:lnTo>
                        <a:pt x="86" y="29"/>
                      </a:lnTo>
                      <a:lnTo>
                        <a:pt x="104" y="40"/>
                      </a:lnTo>
                      <a:lnTo>
                        <a:pt x="119" y="53"/>
                      </a:lnTo>
                      <a:lnTo>
                        <a:pt x="131" y="68"/>
                      </a:lnTo>
                      <a:lnTo>
                        <a:pt x="141" y="84"/>
                      </a:lnTo>
                      <a:lnTo>
                        <a:pt x="141" y="84"/>
                      </a:lnTo>
                      <a:lnTo>
                        <a:pt x="15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0" name="Freeform 160"/>
                <p:cNvSpPr>
                  <a:spLocks/>
                </p:cNvSpPr>
                <p:nvPr/>
              </p:nvSpPr>
              <p:spPr bwMode="auto">
                <a:xfrm>
                  <a:off x="2449" y="2115"/>
                  <a:ext cx="85" cy="108"/>
                </a:xfrm>
                <a:custGeom>
                  <a:avLst/>
                  <a:gdLst/>
                  <a:ahLst/>
                  <a:cxnLst>
                    <a:cxn ang="0">
                      <a:pos x="0" y="108"/>
                    </a:cxn>
                    <a:cxn ang="0">
                      <a:pos x="0" y="108"/>
                    </a:cxn>
                    <a:cxn ang="0">
                      <a:pos x="24" y="103"/>
                    </a:cxn>
                    <a:cxn ang="0">
                      <a:pos x="44" y="94"/>
                    </a:cxn>
                    <a:cxn ang="0">
                      <a:pos x="62" y="84"/>
                    </a:cxn>
                    <a:cxn ang="0">
                      <a:pos x="74" y="70"/>
                    </a:cxn>
                    <a:cxn ang="0">
                      <a:pos x="82" y="54"/>
                    </a:cxn>
                    <a:cxn ang="0">
                      <a:pos x="85" y="37"/>
                    </a:cxn>
                    <a:cxn ang="0">
                      <a:pos x="84" y="19"/>
                    </a:cxn>
                    <a:cxn ang="0">
                      <a:pos x="79" y="0"/>
                    </a:cxn>
                    <a:cxn ang="0">
                      <a:pos x="64" y="4"/>
                    </a:cxn>
                    <a:cxn ang="0">
                      <a:pos x="69" y="21"/>
                    </a:cxn>
                    <a:cxn ang="0">
                      <a:pos x="70" y="37"/>
                    </a:cxn>
                    <a:cxn ang="0">
                      <a:pos x="67" y="50"/>
                    </a:cxn>
                    <a:cxn ang="0">
                      <a:pos x="59" y="64"/>
                    </a:cxn>
                    <a:cxn ang="0">
                      <a:pos x="49" y="76"/>
                    </a:cxn>
                    <a:cxn ang="0">
                      <a:pos x="37" y="84"/>
                    </a:cxn>
                    <a:cxn ang="0">
                      <a:pos x="19" y="91"/>
                    </a:cxn>
                    <a:cxn ang="0">
                      <a:pos x="0" y="95"/>
                    </a:cxn>
                    <a:cxn ang="0">
                      <a:pos x="0" y="95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85" h="108">
                      <a:moveTo>
                        <a:pt x="0" y="108"/>
                      </a:moveTo>
                      <a:lnTo>
                        <a:pt x="0" y="108"/>
                      </a:lnTo>
                      <a:lnTo>
                        <a:pt x="24" y="103"/>
                      </a:lnTo>
                      <a:lnTo>
                        <a:pt x="44" y="94"/>
                      </a:lnTo>
                      <a:lnTo>
                        <a:pt x="62" y="84"/>
                      </a:lnTo>
                      <a:lnTo>
                        <a:pt x="74" y="70"/>
                      </a:lnTo>
                      <a:lnTo>
                        <a:pt x="82" y="54"/>
                      </a:lnTo>
                      <a:lnTo>
                        <a:pt x="85" y="37"/>
                      </a:lnTo>
                      <a:lnTo>
                        <a:pt x="84" y="19"/>
                      </a:lnTo>
                      <a:lnTo>
                        <a:pt x="79" y="0"/>
                      </a:lnTo>
                      <a:lnTo>
                        <a:pt x="64" y="4"/>
                      </a:lnTo>
                      <a:lnTo>
                        <a:pt x="69" y="21"/>
                      </a:lnTo>
                      <a:lnTo>
                        <a:pt x="70" y="37"/>
                      </a:lnTo>
                      <a:lnTo>
                        <a:pt x="67" y="50"/>
                      </a:lnTo>
                      <a:lnTo>
                        <a:pt x="59" y="64"/>
                      </a:lnTo>
                      <a:lnTo>
                        <a:pt x="49" y="76"/>
                      </a:lnTo>
                      <a:lnTo>
                        <a:pt x="37" y="84"/>
                      </a:lnTo>
                      <a:lnTo>
                        <a:pt x="19" y="91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1" name="Freeform 161"/>
                <p:cNvSpPr>
                  <a:spLocks/>
                </p:cNvSpPr>
                <p:nvPr/>
              </p:nvSpPr>
              <p:spPr bwMode="auto">
                <a:xfrm>
                  <a:off x="2351" y="2092"/>
                  <a:ext cx="41" cy="34"/>
                </a:xfrm>
                <a:custGeom>
                  <a:avLst/>
                  <a:gdLst/>
                  <a:ahLst/>
                  <a:cxnLst>
                    <a:cxn ang="0">
                      <a:pos x="27" y="34"/>
                    </a:cxn>
                    <a:cxn ang="0">
                      <a:pos x="20" y="33"/>
                    </a:cxn>
                    <a:cxn ang="0">
                      <a:pos x="12" y="31"/>
                    </a:cxn>
                    <a:cxn ang="0">
                      <a:pos x="5" y="26"/>
                    </a:cxn>
                    <a:cxn ang="0">
                      <a:pos x="1" y="20"/>
                    </a:cxn>
                    <a:cxn ang="0">
                      <a:pos x="0" y="13"/>
                    </a:cxn>
                    <a:cxn ang="0">
                      <a:pos x="1" y="7"/>
                    </a:cxn>
                    <a:cxn ang="0">
                      <a:pos x="6" y="3"/>
                    </a:cxn>
                    <a:cxn ang="0">
                      <a:pos x="12" y="0"/>
                    </a:cxn>
                    <a:cxn ang="0">
                      <a:pos x="21" y="1"/>
                    </a:cxn>
                    <a:cxn ang="0">
                      <a:pos x="28" y="4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1" y="22"/>
                    </a:cxn>
                    <a:cxn ang="0">
                      <a:pos x="40" y="27"/>
                    </a:cxn>
                    <a:cxn ang="0">
                      <a:pos x="35" y="32"/>
                    </a:cxn>
                    <a:cxn ang="0">
                      <a:pos x="27" y="34"/>
                    </a:cxn>
                  </a:cxnLst>
                  <a:rect l="0" t="0" r="r" b="b"/>
                  <a:pathLst>
                    <a:path w="41" h="34">
                      <a:moveTo>
                        <a:pt x="27" y="34"/>
                      </a:moveTo>
                      <a:lnTo>
                        <a:pt x="20" y="33"/>
                      </a:lnTo>
                      <a:lnTo>
                        <a:pt x="12" y="31"/>
                      </a:lnTo>
                      <a:lnTo>
                        <a:pt x="5" y="26"/>
                      </a:lnTo>
                      <a:lnTo>
                        <a:pt x="1" y="20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6" y="3"/>
                      </a:lnTo>
                      <a:lnTo>
                        <a:pt x="12" y="0"/>
                      </a:lnTo>
                      <a:lnTo>
                        <a:pt x="21" y="1"/>
                      </a:lnTo>
                      <a:lnTo>
                        <a:pt x="28" y="4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1" y="22"/>
                      </a:lnTo>
                      <a:lnTo>
                        <a:pt x="40" y="27"/>
                      </a:lnTo>
                      <a:lnTo>
                        <a:pt x="35" y="32"/>
                      </a:lnTo>
                      <a:lnTo>
                        <a:pt x="27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2" name="Freeform 162"/>
                <p:cNvSpPr>
                  <a:spLocks/>
                </p:cNvSpPr>
                <p:nvPr/>
              </p:nvSpPr>
              <p:spPr bwMode="auto">
                <a:xfrm>
                  <a:off x="2344" y="2110"/>
                  <a:ext cx="34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5" y="12"/>
                    </a:cxn>
                    <a:cxn ang="0">
                      <a:pos x="15" y="19"/>
                    </a:cxn>
                    <a:cxn ang="0">
                      <a:pos x="25" y="22"/>
                    </a:cxn>
                    <a:cxn ang="0">
                      <a:pos x="34" y="23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23" y="7"/>
                    </a:cxn>
                    <a:cxn ang="0">
                      <a:pos x="1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4" h="2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5" y="19"/>
                      </a:lnTo>
                      <a:lnTo>
                        <a:pt x="25" y="22"/>
                      </a:lnTo>
                      <a:lnTo>
                        <a:pt x="34" y="23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3" name="Freeform 163"/>
                <p:cNvSpPr>
                  <a:spLocks/>
                </p:cNvSpPr>
                <p:nvPr/>
              </p:nvSpPr>
              <p:spPr bwMode="auto">
                <a:xfrm>
                  <a:off x="2342" y="2085"/>
                  <a:ext cx="22" cy="29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0" y="5"/>
                    </a:cxn>
                    <a:cxn ang="0">
                      <a:pos x="2" y="11"/>
                    </a:cxn>
                    <a:cxn ang="0">
                      <a:pos x="0" y="20"/>
                    </a:cxn>
                    <a:cxn ang="0">
                      <a:pos x="2" y="29"/>
                    </a:cxn>
                    <a:cxn ang="0">
                      <a:pos x="17" y="25"/>
                    </a:cxn>
                    <a:cxn ang="0">
                      <a:pos x="17" y="20"/>
                    </a:cxn>
                    <a:cxn ang="0">
                      <a:pos x="17" y="17"/>
                    </a:cxn>
                    <a:cxn ang="0">
                      <a:pos x="20" y="15"/>
                    </a:cxn>
                    <a:cxn ang="0">
                      <a:pos x="22" y="13"/>
                    </a:cxn>
                    <a:cxn ang="0">
                      <a:pos x="21" y="13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2" h="29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0" y="5"/>
                      </a:lnTo>
                      <a:lnTo>
                        <a:pt x="2" y="11"/>
                      </a:lnTo>
                      <a:lnTo>
                        <a:pt x="0" y="20"/>
                      </a:lnTo>
                      <a:lnTo>
                        <a:pt x="2" y="29"/>
                      </a:lnTo>
                      <a:lnTo>
                        <a:pt x="17" y="25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20" y="15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4" name="Freeform 164"/>
                <p:cNvSpPr>
                  <a:spLocks/>
                </p:cNvSpPr>
                <p:nvPr/>
              </p:nvSpPr>
              <p:spPr bwMode="auto">
                <a:xfrm>
                  <a:off x="2363" y="2085"/>
                  <a:ext cx="35" cy="24"/>
                </a:xfrm>
                <a:custGeom>
                  <a:avLst/>
                  <a:gdLst/>
                  <a:ahLst/>
                  <a:cxnLst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30" y="12"/>
                    </a:cxn>
                    <a:cxn ang="0">
                      <a:pos x="20" y="6"/>
                    </a:cxn>
                    <a:cxn ang="0">
                      <a:pos x="11" y="1"/>
                    </a:cxn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6" y="14"/>
                    </a:cxn>
                    <a:cxn ang="0">
                      <a:pos x="13" y="16"/>
                    </a:cxn>
                    <a:cxn ang="0">
                      <a:pos x="18" y="20"/>
                    </a:cxn>
                    <a:cxn ang="0">
                      <a:pos x="20" y="24"/>
                    </a:cxn>
                    <a:cxn ang="0">
                      <a:pos x="20" y="24"/>
                    </a:cxn>
                    <a:cxn ang="0">
                      <a:pos x="35" y="20"/>
                    </a:cxn>
                  </a:cxnLst>
                  <a:rect l="0" t="0" r="r" b="b"/>
                  <a:pathLst>
                    <a:path w="35" h="24"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0" y="12"/>
                      </a:lnTo>
                      <a:lnTo>
                        <a:pt x="20" y="6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3" y="16"/>
                      </a:lnTo>
                      <a:lnTo>
                        <a:pt x="18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3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5" name="Freeform 165"/>
                <p:cNvSpPr>
                  <a:spLocks/>
                </p:cNvSpPr>
                <p:nvPr/>
              </p:nvSpPr>
              <p:spPr bwMode="auto">
                <a:xfrm>
                  <a:off x="2378" y="2105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3" y="24"/>
                    </a:cxn>
                    <a:cxn ang="0">
                      <a:pos x="20" y="17"/>
                    </a:cxn>
                    <a:cxn ang="0">
                      <a:pos x="23" y="9"/>
                    </a:cxn>
                    <a:cxn ang="0">
                      <a:pos x="20" y="0"/>
                    </a:cxn>
                    <a:cxn ang="0">
                      <a:pos x="5" y="4"/>
                    </a:cxn>
                    <a:cxn ang="0">
                      <a:pos x="5" y="9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2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13" y="24"/>
                      </a:lnTo>
                      <a:lnTo>
                        <a:pt x="20" y="17"/>
                      </a:lnTo>
                      <a:lnTo>
                        <a:pt x="23" y="9"/>
                      </a:lnTo>
                      <a:lnTo>
                        <a:pt x="20" y="0"/>
                      </a:lnTo>
                      <a:lnTo>
                        <a:pt x="5" y="4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6" name="Freeform 166"/>
                <p:cNvSpPr>
                  <a:spLocks/>
                </p:cNvSpPr>
                <p:nvPr/>
              </p:nvSpPr>
              <p:spPr bwMode="auto">
                <a:xfrm>
                  <a:off x="2743" y="2232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4" y="12"/>
                    </a:cxn>
                    <a:cxn ang="0">
                      <a:pos x="5" y="14"/>
                    </a:cxn>
                    <a:cxn ang="0">
                      <a:pos x="20" y="8"/>
                    </a:cxn>
                    <a:cxn ang="0">
                      <a:pos x="19" y="6"/>
                    </a:cxn>
                    <a:cxn ang="0">
                      <a:pos x="15" y="3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13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0" h="14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20" y="8"/>
                      </a:lnTo>
                      <a:lnTo>
                        <a:pt x="19" y="6"/>
                      </a:lnTo>
                      <a:lnTo>
                        <a:pt x="15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7" name="Freeform 167"/>
                <p:cNvSpPr>
                  <a:spLocks/>
                </p:cNvSpPr>
                <p:nvPr/>
              </p:nvSpPr>
              <p:spPr bwMode="auto">
                <a:xfrm>
                  <a:off x="2618" y="2198"/>
                  <a:ext cx="138" cy="4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9" y="13"/>
                    </a:cxn>
                    <a:cxn ang="0">
                      <a:pos x="38" y="14"/>
                    </a:cxn>
                    <a:cxn ang="0">
                      <a:pos x="55" y="15"/>
                    </a:cxn>
                    <a:cxn ang="0">
                      <a:pos x="73" y="18"/>
                    </a:cxn>
                    <a:cxn ang="0">
                      <a:pos x="88" y="22"/>
                    </a:cxn>
                    <a:cxn ang="0">
                      <a:pos x="101" y="28"/>
                    </a:cxn>
                    <a:cxn ang="0">
                      <a:pos x="114" y="34"/>
                    </a:cxn>
                    <a:cxn ang="0">
                      <a:pos x="125" y="42"/>
                    </a:cxn>
                    <a:cxn ang="0">
                      <a:pos x="138" y="34"/>
                    </a:cxn>
                    <a:cxn ang="0">
                      <a:pos x="124" y="24"/>
                    </a:cxn>
                    <a:cxn ang="0">
                      <a:pos x="109" y="15"/>
                    </a:cxn>
                    <a:cxn ang="0">
                      <a:pos x="93" y="9"/>
                    </a:cxn>
                    <a:cxn ang="0">
                      <a:pos x="75" y="6"/>
                    </a:cxn>
                    <a:cxn ang="0">
                      <a:pos x="55" y="3"/>
                    </a:cxn>
                    <a:cxn ang="0">
                      <a:pos x="38" y="2"/>
                    </a:cxn>
                    <a:cxn ang="0">
                      <a:pos x="19" y="1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8" h="42">
                      <a:moveTo>
                        <a:pt x="0" y="12"/>
                      </a:moveTo>
                      <a:lnTo>
                        <a:pt x="19" y="13"/>
                      </a:lnTo>
                      <a:lnTo>
                        <a:pt x="38" y="14"/>
                      </a:lnTo>
                      <a:lnTo>
                        <a:pt x="55" y="15"/>
                      </a:lnTo>
                      <a:lnTo>
                        <a:pt x="73" y="18"/>
                      </a:lnTo>
                      <a:lnTo>
                        <a:pt x="88" y="22"/>
                      </a:lnTo>
                      <a:lnTo>
                        <a:pt x="101" y="28"/>
                      </a:lnTo>
                      <a:lnTo>
                        <a:pt x="114" y="34"/>
                      </a:lnTo>
                      <a:lnTo>
                        <a:pt x="125" y="42"/>
                      </a:lnTo>
                      <a:lnTo>
                        <a:pt x="138" y="34"/>
                      </a:lnTo>
                      <a:lnTo>
                        <a:pt x="124" y="24"/>
                      </a:lnTo>
                      <a:lnTo>
                        <a:pt x="109" y="15"/>
                      </a:lnTo>
                      <a:lnTo>
                        <a:pt x="93" y="9"/>
                      </a:lnTo>
                      <a:lnTo>
                        <a:pt x="75" y="6"/>
                      </a:lnTo>
                      <a:lnTo>
                        <a:pt x="55" y="3"/>
                      </a:lnTo>
                      <a:lnTo>
                        <a:pt x="38" y="2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8" name="Freeform 168"/>
                <p:cNvSpPr>
                  <a:spLocks/>
                </p:cNvSpPr>
                <p:nvPr/>
              </p:nvSpPr>
              <p:spPr bwMode="auto">
                <a:xfrm>
                  <a:off x="2757" y="2113"/>
                  <a:ext cx="49" cy="2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5" y="15"/>
                    </a:cxn>
                    <a:cxn ang="0">
                      <a:pos x="7" y="14"/>
                    </a:cxn>
                    <a:cxn ang="0">
                      <a:pos x="14" y="13"/>
                    </a:cxn>
                    <a:cxn ang="0">
                      <a:pos x="19" y="12"/>
                    </a:cxn>
                    <a:cxn ang="0">
                      <a:pos x="25" y="12"/>
                    </a:cxn>
                    <a:cxn ang="0">
                      <a:pos x="29" y="13"/>
                    </a:cxn>
                    <a:cxn ang="0">
                      <a:pos x="31" y="14"/>
                    </a:cxn>
                    <a:cxn ang="0">
                      <a:pos x="32" y="15"/>
                    </a:cxn>
                    <a:cxn ang="0">
                      <a:pos x="34" y="20"/>
                    </a:cxn>
                    <a:cxn ang="0">
                      <a:pos x="49" y="20"/>
                    </a:cxn>
                    <a:cxn ang="0">
                      <a:pos x="47" y="11"/>
                    </a:cxn>
                    <a:cxn ang="0">
                      <a:pos x="41" y="4"/>
                    </a:cxn>
                    <a:cxn ang="0">
                      <a:pos x="34" y="1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1"/>
                    </a:cxn>
                    <a:cxn ang="0">
                      <a:pos x="5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49" h="20">
                      <a:moveTo>
                        <a:pt x="5" y="15"/>
                      </a:moveTo>
                      <a:lnTo>
                        <a:pt x="5" y="15"/>
                      </a:lnTo>
                      <a:lnTo>
                        <a:pt x="7" y="14"/>
                      </a:lnTo>
                      <a:lnTo>
                        <a:pt x="14" y="13"/>
                      </a:lnTo>
                      <a:lnTo>
                        <a:pt x="19" y="12"/>
                      </a:lnTo>
                      <a:lnTo>
                        <a:pt x="25" y="12"/>
                      </a:lnTo>
                      <a:lnTo>
                        <a:pt x="29" y="13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4" y="20"/>
                      </a:lnTo>
                      <a:lnTo>
                        <a:pt x="49" y="20"/>
                      </a:lnTo>
                      <a:lnTo>
                        <a:pt x="47" y="11"/>
                      </a:lnTo>
                      <a:lnTo>
                        <a:pt x="41" y="4"/>
                      </a:lnTo>
                      <a:lnTo>
                        <a:pt x="34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9" name="Freeform 169"/>
                <p:cNvSpPr>
                  <a:spLocks/>
                </p:cNvSpPr>
                <p:nvPr/>
              </p:nvSpPr>
              <p:spPr bwMode="auto">
                <a:xfrm>
                  <a:off x="2738" y="2116"/>
                  <a:ext cx="28" cy="70"/>
                </a:xfrm>
                <a:custGeom>
                  <a:avLst/>
                  <a:gdLst/>
                  <a:ahLst/>
                  <a:cxnLst>
                    <a:cxn ang="0">
                      <a:pos x="23" y="70"/>
                    </a:cxn>
                    <a:cxn ang="0">
                      <a:pos x="28" y="58"/>
                    </a:cxn>
                    <a:cxn ang="0">
                      <a:pos x="28" y="48"/>
                    </a:cxn>
                    <a:cxn ang="0">
                      <a:pos x="24" y="39"/>
                    </a:cxn>
                    <a:cxn ang="0">
                      <a:pos x="19" y="31"/>
                    </a:cxn>
                    <a:cxn ang="0">
                      <a:pos x="15" y="25"/>
                    </a:cxn>
                    <a:cxn ang="0">
                      <a:pos x="15" y="20"/>
                    </a:cxn>
                    <a:cxn ang="0">
                      <a:pos x="18" y="16"/>
                    </a:cxn>
                    <a:cxn ang="0">
                      <a:pos x="24" y="12"/>
                    </a:cxn>
                    <a:cxn ang="0">
                      <a:pos x="19" y="0"/>
                    </a:cxn>
                    <a:cxn ang="0">
                      <a:pos x="5" y="7"/>
                    </a:cxn>
                    <a:cxn ang="0">
                      <a:pos x="0" y="18"/>
                    </a:cxn>
                    <a:cxn ang="0">
                      <a:pos x="0" y="27"/>
                    </a:cxn>
                    <a:cxn ang="0">
                      <a:pos x="4" y="35"/>
                    </a:cxn>
                    <a:cxn ang="0">
                      <a:pos x="9" y="43"/>
                    </a:cxn>
                    <a:cxn ang="0">
                      <a:pos x="13" y="50"/>
                    </a:cxn>
                    <a:cxn ang="0">
                      <a:pos x="13" y="56"/>
                    </a:cxn>
                    <a:cxn ang="0">
                      <a:pos x="10" y="62"/>
                    </a:cxn>
                    <a:cxn ang="0">
                      <a:pos x="23" y="70"/>
                    </a:cxn>
                  </a:cxnLst>
                  <a:rect l="0" t="0" r="r" b="b"/>
                  <a:pathLst>
                    <a:path w="28" h="70">
                      <a:moveTo>
                        <a:pt x="23" y="70"/>
                      </a:moveTo>
                      <a:lnTo>
                        <a:pt x="28" y="58"/>
                      </a:lnTo>
                      <a:lnTo>
                        <a:pt x="28" y="48"/>
                      </a:lnTo>
                      <a:lnTo>
                        <a:pt x="24" y="39"/>
                      </a:lnTo>
                      <a:lnTo>
                        <a:pt x="19" y="31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8" y="16"/>
                      </a:lnTo>
                      <a:lnTo>
                        <a:pt x="24" y="12"/>
                      </a:lnTo>
                      <a:lnTo>
                        <a:pt x="19" y="0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4" y="35"/>
                      </a:lnTo>
                      <a:lnTo>
                        <a:pt x="9" y="43"/>
                      </a:lnTo>
                      <a:lnTo>
                        <a:pt x="13" y="50"/>
                      </a:lnTo>
                      <a:lnTo>
                        <a:pt x="13" y="56"/>
                      </a:lnTo>
                      <a:lnTo>
                        <a:pt x="10" y="62"/>
                      </a:lnTo>
                      <a:lnTo>
                        <a:pt x="2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0" name="Freeform 170"/>
                <p:cNvSpPr>
                  <a:spLocks/>
                </p:cNvSpPr>
                <p:nvPr/>
              </p:nvSpPr>
              <p:spPr bwMode="auto">
                <a:xfrm>
                  <a:off x="2321" y="1941"/>
                  <a:ext cx="163" cy="98"/>
                </a:xfrm>
                <a:custGeom>
                  <a:avLst/>
                  <a:gdLst/>
                  <a:ahLst/>
                  <a:cxnLst>
                    <a:cxn ang="0">
                      <a:pos x="163" y="98"/>
                    </a:cxn>
                    <a:cxn ang="0">
                      <a:pos x="155" y="85"/>
                    </a:cxn>
                    <a:cxn ang="0">
                      <a:pos x="141" y="73"/>
                    </a:cxn>
                    <a:cxn ang="0">
                      <a:pos x="121" y="62"/>
                    </a:cxn>
                    <a:cxn ang="0">
                      <a:pos x="98" y="51"/>
                    </a:cxn>
                    <a:cxn ang="0">
                      <a:pos x="73" y="43"/>
                    </a:cxn>
                    <a:cxn ang="0">
                      <a:pos x="48" y="38"/>
                    </a:cxn>
                    <a:cxn ang="0">
                      <a:pos x="23" y="37"/>
                    </a:cxn>
                    <a:cxn ang="0">
                      <a:pos x="0" y="38"/>
                    </a:cxn>
                    <a:cxn ang="0">
                      <a:pos x="3" y="29"/>
                    </a:cxn>
                    <a:cxn ang="0">
                      <a:pos x="7" y="20"/>
                    </a:cxn>
                    <a:cxn ang="0">
                      <a:pos x="8" y="10"/>
                    </a:cxn>
                    <a:cxn ang="0">
                      <a:pos x="6" y="0"/>
                    </a:cxn>
                    <a:cxn ang="0">
                      <a:pos x="36" y="5"/>
                    </a:cxn>
                    <a:cxn ang="0">
                      <a:pos x="62" y="12"/>
                    </a:cxn>
                    <a:cxn ang="0">
                      <a:pos x="86" y="23"/>
                    </a:cxn>
                    <a:cxn ang="0">
                      <a:pos x="106" y="35"/>
                    </a:cxn>
                    <a:cxn ang="0">
                      <a:pos x="123" y="49"/>
                    </a:cxn>
                    <a:cxn ang="0">
                      <a:pos x="138" y="65"/>
                    </a:cxn>
                    <a:cxn ang="0">
                      <a:pos x="152" y="81"/>
                    </a:cxn>
                    <a:cxn ang="0">
                      <a:pos x="163" y="98"/>
                    </a:cxn>
                  </a:cxnLst>
                  <a:rect l="0" t="0" r="r" b="b"/>
                  <a:pathLst>
                    <a:path w="163" h="98">
                      <a:moveTo>
                        <a:pt x="163" y="98"/>
                      </a:moveTo>
                      <a:lnTo>
                        <a:pt x="155" y="85"/>
                      </a:lnTo>
                      <a:lnTo>
                        <a:pt x="141" y="73"/>
                      </a:lnTo>
                      <a:lnTo>
                        <a:pt x="121" y="62"/>
                      </a:lnTo>
                      <a:lnTo>
                        <a:pt x="98" y="51"/>
                      </a:lnTo>
                      <a:lnTo>
                        <a:pt x="73" y="43"/>
                      </a:lnTo>
                      <a:lnTo>
                        <a:pt x="48" y="38"/>
                      </a:lnTo>
                      <a:lnTo>
                        <a:pt x="23" y="37"/>
                      </a:ln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7" y="20"/>
                      </a:lnTo>
                      <a:lnTo>
                        <a:pt x="8" y="10"/>
                      </a:lnTo>
                      <a:lnTo>
                        <a:pt x="6" y="0"/>
                      </a:lnTo>
                      <a:lnTo>
                        <a:pt x="36" y="5"/>
                      </a:lnTo>
                      <a:lnTo>
                        <a:pt x="62" y="12"/>
                      </a:lnTo>
                      <a:lnTo>
                        <a:pt x="86" y="23"/>
                      </a:lnTo>
                      <a:lnTo>
                        <a:pt x="106" y="35"/>
                      </a:lnTo>
                      <a:lnTo>
                        <a:pt x="123" y="49"/>
                      </a:lnTo>
                      <a:lnTo>
                        <a:pt x="138" y="65"/>
                      </a:lnTo>
                      <a:lnTo>
                        <a:pt x="152" y="81"/>
                      </a:lnTo>
                      <a:lnTo>
                        <a:pt x="163" y="98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1" name="Freeform 171"/>
                <p:cNvSpPr>
                  <a:spLocks/>
                </p:cNvSpPr>
                <p:nvPr/>
              </p:nvSpPr>
              <p:spPr bwMode="auto">
                <a:xfrm>
                  <a:off x="2311" y="1971"/>
                  <a:ext cx="181" cy="70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1" y="14"/>
                    </a:cxn>
                    <a:cxn ang="0">
                      <a:pos x="33" y="14"/>
                    </a:cxn>
                    <a:cxn ang="0">
                      <a:pos x="57" y="14"/>
                    </a:cxn>
                    <a:cxn ang="0">
                      <a:pos x="81" y="19"/>
                    </a:cxn>
                    <a:cxn ang="0">
                      <a:pos x="106" y="27"/>
                    </a:cxn>
                    <a:cxn ang="0">
                      <a:pos x="127" y="37"/>
                    </a:cxn>
                    <a:cxn ang="0">
                      <a:pos x="146" y="48"/>
                    </a:cxn>
                    <a:cxn ang="0">
                      <a:pos x="158" y="59"/>
                    </a:cxn>
                    <a:cxn ang="0">
                      <a:pos x="166" y="70"/>
                    </a:cxn>
                    <a:cxn ang="0">
                      <a:pos x="181" y="66"/>
                    </a:cxn>
                    <a:cxn ang="0">
                      <a:pos x="171" y="51"/>
                    </a:cxn>
                    <a:cxn ang="0">
                      <a:pos x="156" y="38"/>
                    </a:cxn>
                    <a:cxn ang="0">
                      <a:pos x="135" y="26"/>
                    </a:cxn>
                    <a:cxn ang="0">
                      <a:pos x="111" y="15"/>
                    </a:cxn>
                    <a:cxn ang="0">
                      <a:pos x="86" y="7"/>
                    </a:cxn>
                    <a:cxn ang="0">
                      <a:pos x="60" y="2"/>
                    </a:cxn>
                    <a:cxn ang="0">
                      <a:pos x="33" y="0"/>
                    </a:cxn>
                    <a:cxn ang="0">
                      <a:pos x="8" y="2"/>
                    </a:cxn>
                    <a:cxn ang="0">
                      <a:pos x="17" y="9"/>
                    </a:cxn>
                    <a:cxn ang="0">
                      <a:pos x="2" y="7"/>
                    </a:cxn>
                    <a:cxn ang="0">
                      <a:pos x="0" y="16"/>
                    </a:cxn>
                    <a:cxn ang="0">
                      <a:pos x="11" y="14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81" h="70">
                      <a:moveTo>
                        <a:pt x="2" y="7"/>
                      </a:moveTo>
                      <a:lnTo>
                        <a:pt x="11" y="14"/>
                      </a:lnTo>
                      <a:lnTo>
                        <a:pt x="33" y="14"/>
                      </a:lnTo>
                      <a:lnTo>
                        <a:pt x="57" y="14"/>
                      </a:lnTo>
                      <a:lnTo>
                        <a:pt x="81" y="19"/>
                      </a:lnTo>
                      <a:lnTo>
                        <a:pt x="106" y="27"/>
                      </a:lnTo>
                      <a:lnTo>
                        <a:pt x="127" y="37"/>
                      </a:lnTo>
                      <a:lnTo>
                        <a:pt x="146" y="48"/>
                      </a:lnTo>
                      <a:lnTo>
                        <a:pt x="158" y="59"/>
                      </a:lnTo>
                      <a:lnTo>
                        <a:pt x="166" y="70"/>
                      </a:lnTo>
                      <a:lnTo>
                        <a:pt x="181" y="66"/>
                      </a:lnTo>
                      <a:lnTo>
                        <a:pt x="171" y="51"/>
                      </a:lnTo>
                      <a:lnTo>
                        <a:pt x="156" y="38"/>
                      </a:lnTo>
                      <a:lnTo>
                        <a:pt x="135" y="26"/>
                      </a:lnTo>
                      <a:lnTo>
                        <a:pt x="111" y="15"/>
                      </a:lnTo>
                      <a:lnTo>
                        <a:pt x="86" y="7"/>
                      </a:lnTo>
                      <a:lnTo>
                        <a:pt x="60" y="2"/>
                      </a:lnTo>
                      <a:lnTo>
                        <a:pt x="33" y="0"/>
                      </a:lnTo>
                      <a:lnTo>
                        <a:pt x="8" y="2"/>
                      </a:lnTo>
                      <a:lnTo>
                        <a:pt x="17" y="9"/>
                      </a:lnTo>
                      <a:lnTo>
                        <a:pt x="2" y="7"/>
                      </a:lnTo>
                      <a:lnTo>
                        <a:pt x="0" y="16"/>
                      </a:lnTo>
                      <a:lnTo>
                        <a:pt x="11" y="14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2" name="Freeform 172"/>
                <p:cNvSpPr>
                  <a:spLocks/>
                </p:cNvSpPr>
                <p:nvPr/>
              </p:nvSpPr>
              <p:spPr bwMode="auto">
                <a:xfrm>
                  <a:off x="2312" y="1933"/>
                  <a:ext cx="26" cy="47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7" y="11"/>
                    </a:cxn>
                    <a:cxn ang="0">
                      <a:pos x="9" y="18"/>
                    </a:cxn>
                    <a:cxn ang="0">
                      <a:pos x="9" y="27"/>
                    </a:cxn>
                    <a:cxn ang="0">
                      <a:pos x="5" y="35"/>
                    </a:cxn>
                    <a:cxn ang="0">
                      <a:pos x="1" y="45"/>
                    </a:cxn>
                    <a:cxn ang="0">
                      <a:pos x="16" y="47"/>
                    </a:cxn>
                    <a:cxn ang="0">
                      <a:pos x="20" y="39"/>
                    </a:cxn>
                    <a:cxn ang="0">
                      <a:pos x="24" y="29"/>
                    </a:cxn>
                    <a:cxn ang="0">
                      <a:pos x="26" y="18"/>
                    </a:cxn>
                    <a:cxn ang="0">
                      <a:pos x="22" y="5"/>
                    </a:cxn>
                    <a:cxn ang="0">
                      <a:pos x="15" y="14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7" y="11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26" h="47">
                      <a:moveTo>
                        <a:pt x="15" y="2"/>
                      </a:moveTo>
                      <a:lnTo>
                        <a:pt x="7" y="11"/>
                      </a:lnTo>
                      <a:lnTo>
                        <a:pt x="9" y="18"/>
                      </a:lnTo>
                      <a:lnTo>
                        <a:pt x="9" y="27"/>
                      </a:lnTo>
                      <a:lnTo>
                        <a:pt x="5" y="35"/>
                      </a:lnTo>
                      <a:lnTo>
                        <a:pt x="1" y="45"/>
                      </a:lnTo>
                      <a:lnTo>
                        <a:pt x="16" y="47"/>
                      </a:lnTo>
                      <a:lnTo>
                        <a:pt x="20" y="39"/>
                      </a:lnTo>
                      <a:lnTo>
                        <a:pt x="24" y="29"/>
                      </a:lnTo>
                      <a:lnTo>
                        <a:pt x="26" y="18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3" name="Freeform 173"/>
                <p:cNvSpPr>
                  <a:spLocks/>
                </p:cNvSpPr>
                <p:nvPr/>
              </p:nvSpPr>
              <p:spPr bwMode="auto">
                <a:xfrm>
                  <a:off x="2327" y="1935"/>
                  <a:ext cx="165" cy="107"/>
                </a:xfrm>
                <a:custGeom>
                  <a:avLst/>
                  <a:gdLst/>
                  <a:ahLst/>
                  <a:cxnLst>
                    <a:cxn ang="0">
                      <a:pos x="150" y="106"/>
                    </a:cxn>
                    <a:cxn ang="0">
                      <a:pos x="165" y="101"/>
                    </a:cxn>
                    <a:cxn ang="0">
                      <a:pos x="152" y="84"/>
                    </a:cxn>
                    <a:cxn ang="0">
                      <a:pos x="139" y="67"/>
                    </a:cxn>
                    <a:cxn ang="0">
                      <a:pos x="124" y="51"/>
                    </a:cxn>
                    <a:cxn ang="0">
                      <a:pos x="105" y="36"/>
                    </a:cxn>
                    <a:cxn ang="0">
                      <a:pos x="84" y="24"/>
                    </a:cxn>
                    <a:cxn ang="0">
                      <a:pos x="59" y="12"/>
                    </a:cxn>
                    <a:cxn ang="0">
                      <a:pos x="31" y="5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29" y="17"/>
                    </a:cxn>
                    <a:cxn ang="0">
                      <a:pos x="54" y="25"/>
                    </a:cxn>
                    <a:cxn ang="0">
                      <a:pos x="76" y="34"/>
                    </a:cxn>
                    <a:cxn ang="0">
                      <a:pos x="95" y="46"/>
                    </a:cxn>
                    <a:cxn ang="0">
                      <a:pos x="111" y="59"/>
                    </a:cxn>
                    <a:cxn ang="0">
                      <a:pos x="126" y="75"/>
                    </a:cxn>
                    <a:cxn ang="0">
                      <a:pos x="140" y="90"/>
                    </a:cxn>
                    <a:cxn ang="0">
                      <a:pos x="150" y="107"/>
                    </a:cxn>
                    <a:cxn ang="0">
                      <a:pos x="165" y="102"/>
                    </a:cxn>
                    <a:cxn ang="0">
                      <a:pos x="150" y="106"/>
                    </a:cxn>
                  </a:cxnLst>
                  <a:rect l="0" t="0" r="r" b="b"/>
                  <a:pathLst>
                    <a:path w="165" h="107">
                      <a:moveTo>
                        <a:pt x="150" y="106"/>
                      </a:moveTo>
                      <a:lnTo>
                        <a:pt x="165" y="101"/>
                      </a:lnTo>
                      <a:lnTo>
                        <a:pt x="152" y="84"/>
                      </a:lnTo>
                      <a:lnTo>
                        <a:pt x="139" y="67"/>
                      </a:lnTo>
                      <a:lnTo>
                        <a:pt x="124" y="51"/>
                      </a:lnTo>
                      <a:lnTo>
                        <a:pt x="105" y="36"/>
                      </a:lnTo>
                      <a:lnTo>
                        <a:pt x="84" y="24"/>
                      </a:lnTo>
                      <a:lnTo>
                        <a:pt x="59" y="12"/>
                      </a:lnTo>
                      <a:lnTo>
                        <a:pt x="31" y="5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9" y="17"/>
                      </a:lnTo>
                      <a:lnTo>
                        <a:pt x="54" y="25"/>
                      </a:lnTo>
                      <a:lnTo>
                        <a:pt x="76" y="34"/>
                      </a:lnTo>
                      <a:lnTo>
                        <a:pt x="95" y="46"/>
                      </a:lnTo>
                      <a:lnTo>
                        <a:pt x="111" y="59"/>
                      </a:lnTo>
                      <a:lnTo>
                        <a:pt x="126" y="75"/>
                      </a:lnTo>
                      <a:lnTo>
                        <a:pt x="140" y="90"/>
                      </a:lnTo>
                      <a:lnTo>
                        <a:pt x="150" y="107"/>
                      </a:lnTo>
                      <a:lnTo>
                        <a:pt x="165" y="102"/>
                      </a:lnTo>
                      <a:lnTo>
                        <a:pt x="15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4" name="Freeform 174"/>
                <p:cNvSpPr>
                  <a:spLocks/>
                </p:cNvSpPr>
                <p:nvPr/>
              </p:nvSpPr>
              <p:spPr bwMode="auto">
                <a:xfrm>
                  <a:off x="1735" y="1790"/>
                  <a:ext cx="1079" cy="388"/>
                </a:xfrm>
                <a:custGeom>
                  <a:avLst/>
                  <a:gdLst/>
                  <a:ahLst/>
                  <a:cxnLst>
                    <a:cxn ang="0">
                      <a:pos x="633" y="21"/>
                    </a:cxn>
                    <a:cxn ang="0">
                      <a:pos x="659" y="2"/>
                    </a:cxn>
                    <a:cxn ang="0">
                      <a:pos x="721" y="2"/>
                    </a:cxn>
                    <a:cxn ang="0">
                      <a:pos x="731" y="35"/>
                    </a:cxn>
                    <a:cxn ang="0">
                      <a:pos x="752" y="50"/>
                    </a:cxn>
                    <a:cxn ang="0">
                      <a:pos x="768" y="68"/>
                    </a:cxn>
                    <a:cxn ang="0">
                      <a:pos x="842" y="69"/>
                    </a:cxn>
                    <a:cxn ang="0">
                      <a:pos x="904" y="83"/>
                    </a:cxn>
                    <a:cxn ang="0">
                      <a:pos x="924" y="117"/>
                    </a:cxn>
                    <a:cxn ang="0">
                      <a:pos x="927" y="155"/>
                    </a:cxn>
                    <a:cxn ang="0">
                      <a:pos x="988" y="199"/>
                    </a:cxn>
                    <a:cxn ang="0">
                      <a:pos x="1063" y="240"/>
                    </a:cxn>
                    <a:cxn ang="0">
                      <a:pos x="1064" y="255"/>
                    </a:cxn>
                    <a:cxn ang="0">
                      <a:pos x="1042" y="248"/>
                    </a:cxn>
                    <a:cxn ang="0">
                      <a:pos x="1026" y="248"/>
                    </a:cxn>
                    <a:cxn ang="0">
                      <a:pos x="1009" y="282"/>
                    </a:cxn>
                    <a:cxn ang="0">
                      <a:pos x="1029" y="320"/>
                    </a:cxn>
                    <a:cxn ang="0">
                      <a:pos x="1022" y="343"/>
                    </a:cxn>
                    <a:cxn ang="0">
                      <a:pos x="1002" y="340"/>
                    </a:cxn>
                    <a:cxn ang="0">
                      <a:pos x="981" y="333"/>
                    </a:cxn>
                    <a:cxn ang="0">
                      <a:pos x="946" y="298"/>
                    </a:cxn>
                    <a:cxn ang="0">
                      <a:pos x="898" y="250"/>
                    </a:cxn>
                    <a:cxn ang="0">
                      <a:pos x="836" y="214"/>
                    </a:cxn>
                    <a:cxn ang="0">
                      <a:pos x="829" y="246"/>
                    </a:cxn>
                    <a:cxn ang="0">
                      <a:pos x="778" y="216"/>
                    </a:cxn>
                    <a:cxn ang="0">
                      <a:pos x="703" y="152"/>
                    </a:cxn>
                    <a:cxn ang="0">
                      <a:pos x="642" y="83"/>
                    </a:cxn>
                    <a:cxn ang="0">
                      <a:pos x="534" y="112"/>
                    </a:cxn>
                    <a:cxn ang="0">
                      <a:pos x="425" y="143"/>
                    </a:cxn>
                    <a:cxn ang="0">
                      <a:pos x="320" y="184"/>
                    </a:cxn>
                    <a:cxn ang="0">
                      <a:pos x="227" y="247"/>
                    </a:cxn>
                    <a:cxn ang="0">
                      <a:pos x="155" y="346"/>
                    </a:cxn>
                    <a:cxn ang="0">
                      <a:pos x="122" y="355"/>
                    </a:cxn>
                    <a:cxn ang="0">
                      <a:pos x="116" y="328"/>
                    </a:cxn>
                    <a:cxn ang="0">
                      <a:pos x="68" y="345"/>
                    </a:cxn>
                    <a:cxn ang="0">
                      <a:pos x="21" y="362"/>
                    </a:cxn>
                    <a:cxn ang="0">
                      <a:pos x="6" y="332"/>
                    </a:cxn>
                    <a:cxn ang="0">
                      <a:pos x="53" y="292"/>
                    </a:cxn>
                    <a:cxn ang="0">
                      <a:pos x="71" y="243"/>
                    </a:cxn>
                    <a:cxn ang="0">
                      <a:pos x="72" y="232"/>
                    </a:cxn>
                    <a:cxn ang="0">
                      <a:pos x="95" y="206"/>
                    </a:cxn>
                    <a:cxn ang="0">
                      <a:pos x="121" y="197"/>
                    </a:cxn>
                    <a:cxn ang="0">
                      <a:pos x="157" y="145"/>
                    </a:cxn>
                    <a:cxn ang="0">
                      <a:pos x="196" y="100"/>
                    </a:cxn>
                    <a:cxn ang="0">
                      <a:pos x="241" y="98"/>
                    </a:cxn>
                    <a:cxn ang="0">
                      <a:pos x="296" y="98"/>
                    </a:cxn>
                    <a:cxn ang="0">
                      <a:pos x="377" y="95"/>
                    </a:cxn>
                    <a:cxn ang="0">
                      <a:pos x="468" y="86"/>
                    </a:cxn>
                    <a:cxn ang="0">
                      <a:pos x="551" y="68"/>
                    </a:cxn>
                  </a:cxnLst>
                  <a:rect l="0" t="0" r="r" b="b"/>
                  <a:pathLst>
                    <a:path w="1079" h="388">
                      <a:moveTo>
                        <a:pt x="593" y="50"/>
                      </a:moveTo>
                      <a:lnTo>
                        <a:pt x="618" y="34"/>
                      </a:lnTo>
                      <a:lnTo>
                        <a:pt x="633" y="21"/>
                      </a:lnTo>
                      <a:lnTo>
                        <a:pt x="643" y="12"/>
                      </a:lnTo>
                      <a:lnTo>
                        <a:pt x="651" y="6"/>
                      </a:lnTo>
                      <a:lnTo>
                        <a:pt x="659" y="2"/>
                      </a:lnTo>
                      <a:lnTo>
                        <a:pt x="672" y="0"/>
                      </a:lnTo>
                      <a:lnTo>
                        <a:pt x="691" y="1"/>
                      </a:lnTo>
                      <a:lnTo>
                        <a:pt x="721" y="2"/>
                      </a:lnTo>
                      <a:lnTo>
                        <a:pt x="719" y="16"/>
                      </a:lnTo>
                      <a:lnTo>
                        <a:pt x="723" y="26"/>
                      </a:lnTo>
                      <a:lnTo>
                        <a:pt x="731" y="35"/>
                      </a:lnTo>
                      <a:lnTo>
                        <a:pt x="741" y="41"/>
                      </a:lnTo>
                      <a:lnTo>
                        <a:pt x="748" y="45"/>
                      </a:lnTo>
                      <a:lnTo>
                        <a:pt x="752" y="50"/>
                      </a:lnTo>
                      <a:lnTo>
                        <a:pt x="751" y="55"/>
                      </a:lnTo>
                      <a:lnTo>
                        <a:pt x="742" y="62"/>
                      </a:lnTo>
                      <a:lnTo>
                        <a:pt x="768" y="68"/>
                      </a:lnTo>
                      <a:lnTo>
                        <a:pt x="793" y="70"/>
                      </a:lnTo>
                      <a:lnTo>
                        <a:pt x="818" y="70"/>
                      </a:lnTo>
                      <a:lnTo>
                        <a:pt x="842" y="69"/>
                      </a:lnTo>
                      <a:lnTo>
                        <a:pt x="864" y="69"/>
                      </a:lnTo>
                      <a:lnTo>
                        <a:pt x="884" y="73"/>
                      </a:lnTo>
                      <a:lnTo>
                        <a:pt x="904" y="83"/>
                      </a:lnTo>
                      <a:lnTo>
                        <a:pt x="922" y="100"/>
                      </a:lnTo>
                      <a:lnTo>
                        <a:pt x="924" y="107"/>
                      </a:lnTo>
                      <a:lnTo>
                        <a:pt x="924" y="117"/>
                      </a:lnTo>
                      <a:lnTo>
                        <a:pt x="923" y="128"/>
                      </a:lnTo>
                      <a:lnTo>
                        <a:pt x="922" y="134"/>
                      </a:lnTo>
                      <a:lnTo>
                        <a:pt x="927" y="155"/>
                      </a:lnTo>
                      <a:lnTo>
                        <a:pt x="942" y="172"/>
                      </a:lnTo>
                      <a:lnTo>
                        <a:pt x="963" y="186"/>
                      </a:lnTo>
                      <a:lnTo>
                        <a:pt x="988" y="199"/>
                      </a:lnTo>
                      <a:lnTo>
                        <a:pt x="1014" y="212"/>
                      </a:lnTo>
                      <a:lnTo>
                        <a:pt x="1041" y="224"/>
                      </a:lnTo>
                      <a:lnTo>
                        <a:pt x="1063" y="240"/>
                      </a:lnTo>
                      <a:lnTo>
                        <a:pt x="1079" y="259"/>
                      </a:lnTo>
                      <a:lnTo>
                        <a:pt x="1072" y="257"/>
                      </a:lnTo>
                      <a:lnTo>
                        <a:pt x="1064" y="255"/>
                      </a:lnTo>
                      <a:lnTo>
                        <a:pt x="1057" y="252"/>
                      </a:lnTo>
                      <a:lnTo>
                        <a:pt x="1049" y="250"/>
                      </a:lnTo>
                      <a:lnTo>
                        <a:pt x="1042" y="248"/>
                      </a:lnTo>
                      <a:lnTo>
                        <a:pt x="1036" y="247"/>
                      </a:lnTo>
                      <a:lnTo>
                        <a:pt x="1031" y="247"/>
                      </a:lnTo>
                      <a:lnTo>
                        <a:pt x="1026" y="248"/>
                      </a:lnTo>
                      <a:lnTo>
                        <a:pt x="1012" y="259"/>
                      </a:lnTo>
                      <a:lnTo>
                        <a:pt x="1007" y="270"/>
                      </a:lnTo>
                      <a:lnTo>
                        <a:pt x="1009" y="282"/>
                      </a:lnTo>
                      <a:lnTo>
                        <a:pt x="1016" y="294"/>
                      </a:lnTo>
                      <a:lnTo>
                        <a:pt x="1024" y="308"/>
                      </a:lnTo>
                      <a:lnTo>
                        <a:pt x="1029" y="320"/>
                      </a:lnTo>
                      <a:lnTo>
                        <a:pt x="1031" y="331"/>
                      </a:lnTo>
                      <a:lnTo>
                        <a:pt x="1024" y="342"/>
                      </a:lnTo>
                      <a:lnTo>
                        <a:pt x="1022" y="343"/>
                      </a:lnTo>
                      <a:lnTo>
                        <a:pt x="1016" y="343"/>
                      </a:lnTo>
                      <a:lnTo>
                        <a:pt x="1009" y="343"/>
                      </a:lnTo>
                      <a:lnTo>
                        <a:pt x="1002" y="340"/>
                      </a:lnTo>
                      <a:lnTo>
                        <a:pt x="994" y="338"/>
                      </a:lnTo>
                      <a:lnTo>
                        <a:pt x="987" y="336"/>
                      </a:lnTo>
                      <a:lnTo>
                        <a:pt x="981" y="333"/>
                      </a:lnTo>
                      <a:lnTo>
                        <a:pt x="977" y="330"/>
                      </a:lnTo>
                      <a:lnTo>
                        <a:pt x="962" y="314"/>
                      </a:lnTo>
                      <a:lnTo>
                        <a:pt x="946" y="298"/>
                      </a:lnTo>
                      <a:lnTo>
                        <a:pt x="931" y="281"/>
                      </a:lnTo>
                      <a:lnTo>
                        <a:pt x="916" y="266"/>
                      </a:lnTo>
                      <a:lnTo>
                        <a:pt x="898" y="250"/>
                      </a:lnTo>
                      <a:lnTo>
                        <a:pt x="879" y="237"/>
                      </a:lnTo>
                      <a:lnTo>
                        <a:pt x="859" y="225"/>
                      </a:lnTo>
                      <a:lnTo>
                        <a:pt x="836" y="214"/>
                      </a:lnTo>
                      <a:lnTo>
                        <a:pt x="836" y="221"/>
                      </a:lnTo>
                      <a:lnTo>
                        <a:pt x="833" y="233"/>
                      </a:lnTo>
                      <a:lnTo>
                        <a:pt x="829" y="246"/>
                      </a:lnTo>
                      <a:lnTo>
                        <a:pt x="829" y="254"/>
                      </a:lnTo>
                      <a:lnTo>
                        <a:pt x="804" y="235"/>
                      </a:lnTo>
                      <a:lnTo>
                        <a:pt x="778" y="216"/>
                      </a:lnTo>
                      <a:lnTo>
                        <a:pt x="752" y="195"/>
                      </a:lnTo>
                      <a:lnTo>
                        <a:pt x="727" y="174"/>
                      </a:lnTo>
                      <a:lnTo>
                        <a:pt x="703" y="152"/>
                      </a:lnTo>
                      <a:lnTo>
                        <a:pt x="681" y="130"/>
                      </a:lnTo>
                      <a:lnTo>
                        <a:pt x="661" y="106"/>
                      </a:lnTo>
                      <a:lnTo>
                        <a:pt x="642" y="83"/>
                      </a:lnTo>
                      <a:lnTo>
                        <a:pt x="607" y="94"/>
                      </a:lnTo>
                      <a:lnTo>
                        <a:pt x="571" y="103"/>
                      </a:lnTo>
                      <a:lnTo>
                        <a:pt x="534" y="112"/>
                      </a:lnTo>
                      <a:lnTo>
                        <a:pt x="498" y="123"/>
                      </a:lnTo>
                      <a:lnTo>
                        <a:pt x="461" y="132"/>
                      </a:lnTo>
                      <a:lnTo>
                        <a:pt x="425" y="143"/>
                      </a:lnTo>
                      <a:lnTo>
                        <a:pt x="388" y="154"/>
                      </a:lnTo>
                      <a:lnTo>
                        <a:pt x="353" y="169"/>
                      </a:lnTo>
                      <a:lnTo>
                        <a:pt x="320" y="184"/>
                      </a:lnTo>
                      <a:lnTo>
                        <a:pt x="287" y="202"/>
                      </a:lnTo>
                      <a:lnTo>
                        <a:pt x="256" y="224"/>
                      </a:lnTo>
                      <a:lnTo>
                        <a:pt x="227" y="247"/>
                      </a:lnTo>
                      <a:lnTo>
                        <a:pt x="201" y="276"/>
                      </a:lnTo>
                      <a:lnTo>
                        <a:pt x="176" y="309"/>
                      </a:lnTo>
                      <a:lnTo>
                        <a:pt x="155" y="346"/>
                      </a:lnTo>
                      <a:lnTo>
                        <a:pt x="136" y="388"/>
                      </a:lnTo>
                      <a:lnTo>
                        <a:pt x="126" y="371"/>
                      </a:lnTo>
                      <a:lnTo>
                        <a:pt x="122" y="355"/>
                      </a:lnTo>
                      <a:lnTo>
                        <a:pt x="125" y="338"/>
                      </a:lnTo>
                      <a:lnTo>
                        <a:pt x="131" y="322"/>
                      </a:lnTo>
                      <a:lnTo>
                        <a:pt x="116" y="328"/>
                      </a:lnTo>
                      <a:lnTo>
                        <a:pt x="100" y="333"/>
                      </a:lnTo>
                      <a:lnTo>
                        <a:pt x="85" y="339"/>
                      </a:lnTo>
                      <a:lnTo>
                        <a:pt x="68" y="345"/>
                      </a:lnTo>
                      <a:lnTo>
                        <a:pt x="52" y="351"/>
                      </a:lnTo>
                      <a:lnTo>
                        <a:pt x="36" y="357"/>
                      </a:lnTo>
                      <a:lnTo>
                        <a:pt x="21" y="362"/>
                      </a:lnTo>
                      <a:lnTo>
                        <a:pt x="5" y="368"/>
                      </a:lnTo>
                      <a:lnTo>
                        <a:pt x="0" y="349"/>
                      </a:lnTo>
                      <a:lnTo>
                        <a:pt x="6" y="332"/>
                      </a:lnTo>
                      <a:lnTo>
                        <a:pt x="20" y="318"/>
                      </a:lnTo>
                      <a:lnTo>
                        <a:pt x="36" y="306"/>
                      </a:lnTo>
                      <a:lnTo>
                        <a:pt x="53" y="292"/>
                      </a:lnTo>
                      <a:lnTo>
                        <a:pt x="67" y="278"/>
                      </a:lnTo>
                      <a:lnTo>
                        <a:pt x="75" y="262"/>
                      </a:lnTo>
                      <a:lnTo>
                        <a:pt x="71" y="243"/>
                      </a:lnTo>
                      <a:lnTo>
                        <a:pt x="66" y="243"/>
                      </a:lnTo>
                      <a:lnTo>
                        <a:pt x="67" y="239"/>
                      </a:lnTo>
                      <a:lnTo>
                        <a:pt x="72" y="232"/>
                      </a:lnTo>
                      <a:lnTo>
                        <a:pt x="81" y="223"/>
                      </a:lnTo>
                      <a:lnTo>
                        <a:pt x="88" y="214"/>
                      </a:lnTo>
                      <a:lnTo>
                        <a:pt x="95" y="206"/>
                      </a:lnTo>
                      <a:lnTo>
                        <a:pt x="96" y="202"/>
                      </a:lnTo>
                      <a:lnTo>
                        <a:pt x="91" y="203"/>
                      </a:lnTo>
                      <a:lnTo>
                        <a:pt x="121" y="197"/>
                      </a:lnTo>
                      <a:lnTo>
                        <a:pt x="140" y="183"/>
                      </a:lnTo>
                      <a:lnTo>
                        <a:pt x="151" y="166"/>
                      </a:lnTo>
                      <a:lnTo>
                        <a:pt x="157" y="145"/>
                      </a:lnTo>
                      <a:lnTo>
                        <a:pt x="165" y="126"/>
                      </a:lnTo>
                      <a:lnTo>
                        <a:pt x="176" y="110"/>
                      </a:lnTo>
                      <a:lnTo>
                        <a:pt x="196" y="100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41" y="98"/>
                      </a:lnTo>
                      <a:lnTo>
                        <a:pt x="256" y="98"/>
                      </a:lnTo>
                      <a:lnTo>
                        <a:pt x="273" y="98"/>
                      </a:lnTo>
                      <a:lnTo>
                        <a:pt x="296" y="98"/>
                      </a:lnTo>
                      <a:lnTo>
                        <a:pt x="321" y="98"/>
                      </a:lnTo>
                      <a:lnTo>
                        <a:pt x="347" y="97"/>
                      </a:lnTo>
                      <a:lnTo>
                        <a:pt x="377" y="95"/>
                      </a:lnTo>
                      <a:lnTo>
                        <a:pt x="407" y="93"/>
                      </a:lnTo>
                      <a:lnTo>
                        <a:pt x="437" y="90"/>
                      </a:lnTo>
                      <a:lnTo>
                        <a:pt x="468" y="86"/>
                      </a:lnTo>
                      <a:lnTo>
                        <a:pt x="497" y="82"/>
                      </a:lnTo>
                      <a:lnTo>
                        <a:pt x="526" y="75"/>
                      </a:lnTo>
                      <a:lnTo>
                        <a:pt x="551" y="68"/>
                      </a:lnTo>
                      <a:lnTo>
                        <a:pt x="574" y="60"/>
                      </a:lnTo>
                      <a:lnTo>
                        <a:pt x="593" y="50"/>
                      </a:lnTo>
                      <a:close/>
                    </a:path>
                  </a:pathLst>
                </a:custGeom>
                <a:solidFill>
                  <a:srgbClr val="CC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5" name="Freeform 175"/>
                <p:cNvSpPr>
                  <a:spLocks/>
                </p:cNvSpPr>
                <p:nvPr/>
              </p:nvSpPr>
              <p:spPr bwMode="auto">
                <a:xfrm>
                  <a:off x="2323" y="1783"/>
                  <a:ext cx="143" cy="62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3" y="3"/>
                    </a:cxn>
                    <a:cxn ang="0">
                      <a:pos x="103" y="2"/>
                    </a:cxn>
                    <a:cxn ang="0">
                      <a:pos x="84" y="0"/>
                    </a:cxn>
                    <a:cxn ang="0">
                      <a:pos x="69" y="3"/>
                    </a:cxn>
                    <a:cxn ang="0">
                      <a:pos x="58" y="8"/>
                    </a:cxn>
                    <a:cxn ang="0">
                      <a:pos x="49" y="15"/>
                    </a:cxn>
                    <a:cxn ang="0">
                      <a:pos x="39" y="24"/>
                    </a:cxn>
                    <a:cxn ang="0">
                      <a:pos x="25" y="35"/>
                    </a:cxn>
                    <a:cxn ang="0">
                      <a:pos x="0" y="52"/>
                    </a:cxn>
                    <a:cxn ang="0">
                      <a:pos x="10" y="62"/>
                    </a:cxn>
                    <a:cxn ang="0">
                      <a:pos x="35" y="46"/>
                    </a:cxn>
                    <a:cxn ang="0">
                      <a:pos x="51" y="32"/>
                    </a:cxn>
                    <a:cxn ang="0">
                      <a:pos x="61" y="23"/>
                    </a:cxn>
                    <a:cxn ang="0">
                      <a:pos x="68" y="18"/>
                    </a:cxn>
                    <a:cxn ang="0">
                      <a:pos x="74" y="15"/>
                    </a:cxn>
                    <a:cxn ang="0">
                      <a:pos x="84" y="14"/>
                    </a:cxn>
                    <a:cxn ang="0">
                      <a:pos x="103" y="14"/>
                    </a:cxn>
                    <a:cxn ang="0">
                      <a:pos x="133" y="15"/>
                    </a:cxn>
                    <a:cxn ang="0">
                      <a:pos x="125" y="8"/>
                    </a:cxn>
                    <a:cxn ang="0">
                      <a:pos x="140" y="10"/>
                    </a:cxn>
                    <a:cxn ang="0">
                      <a:pos x="143" y="3"/>
                    </a:cxn>
                    <a:cxn ang="0">
                      <a:pos x="133" y="3"/>
                    </a:cxn>
                    <a:cxn ang="0">
                      <a:pos x="140" y="10"/>
                    </a:cxn>
                  </a:cxnLst>
                  <a:rect l="0" t="0" r="r" b="b"/>
                  <a:pathLst>
                    <a:path w="143" h="62">
                      <a:moveTo>
                        <a:pt x="140" y="10"/>
                      </a:moveTo>
                      <a:lnTo>
                        <a:pt x="133" y="3"/>
                      </a:lnTo>
                      <a:lnTo>
                        <a:pt x="103" y="2"/>
                      </a:lnTo>
                      <a:lnTo>
                        <a:pt x="84" y="0"/>
                      </a:lnTo>
                      <a:lnTo>
                        <a:pt x="69" y="3"/>
                      </a:lnTo>
                      <a:lnTo>
                        <a:pt x="58" y="8"/>
                      </a:lnTo>
                      <a:lnTo>
                        <a:pt x="49" y="15"/>
                      </a:lnTo>
                      <a:lnTo>
                        <a:pt x="39" y="24"/>
                      </a:lnTo>
                      <a:lnTo>
                        <a:pt x="25" y="35"/>
                      </a:lnTo>
                      <a:lnTo>
                        <a:pt x="0" y="52"/>
                      </a:lnTo>
                      <a:lnTo>
                        <a:pt x="10" y="62"/>
                      </a:lnTo>
                      <a:lnTo>
                        <a:pt x="35" y="46"/>
                      </a:lnTo>
                      <a:lnTo>
                        <a:pt x="51" y="32"/>
                      </a:lnTo>
                      <a:lnTo>
                        <a:pt x="61" y="23"/>
                      </a:lnTo>
                      <a:lnTo>
                        <a:pt x="68" y="18"/>
                      </a:lnTo>
                      <a:lnTo>
                        <a:pt x="74" y="15"/>
                      </a:lnTo>
                      <a:lnTo>
                        <a:pt x="84" y="14"/>
                      </a:lnTo>
                      <a:lnTo>
                        <a:pt x="103" y="14"/>
                      </a:lnTo>
                      <a:lnTo>
                        <a:pt x="133" y="15"/>
                      </a:lnTo>
                      <a:lnTo>
                        <a:pt x="125" y="8"/>
                      </a:lnTo>
                      <a:lnTo>
                        <a:pt x="140" y="10"/>
                      </a:lnTo>
                      <a:lnTo>
                        <a:pt x="143" y="3"/>
                      </a:lnTo>
                      <a:lnTo>
                        <a:pt x="133" y="3"/>
                      </a:lnTo>
                      <a:lnTo>
                        <a:pt x="1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6" name="Freeform 176"/>
                <p:cNvSpPr>
                  <a:spLocks/>
                </p:cNvSpPr>
                <p:nvPr/>
              </p:nvSpPr>
              <p:spPr bwMode="auto">
                <a:xfrm>
                  <a:off x="2447" y="1791"/>
                  <a:ext cx="47" cy="67"/>
                </a:xfrm>
                <a:custGeom>
                  <a:avLst/>
                  <a:gdLst/>
                  <a:ahLst/>
                  <a:cxnLst>
                    <a:cxn ang="0">
                      <a:pos x="32" y="55"/>
                    </a:cxn>
                    <a:cxn ang="0">
                      <a:pos x="34" y="66"/>
                    </a:cxn>
                    <a:cxn ang="0">
                      <a:pos x="45" y="57"/>
                    </a:cxn>
                    <a:cxn ang="0">
                      <a:pos x="47" y="48"/>
                    </a:cxn>
                    <a:cxn ang="0">
                      <a:pos x="41" y="40"/>
                    </a:cxn>
                    <a:cxn ang="0">
                      <a:pos x="34" y="35"/>
                    </a:cxn>
                    <a:cxn ang="0">
                      <a:pos x="24" y="29"/>
                    </a:cxn>
                    <a:cxn ang="0">
                      <a:pos x="19" y="22"/>
                    </a:cxn>
                    <a:cxn ang="0">
                      <a:pos x="15" y="15"/>
                    </a:cxn>
                    <a:cxn ang="0">
                      <a:pos x="16" y="2"/>
                    </a:cxn>
                    <a:cxn ang="0">
                      <a:pos x="1" y="0"/>
                    </a:cxn>
                    <a:cxn ang="0">
                      <a:pos x="0" y="15"/>
                    </a:cxn>
                    <a:cxn ang="0">
                      <a:pos x="4" y="28"/>
                    </a:cxn>
                    <a:cxn ang="0">
                      <a:pos x="14" y="38"/>
                    </a:cxn>
                    <a:cxn ang="0">
                      <a:pos x="24" y="45"/>
                    </a:cxn>
                    <a:cxn ang="0">
                      <a:pos x="31" y="48"/>
                    </a:cxn>
                    <a:cxn ang="0">
                      <a:pos x="32" y="50"/>
                    </a:cxn>
                    <a:cxn ang="0">
                      <a:pos x="32" y="51"/>
                    </a:cxn>
                    <a:cxn ang="0">
                      <a:pos x="26" y="56"/>
                    </a:cxn>
                    <a:cxn ang="0">
                      <a:pos x="27" y="67"/>
                    </a:cxn>
                    <a:cxn ang="0">
                      <a:pos x="26" y="56"/>
                    </a:cxn>
                    <a:cxn ang="0">
                      <a:pos x="14" y="62"/>
                    </a:cxn>
                    <a:cxn ang="0">
                      <a:pos x="27" y="67"/>
                    </a:cxn>
                    <a:cxn ang="0">
                      <a:pos x="32" y="55"/>
                    </a:cxn>
                  </a:cxnLst>
                  <a:rect l="0" t="0" r="r" b="b"/>
                  <a:pathLst>
                    <a:path w="47" h="67">
                      <a:moveTo>
                        <a:pt x="32" y="55"/>
                      </a:moveTo>
                      <a:lnTo>
                        <a:pt x="34" y="66"/>
                      </a:lnTo>
                      <a:lnTo>
                        <a:pt x="45" y="57"/>
                      </a:lnTo>
                      <a:lnTo>
                        <a:pt x="47" y="48"/>
                      </a:lnTo>
                      <a:lnTo>
                        <a:pt x="41" y="40"/>
                      </a:lnTo>
                      <a:lnTo>
                        <a:pt x="34" y="35"/>
                      </a:lnTo>
                      <a:lnTo>
                        <a:pt x="24" y="29"/>
                      </a:lnTo>
                      <a:lnTo>
                        <a:pt x="19" y="22"/>
                      </a:lnTo>
                      <a:lnTo>
                        <a:pt x="15" y="15"/>
                      </a:lnTo>
                      <a:lnTo>
                        <a:pt x="16" y="2"/>
                      </a:lnTo>
                      <a:lnTo>
                        <a:pt x="1" y="0"/>
                      </a:lnTo>
                      <a:lnTo>
                        <a:pt x="0" y="15"/>
                      </a:lnTo>
                      <a:lnTo>
                        <a:pt x="4" y="28"/>
                      </a:lnTo>
                      <a:lnTo>
                        <a:pt x="14" y="38"/>
                      </a:lnTo>
                      <a:lnTo>
                        <a:pt x="24" y="45"/>
                      </a:lnTo>
                      <a:lnTo>
                        <a:pt x="31" y="48"/>
                      </a:lnTo>
                      <a:lnTo>
                        <a:pt x="32" y="50"/>
                      </a:lnTo>
                      <a:lnTo>
                        <a:pt x="32" y="51"/>
                      </a:lnTo>
                      <a:lnTo>
                        <a:pt x="26" y="56"/>
                      </a:lnTo>
                      <a:lnTo>
                        <a:pt x="27" y="67"/>
                      </a:lnTo>
                      <a:lnTo>
                        <a:pt x="26" y="56"/>
                      </a:lnTo>
                      <a:lnTo>
                        <a:pt x="14" y="62"/>
                      </a:lnTo>
                      <a:lnTo>
                        <a:pt x="27" y="67"/>
                      </a:lnTo>
                      <a:lnTo>
                        <a:pt x="32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7" name="Freeform 177"/>
                <p:cNvSpPr>
                  <a:spLocks/>
                </p:cNvSpPr>
                <p:nvPr/>
              </p:nvSpPr>
              <p:spPr bwMode="auto">
                <a:xfrm>
                  <a:off x="2474" y="1846"/>
                  <a:ext cx="190" cy="47"/>
                </a:xfrm>
                <a:custGeom>
                  <a:avLst/>
                  <a:gdLst/>
                  <a:ahLst/>
                  <a:cxnLst>
                    <a:cxn ang="0">
                      <a:pos x="190" y="41"/>
                    </a:cxn>
                    <a:cxn ang="0">
                      <a:pos x="189" y="41"/>
                    </a:cxn>
                    <a:cxn ang="0">
                      <a:pos x="170" y="22"/>
                    </a:cxn>
                    <a:cxn ang="0">
                      <a:pos x="148" y="11"/>
                    </a:cxn>
                    <a:cxn ang="0">
                      <a:pos x="125" y="7"/>
                    </a:cxn>
                    <a:cxn ang="0">
                      <a:pos x="103" y="6"/>
                    </a:cxn>
                    <a:cxn ang="0">
                      <a:pos x="79" y="7"/>
                    </a:cxn>
                    <a:cxn ang="0">
                      <a:pos x="54" y="8"/>
                    </a:cxn>
                    <a:cxn ang="0">
                      <a:pos x="30" y="6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28" y="18"/>
                    </a:cxn>
                    <a:cxn ang="0">
                      <a:pos x="54" y="20"/>
                    </a:cxn>
                    <a:cxn ang="0">
                      <a:pos x="79" y="22"/>
                    </a:cxn>
                    <a:cxn ang="0">
                      <a:pos x="103" y="20"/>
                    </a:cxn>
                    <a:cxn ang="0">
                      <a:pos x="125" y="19"/>
                    </a:cxn>
                    <a:cxn ang="0">
                      <a:pos x="143" y="24"/>
                    </a:cxn>
                    <a:cxn ang="0">
                      <a:pos x="160" y="32"/>
                    </a:cxn>
                    <a:cxn ang="0">
                      <a:pos x="177" y="47"/>
                    </a:cxn>
                    <a:cxn ang="0">
                      <a:pos x="175" y="47"/>
                    </a:cxn>
                    <a:cxn ang="0">
                      <a:pos x="190" y="41"/>
                    </a:cxn>
                  </a:cxnLst>
                  <a:rect l="0" t="0" r="r" b="b"/>
                  <a:pathLst>
                    <a:path w="190" h="47">
                      <a:moveTo>
                        <a:pt x="190" y="41"/>
                      </a:moveTo>
                      <a:lnTo>
                        <a:pt x="189" y="41"/>
                      </a:lnTo>
                      <a:lnTo>
                        <a:pt x="170" y="22"/>
                      </a:lnTo>
                      <a:lnTo>
                        <a:pt x="148" y="11"/>
                      </a:lnTo>
                      <a:lnTo>
                        <a:pt x="125" y="7"/>
                      </a:lnTo>
                      <a:lnTo>
                        <a:pt x="103" y="6"/>
                      </a:lnTo>
                      <a:lnTo>
                        <a:pt x="79" y="7"/>
                      </a:lnTo>
                      <a:lnTo>
                        <a:pt x="54" y="8"/>
                      </a:lnTo>
                      <a:lnTo>
                        <a:pt x="30" y="6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lnTo>
                        <a:pt x="54" y="20"/>
                      </a:lnTo>
                      <a:lnTo>
                        <a:pt x="79" y="22"/>
                      </a:lnTo>
                      <a:lnTo>
                        <a:pt x="103" y="20"/>
                      </a:lnTo>
                      <a:lnTo>
                        <a:pt x="125" y="19"/>
                      </a:lnTo>
                      <a:lnTo>
                        <a:pt x="143" y="24"/>
                      </a:lnTo>
                      <a:lnTo>
                        <a:pt x="160" y="32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9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8" name="Freeform 178"/>
                <p:cNvSpPr>
                  <a:spLocks/>
                </p:cNvSpPr>
                <p:nvPr/>
              </p:nvSpPr>
              <p:spPr bwMode="auto">
                <a:xfrm>
                  <a:off x="2648" y="1887"/>
                  <a:ext cx="20" cy="37"/>
                </a:xfrm>
                <a:custGeom>
                  <a:avLst/>
                  <a:gdLst/>
                  <a:ahLst/>
                  <a:cxnLst>
                    <a:cxn ang="0">
                      <a:pos x="18" y="37"/>
                    </a:cxn>
                    <a:cxn ang="0">
                      <a:pos x="18" y="37"/>
                    </a:cxn>
                    <a:cxn ang="0">
                      <a:pos x="18" y="31"/>
                    </a:cxn>
                    <a:cxn ang="0">
                      <a:pos x="20" y="20"/>
                    </a:cxn>
                    <a:cxn ang="0">
                      <a:pos x="19" y="10"/>
                    </a:cxn>
                    <a:cxn ang="0">
                      <a:pos x="16" y="0"/>
                    </a:cxn>
                    <a:cxn ang="0">
                      <a:pos x="1" y="6"/>
                    </a:cxn>
                    <a:cxn ang="0">
                      <a:pos x="4" y="10"/>
                    </a:cxn>
                    <a:cxn ang="0">
                      <a:pos x="3" y="20"/>
                    </a:cxn>
                    <a:cxn ang="0">
                      <a:pos x="3" y="31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18" y="37"/>
                    </a:cxn>
                  </a:cxnLst>
                  <a:rect l="0" t="0" r="r" b="b"/>
                  <a:pathLst>
                    <a:path w="20" h="37">
                      <a:moveTo>
                        <a:pt x="18" y="37"/>
                      </a:moveTo>
                      <a:lnTo>
                        <a:pt x="18" y="37"/>
                      </a:lnTo>
                      <a:lnTo>
                        <a:pt x="18" y="31"/>
                      </a:lnTo>
                      <a:lnTo>
                        <a:pt x="20" y="20"/>
                      </a:lnTo>
                      <a:lnTo>
                        <a:pt x="19" y="10"/>
                      </a:lnTo>
                      <a:lnTo>
                        <a:pt x="16" y="0"/>
                      </a:lnTo>
                      <a:lnTo>
                        <a:pt x="1" y="6"/>
                      </a:lnTo>
                      <a:lnTo>
                        <a:pt x="4" y="10"/>
                      </a:lnTo>
                      <a:lnTo>
                        <a:pt x="3" y="20"/>
                      </a:lnTo>
                      <a:lnTo>
                        <a:pt x="3" y="31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1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9" name="Freeform 179"/>
                <p:cNvSpPr>
                  <a:spLocks/>
                </p:cNvSpPr>
                <p:nvPr/>
              </p:nvSpPr>
              <p:spPr bwMode="auto">
                <a:xfrm>
                  <a:off x="2648" y="1924"/>
                  <a:ext cx="181" cy="135"/>
                </a:xfrm>
                <a:custGeom>
                  <a:avLst/>
                  <a:gdLst/>
                  <a:ahLst/>
                  <a:cxnLst>
                    <a:cxn ang="0">
                      <a:pos x="165" y="131"/>
                    </a:cxn>
                    <a:cxn ang="0">
                      <a:pos x="174" y="122"/>
                    </a:cxn>
                    <a:cxn ang="0">
                      <a:pos x="156" y="102"/>
                    </a:cxn>
                    <a:cxn ang="0">
                      <a:pos x="133" y="85"/>
                    </a:cxn>
                    <a:cxn ang="0">
                      <a:pos x="105" y="71"/>
                    </a:cxn>
                    <a:cxn ang="0">
                      <a:pos x="79" y="60"/>
                    </a:cxn>
                    <a:cxn ang="0">
                      <a:pos x="55" y="47"/>
                    </a:cxn>
                    <a:cxn ang="0">
                      <a:pos x="35" y="34"/>
                    </a:cxn>
                    <a:cxn ang="0">
                      <a:pos x="21" y="19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" y="23"/>
                    </a:cxn>
                    <a:cxn ang="0">
                      <a:pos x="23" y="42"/>
                    </a:cxn>
                    <a:cxn ang="0">
                      <a:pos x="45" y="57"/>
                    </a:cxn>
                    <a:cxn ang="0">
                      <a:pos x="71" y="70"/>
                    </a:cxn>
                    <a:cxn ang="0">
                      <a:pos x="98" y="84"/>
                    </a:cxn>
                    <a:cxn ang="0">
                      <a:pos x="123" y="95"/>
                    </a:cxn>
                    <a:cxn ang="0">
                      <a:pos x="144" y="110"/>
                    </a:cxn>
                    <a:cxn ang="0">
                      <a:pos x="159" y="128"/>
                    </a:cxn>
                    <a:cxn ang="0">
                      <a:pos x="167" y="118"/>
                    </a:cxn>
                    <a:cxn ang="0">
                      <a:pos x="165" y="131"/>
                    </a:cxn>
                    <a:cxn ang="0">
                      <a:pos x="181" y="135"/>
                    </a:cxn>
                    <a:cxn ang="0">
                      <a:pos x="174" y="122"/>
                    </a:cxn>
                    <a:cxn ang="0">
                      <a:pos x="165" y="131"/>
                    </a:cxn>
                  </a:cxnLst>
                  <a:rect l="0" t="0" r="r" b="b"/>
                  <a:pathLst>
                    <a:path w="181" h="135">
                      <a:moveTo>
                        <a:pt x="165" y="131"/>
                      </a:moveTo>
                      <a:lnTo>
                        <a:pt x="174" y="122"/>
                      </a:lnTo>
                      <a:lnTo>
                        <a:pt x="156" y="102"/>
                      </a:lnTo>
                      <a:lnTo>
                        <a:pt x="133" y="85"/>
                      </a:lnTo>
                      <a:lnTo>
                        <a:pt x="105" y="71"/>
                      </a:lnTo>
                      <a:lnTo>
                        <a:pt x="79" y="60"/>
                      </a:lnTo>
                      <a:lnTo>
                        <a:pt x="55" y="47"/>
                      </a:lnTo>
                      <a:lnTo>
                        <a:pt x="35" y="34"/>
                      </a:lnTo>
                      <a:lnTo>
                        <a:pt x="21" y="19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6" y="23"/>
                      </a:lnTo>
                      <a:lnTo>
                        <a:pt x="23" y="42"/>
                      </a:lnTo>
                      <a:lnTo>
                        <a:pt x="45" y="57"/>
                      </a:lnTo>
                      <a:lnTo>
                        <a:pt x="71" y="70"/>
                      </a:lnTo>
                      <a:lnTo>
                        <a:pt x="98" y="84"/>
                      </a:lnTo>
                      <a:lnTo>
                        <a:pt x="123" y="95"/>
                      </a:lnTo>
                      <a:lnTo>
                        <a:pt x="144" y="110"/>
                      </a:lnTo>
                      <a:lnTo>
                        <a:pt x="159" y="128"/>
                      </a:lnTo>
                      <a:lnTo>
                        <a:pt x="167" y="118"/>
                      </a:lnTo>
                      <a:lnTo>
                        <a:pt x="165" y="131"/>
                      </a:lnTo>
                      <a:lnTo>
                        <a:pt x="181" y="135"/>
                      </a:lnTo>
                      <a:lnTo>
                        <a:pt x="174" y="122"/>
                      </a:lnTo>
                      <a:lnTo>
                        <a:pt x="165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0" name="Freeform 180"/>
                <p:cNvSpPr>
                  <a:spLocks/>
                </p:cNvSpPr>
                <p:nvPr/>
              </p:nvSpPr>
              <p:spPr bwMode="auto">
                <a:xfrm>
                  <a:off x="2757" y="2031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9" y="13"/>
                    </a:cxn>
                    <a:cxn ang="0">
                      <a:pos x="14" y="13"/>
                    </a:cxn>
                    <a:cxn ang="0">
                      <a:pos x="19" y="14"/>
                    </a:cxn>
                    <a:cxn ang="0">
                      <a:pos x="25" y="16"/>
                    </a:cxn>
                    <a:cxn ang="0">
                      <a:pos x="32" y="18"/>
                    </a:cxn>
                    <a:cxn ang="0">
                      <a:pos x="40" y="20"/>
                    </a:cxn>
                    <a:cxn ang="0">
                      <a:pos x="47" y="22"/>
                    </a:cxn>
                    <a:cxn ang="0">
                      <a:pos x="56" y="24"/>
                    </a:cxn>
                    <a:cxn ang="0">
                      <a:pos x="58" y="11"/>
                    </a:cxn>
                    <a:cxn ang="0">
                      <a:pos x="52" y="9"/>
                    </a:cxn>
                    <a:cxn ang="0">
                      <a:pos x="45" y="7"/>
                    </a:cxn>
                    <a:cxn ang="0">
                      <a:pos x="37" y="5"/>
                    </a:cxn>
                    <a:cxn ang="0">
                      <a:pos x="30" y="3"/>
                    </a:cxn>
                    <a:cxn ang="0">
                      <a:pos x="21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7" y="14"/>
                    </a:cxn>
                  </a:cxnLst>
                  <a:rect l="0" t="0" r="r" b="b"/>
                  <a:pathLst>
                    <a:path w="58" h="2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9" y="13"/>
                      </a:lnTo>
                      <a:lnTo>
                        <a:pt x="14" y="13"/>
                      </a:lnTo>
                      <a:lnTo>
                        <a:pt x="19" y="14"/>
                      </a:lnTo>
                      <a:lnTo>
                        <a:pt x="25" y="16"/>
                      </a:lnTo>
                      <a:lnTo>
                        <a:pt x="32" y="18"/>
                      </a:lnTo>
                      <a:lnTo>
                        <a:pt x="40" y="20"/>
                      </a:lnTo>
                      <a:lnTo>
                        <a:pt x="47" y="22"/>
                      </a:lnTo>
                      <a:lnTo>
                        <a:pt x="56" y="24"/>
                      </a:lnTo>
                      <a:lnTo>
                        <a:pt x="58" y="11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7" y="5"/>
                      </a:lnTo>
                      <a:lnTo>
                        <a:pt x="30" y="3"/>
                      </a:lnTo>
                      <a:lnTo>
                        <a:pt x="21" y="1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1" name="Freeform 181"/>
                <p:cNvSpPr>
                  <a:spLocks/>
                </p:cNvSpPr>
                <p:nvPr/>
              </p:nvSpPr>
              <p:spPr bwMode="auto">
                <a:xfrm>
                  <a:off x="2734" y="2032"/>
                  <a:ext cx="39" cy="104"/>
                </a:xfrm>
                <a:custGeom>
                  <a:avLst/>
                  <a:gdLst/>
                  <a:ahLst/>
                  <a:cxnLst>
                    <a:cxn ang="0">
                      <a:pos x="30" y="104"/>
                    </a:cxn>
                    <a:cxn ang="0">
                      <a:pos x="30" y="104"/>
                    </a:cxn>
                    <a:cxn ang="0">
                      <a:pos x="39" y="90"/>
                    </a:cxn>
                    <a:cxn ang="0">
                      <a:pos x="38" y="77"/>
                    </a:cxn>
                    <a:cxn ang="0">
                      <a:pos x="33" y="64"/>
                    </a:cxn>
                    <a:cxn ang="0">
                      <a:pos x="24" y="49"/>
                    </a:cxn>
                    <a:cxn ang="0">
                      <a:pos x="18" y="39"/>
                    </a:cxn>
                    <a:cxn ang="0">
                      <a:pos x="15" y="28"/>
                    </a:cxn>
                    <a:cxn ang="0">
                      <a:pos x="19" y="21"/>
                    </a:cxn>
                    <a:cxn ang="0">
                      <a:pos x="30" y="13"/>
                    </a:cxn>
                    <a:cxn ang="0">
                      <a:pos x="23" y="0"/>
                    </a:cxn>
                    <a:cxn ang="0">
                      <a:pos x="7" y="13"/>
                    </a:cxn>
                    <a:cxn ang="0">
                      <a:pos x="0" y="28"/>
                    </a:cxn>
                    <a:cxn ang="0">
                      <a:pos x="3" y="41"/>
                    </a:cxn>
                    <a:cxn ang="0">
                      <a:pos x="9" y="56"/>
                    </a:cxn>
                    <a:cxn ang="0">
                      <a:pos x="18" y="68"/>
                    </a:cxn>
                    <a:cxn ang="0">
                      <a:pos x="23" y="79"/>
                    </a:cxn>
                    <a:cxn ang="0">
                      <a:pos x="24" y="88"/>
                    </a:cxn>
                    <a:cxn ang="0">
                      <a:pos x="20" y="95"/>
                    </a:cxn>
                    <a:cxn ang="0">
                      <a:pos x="20" y="95"/>
                    </a:cxn>
                    <a:cxn ang="0">
                      <a:pos x="30" y="104"/>
                    </a:cxn>
                  </a:cxnLst>
                  <a:rect l="0" t="0" r="r" b="b"/>
                  <a:pathLst>
                    <a:path w="39" h="104">
                      <a:moveTo>
                        <a:pt x="30" y="104"/>
                      </a:moveTo>
                      <a:lnTo>
                        <a:pt x="30" y="104"/>
                      </a:lnTo>
                      <a:lnTo>
                        <a:pt x="39" y="90"/>
                      </a:lnTo>
                      <a:lnTo>
                        <a:pt x="38" y="77"/>
                      </a:lnTo>
                      <a:lnTo>
                        <a:pt x="33" y="64"/>
                      </a:lnTo>
                      <a:lnTo>
                        <a:pt x="24" y="49"/>
                      </a:lnTo>
                      <a:lnTo>
                        <a:pt x="18" y="39"/>
                      </a:lnTo>
                      <a:lnTo>
                        <a:pt x="15" y="28"/>
                      </a:lnTo>
                      <a:lnTo>
                        <a:pt x="19" y="21"/>
                      </a:lnTo>
                      <a:lnTo>
                        <a:pt x="30" y="13"/>
                      </a:lnTo>
                      <a:lnTo>
                        <a:pt x="23" y="0"/>
                      </a:lnTo>
                      <a:lnTo>
                        <a:pt x="7" y="13"/>
                      </a:lnTo>
                      <a:lnTo>
                        <a:pt x="0" y="28"/>
                      </a:lnTo>
                      <a:lnTo>
                        <a:pt x="3" y="41"/>
                      </a:lnTo>
                      <a:lnTo>
                        <a:pt x="9" y="56"/>
                      </a:lnTo>
                      <a:lnTo>
                        <a:pt x="18" y="68"/>
                      </a:lnTo>
                      <a:lnTo>
                        <a:pt x="23" y="79"/>
                      </a:lnTo>
                      <a:lnTo>
                        <a:pt x="24" y="88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2" name="Freeform 182"/>
                <p:cNvSpPr>
                  <a:spLocks/>
                </p:cNvSpPr>
                <p:nvPr/>
              </p:nvSpPr>
              <p:spPr bwMode="auto">
                <a:xfrm>
                  <a:off x="2706" y="2116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5" y="12"/>
                    </a:cxn>
                    <a:cxn ang="0">
                      <a:pos x="13" y="17"/>
                    </a:cxn>
                    <a:cxn ang="0">
                      <a:pos x="21" y="19"/>
                    </a:cxn>
                    <a:cxn ang="0">
                      <a:pos x="28" y="21"/>
                    </a:cxn>
                    <a:cxn ang="0">
                      <a:pos x="37" y="23"/>
                    </a:cxn>
                    <a:cxn ang="0">
                      <a:pos x="45" y="24"/>
                    </a:cxn>
                    <a:cxn ang="0">
                      <a:pos x="51" y="23"/>
                    </a:cxn>
                    <a:cxn ang="0">
                      <a:pos x="58" y="20"/>
                    </a:cxn>
                    <a:cxn ang="0">
                      <a:pos x="48" y="11"/>
                    </a:cxn>
                    <a:cxn ang="0">
                      <a:pos x="51" y="10"/>
                    </a:cxn>
                    <a:cxn ang="0">
                      <a:pos x="45" y="9"/>
                    </a:cxn>
                    <a:cxn ang="0">
                      <a:pos x="40" y="10"/>
                    </a:cxn>
                    <a:cxn ang="0">
                      <a:pos x="33" y="8"/>
                    </a:cxn>
                    <a:cxn ang="0">
                      <a:pos x="26" y="6"/>
                    </a:cxn>
                    <a:cxn ang="0">
                      <a:pos x="18" y="4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8" h="2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1" y="19"/>
                      </a:lnTo>
                      <a:lnTo>
                        <a:pt x="28" y="21"/>
                      </a:lnTo>
                      <a:lnTo>
                        <a:pt x="37" y="23"/>
                      </a:lnTo>
                      <a:lnTo>
                        <a:pt x="45" y="24"/>
                      </a:lnTo>
                      <a:lnTo>
                        <a:pt x="51" y="23"/>
                      </a:lnTo>
                      <a:lnTo>
                        <a:pt x="58" y="20"/>
                      </a:lnTo>
                      <a:lnTo>
                        <a:pt x="48" y="11"/>
                      </a:lnTo>
                      <a:lnTo>
                        <a:pt x="51" y="10"/>
                      </a:lnTo>
                      <a:lnTo>
                        <a:pt x="45" y="9"/>
                      </a:lnTo>
                      <a:lnTo>
                        <a:pt x="40" y="10"/>
                      </a:lnTo>
                      <a:lnTo>
                        <a:pt x="33" y="8"/>
                      </a:lnTo>
                      <a:lnTo>
                        <a:pt x="26" y="6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3" name="Freeform 183"/>
                <p:cNvSpPr>
                  <a:spLocks/>
                </p:cNvSpPr>
                <p:nvPr/>
              </p:nvSpPr>
              <p:spPr bwMode="auto">
                <a:xfrm>
                  <a:off x="2544" y="1986"/>
                  <a:ext cx="174" cy="138"/>
                </a:xfrm>
                <a:custGeom>
                  <a:avLst/>
                  <a:gdLst/>
                  <a:ahLst/>
                  <a:cxnLst>
                    <a:cxn ang="0">
                      <a:pos x="33" y="14"/>
                    </a:cxn>
                    <a:cxn ang="0">
                      <a:pos x="23" y="24"/>
                    </a:cxn>
                    <a:cxn ang="0">
                      <a:pos x="47" y="34"/>
                    </a:cxn>
                    <a:cxn ang="0">
                      <a:pos x="65" y="46"/>
                    </a:cxn>
                    <a:cxn ang="0">
                      <a:pos x="84" y="60"/>
                    </a:cxn>
                    <a:cxn ang="0">
                      <a:pos x="100" y="74"/>
                    </a:cxn>
                    <a:cxn ang="0">
                      <a:pos x="115" y="89"/>
                    </a:cxn>
                    <a:cxn ang="0">
                      <a:pos x="130" y="106"/>
                    </a:cxn>
                    <a:cxn ang="0">
                      <a:pos x="147" y="122"/>
                    </a:cxn>
                    <a:cxn ang="0">
                      <a:pos x="162" y="138"/>
                    </a:cxn>
                    <a:cxn ang="0">
                      <a:pos x="174" y="130"/>
                    </a:cxn>
                    <a:cxn ang="0">
                      <a:pos x="159" y="114"/>
                    </a:cxn>
                    <a:cxn ang="0">
                      <a:pos x="143" y="97"/>
                    </a:cxn>
                    <a:cxn ang="0">
                      <a:pos x="128" y="81"/>
                    </a:cxn>
                    <a:cxn ang="0">
                      <a:pos x="113" y="66"/>
                    </a:cxn>
                    <a:cxn ang="0">
                      <a:pos x="94" y="49"/>
                    </a:cxn>
                    <a:cxn ang="0">
                      <a:pos x="75" y="36"/>
                    </a:cxn>
                    <a:cxn ang="0">
                      <a:pos x="54" y="24"/>
                    </a:cxn>
                    <a:cxn ang="0">
                      <a:pos x="30" y="11"/>
                    </a:cxn>
                    <a:cxn ang="0">
                      <a:pos x="20" y="22"/>
                    </a:cxn>
                    <a:cxn ang="0">
                      <a:pos x="30" y="11"/>
                    </a:cxn>
                    <a:cxn ang="0">
                      <a:pos x="0" y="0"/>
                    </a:cxn>
                    <a:cxn ang="0">
                      <a:pos x="20" y="22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174" h="138">
                      <a:moveTo>
                        <a:pt x="33" y="14"/>
                      </a:moveTo>
                      <a:lnTo>
                        <a:pt x="23" y="24"/>
                      </a:lnTo>
                      <a:lnTo>
                        <a:pt x="47" y="34"/>
                      </a:lnTo>
                      <a:lnTo>
                        <a:pt x="65" y="46"/>
                      </a:lnTo>
                      <a:lnTo>
                        <a:pt x="84" y="60"/>
                      </a:lnTo>
                      <a:lnTo>
                        <a:pt x="100" y="74"/>
                      </a:lnTo>
                      <a:lnTo>
                        <a:pt x="115" y="89"/>
                      </a:lnTo>
                      <a:lnTo>
                        <a:pt x="130" y="106"/>
                      </a:lnTo>
                      <a:lnTo>
                        <a:pt x="147" y="122"/>
                      </a:lnTo>
                      <a:lnTo>
                        <a:pt x="162" y="138"/>
                      </a:lnTo>
                      <a:lnTo>
                        <a:pt x="174" y="130"/>
                      </a:lnTo>
                      <a:lnTo>
                        <a:pt x="159" y="114"/>
                      </a:lnTo>
                      <a:lnTo>
                        <a:pt x="143" y="97"/>
                      </a:lnTo>
                      <a:lnTo>
                        <a:pt x="128" y="81"/>
                      </a:lnTo>
                      <a:lnTo>
                        <a:pt x="113" y="66"/>
                      </a:lnTo>
                      <a:lnTo>
                        <a:pt x="94" y="49"/>
                      </a:lnTo>
                      <a:lnTo>
                        <a:pt x="75" y="36"/>
                      </a:lnTo>
                      <a:lnTo>
                        <a:pt x="54" y="24"/>
                      </a:lnTo>
                      <a:lnTo>
                        <a:pt x="30" y="11"/>
                      </a:lnTo>
                      <a:lnTo>
                        <a:pt x="20" y="22"/>
                      </a:lnTo>
                      <a:lnTo>
                        <a:pt x="30" y="11"/>
                      </a:lnTo>
                      <a:lnTo>
                        <a:pt x="0" y="0"/>
                      </a:lnTo>
                      <a:lnTo>
                        <a:pt x="20" y="22"/>
                      </a:ln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4" name="Freeform 184"/>
                <p:cNvSpPr>
                  <a:spLocks/>
                </p:cNvSpPr>
                <p:nvPr/>
              </p:nvSpPr>
              <p:spPr bwMode="auto">
                <a:xfrm>
                  <a:off x="2557" y="2000"/>
                  <a:ext cx="54" cy="85"/>
                </a:xfrm>
                <a:custGeom>
                  <a:avLst/>
                  <a:gdLst/>
                  <a:ahLst/>
                  <a:cxnLst>
                    <a:cxn ang="0">
                      <a:pos x="2" y="49"/>
                    </a:cxn>
                    <a:cxn ang="0">
                      <a:pos x="14" y="39"/>
                    </a:cxn>
                    <a:cxn ang="0">
                      <a:pos x="15" y="37"/>
                    </a:cxn>
                    <a:cxn ang="0">
                      <a:pos x="19" y="24"/>
                    </a:cxn>
                    <a:cxn ang="0">
                      <a:pos x="21" y="11"/>
                    </a:cxn>
                    <a:cxn ang="0">
                      <a:pos x="20" y="0"/>
                    </a:cxn>
                    <a:cxn ang="0">
                      <a:pos x="7" y="8"/>
                    </a:cxn>
                    <a:cxn ang="0">
                      <a:pos x="6" y="11"/>
                    </a:cxn>
                    <a:cxn ang="0">
                      <a:pos x="4" y="22"/>
                    </a:cxn>
                    <a:cxn ang="0">
                      <a:pos x="0" y="35"/>
                    </a:cxn>
                    <a:cxn ang="0">
                      <a:pos x="1" y="48"/>
                    </a:cxn>
                    <a:cxn ang="0">
                      <a:pos x="12" y="38"/>
                    </a:cxn>
                    <a:cxn ang="0">
                      <a:pos x="2" y="49"/>
                    </a:cxn>
                    <a:cxn ang="0">
                      <a:pos x="54" y="85"/>
                    </a:cxn>
                    <a:cxn ang="0">
                      <a:pos x="14" y="39"/>
                    </a:cxn>
                    <a:cxn ang="0">
                      <a:pos x="2" y="49"/>
                    </a:cxn>
                  </a:cxnLst>
                  <a:rect l="0" t="0" r="r" b="b"/>
                  <a:pathLst>
                    <a:path w="54" h="85">
                      <a:moveTo>
                        <a:pt x="2" y="49"/>
                      </a:moveTo>
                      <a:lnTo>
                        <a:pt x="14" y="39"/>
                      </a:lnTo>
                      <a:lnTo>
                        <a:pt x="15" y="37"/>
                      </a:lnTo>
                      <a:lnTo>
                        <a:pt x="19" y="24"/>
                      </a:lnTo>
                      <a:lnTo>
                        <a:pt x="21" y="11"/>
                      </a:lnTo>
                      <a:lnTo>
                        <a:pt x="20" y="0"/>
                      </a:lnTo>
                      <a:lnTo>
                        <a:pt x="7" y="8"/>
                      </a:lnTo>
                      <a:lnTo>
                        <a:pt x="6" y="11"/>
                      </a:lnTo>
                      <a:lnTo>
                        <a:pt x="4" y="22"/>
                      </a:lnTo>
                      <a:lnTo>
                        <a:pt x="0" y="35"/>
                      </a:lnTo>
                      <a:lnTo>
                        <a:pt x="1" y="48"/>
                      </a:lnTo>
                      <a:lnTo>
                        <a:pt x="12" y="38"/>
                      </a:lnTo>
                      <a:lnTo>
                        <a:pt x="2" y="49"/>
                      </a:lnTo>
                      <a:lnTo>
                        <a:pt x="54" y="85"/>
                      </a:lnTo>
                      <a:lnTo>
                        <a:pt x="14" y="3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5" name="Freeform 185"/>
                <p:cNvSpPr>
                  <a:spLocks/>
                </p:cNvSpPr>
                <p:nvPr/>
              </p:nvSpPr>
              <p:spPr bwMode="auto">
                <a:xfrm>
                  <a:off x="2369" y="1864"/>
                  <a:ext cx="200" cy="185"/>
                </a:xfrm>
                <a:custGeom>
                  <a:avLst/>
                  <a:gdLst/>
                  <a:ahLst/>
                  <a:cxnLst>
                    <a:cxn ang="0">
                      <a:pos x="10" y="15"/>
                    </a:cxn>
                    <a:cxn ang="0">
                      <a:pos x="0" y="12"/>
                    </a:cxn>
                    <a:cxn ang="0">
                      <a:pos x="20" y="35"/>
                    </a:cxn>
                    <a:cxn ang="0">
                      <a:pos x="40" y="60"/>
                    </a:cxn>
                    <a:cxn ang="0">
                      <a:pos x="63" y="82"/>
                    </a:cxn>
                    <a:cxn ang="0">
                      <a:pos x="87" y="104"/>
                    </a:cxn>
                    <a:cxn ang="0">
                      <a:pos x="113" y="125"/>
                    </a:cxn>
                    <a:cxn ang="0">
                      <a:pos x="139" y="147"/>
                    </a:cxn>
                    <a:cxn ang="0">
                      <a:pos x="165" y="166"/>
                    </a:cxn>
                    <a:cxn ang="0">
                      <a:pos x="190" y="185"/>
                    </a:cxn>
                    <a:cxn ang="0">
                      <a:pos x="200" y="174"/>
                    </a:cxn>
                    <a:cxn ang="0">
                      <a:pos x="175" y="156"/>
                    </a:cxn>
                    <a:cxn ang="0">
                      <a:pos x="149" y="137"/>
                    </a:cxn>
                    <a:cxn ang="0">
                      <a:pos x="123" y="117"/>
                    </a:cxn>
                    <a:cxn ang="0">
                      <a:pos x="99" y="96"/>
                    </a:cxn>
                    <a:cxn ang="0">
                      <a:pos x="75" y="74"/>
                    </a:cxn>
                    <a:cxn ang="0">
                      <a:pos x="53" y="52"/>
                    </a:cxn>
                    <a:cxn ang="0">
                      <a:pos x="33" y="29"/>
                    </a:cxn>
                    <a:cxn ang="0">
                      <a:pos x="15" y="6"/>
                    </a:cxn>
                    <a:cxn ang="0">
                      <a:pos x="5" y="2"/>
                    </a:cxn>
                    <a:cxn ang="0">
                      <a:pos x="15" y="6"/>
                    </a:cxn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10" y="15"/>
                    </a:cxn>
                  </a:cxnLst>
                  <a:rect l="0" t="0" r="r" b="b"/>
                  <a:pathLst>
                    <a:path w="200" h="185">
                      <a:moveTo>
                        <a:pt x="10" y="15"/>
                      </a:moveTo>
                      <a:lnTo>
                        <a:pt x="0" y="12"/>
                      </a:lnTo>
                      <a:lnTo>
                        <a:pt x="20" y="35"/>
                      </a:lnTo>
                      <a:lnTo>
                        <a:pt x="40" y="60"/>
                      </a:lnTo>
                      <a:lnTo>
                        <a:pt x="63" y="82"/>
                      </a:lnTo>
                      <a:lnTo>
                        <a:pt x="87" y="104"/>
                      </a:lnTo>
                      <a:lnTo>
                        <a:pt x="113" y="125"/>
                      </a:lnTo>
                      <a:lnTo>
                        <a:pt x="139" y="147"/>
                      </a:lnTo>
                      <a:lnTo>
                        <a:pt x="165" y="166"/>
                      </a:lnTo>
                      <a:lnTo>
                        <a:pt x="190" y="185"/>
                      </a:lnTo>
                      <a:lnTo>
                        <a:pt x="200" y="174"/>
                      </a:lnTo>
                      <a:lnTo>
                        <a:pt x="175" y="156"/>
                      </a:lnTo>
                      <a:lnTo>
                        <a:pt x="149" y="137"/>
                      </a:lnTo>
                      <a:lnTo>
                        <a:pt x="123" y="117"/>
                      </a:lnTo>
                      <a:lnTo>
                        <a:pt x="99" y="96"/>
                      </a:lnTo>
                      <a:lnTo>
                        <a:pt x="75" y="74"/>
                      </a:lnTo>
                      <a:lnTo>
                        <a:pt x="53" y="52"/>
                      </a:lnTo>
                      <a:lnTo>
                        <a:pt x="33" y="29"/>
                      </a:lnTo>
                      <a:lnTo>
                        <a:pt x="15" y="6"/>
                      </a:lnTo>
                      <a:lnTo>
                        <a:pt x="5" y="2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5" y="2"/>
                      </a:lnTo>
                      <a:lnTo>
                        <a:pt x="1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6" name="Freeform 186"/>
                <p:cNvSpPr>
                  <a:spLocks/>
                </p:cNvSpPr>
                <p:nvPr/>
              </p:nvSpPr>
              <p:spPr bwMode="auto">
                <a:xfrm>
                  <a:off x="1863" y="1866"/>
                  <a:ext cx="516" cy="326"/>
                </a:xfrm>
                <a:custGeom>
                  <a:avLst/>
                  <a:gdLst/>
                  <a:ahLst/>
                  <a:cxnLst>
                    <a:cxn ang="0">
                      <a:pos x="2" y="316"/>
                    </a:cxn>
                    <a:cxn ang="0">
                      <a:pos x="15" y="314"/>
                    </a:cxn>
                    <a:cxn ang="0">
                      <a:pos x="34" y="272"/>
                    </a:cxn>
                    <a:cxn ang="0">
                      <a:pos x="55" y="236"/>
                    </a:cxn>
                    <a:cxn ang="0">
                      <a:pos x="79" y="203"/>
                    </a:cxn>
                    <a:cxn ang="0">
                      <a:pos x="105" y="175"/>
                    </a:cxn>
                    <a:cxn ang="0">
                      <a:pos x="133" y="153"/>
                    </a:cxn>
                    <a:cxn ang="0">
                      <a:pos x="164" y="131"/>
                    </a:cxn>
                    <a:cxn ang="0">
                      <a:pos x="195" y="113"/>
                    </a:cxn>
                    <a:cxn ang="0">
                      <a:pos x="229" y="99"/>
                    </a:cxn>
                    <a:cxn ang="0">
                      <a:pos x="263" y="84"/>
                    </a:cxn>
                    <a:cxn ang="0">
                      <a:pos x="299" y="73"/>
                    </a:cxn>
                    <a:cxn ang="0">
                      <a:pos x="335" y="62"/>
                    </a:cxn>
                    <a:cxn ang="0">
                      <a:pos x="373" y="53"/>
                    </a:cxn>
                    <a:cxn ang="0">
                      <a:pos x="409" y="42"/>
                    </a:cxn>
                    <a:cxn ang="0">
                      <a:pos x="445" y="33"/>
                    </a:cxn>
                    <a:cxn ang="0">
                      <a:pos x="481" y="24"/>
                    </a:cxn>
                    <a:cxn ang="0">
                      <a:pos x="516" y="13"/>
                    </a:cxn>
                    <a:cxn ang="0">
                      <a:pos x="511" y="0"/>
                    </a:cxn>
                    <a:cxn ang="0">
                      <a:pos x="476" y="12"/>
                    </a:cxn>
                    <a:cxn ang="0">
                      <a:pos x="440" y="21"/>
                    </a:cxn>
                    <a:cxn ang="0">
                      <a:pos x="404" y="30"/>
                    </a:cxn>
                    <a:cxn ang="0">
                      <a:pos x="368" y="40"/>
                    </a:cxn>
                    <a:cxn ang="0">
                      <a:pos x="330" y="50"/>
                    </a:cxn>
                    <a:cxn ang="0">
                      <a:pos x="294" y="61"/>
                    </a:cxn>
                    <a:cxn ang="0">
                      <a:pos x="258" y="72"/>
                    </a:cxn>
                    <a:cxn ang="0">
                      <a:pos x="222" y="86"/>
                    </a:cxn>
                    <a:cxn ang="0">
                      <a:pos x="188" y="103"/>
                    </a:cxn>
                    <a:cxn ang="0">
                      <a:pos x="154" y="121"/>
                    </a:cxn>
                    <a:cxn ang="0">
                      <a:pos x="123" y="143"/>
                    </a:cxn>
                    <a:cxn ang="0">
                      <a:pos x="93" y="167"/>
                    </a:cxn>
                    <a:cxn ang="0">
                      <a:pos x="67" y="197"/>
                    </a:cxn>
                    <a:cxn ang="0">
                      <a:pos x="40" y="230"/>
                    </a:cxn>
                    <a:cxn ang="0">
                      <a:pos x="19" y="268"/>
                    </a:cxn>
                    <a:cxn ang="0">
                      <a:pos x="0" y="310"/>
                    </a:cxn>
                    <a:cxn ang="0">
                      <a:pos x="14" y="307"/>
                    </a:cxn>
                    <a:cxn ang="0">
                      <a:pos x="2" y="316"/>
                    </a:cxn>
                    <a:cxn ang="0">
                      <a:pos x="10" y="326"/>
                    </a:cxn>
                    <a:cxn ang="0">
                      <a:pos x="15" y="314"/>
                    </a:cxn>
                    <a:cxn ang="0">
                      <a:pos x="2" y="316"/>
                    </a:cxn>
                  </a:cxnLst>
                  <a:rect l="0" t="0" r="r" b="b"/>
                  <a:pathLst>
                    <a:path w="516" h="326">
                      <a:moveTo>
                        <a:pt x="2" y="316"/>
                      </a:moveTo>
                      <a:lnTo>
                        <a:pt x="15" y="314"/>
                      </a:lnTo>
                      <a:lnTo>
                        <a:pt x="34" y="272"/>
                      </a:lnTo>
                      <a:lnTo>
                        <a:pt x="55" y="236"/>
                      </a:lnTo>
                      <a:lnTo>
                        <a:pt x="79" y="203"/>
                      </a:lnTo>
                      <a:lnTo>
                        <a:pt x="105" y="175"/>
                      </a:lnTo>
                      <a:lnTo>
                        <a:pt x="133" y="153"/>
                      </a:lnTo>
                      <a:lnTo>
                        <a:pt x="164" y="131"/>
                      </a:lnTo>
                      <a:lnTo>
                        <a:pt x="195" y="113"/>
                      </a:lnTo>
                      <a:lnTo>
                        <a:pt x="229" y="99"/>
                      </a:lnTo>
                      <a:lnTo>
                        <a:pt x="263" y="84"/>
                      </a:lnTo>
                      <a:lnTo>
                        <a:pt x="299" y="73"/>
                      </a:lnTo>
                      <a:lnTo>
                        <a:pt x="335" y="62"/>
                      </a:lnTo>
                      <a:lnTo>
                        <a:pt x="373" y="53"/>
                      </a:lnTo>
                      <a:lnTo>
                        <a:pt x="409" y="42"/>
                      </a:lnTo>
                      <a:lnTo>
                        <a:pt x="445" y="33"/>
                      </a:lnTo>
                      <a:lnTo>
                        <a:pt x="481" y="24"/>
                      </a:lnTo>
                      <a:lnTo>
                        <a:pt x="516" y="13"/>
                      </a:lnTo>
                      <a:lnTo>
                        <a:pt x="511" y="0"/>
                      </a:lnTo>
                      <a:lnTo>
                        <a:pt x="476" y="12"/>
                      </a:lnTo>
                      <a:lnTo>
                        <a:pt x="440" y="21"/>
                      </a:lnTo>
                      <a:lnTo>
                        <a:pt x="404" y="30"/>
                      </a:lnTo>
                      <a:lnTo>
                        <a:pt x="368" y="40"/>
                      </a:lnTo>
                      <a:lnTo>
                        <a:pt x="330" y="50"/>
                      </a:lnTo>
                      <a:lnTo>
                        <a:pt x="294" y="61"/>
                      </a:lnTo>
                      <a:lnTo>
                        <a:pt x="258" y="72"/>
                      </a:lnTo>
                      <a:lnTo>
                        <a:pt x="222" y="86"/>
                      </a:lnTo>
                      <a:lnTo>
                        <a:pt x="188" y="103"/>
                      </a:lnTo>
                      <a:lnTo>
                        <a:pt x="154" y="121"/>
                      </a:lnTo>
                      <a:lnTo>
                        <a:pt x="123" y="143"/>
                      </a:lnTo>
                      <a:lnTo>
                        <a:pt x="93" y="167"/>
                      </a:lnTo>
                      <a:lnTo>
                        <a:pt x="67" y="197"/>
                      </a:lnTo>
                      <a:lnTo>
                        <a:pt x="40" y="230"/>
                      </a:lnTo>
                      <a:lnTo>
                        <a:pt x="19" y="268"/>
                      </a:lnTo>
                      <a:lnTo>
                        <a:pt x="0" y="310"/>
                      </a:lnTo>
                      <a:lnTo>
                        <a:pt x="14" y="307"/>
                      </a:lnTo>
                      <a:lnTo>
                        <a:pt x="2" y="316"/>
                      </a:lnTo>
                      <a:lnTo>
                        <a:pt x="10" y="326"/>
                      </a:lnTo>
                      <a:lnTo>
                        <a:pt x="15" y="314"/>
                      </a:lnTo>
                      <a:lnTo>
                        <a:pt x="2" y="3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7" name="Freeform 187"/>
                <p:cNvSpPr>
                  <a:spLocks/>
                </p:cNvSpPr>
                <p:nvPr/>
              </p:nvSpPr>
              <p:spPr bwMode="auto">
                <a:xfrm>
                  <a:off x="1848" y="2099"/>
                  <a:ext cx="33" cy="8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0" y="11"/>
                    </a:cxn>
                    <a:cxn ang="0">
                      <a:pos x="4" y="28"/>
                    </a:cxn>
                    <a:cxn ang="0">
                      <a:pos x="0" y="46"/>
                    </a:cxn>
                    <a:cxn ang="0">
                      <a:pos x="5" y="64"/>
                    </a:cxn>
                    <a:cxn ang="0">
                      <a:pos x="17" y="83"/>
                    </a:cxn>
                    <a:cxn ang="0">
                      <a:pos x="29" y="74"/>
                    </a:cxn>
                    <a:cxn ang="0">
                      <a:pos x="20" y="60"/>
                    </a:cxn>
                    <a:cxn ang="0">
                      <a:pos x="18" y="46"/>
                    </a:cxn>
                    <a:cxn ang="0">
                      <a:pos x="19" y="30"/>
                    </a:cxn>
                    <a:cxn ang="0">
                      <a:pos x="25" y="15"/>
                    </a:cxn>
                    <a:cxn ang="0">
                      <a:pos x="15" y="7"/>
                    </a:cxn>
                    <a:cxn ang="0">
                      <a:pos x="25" y="15"/>
                    </a:cxn>
                    <a:cxn ang="0">
                      <a:pos x="33" y="0"/>
                    </a:cxn>
                    <a:cxn ang="0">
                      <a:pos x="15" y="7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33" h="83">
                      <a:moveTo>
                        <a:pt x="20" y="19"/>
                      </a:moveTo>
                      <a:lnTo>
                        <a:pt x="10" y="11"/>
                      </a:lnTo>
                      <a:lnTo>
                        <a:pt x="4" y="28"/>
                      </a:lnTo>
                      <a:lnTo>
                        <a:pt x="0" y="46"/>
                      </a:lnTo>
                      <a:lnTo>
                        <a:pt x="5" y="64"/>
                      </a:lnTo>
                      <a:lnTo>
                        <a:pt x="17" y="83"/>
                      </a:lnTo>
                      <a:lnTo>
                        <a:pt x="29" y="74"/>
                      </a:lnTo>
                      <a:lnTo>
                        <a:pt x="20" y="60"/>
                      </a:lnTo>
                      <a:lnTo>
                        <a:pt x="18" y="46"/>
                      </a:lnTo>
                      <a:lnTo>
                        <a:pt x="19" y="30"/>
                      </a:lnTo>
                      <a:lnTo>
                        <a:pt x="25" y="15"/>
                      </a:lnTo>
                      <a:lnTo>
                        <a:pt x="15" y="7"/>
                      </a:lnTo>
                      <a:lnTo>
                        <a:pt x="25" y="15"/>
                      </a:lnTo>
                      <a:lnTo>
                        <a:pt x="33" y="0"/>
                      </a:lnTo>
                      <a:lnTo>
                        <a:pt x="15" y="7"/>
                      </a:ln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8" name="Freeform 188"/>
                <p:cNvSpPr>
                  <a:spLocks/>
                </p:cNvSpPr>
                <p:nvPr/>
              </p:nvSpPr>
              <p:spPr bwMode="auto">
                <a:xfrm>
                  <a:off x="1732" y="2106"/>
                  <a:ext cx="136" cy="6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58"/>
                    </a:cxn>
                    <a:cxn ang="0">
                      <a:pos x="26" y="52"/>
                    </a:cxn>
                    <a:cxn ang="0">
                      <a:pos x="41" y="47"/>
                    </a:cxn>
                    <a:cxn ang="0">
                      <a:pos x="58" y="41"/>
                    </a:cxn>
                    <a:cxn ang="0">
                      <a:pos x="74" y="35"/>
                    </a:cxn>
                    <a:cxn ang="0">
                      <a:pos x="90" y="30"/>
                    </a:cxn>
                    <a:cxn ang="0">
                      <a:pos x="105" y="23"/>
                    </a:cxn>
                    <a:cxn ang="0">
                      <a:pos x="121" y="18"/>
                    </a:cxn>
                    <a:cxn ang="0">
                      <a:pos x="136" y="12"/>
                    </a:cxn>
                    <a:cxn ang="0">
                      <a:pos x="131" y="0"/>
                    </a:cxn>
                    <a:cxn ang="0">
                      <a:pos x="116" y="6"/>
                    </a:cxn>
                    <a:cxn ang="0">
                      <a:pos x="100" y="11"/>
                    </a:cxn>
                    <a:cxn ang="0">
                      <a:pos x="85" y="17"/>
                    </a:cxn>
                    <a:cxn ang="0">
                      <a:pos x="69" y="22"/>
                    </a:cxn>
                    <a:cxn ang="0">
                      <a:pos x="53" y="29"/>
                    </a:cxn>
                    <a:cxn ang="0">
                      <a:pos x="36" y="35"/>
                    </a:cxn>
                    <a:cxn ang="0">
                      <a:pos x="21" y="40"/>
                    </a:cxn>
                    <a:cxn ang="0">
                      <a:pos x="5" y="46"/>
                    </a:cxn>
                    <a:cxn ang="0">
                      <a:pos x="15" y="50"/>
                    </a:cxn>
                    <a:cxn ang="0">
                      <a:pos x="0" y="54"/>
                    </a:cxn>
                    <a:cxn ang="0">
                      <a:pos x="4" y="61"/>
                    </a:cxn>
                    <a:cxn ang="0">
                      <a:pos x="10" y="58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6" h="61">
                      <a:moveTo>
                        <a:pt x="0" y="54"/>
                      </a:moveTo>
                      <a:lnTo>
                        <a:pt x="10" y="58"/>
                      </a:lnTo>
                      <a:lnTo>
                        <a:pt x="26" y="52"/>
                      </a:lnTo>
                      <a:lnTo>
                        <a:pt x="41" y="47"/>
                      </a:lnTo>
                      <a:lnTo>
                        <a:pt x="58" y="41"/>
                      </a:lnTo>
                      <a:lnTo>
                        <a:pt x="74" y="35"/>
                      </a:lnTo>
                      <a:lnTo>
                        <a:pt x="90" y="30"/>
                      </a:lnTo>
                      <a:lnTo>
                        <a:pt x="105" y="23"/>
                      </a:lnTo>
                      <a:lnTo>
                        <a:pt x="121" y="18"/>
                      </a:lnTo>
                      <a:lnTo>
                        <a:pt x="136" y="12"/>
                      </a:lnTo>
                      <a:lnTo>
                        <a:pt x="131" y="0"/>
                      </a:lnTo>
                      <a:lnTo>
                        <a:pt x="116" y="6"/>
                      </a:lnTo>
                      <a:lnTo>
                        <a:pt x="100" y="11"/>
                      </a:lnTo>
                      <a:lnTo>
                        <a:pt x="85" y="17"/>
                      </a:lnTo>
                      <a:lnTo>
                        <a:pt x="69" y="22"/>
                      </a:lnTo>
                      <a:lnTo>
                        <a:pt x="53" y="29"/>
                      </a:lnTo>
                      <a:lnTo>
                        <a:pt x="36" y="35"/>
                      </a:lnTo>
                      <a:lnTo>
                        <a:pt x="21" y="40"/>
                      </a:lnTo>
                      <a:lnTo>
                        <a:pt x="5" y="46"/>
                      </a:lnTo>
                      <a:lnTo>
                        <a:pt x="15" y="50"/>
                      </a:lnTo>
                      <a:lnTo>
                        <a:pt x="0" y="54"/>
                      </a:lnTo>
                      <a:lnTo>
                        <a:pt x="4" y="61"/>
                      </a:lnTo>
                      <a:lnTo>
                        <a:pt x="10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9" name="Freeform 189"/>
                <p:cNvSpPr>
                  <a:spLocks/>
                </p:cNvSpPr>
                <p:nvPr/>
              </p:nvSpPr>
              <p:spPr bwMode="auto">
                <a:xfrm>
                  <a:off x="1726" y="2024"/>
                  <a:ext cx="91" cy="136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72" y="11"/>
                    </a:cxn>
                    <a:cxn ang="0">
                      <a:pos x="76" y="28"/>
                    </a:cxn>
                    <a:cxn ang="0">
                      <a:pos x="69" y="41"/>
                    </a:cxn>
                    <a:cxn ang="0">
                      <a:pos x="56" y="54"/>
                    </a:cxn>
                    <a:cxn ang="0">
                      <a:pos x="40" y="67"/>
                    </a:cxn>
                    <a:cxn ang="0">
                      <a:pos x="22" y="80"/>
                    </a:cxn>
                    <a:cxn ang="0">
                      <a:pos x="7" y="95"/>
                    </a:cxn>
                    <a:cxn ang="0">
                      <a:pos x="0" y="115"/>
                    </a:cxn>
                    <a:cxn ang="0">
                      <a:pos x="6" y="136"/>
                    </a:cxn>
                    <a:cxn ang="0">
                      <a:pos x="21" y="132"/>
                    </a:cxn>
                    <a:cxn ang="0">
                      <a:pos x="17" y="115"/>
                    </a:cxn>
                    <a:cxn ang="0">
                      <a:pos x="22" y="101"/>
                    </a:cxn>
                    <a:cxn ang="0">
                      <a:pos x="35" y="88"/>
                    </a:cxn>
                    <a:cxn ang="0">
                      <a:pos x="50" y="77"/>
                    </a:cxn>
                    <a:cxn ang="0">
                      <a:pos x="69" y="62"/>
                    </a:cxn>
                    <a:cxn ang="0">
                      <a:pos x="84" y="47"/>
                    </a:cxn>
                    <a:cxn ang="0">
                      <a:pos x="91" y="28"/>
                    </a:cxn>
                    <a:cxn ang="0">
                      <a:pos x="87" y="7"/>
                    </a:cxn>
                    <a:cxn ang="0">
                      <a:pos x="77" y="3"/>
                    </a:cxn>
                    <a:cxn ang="0">
                      <a:pos x="87" y="7"/>
                    </a:cxn>
                    <a:cxn ang="0">
                      <a:pos x="85" y="0"/>
                    </a:cxn>
                    <a:cxn ang="0">
                      <a:pos x="77" y="3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91" h="136">
                      <a:moveTo>
                        <a:pt x="82" y="15"/>
                      </a:moveTo>
                      <a:lnTo>
                        <a:pt x="72" y="11"/>
                      </a:lnTo>
                      <a:lnTo>
                        <a:pt x="76" y="28"/>
                      </a:lnTo>
                      <a:lnTo>
                        <a:pt x="69" y="41"/>
                      </a:lnTo>
                      <a:lnTo>
                        <a:pt x="56" y="54"/>
                      </a:lnTo>
                      <a:lnTo>
                        <a:pt x="40" y="67"/>
                      </a:lnTo>
                      <a:lnTo>
                        <a:pt x="22" y="80"/>
                      </a:lnTo>
                      <a:lnTo>
                        <a:pt x="7" y="95"/>
                      </a:lnTo>
                      <a:lnTo>
                        <a:pt x="0" y="115"/>
                      </a:lnTo>
                      <a:lnTo>
                        <a:pt x="6" y="136"/>
                      </a:lnTo>
                      <a:lnTo>
                        <a:pt x="21" y="132"/>
                      </a:lnTo>
                      <a:lnTo>
                        <a:pt x="17" y="115"/>
                      </a:lnTo>
                      <a:lnTo>
                        <a:pt x="22" y="101"/>
                      </a:lnTo>
                      <a:lnTo>
                        <a:pt x="35" y="88"/>
                      </a:lnTo>
                      <a:lnTo>
                        <a:pt x="50" y="77"/>
                      </a:lnTo>
                      <a:lnTo>
                        <a:pt x="69" y="62"/>
                      </a:lnTo>
                      <a:lnTo>
                        <a:pt x="84" y="47"/>
                      </a:lnTo>
                      <a:lnTo>
                        <a:pt x="91" y="28"/>
                      </a:lnTo>
                      <a:lnTo>
                        <a:pt x="87" y="7"/>
                      </a:lnTo>
                      <a:lnTo>
                        <a:pt x="77" y="3"/>
                      </a:lnTo>
                      <a:lnTo>
                        <a:pt x="87" y="7"/>
                      </a:lnTo>
                      <a:lnTo>
                        <a:pt x="85" y="0"/>
                      </a:lnTo>
                      <a:lnTo>
                        <a:pt x="77" y="3"/>
                      </a:lnTo>
                      <a:lnTo>
                        <a:pt x="8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0" name="Freeform 190"/>
                <p:cNvSpPr>
                  <a:spLocks/>
                </p:cNvSpPr>
                <p:nvPr/>
              </p:nvSpPr>
              <p:spPr bwMode="auto">
                <a:xfrm>
                  <a:off x="1783" y="1987"/>
                  <a:ext cx="54" cy="52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5" y="13"/>
                    </a:cxn>
                    <a:cxn ang="0">
                      <a:pos x="43" y="9"/>
                    </a:cxn>
                    <a:cxn ang="0">
                      <a:pos x="39" y="6"/>
                    </a:cxn>
                    <a:cxn ang="0">
                      <a:pos x="34" y="14"/>
                    </a:cxn>
                    <a:cxn ang="0">
                      <a:pos x="27" y="22"/>
                    </a:cxn>
                    <a:cxn ang="0">
                      <a:pos x="18" y="32"/>
                    </a:cxn>
                    <a:cxn ang="0">
                      <a:pos x="12" y="40"/>
                    </a:cxn>
                    <a:cxn ang="0">
                      <a:pos x="12" y="50"/>
                    </a:cxn>
                    <a:cxn ang="0">
                      <a:pos x="25" y="52"/>
                    </a:cxn>
                    <a:cxn ang="0">
                      <a:pos x="20" y="40"/>
                    </a:cxn>
                    <a:cxn ang="0">
                      <a:pos x="24" y="42"/>
                    </a:cxn>
                    <a:cxn ang="0">
                      <a:pos x="27" y="44"/>
                    </a:cxn>
                    <a:cxn ang="0">
                      <a:pos x="30" y="38"/>
                    </a:cxn>
                    <a:cxn ang="0">
                      <a:pos x="39" y="30"/>
                    </a:cxn>
                    <a:cxn ang="0">
                      <a:pos x="47" y="20"/>
                    </a:cxn>
                    <a:cxn ang="0">
                      <a:pos x="54" y="13"/>
                    </a:cxn>
                    <a:cxn ang="0">
                      <a:pos x="53" y="1"/>
                    </a:cxn>
                    <a:cxn ang="0">
                      <a:pos x="40" y="0"/>
                    </a:cxn>
                    <a:cxn ang="0">
                      <a:pos x="43" y="13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43" y="1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54" h="52">
                      <a:moveTo>
                        <a:pt x="43" y="0"/>
                      </a:moveTo>
                      <a:lnTo>
                        <a:pt x="45" y="13"/>
                      </a:lnTo>
                      <a:lnTo>
                        <a:pt x="43" y="9"/>
                      </a:lnTo>
                      <a:lnTo>
                        <a:pt x="39" y="6"/>
                      </a:lnTo>
                      <a:lnTo>
                        <a:pt x="34" y="14"/>
                      </a:lnTo>
                      <a:lnTo>
                        <a:pt x="27" y="22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50"/>
                      </a:lnTo>
                      <a:lnTo>
                        <a:pt x="25" y="52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7" y="44"/>
                      </a:lnTo>
                      <a:lnTo>
                        <a:pt x="30" y="38"/>
                      </a:lnTo>
                      <a:lnTo>
                        <a:pt x="39" y="30"/>
                      </a:lnTo>
                      <a:lnTo>
                        <a:pt x="47" y="20"/>
                      </a:lnTo>
                      <a:lnTo>
                        <a:pt x="54" y="13"/>
                      </a:lnTo>
                      <a:lnTo>
                        <a:pt x="53" y="1"/>
                      </a:lnTo>
                      <a:lnTo>
                        <a:pt x="40" y="0"/>
                      </a:lnTo>
                      <a:lnTo>
                        <a:pt x="43" y="13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43" y="13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1" name="Freeform 191"/>
                <p:cNvSpPr>
                  <a:spLocks/>
                </p:cNvSpPr>
                <p:nvPr/>
              </p:nvSpPr>
              <p:spPr bwMode="auto">
                <a:xfrm>
                  <a:off x="1826" y="1882"/>
                  <a:ext cx="139" cy="118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39" y="0"/>
                    </a:cxn>
                    <a:cxn ang="0">
                      <a:pos x="104" y="2"/>
                    </a:cxn>
                    <a:cxn ang="0">
                      <a:pos x="80" y="14"/>
                    </a:cxn>
                    <a:cxn ang="0">
                      <a:pos x="66" y="32"/>
                    </a:cxn>
                    <a:cxn ang="0">
                      <a:pos x="59" y="52"/>
                    </a:cxn>
                    <a:cxn ang="0">
                      <a:pos x="52" y="71"/>
                    </a:cxn>
                    <a:cxn ang="0">
                      <a:pos x="42" y="87"/>
                    </a:cxn>
                    <a:cxn ang="0">
                      <a:pos x="26" y="99"/>
                    </a:cxn>
                    <a:cxn ang="0">
                      <a:pos x="0" y="105"/>
                    </a:cxn>
                    <a:cxn ang="0">
                      <a:pos x="0" y="118"/>
                    </a:cxn>
                    <a:cxn ang="0">
                      <a:pos x="34" y="111"/>
                    </a:cxn>
                    <a:cxn ang="0">
                      <a:pos x="55" y="95"/>
                    </a:cxn>
                    <a:cxn ang="0">
                      <a:pos x="67" y="76"/>
                    </a:cxn>
                    <a:cxn ang="0">
                      <a:pos x="74" y="54"/>
                    </a:cxn>
                    <a:cxn ang="0">
                      <a:pos x="81" y="36"/>
                    </a:cxn>
                    <a:cxn ang="0">
                      <a:pos x="90" y="22"/>
                    </a:cxn>
                    <a:cxn ang="0">
                      <a:pos x="106" y="14"/>
                    </a:cxn>
                    <a:cxn ang="0">
                      <a:pos x="139" y="12"/>
                    </a:cxn>
                    <a:cxn ang="0">
                      <a:pos x="139" y="12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39" h="118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104" y="2"/>
                      </a:lnTo>
                      <a:lnTo>
                        <a:pt x="80" y="14"/>
                      </a:lnTo>
                      <a:lnTo>
                        <a:pt x="66" y="32"/>
                      </a:lnTo>
                      <a:lnTo>
                        <a:pt x="59" y="52"/>
                      </a:lnTo>
                      <a:lnTo>
                        <a:pt x="52" y="71"/>
                      </a:lnTo>
                      <a:lnTo>
                        <a:pt x="42" y="87"/>
                      </a:lnTo>
                      <a:lnTo>
                        <a:pt x="26" y="99"/>
                      </a:lnTo>
                      <a:lnTo>
                        <a:pt x="0" y="105"/>
                      </a:lnTo>
                      <a:lnTo>
                        <a:pt x="0" y="118"/>
                      </a:lnTo>
                      <a:lnTo>
                        <a:pt x="34" y="111"/>
                      </a:lnTo>
                      <a:lnTo>
                        <a:pt x="55" y="95"/>
                      </a:lnTo>
                      <a:lnTo>
                        <a:pt x="67" y="76"/>
                      </a:lnTo>
                      <a:lnTo>
                        <a:pt x="74" y="54"/>
                      </a:lnTo>
                      <a:lnTo>
                        <a:pt x="81" y="36"/>
                      </a:lnTo>
                      <a:lnTo>
                        <a:pt x="90" y="22"/>
                      </a:lnTo>
                      <a:lnTo>
                        <a:pt x="106" y="14"/>
                      </a:lnTo>
                      <a:lnTo>
                        <a:pt x="139" y="12"/>
                      </a:lnTo>
                      <a:lnTo>
                        <a:pt x="139" y="1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2" name="Freeform 192"/>
                <p:cNvSpPr>
                  <a:spLocks/>
                </p:cNvSpPr>
                <p:nvPr/>
              </p:nvSpPr>
              <p:spPr bwMode="auto">
                <a:xfrm>
                  <a:off x="1965" y="1835"/>
                  <a:ext cx="368" cy="60"/>
                </a:xfrm>
                <a:custGeom>
                  <a:avLst/>
                  <a:gdLst/>
                  <a:ahLst/>
                  <a:cxnLst>
                    <a:cxn ang="0">
                      <a:pos x="358" y="0"/>
                    </a:cxn>
                    <a:cxn ang="0">
                      <a:pos x="358" y="0"/>
                    </a:cxn>
                    <a:cxn ang="0">
                      <a:pos x="341" y="9"/>
                    </a:cxn>
                    <a:cxn ang="0">
                      <a:pos x="318" y="17"/>
                    </a:cxn>
                    <a:cxn ang="0">
                      <a:pos x="293" y="24"/>
                    </a:cxn>
                    <a:cxn ang="0">
                      <a:pos x="266" y="30"/>
                    </a:cxn>
                    <a:cxn ang="0">
                      <a:pos x="237" y="35"/>
                    </a:cxn>
                    <a:cxn ang="0">
                      <a:pos x="207" y="39"/>
                    </a:cxn>
                    <a:cxn ang="0">
                      <a:pos x="177" y="42"/>
                    </a:cxn>
                    <a:cxn ang="0">
                      <a:pos x="147" y="44"/>
                    </a:cxn>
                    <a:cxn ang="0">
                      <a:pos x="117" y="46"/>
                    </a:cxn>
                    <a:cxn ang="0">
                      <a:pos x="91" y="46"/>
                    </a:cxn>
                    <a:cxn ang="0">
                      <a:pos x="66" y="46"/>
                    </a:cxn>
                    <a:cxn ang="0">
                      <a:pos x="43" y="46"/>
                    </a:cxn>
                    <a:cxn ang="0">
                      <a:pos x="26" y="46"/>
                    </a:cxn>
                    <a:cxn ang="0">
                      <a:pos x="11" y="46"/>
                    </a:cxn>
                    <a:cxn ang="0">
                      <a:pos x="2" y="46"/>
                    </a:cxn>
                    <a:cxn ang="0">
                      <a:pos x="0" y="47"/>
                    </a:cxn>
                    <a:cxn ang="0">
                      <a:pos x="0" y="59"/>
                    </a:cxn>
                    <a:cxn ang="0">
                      <a:pos x="2" y="60"/>
                    </a:cxn>
                    <a:cxn ang="0">
                      <a:pos x="11" y="60"/>
                    </a:cxn>
                    <a:cxn ang="0">
                      <a:pos x="26" y="60"/>
                    </a:cxn>
                    <a:cxn ang="0">
                      <a:pos x="43" y="60"/>
                    </a:cxn>
                    <a:cxn ang="0">
                      <a:pos x="66" y="60"/>
                    </a:cxn>
                    <a:cxn ang="0">
                      <a:pos x="91" y="60"/>
                    </a:cxn>
                    <a:cxn ang="0">
                      <a:pos x="117" y="58"/>
                    </a:cxn>
                    <a:cxn ang="0">
                      <a:pos x="147" y="56"/>
                    </a:cxn>
                    <a:cxn ang="0">
                      <a:pos x="177" y="54"/>
                    </a:cxn>
                    <a:cxn ang="0">
                      <a:pos x="207" y="51"/>
                    </a:cxn>
                    <a:cxn ang="0">
                      <a:pos x="240" y="47"/>
                    </a:cxn>
                    <a:cxn ang="0">
                      <a:pos x="268" y="43"/>
                    </a:cxn>
                    <a:cxn ang="0">
                      <a:pos x="298" y="37"/>
                    </a:cxn>
                    <a:cxn ang="0">
                      <a:pos x="323" y="29"/>
                    </a:cxn>
                    <a:cxn ang="0">
                      <a:pos x="348" y="21"/>
                    </a:cxn>
                    <a:cxn ang="0">
                      <a:pos x="368" y="10"/>
                    </a:cxn>
                    <a:cxn ang="0">
                      <a:pos x="368" y="10"/>
                    </a:cxn>
                    <a:cxn ang="0">
                      <a:pos x="358" y="0"/>
                    </a:cxn>
                  </a:cxnLst>
                  <a:rect l="0" t="0" r="r" b="b"/>
                  <a:pathLst>
                    <a:path w="368" h="60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41" y="9"/>
                      </a:lnTo>
                      <a:lnTo>
                        <a:pt x="318" y="17"/>
                      </a:lnTo>
                      <a:lnTo>
                        <a:pt x="293" y="24"/>
                      </a:lnTo>
                      <a:lnTo>
                        <a:pt x="266" y="30"/>
                      </a:lnTo>
                      <a:lnTo>
                        <a:pt x="237" y="35"/>
                      </a:lnTo>
                      <a:lnTo>
                        <a:pt x="207" y="39"/>
                      </a:lnTo>
                      <a:lnTo>
                        <a:pt x="177" y="42"/>
                      </a:lnTo>
                      <a:lnTo>
                        <a:pt x="147" y="44"/>
                      </a:lnTo>
                      <a:lnTo>
                        <a:pt x="117" y="46"/>
                      </a:lnTo>
                      <a:lnTo>
                        <a:pt x="91" y="46"/>
                      </a:lnTo>
                      <a:lnTo>
                        <a:pt x="66" y="46"/>
                      </a:lnTo>
                      <a:lnTo>
                        <a:pt x="43" y="46"/>
                      </a:lnTo>
                      <a:lnTo>
                        <a:pt x="26" y="46"/>
                      </a:lnTo>
                      <a:lnTo>
                        <a:pt x="11" y="46"/>
                      </a:lnTo>
                      <a:lnTo>
                        <a:pt x="2" y="46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2" y="60"/>
                      </a:lnTo>
                      <a:lnTo>
                        <a:pt x="11" y="60"/>
                      </a:lnTo>
                      <a:lnTo>
                        <a:pt x="26" y="60"/>
                      </a:lnTo>
                      <a:lnTo>
                        <a:pt x="43" y="60"/>
                      </a:lnTo>
                      <a:lnTo>
                        <a:pt x="66" y="60"/>
                      </a:lnTo>
                      <a:lnTo>
                        <a:pt x="91" y="60"/>
                      </a:lnTo>
                      <a:lnTo>
                        <a:pt x="117" y="58"/>
                      </a:lnTo>
                      <a:lnTo>
                        <a:pt x="147" y="56"/>
                      </a:lnTo>
                      <a:lnTo>
                        <a:pt x="177" y="54"/>
                      </a:lnTo>
                      <a:lnTo>
                        <a:pt x="207" y="51"/>
                      </a:lnTo>
                      <a:lnTo>
                        <a:pt x="240" y="47"/>
                      </a:lnTo>
                      <a:lnTo>
                        <a:pt x="268" y="43"/>
                      </a:lnTo>
                      <a:lnTo>
                        <a:pt x="298" y="37"/>
                      </a:lnTo>
                      <a:lnTo>
                        <a:pt x="323" y="29"/>
                      </a:lnTo>
                      <a:lnTo>
                        <a:pt x="348" y="21"/>
                      </a:ln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3" name="Freeform 193"/>
                <p:cNvSpPr>
                  <a:spLocks/>
                </p:cNvSpPr>
                <p:nvPr/>
              </p:nvSpPr>
              <p:spPr bwMode="auto">
                <a:xfrm>
                  <a:off x="1813" y="1879"/>
                  <a:ext cx="137" cy="62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114" y="3"/>
                    </a:cxn>
                    <a:cxn ang="0">
                      <a:pos x="94" y="8"/>
                    </a:cxn>
                    <a:cxn ang="0">
                      <a:pos x="74" y="13"/>
                    </a:cxn>
                    <a:cxn ang="0">
                      <a:pos x="57" y="21"/>
                    </a:cxn>
                    <a:cxn ang="0">
                      <a:pos x="40" y="29"/>
                    </a:cxn>
                    <a:cxn ang="0">
                      <a:pos x="25" y="40"/>
                    </a:cxn>
                    <a:cxn ang="0">
                      <a:pos x="12" y="50"/>
                    </a:cxn>
                    <a:cxn ang="0">
                      <a:pos x="0" y="62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137" h="62">
                      <a:moveTo>
                        <a:pt x="137" y="0"/>
                      </a:moveTo>
                      <a:lnTo>
                        <a:pt x="114" y="3"/>
                      </a:lnTo>
                      <a:lnTo>
                        <a:pt x="94" y="8"/>
                      </a:lnTo>
                      <a:lnTo>
                        <a:pt x="74" y="13"/>
                      </a:lnTo>
                      <a:lnTo>
                        <a:pt x="57" y="21"/>
                      </a:lnTo>
                      <a:lnTo>
                        <a:pt x="40" y="29"/>
                      </a:lnTo>
                      <a:lnTo>
                        <a:pt x="25" y="40"/>
                      </a:lnTo>
                      <a:lnTo>
                        <a:pt x="12" y="50"/>
                      </a:lnTo>
                      <a:lnTo>
                        <a:pt x="0" y="62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4" name="Freeform 194"/>
                <p:cNvSpPr>
                  <a:spLocks/>
                </p:cNvSpPr>
                <p:nvPr/>
              </p:nvSpPr>
              <p:spPr bwMode="auto">
                <a:xfrm>
                  <a:off x="1807" y="1873"/>
                  <a:ext cx="143" cy="72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24" y="60"/>
                    </a:cxn>
                    <a:cxn ang="0">
                      <a:pos x="36" y="51"/>
                    </a:cxn>
                    <a:cxn ang="0">
                      <a:pos x="51" y="41"/>
                    </a:cxn>
                    <a:cxn ang="0">
                      <a:pos x="66" y="33"/>
                    </a:cxn>
                    <a:cxn ang="0">
                      <a:pos x="83" y="25"/>
                    </a:cxn>
                    <a:cxn ang="0">
                      <a:pos x="103" y="20"/>
                    </a:cxn>
                    <a:cxn ang="0">
                      <a:pos x="121" y="15"/>
                    </a:cxn>
                    <a:cxn ang="0">
                      <a:pos x="143" y="12"/>
                    </a:cxn>
                    <a:cxn ang="0">
                      <a:pos x="143" y="0"/>
                    </a:cxn>
                    <a:cxn ang="0">
                      <a:pos x="119" y="3"/>
                    </a:cxn>
                    <a:cxn ang="0">
                      <a:pos x="98" y="8"/>
                    </a:cxn>
                    <a:cxn ang="0">
                      <a:pos x="78" y="13"/>
                    </a:cxn>
                    <a:cxn ang="0">
                      <a:pos x="59" y="21"/>
                    </a:cxn>
                    <a:cxn ang="0">
                      <a:pos x="41" y="30"/>
                    </a:cxn>
                    <a:cxn ang="0">
                      <a:pos x="26" y="41"/>
                    </a:cxn>
                    <a:cxn ang="0">
                      <a:pos x="11" y="52"/>
                    </a:cxn>
                    <a:cxn ang="0">
                      <a:pos x="0" y="64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143" h="72">
                      <a:moveTo>
                        <a:pt x="13" y="72"/>
                      </a:moveTo>
                      <a:lnTo>
                        <a:pt x="24" y="60"/>
                      </a:lnTo>
                      <a:lnTo>
                        <a:pt x="36" y="51"/>
                      </a:lnTo>
                      <a:lnTo>
                        <a:pt x="51" y="41"/>
                      </a:lnTo>
                      <a:lnTo>
                        <a:pt x="66" y="33"/>
                      </a:lnTo>
                      <a:lnTo>
                        <a:pt x="83" y="25"/>
                      </a:lnTo>
                      <a:lnTo>
                        <a:pt x="103" y="20"/>
                      </a:lnTo>
                      <a:lnTo>
                        <a:pt x="121" y="15"/>
                      </a:lnTo>
                      <a:lnTo>
                        <a:pt x="143" y="12"/>
                      </a:lnTo>
                      <a:lnTo>
                        <a:pt x="143" y="0"/>
                      </a:lnTo>
                      <a:lnTo>
                        <a:pt x="119" y="3"/>
                      </a:lnTo>
                      <a:lnTo>
                        <a:pt x="98" y="8"/>
                      </a:lnTo>
                      <a:lnTo>
                        <a:pt x="78" y="13"/>
                      </a:lnTo>
                      <a:lnTo>
                        <a:pt x="59" y="21"/>
                      </a:lnTo>
                      <a:lnTo>
                        <a:pt x="41" y="30"/>
                      </a:lnTo>
                      <a:lnTo>
                        <a:pt x="26" y="41"/>
                      </a:lnTo>
                      <a:lnTo>
                        <a:pt x="11" y="52"/>
                      </a:lnTo>
                      <a:lnTo>
                        <a:pt x="0" y="64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5" name="Freeform 195"/>
                <p:cNvSpPr>
                  <a:spLocks/>
                </p:cNvSpPr>
                <p:nvPr/>
              </p:nvSpPr>
              <p:spPr bwMode="auto">
                <a:xfrm>
                  <a:off x="1530" y="1507"/>
                  <a:ext cx="1438" cy="595"/>
                </a:xfrm>
                <a:custGeom>
                  <a:avLst/>
                  <a:gdLst/>
                  <a:ahLst/>
                  <a:cxnLst>
                    <a:cxn ang="0">
                      <a:pos x="257" y="481"/>
                    </a:cxn>
                    <a:cxn ang="0">
                      <a:pos x="260" y="550"/>
                    </a:cxn>
                    <a:cxn ang="0">
                      <a:pos x="330" y="521"/>
                    </a:cxn>
                    <a:cxn ang="0">
                      <a:pos x="422" y="469"/>
                    </a:cxn>
                    <a:cxn ang="0">
                      <a:pos x="526" y="428"/>
                    </a:cxn>
                    <a:cxn ang="0">
                      <a:pos x="637" y="398"/>
                    </a:cxn>
                    <a:cxn ang="0">
                      <a:pos x="752" y="383"/>
                    </a:cxn>
                    <a:cxn ang="0">
                      <a:pos x="871" y="382"/>
                    </a:cxn>
                    <a:cxn ang="0">
                      <a:pos x="989" y="397"/>
                    </a:cxn>
                    <a:cxn ang="0">
                      <a:pos x="1106" y="431"/>
                    </a:cxn>
                    <a:cxn ang="0">
                      <a:pos x="1158" y="378"/>
                    </a:cxn>
                    <a:cxn ang="0">
                      <a:pos x="1069" y="330"/>
                    </a:cxn>
                    <a:cxn ang="0">
                      <a:pos x="918" y="311"/>
                    </a:cxn>
                    <a:cxn ang="0">
                      <a:pos x="789" y="310"/>
                    </a:cxn>
                    <a:cxn ang="0">
                      <a:pos x="839" y="306"/>
                    </a:cxn>
                    <a:cxn ang="0">
                      <a:pos x="926" y="311"/>
                    </a:cxn>
                    <a:cxn ang="0">
                      <a:pos x="1008" y="320"/>
                    </a:cxn>
                    <a:cxn ang="0">
                      <a:pos x="1091" y="319"/>
                    </a:cxn>
                    <a:cxn ang="0">
                      <a:pos x="1181" y="313"/>
                    </a:cxn>
                    <a:cxn ang="0">
                      <a:pos x="1269" y="335"/>
                    </a:cxn>
                    <a:cxn ang="0">
                      <a:pos x="1350" y="374"/>
                    </a:cxn>
                    <a:cxn ang="0">
                      <a:pos x="1420" y="419"/>
                    </a:cxn>
                    <a:cxn ang="0">
                      <a:pos x="1430" y="370"/>
                    </a:cxn>
                    <a:cxn ang="0">
                      <a:pos x="1369" y="305"/>
                    </a:cxn>
                    <a:cxn ang="0">
                      <a:pos x="1272" y="256"/>
                    </a:cxn>
                    <a:cxn ang="0">
                      <a:pos x="1162" y="226"/>
                    </a:cxn>
                    <a:cxn ang="0">
                      <a:pos x="1059" y="215"/>
                    </a:cxn>
                    <a:cxn ang="0">
                      <a:pos x="962" y="228"/>
                    </a:cxn>
                    <a:cxn ang="0">
                      <a:pos x="971" y="178"/>
                    </a:cxn>
                    <a:cxn ang="0">
                      <a:pos x="1048" y="128"/>
                    </a:cxn>
                    <a:cxn ang="0">
                      <a:pos x="1149" y="107"/>
                    </a:cxn>
                    <a:cxn ang="0">
                      <a:pos x="1262" y="115"/>
                    </a:cxn>
                    <a:cxn ang="0">
                      <a:pos x="1246" y="56"/>
                    </a:cxn>
                    <a:cxn ang="0">
                      <a:pos x="1132" y="8"/>
                    </a:cxn>
                    <a:cxn ang="0">
                      <a:pos x="966" y="3"/>
                    </a:cxn>
                    <a:cxn ang="0">
                      <a:pos x="787" y="33"/>
                    </a:cxn>
                    <a:cxn ang="0">
                      <a:pos x="623" y="96"/>
                    </a:cxn>
                    <a:cxn ang="0">
                      <a:pos x="487" y="185"/>
                    </a:cxn>
                    <a:cxn ang="0">
                      <a:pos x="402" y="190"/>
                    </a:cxn>
                    <a:cxn ang="0">
                      <a:pos x="326" y="178"/>
                    </a:cxn>
                    <a:cxn ang="0">
                      <a:pos x="252" y="182"/>
                    </a:cxn>
                    <a:cxn ang="0">
                      <a:pos x="186" y="199"/>
                    </a:cxn>
                    <a:cxn ang="0">
                      <a:pos x="29" y="321"/>
                    </a:cxn>
                    <a:cxn ang="0">
                      <a:pos x="10" y="539"/>
                    </a:cxn>
                    <a:cxn ang="0">
                      <a:pos x="56" y="550"/>
                    </a:cxn>
                    <a:cxn ang="0">
                      <a:pos x="106" y="488"/>
                    </a:cxn>
                    <a:cxn ang="0">
                      <a:pos x="171" y="442"/>
                    </a:cxn>
                    <a:cxn ang="0">
                      <a:pos x="258" y="430"/>
                    </a:cxn>
                  </a:cxnLst>
                  <a:rect l="0" t="0" r="r" b="b"/>
                  <a:pathLst>
                    <a:path w="1438" h="595">
                      <a:moveTo>
                        <a:pt x="283" y="434"/>
                      </a:moveTo>
                      <a:lnTo>
                        <a:pt x="272" y="449"/>
                      </a:lnTo>
                      <a:lnTo>
                        <a:pt x="263" y="465"/>
                      </a:lnTo>
                      <a:lnTo>
                        <a:pt x="257" y="481"/>
                      </a:lnTo>
                      <a:lnTo>
                        <a:pt x="253" y="498"/>
                      </a:lnTo>
                      <a:lnTo>
                        <a:pt x="252" y="515"/>
                      </a:lnTo>
                      <a:lnTo>
                        <a:pt x="255" y="532"/>
                      </a:lnTo>
                      <a:lnTo>
                        <a:pt x="260" y="550"/>
                      </a:lnTo>
                      <a:lnTo>
                        <a:pt x="267" y="566"/>
                      </a:lnTo>
                      <a:lnTo>
                        <a:pt x="287" y="551"/>
                      </a:lnTo>
                      <a:lnTo>
                        <a:pt x="307" y="535"/>
                      </a:lnTo>
                      <a:lnTo>
                        <a:pt x="330" y="521"/>
                      </a:lnTo>
                      <a:lnTo>
                        <a:pt x="351" y="508"/>
                      </a:lnTo>
                      <a:lnTo>
                        <a:pt x="375" y="495"/>
                      </a:lnTo>
                      <a:lnTo>
                        <a:pt x="398" y="481"/>
                      </a:lnTo>
                      <a:lnTo>
                        <a:pt x="422" y="469"/>
                      </a:lnTo>
                      <a:lnTo>
                        <a:pt x="447" y="458"/>
                      </a:lnTo>
                      <a:lnTo>
                        <a:pt x="473" y="447"/>
                      </a:lnTo>
                      <a:lnTo>
                        <a:pt x="500" y="437"/>
                      </a:lnTo>
                      <a:lnTo>
                        <a:pt x="526" y="428"/>
                      </a:lnTo>
                      <a:lnTo>
                        <a:pt x="553" y="420"/>
                      </a:lnTo>
                      <a:lnTo>
                        <a:pt x="581" y="412"/>
                      </a:lnTo>
                      <a:lnTo>
                        <a:pt x="608" y="405"/>
                      </a:lnTo>
                      <a:lnTo>
                        <a:pt x="637" y="398"/>
                      </a:lnTo>
                      <a:lnTo>
                        <a:pt x="666" y="393"/>
                      </a:lnTo>
                      <a:lnTo>
                        <a:pt x="695" y="389"/>
                      </a:lnTo>
                      <a:lnTo>
                        <a:pt x="723" y="385"/>
                      </a:lnTo>
                      <a:lnTo>
                        <a:pt x="752" y="383"/>
                      </a:lnTo>
                      <a:lnTo>
                        <a:pt x="782" y="381"/>
                      </a:lnTo>
                      <a:lnTo>
                        <a:pt x="812" y="380"/>
                      </a:lnTo>
                      <a:lnTo>
                        <a:pt x="841" y="381"/>
                      </a:lnTo>
                      <a:lnTo>
                        <a:pt x="871" y="382"/>
                      </a:lnTo>
                      <a:lnTo>
                        <a:pt x="901" y="384"/>
                      </a:lnTo>
                      <a:lnTo>
                        <a:pt x="931" y="387"/>
                      </a:lnTo>
                      <a:lnTo>
                        <a:pt x="961" y="392"/>
                      </a:lnTo>
                      <a:lnTo>
                        <a:pt x="989" y="397"/>
                      </a:lnTo>
                      <a:lnTo>
                        <a:pt x="1019" y="405"/>
                      </a:lnTo>
                      <a:lnTo>
                        <a:pt x="1048" y="412"/>
                      </a:lnTo>
                      <a:lnTo>
                        <a:pt x="1077" y="421"/>
                      </a:lnTo>
                      <a:lnTo>
                        <a:pt x="1106" y="431"/>
                      </a:lnTo>
                      <a:lnTo>
                        <a:pt x="1134" y="442"/>
                      </a:lnTo>
                      <a:lnTo>
                        <a:pt x="1153" y="418"/>
                      </a:lnTo>
                      <a:lnTo>
                        <a:pt x="1161" y="396"/>
                      </a:lnTo>
                      <a:lnTo>
                        <a:pt x="1158" y="378"/>
                      </a:lnTo>
                      <a:lnTo>
                        <a:pt x="1147" y="363"/>
                      </a:lnTo>
                      <a:lnTo>
                        <a:pt x="1127" y="349"/>
                      </a:lnTo>
                      <a:lnTo>
                        <a:pt x="1101" y="338"/>
                      </a:lnTo>
                      <a:lnTo>
                        <a:pt x="1069" y="330"/>
                      </a:lnTo>
                      <a:lnTo>
                        <a:pt x="1033" y="323"/>
                      </a:lnTo>
                      <a:lnTo>
                        <a:pt x="996" y="318"/>
                      </a:lnTo>
                      <a:lnTo>
                        <a:pt x="957" y="314"/>
                      </a:lnTo>
                      <a:lnTo>
                        <a:pt x="918" y="311"/>
                      </a:lnTo>
                      <a:lnTo>
                        <a:pt x="881" y="310"/>
                      </a:lnTo>
                      <a:lnTo>
                        <a:pt x="846" y="309"/>
                      </a:lnTo>
                      <a:lnTo>
                        <a:pt x="814" y="309"/>
                      </a:lnTo>
                      <a:lnTo>
                        <a:pt x="789" y="310"/>
                      </a:lnTo>
                      <a:lnTo>
                        <a:pt x="771" y="310"/>
                      </a:lnTo>
                      <a:lnTo>
                        <a:pt x="794" y="308"/>
                      </a:lnTo>
                      <a:lnTo>
                        <a:pt x="817" y="306"/>
                      </a:lnTo>
                      <a:lnTo>
                        <a:pt x="839" y="306"/>
                      </a:lnTo>
                      <a:lnTo>
                        <a:pt x="861" y="307"/>
                      </a:lnTo>
                      <a:lnTo>
                        <a:pt x="883" y="308"/>
                      </a:lnTo>
                      <a:lnTo>
                        <a:pt x="904" y="309"/>
                      </a:lnTo>
                      <a:lnTo>
                        <a:pt x="926" y="311"/>
                      </a:lnTo>
                      <a:lnTo>
                        <a:pt x="947" y="313"/>
                      </a:lnTo>
                      <a:lnTo>
                        <a:pt x="967" y="315"/>
                      </a:lnTo>
                      <a:lnTo>
                        <a:pt x="988" y="318"/>
                      </a:lnTo>
                      <a:lnTo>
                        <a:pt x="1008" y="320"/>
                      </a:lnTo>
                      <a:lnTo>
                        <a:pt x="1028" y="321"/>
                      </a:lnTo>
                      <a:lnTo>
                        <a:pt x="1049" y="321"/>
                      </a:lnTo>
                      <a:lnTo>
                        <a:pt x="1069" y="320"/>
                      </a:lnTo>
                      <a:lnTo>
                        <a:pt x="1091" y="319"/>
                      </a:lnTo>
                      <a:lnTo>
                        <a:pt x="1111" y="315"/>
                      </a:lnTo>
                      <a:lnTo>
                        <a:pt x="1134" y="312"/>
                      </a:lnTo>
                      <a:lnTo>
                        <a:pt x="1157" y="312"/>
                      </a:lnTo>
                      <a:lnTo>
                        <a:pt x="1181" y="313"/>
                      </a:lnTo>
                      <a:lnTo>
                        <a:pt x="1203" y="317"/>
                      </a:lnTo>
                      <a:lnTo>
                        <a:pt x="1226" y="322"/>
                      </a:lnTo>
                      <a:lnTo>
                        <a:pt x="1248" y="328"/>
                      </a:lnTo>
                      <a:lnTo>
                        <a:pt x="1269" y="335"/>
                      </a:lnTo>
                      <a:lnTo>
                        <a:pt x="1290" y="343"/>
                      </a:lnTo>
                      <a:lnTo>
                        <a:pt x="1312" y="353"/>
                      </a:lnTo>
                      <a:lnTo>
                        <a:pt x="1332" y="364"/>
                      </a:lnTo>
                      <a:lnTo>
                        <a:pt x="1350" y="374"/>
                      </a:lnTo>
                      <a:lnTo>
                        <a:pt x="1369" y="385"/>
                      </a:lnTo>
                      <a:lnTo>
                        <a:pt x="1388" y="396"/>
                      </a:lnTo>
                      <a:lnTo>
                        <a:pt x="1404" y="408"/>
                      </a:lnTo>
                      <a:lnTo>
                        <a:pt x="1420" y="419"/>
                      </a:lnTo>
                      <a:lnTo>
                        <a:pt x="1435" y="429"/>
                      </a:lnTo>
                      <a:lnTo>
                        <a:pt x="1438" y="409"/>
                      </a:lnTo>
                      <a:lnTo>
                        <a:pt x="1437" y="389"/>
                      </a:lnTo>
                      <a:lnTo>
                        <a:pt x="1430" y="370"/>
                      </a:lnTo>
                      <a:lnTo>
                        <a:pt x="1419" y="352"/>
                      </a:lnTo>
                      <a:lnTo>
                        <a:pt x="1405" y="335"/>
                      </a:lnTo>
                      <a:lnTo>
                        <a:pt x="1389" y="320"/>
                      </a:lnTo>
                      <a:lnTo>
                        <a:pt x="1369" y="305"/>
                      </a:lnTo>
                      <a:lnTo>
                        <a:pt x="1348" y="291"/>
                      </a:lnTo>
                      <a:lnTo>
                        <a:pt x="1324" y="279"/>
                      </a:lnTo>
                      <a:lnTo>
                        <a:pt x="1299" y="266"/>
                      </a:lnTo>
                      <a:lnTo>
                        <a:pt x="1272" y="256"/>
                      </a:lnTo>
                      <a:lnTo>
                        <a:pt x="1244" y="247"/>
                      </a:lnTo>
                      <a:lnTo>
                        <a:pt x="1217" y="239"/>
                      </a:lnTo>
                      <a:lnTo>
                        <a:pt x="1189" y="232"/>
                      </a:lnTo>
                      <a:lnTo>
                        <a:pt x="1162" y="226"/>
                      </a:lnTo>
                      <a:lnTo>
                        <a:pt x="1136" y="221"/>
                      </a:lnTo>
                      <a:lnTo>
                        <a:pt x="1111" y="218"/>
                      </a:lnTo>
                      <a:lnTo>
                        <a:pt x="1086" y="216"/>
                      </a:lnTo>
                      <a:lnTo>
                        <a:pt x="1059" y="215"/>
                      </a:lnTo>
                      <a:lnTo>
                        <a:pt x="1036" y="216"/>
                      </a:lnTo>
                      <a:lnTo>
                        <a:pt x="1011" y="218"/>
                      </a:lnTo>
                      <a:lnTo>
                        <a:pt x="986" y="222"/>
                      </a:lnTo>
                      <a:lnTo>
                        <a:pt x="962" y="228"/>
                      </a:lnTo>
                      <a:lnTo>
                        <a:pt x="938" y="234"/>
                      </a:lnTo>
                      <a:lnTo>
                        <a:pt x="946" y="213"/>
                      </a:lnTo>
                      <a:lnTo>
                        <a:pt x="957" y="195"/>
                      </a:lnTo>
                      <a:lnTo>
                        <a:pt x="971" y="178"/>
                      </a:lnTo>
                      <a:lnTo>
                        <a:pt x="987" y="163"/>
                      </a:lnTo>
                      <a:lnTo>
                        <a:pt x="1006" y="150"/>
                      </a:lnTo>
                      <a:lnTo>
                        <a:pt x="1026" y="138"/>
                      </a:lnTo>
                      <a:lnTo>
                        <a:pt x="1048" y="128"/>
                      </a:lnTo>
                      <a:lnTo>
                        <a:pt x="1072" y="120"/>
                      </a:lnTo>
                      <a:lnTo>
                        <a:pt x="1097" y="114"/>
                      </a:lnTo>
                      <a:lnTo>
                        <a:pt x="1123" y="110"/>
                      </a:lnTo>
                      <a:lnTo>
                        <a:pt x="1149" y="107"/>
                      </a:lnTo>
                      <a:lnTo>
                        <a:pt x="1178" y="106"/>
                      </a:lnTo>
                      <a:lnTo>
                        <a:pt x="1206" y="107"/>
                      </a:lnTo>
                      <a:lnTo>
                        <a:pt x="1233" y="110"/>
                      </a:lnTo>
                      <a:lnTo>
                        <a:pt x="1262" y="115"/>
                      </a:lnTo>
                      <a:lnTo>
                        <a:pt x="1289" y="121"/>
                      </a:lnTo>
                      <a:lnTo>
                        <a:pt x="1282" y="97"/>
                      </a:lnTo>
                      <a:lnTo>
                        <a:pt x="1267" y="75"/>
                      </a:lnTo>
                      <a:lnTo>
                        <a:pt x="1246" y="56"/>
                      </a:lnTo>
                      <a:lnTo>
                        <a:pt x="1221" y="39"/>
                      </a:lnTo>
                      <a:lnTo>
                        <a:pt x="1192" y="26"/>
                      </a:lnTo>
                      <a:lnTo>
                        <a:pt x="1162" y="15"/>
                      </a:lnTo>
                      <a:lnTo>
                        <a:pt x="1132" y="8"/>
                      </a:lnTo>
                      <a:lnTo>
                        <a:pt x="1103" y="3"/>
                      </a:lnTo>
                      <a:lnTo>
                        <a:pt x="1057" y="1"/>
                      </a:lnTo>
                      <a:lnTo>
                        <a:pt x="1012" y="0"/>
                      </a:lnTo>
                      <a:lnTo>
                        <a:pt x="966" y="3"/>
                      </a:lnTo>
                      <a:lnTo>
                        <a:pt x="919" y="8"/>
                      </a:lnTo>
                      <a:lnTo>
                        <a:pt x="874" y="14"/>
                      </a:lnTo>
                      <a:lnTo>
                        <a:pt x="831" y="23"/>
                      </a:lnTo>
                      <a:lnTo>
                        <a:pt x="787" y="33"/>
                      </a:lnTo>
                      <a:lnTo>
                        <a:pt x="743" y="45"/>
                      </a:lnTo>
                      <a:lnTo>
                        <a:pt x="702" y="61"/>
                      </a:lnTo>
                      <a:lnTo>
                        <a:pt x="662" y="77"/>
                      </a:lnTo>
                      <a:lnTo>
                        <a:pt x="623" y="96"/>
                      </a:lnTo>
                      <a:lnTo>
                        <a:pt x="586" y="115"/>
                      </a:lnTo>
                      <a:lnTo>
                        <a:pt x="551" y="136"/>
                      </a:lnTo>
                      <a:lnTo>
                        <a:pt x="517" y="160"/>
                      </a:lnTo>
                      <a:lnTo>
                        <a:pt x="487" y="185"/>
                      </a:lnTo>
                      <a:lnTo>
                        <a:pt x="458" y="211"/>
                      </a:lnTo>
                      <a:lnTo>
                        <a:pt x="440" y="203"/>
                      </a:lnTo>
                      <a:lnTo>
                        <a:pt x="422" y="196"/>
                      </a:lnTo>
                      <a:lnTo>
                        <a:pt x="402" y="190"/>
                      </a:lnTo>
                      <a:lnTo>
                        <a:pt x="383" y="186"/>
                      </a:lnTo>
                      <a:lnTo>
                        <a:pt x="365" y="182"/>
                      </a:lnTo>
                      <a:lnTo>
                        <a:pt x="345" y="179"/>
                      </a:lnTo>
                      <a:lnTo>
                        <a:pt x="326" y="178"/>
                      </a:lnTo>
                      <a:lnTo>
                        <a:pt x="307" y="178"/>
                      </a:lnTo>
                      <a:lnTo>
                        <a:pt x="288" y="179"/>
                      </a:lnTo>
                      <a:lnTo>
                        <a:pt x="270" y="180"/>
                      </a:lnTo>
                      <a:lnTo>
                        <a:pt x="252" y="182"/>
                      </a:lnTo>
                      <a:lnTo>
                        <a:pt x="235" y="186"/>
                      </a:lnTo>
                      <a:lnTo>
                        <a:pt x="217" y="190"/>
                      </a:lnTo>
                      <a:lnTo>
                        <a:pt x="201" y="194"/>
                      </a:lnTo>
                      <a:lnTo>
                        <a:pt x="186" y="199"/>
                      </a:lnTo>
                      <a:lnTo>
                        <a:pt x="171" y="204"/>
                      </a:lnTo>
                      <a:lnTo>
                        <a:pt x="109" y="236"/>
                      </a:lnTo>
                      <a:lnTo>
                        <a:pt x="62" y="275"/>
                      </a:lnTo>
                      <a:lnTo>
                        <a:pt x="29" y="321"/>
                      </a:lnTo>
                      <a:lnTo>
                        <a:pt x="9" y="371"/>
                      </a:lnTo>
                      <a:lnTo>
                        <a:pt x="0" y="425"/>
                      </a:lnTo>
                      <a:lnTo>
                        <a:pt x="1" y="481"/>
                      </a:lnTo>
                      <a:lnTo>
                        <a:pt x="10" y="539"/>
                      </a:lnTo>
                      <a:lnTo>
                        <a:pt x="27" y="595"/>
                      </a:lnTo>
                      <a:lnTo>
                        <a:pt x="36" y="581"/>
                      </a:lnTo>
                      <a:lnTo>
                        <a:pt x="46" y="565"/>
                      </a:lnTo>
                      <a:lnTo>
                        <a:pt x="56" y="550"/>
                      </a:lnTo>
                      <a:lnTo>
                        <a:pt x="67" y="533"/>
                      </a:lnTo>
                      <a:lnTo>
                        <a:pt x="80" y="518"/>
                      </a:lnTo>
                      <a:lnTo>
                        <a:pt x="92" y="503"/>
                      </a:lnTo>
                      <a:lnTo>
                        <a:pt x="106" y="488"/>
                      </a:lnTo>
                      <a:lnTo>
                        <a:pt x="121" y="474"/>
                      </a:lnTo>
                      <a:lnTo>
                        <a:pt x="136" y="462"/>
                      </a:lnTo>
                      <a:lnTo>
                        <a:pt x="154" y="452"/>
                      </a:lnTo>
                      <a:lnTo>
                        <a:pt x="171" y="442"/>
                      </a:lnTo>
                      <a:lnTo>
                        <a:pt x="191" y="435"/>
                      </a:lnTo>
                      <a:lnTo>
                        <a:pt x="212" y="431"/>
                      </a:lnTo>
                      <a:lnTo>
                        <a:pt x="235" y="429"/>
                      </a:lnTo>
                      <a:lnTo>
                        <a:pt x="258" y="430"/>
                      </a:lnTo>
                      <a:lnTo>
                        <a:pt x="283" y="434"/>
                      </a:lnTo>
                      <a:close/>
                    </a:path>
                  </a:pathLst>
                </a:custGeom>
                <a:solidFill>
                  <a:srgbClr val="7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6" name="Freeform 196"/>
                <p:cNvSpPr>
                  <a:spLocks/>
                </p:cNvSpPr>
                <p:nvPr/>
              </p:nvSpPr>
              <p:spPr bwMode="auto">
                <a:xfrm>
                  <a:off x="1773" y="1937"/>
                  <a:ext cx="47" cy="147"/>
                </a:xfrm>
                <a:custGeom>
                  <a:avLst/>
                  <a:gdLst/>
                  <a:ahLst/>
                  <a:cxnLst>
                    <a:cxn ang="0">
                      <a:pos x="19" y="132"/>
                    </a:cxn>
                    <a:cxn ang="0">
                      <a:pos x="32" y="134"/>
                    </a:cxn>
                    <a:cxn ang="0">
                      <a:pos x="24" y="118"/>
                    </a:cxn>
                    <a:cxn ang="0">
                      <a:pos x="19" y="101"/>
                    </a:cxn>
                    <a:cxn ang="0">
                      <a:pos x="18" y="85"/>
                    </a:cxn>
                    <a:cxn ang="0">
                      <a:pos x="18" y="68"/>
                    </a:cxn>
                    <a:cxn ang="0">
                      <a:pos x="22" y="52"/>
                    </a:cxn>
                    <a:cxn ang="0">
                      <a:pos x="28" y="37"/>
                    </a:cxn>
                    <a:cxn ang="0">
                      <a:pos x="37" y="22"/>
                    </a:cxn>
                    <a:cxn ang="0">
                      <a:pos x="47" y="8"/>
                    </a:cxn>
                    <a:cxn ang="0">
                      <a:pos x="34" y="0"/>
                    </a:cxn>
                    <a:cxn ang="0">
                      <a:pos x="22" y="15"/>
                    </a:cxn>
                    <a:cxn ang="0">
                      <a:pos x="13" y="33"/>
                    </a:cxn>
                    <a:cxn ang="0">
                      <a:pos x="7" y="50"/>
                    </a:cxn>
                    <a:cxn ang="0">
                      <a:pos x="3" y="68"/>
                    </a:cxn>
                    <a:cxn ang="0">
                      <a:pos x="0" y="85"/>
                    </a:cxn>
                    <a:cxn ang="0">
                      <a:pos x="4" y="103"/>
                    </a:cxn>
                    <a:cxn ang="0">
                      <a:pos x="9" y="122"/>
                    </a:cxn>
                    <a:cxn ang="0">
                      <a:pos x="17" y="138"/>
                    </a:cxn>
                    <a:cxn ang="0">
                      <a:pos x="29" y="140"/>
                    </a:cxn>
                    <a:cxn ang="0">
                      <a:pos x="17" y="138"/>
                    </a:cxn>
                    <a:cxn ang="0">
                      <a:pos x="22" y="147"/>
                    </a:cxn>
                    <a:cxn ang="0">
                      <a:pos x="29" y="140"/>
                    </a:cxn>
                    <a:cxn ang="0">
                      <a:pos x="19" y="132"/>
                    </a:cxn>
                  </a:cxnLst>
                  <a:rect l="0" t="0" r="r" b="b"/>
                  <a:pathLst>
                    <a:path w="47" h="147">
                      <a:moveTo>
                        <a:pt x="19" y="132"/>
                      </a:moveTo>
                      <a:lnTo>
                        <a:pt x="32" y="134"/>
                      </a:lnTo>
                      <a:lnTo>
                        <a:pt x="24" y="118"/>
                      </a:lnTo>
                      <a:lnTo>
                        <a:pt x="19" y="101"/>
                      </a:lnTo>
                      <a:lnTo>
                        <a:pt x="18" y="85"/>
                      </a:lnTo>
                      <a:lnTo>
                        <a:pt x="18" y="68"/>
                      </a:lnTo>
                      <a:lnTo>
                        <a:pt x="22" y="52"/>
                      </a:lnTo>
                      <a:lnTo>
                        <a:pt x="28" y="37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34" y="0"/>
                      </a:lnTo>
                      <a:lnTo>
                        <a:pt x="22" y="15"/>
                      </a:lnTo>
                      <a:lnTo>
                        <a:pt x="13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0" y="85"/>
                      </a:lnTo>
                      <a:lnTo>
                        <a:pt x="4" y="103"/>
                      </a:lnTo>
                      <a:lnTo>
                        <a:pt x="9" y="122"/>
                      </a:lnTo>
                      <a:lnTo>
                        <a:pt x="17" y="138"/>
                      </a:lnTo>
                      <a:lnTo>
                        <a:pt x="29" y="140"/>
                      </a:lnTo>
                      <a:lnTo>
                        <a:pt x="17" y="138"/>
                      </a:lnTo>
                      <a:lnTo>
                        <a:pt x="22" y="147"/>
                      </a:lnTo>
                      <a:lnTo>
                        <a:pt x="29" y="140"/>
                      </a:lnTo>
                      <a:lnTo>
                        <a:pt x="19" y="1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7" name="Freeform 197"/>
                <p:cNvSpPr>
                  <a:spLocks/>
                </p:cNvSpPr>
                <p:nvPr/>
              </p:nvSpPr>
              <p:spPr bwMode="auto">
                <a:xfrm>
                  <a:off x="1792" y="1880"/>
                  <a:ext cx="879" cy="197"/>
                </a:xfrm>
                <a:custGeom>
                  <a:avLst/>
                  <a:gdLst/>
                  <a:ahLst/>
                  <a:cxnLst>
                    <a:cxn ang="0">
                      <a:pos x="876" y="63"/>
                    </a:cxn>
                    <a:cxn ang="0">
                      <a:pos x="817" y="42"/>
                    </a:cxn>
                    <a:cxn ang="0">
                      <a:pos x="759" y="25"/>
                    </a:cxn>
                    <a:cxn ang="0">
                      <a:pos x="700" y="13"/>
                    </a:cxn>
                    <a:cxn ang="0">
                      <a:pos x="639" y="5"/>
                    </a:cxn>
                    <a:cxn ang="0">
                      <a:pos x="579" y="2"/>
                    </a:cxn>
                    <a:cxn ang="0">
                      <a:pos x="520" y="2"/>
                    </a:cxn>
                    <a:cxn ang="0">
                      <a:pos x="461" y="6"/>
                    </a:cxn>
                    <a:cxn ang="0">
                      <a:pos x="403" y="14"/>
                    </a:cxn>
                    <a:cxn ang="0">
                      <a:pos x="345" y="25"/>
                    </a:cxn>
                    <a:cxn ang="0">
                      <a:pos x="289" y="41"/>
                    </a:cxn>
                    <a:cxn ang="0">
                      <a:pos x="235" y="58"/>
                    </a:cxn>
                    <a:cxn ang="0">
                      <a:pos x="181" y="79"/>
                    </a:cxn>
                    <a:cxn ang="0">
                      <a:pos x="133" y="103"/>
                    </a:cxn>
                    <a:cxn ang="0">
                      <a:pos x="84" y="130"/>
                    </a:cxn>
                    <a:cxn ang="0">
                      <a:pos x="40" y="157"/>
                    </a:cxn>
                    <a:cxn ang="0">
                      <a:pos x="0" y="189"/>
                    </a:cxn>
                    <a:cxn ang="0">
                      <a:pos x="30" y="183"/>
                    </a:cxn>
                    <a:cxn ang="0">
                      <a:pos x="73" y="153"/>
                    </a:cxn>
                    <a:cxn ang="0">
                      <a:pos x="116" y="127"/>
                    </a:cxn>
                    <a:cxn ang="0">
                      <a:pos x="164" y="102"/>
                    </a:cxn>
                    <a:cxn ang="0">
                      <a:pos x="215" y="81"/>
                    </a:cxn>
                    <a:cxn ang="0">
                      <a:pos x="266" y="61"/>
                    </a:cxn>
                    <a:cxn ang="0">
                      <a:pos x="321" y="45"/>
                    </a:cxn>
                    <a:cxn ang="0">
                      <a:pos x="376" y="32"/>
                    </a:cxn>
                    <a:cxn ang="0">
                      <a:pos x="434" y="22"/>
                    </a:cxn>
                    <a:cxn ang="0">
                      <a:pos x="490" y="16"/>
                    </a:cxn>
                    <a:cxn ang="0">
                      <a:pos x="550" y="14"/>
                    </a:cxn>
                    <a:cxn ang="0">
                      <a:pos x="609" y="15"/>
                    </a:cxn>
                    <a:cxn ang="0">
                      <a:pos x="667" y="20"/>
                    </a:cxn>
                    <a:cxn ang="0">
                      <a:pos x="726" y="30"/>
                    </a:cxn>
                    <a:cxn ang="0">
                      <a:pos x="784" y="45"/>
                    </a:cxn>
                    <a:cxn ang="0">
                      <a:pos x="841" y="64"/>
                    </a:cxn>
                    <a:cxn ang="0">
                      <a:pos x="879" y="73"/>
                    </a:cxn>
                    <a:cxn ang="0">
                      <a:pos x="874" y="78"/>
                    </a:cxn>
                    <a:cxn ang="0">
                      <a:pos x="866" y="65"/>
                    </a:cxn>
                  </a:cxnLst>
                  <a:rect l="0" t="0" r="r" b="b"/>
                  <a:pathLst>
                    <a:path w="879" h="197">
                      <a:moveTo>
                        <a:pt x="866" y="65"/>
                      </a:moveTo>
                      <a:lnTo>
                        <a:pt x="876" y="63"/>
                      </a:lnTo>
                      <a:lnTo>
                        <a:pt x="846" y="52"/>
                      </a:lnTo>
                      <a:lnTo>
                        <a:pt x="817" y="42"/>
                      </a:lnTo>
                      <a:lnTo>
                        <a:pt x="789" y="33"/>
                      </a:lnTo>
                      <a:lnTo>
                        <a:pt x="759" y="25"/>
                      </a:lnTo>
                      <a:lnTo>
                        <a:pt x="729" y="18"/>
                      </a:lnTo>
                      <a:lnTo>
                        <a:pt x="700" y="13"/>
                      </a:lnTo>
                      <a:lnTo>
                        <a:pt x="670" y="8"/>
                      </a:lnTo>
                      <a:lnTo>
                        <a:pt x="639" y="5"/>
                      </a:lnTo>
                      <a:lnTo>
                        <a:pt x="609" y="3"/>
                      </a:lnTo>
                      <a:lnTo>
                        <a:pt x="579" y="2"/>
                      </a:lnTo>
                      <a:lnTo>
                        <a:pt x="550" y="0"/>
                      </a:lnTo>
                      <a:lnTo>
                        <a:pt x="520" y="2"/>
                      </a:lnTo>
                      <a:lnTo>
                        <a:pt x="490" y="4"/>
                      </a:lnTo>
                      <a:lnTo>
                        <a:pt x="461" y="6"/>
                      </a:lnTo>
                      <a:lnTo>
                        <a:pt x="431" y="10"/>
                      </a:lnTo>
                      <a:lnTo>
                        <a:pt x="403" y="14"/>
                      </a:lnTo>
                      <a:lnTo>
                        <a:pt x="374" y="19"/>
                      </a:lnTo>
                      <a:lnTo>
                        <a:pt x="345" y="25"/>
                      </a:lnTo>
                      <a:lnTo>
                        <a:pt x="316" y="33"/>
                      </a:lnTo>
                      <a:lnTo>
                        <a:pt x="289" y="41"/>
                      </a:lnTo>
                      <a:lnTo>
                        <a:pt x="261" y="49"/>
                      </a:lnTo>
                      <a:lnTo>
                        <a:pt x="235" y="58"/>
                      </a:lnTo>
                      <a:lnTo>
                        <a:pt x="208" y="68"/>
                      </a:lnTo>
                      <a:lnTo>
                        <a:pt x="181" y="79"/>
                      </a:lnTo>
                      <a:lnTo>
                        <a:pt x="156" y="90"/>
                      </a:lnTo>
                      <a:lnTo>
                        <a:pt x="133" y="103"/>
                      </a:lnTo>
                      <a:lnTo>
                        <a:pt x="109" y="116"/>
                      </a:lnTo>
                      <a:lnTo>
                        <a:pt x="84" y="130"/>
                      </a:lnTo>
                      <a:lnTo>
                        <a:pt x="63" y="143"/>
                      </a:lnTo>
                      <a:lnTo>
                        <a:pt x="40" y="157"/>
                      </a:lnTo>
                      <a:lnTo>
                        <a:pt x="20" y="173"/>
                      </a:lnTo>
                      <a:lnTo>
                        <a:pt x="0" y="189"/>
                      </a:lnTo>
                      <a:lnTo>
                        <a:pt x="10" y="197"/>
                      </a:lnTo>
                      <a:lnTo>
                        <a:pt x="30" y="183"/>
                      </a:lnTo>
                      <a:lnTo>
                        <a:pt x="50" y="168"/>
                      </a:lnTo>
                      <a:lnTo>
                        <a:pt x="73" y="153"/>
                      </a:lnTo>
                      <a:lnTo>
                        <a:pt x="94" y="140"/>
                      </a:lnTo>
                      <a:lnTo>
                        <a:pt x="116" y="127"/>
                      </a:lnTo>
                      <a:lnTo>
                        <a:pt x="140" y="113"/>
                      </a:lnTo>
                      <a:lnTo>
                        <a:pt x="164" y="102"/>
                      </a:lnTo>
                      <a:lnTo>
                        <a:pt x="189" y="91"/>
                      </a:lnTo>
                      <a:lnTo>
                        <a:pt x="215" y="81"/>
                      </a:lnTo>
                      <a:lnTo>
                        <a:pt x="240" y="70"/>
                      </a:lnTo>
                      <a:lnTo>
                        <a:pt x="266" y="61"/>
                      </a:lnTo>
                      <a:lnTo>
                        <a:pt x="294" y="53"/>
                      </a:lnTo>
                      <a:lnTo>
                        <a:pt x="321" y="45"/>
                      </a:lnTo>
                      <a:lnTo>
                        <a:pt x="348" y="38"/>
                      </a:lnTo>
                      <a:lnTo>
                        <a:pt x="376" y="32"/>
                      </a:lnTo>
                      <a:lnTo>
                        <a:pt x="405" y="26"/>
                      </a:lnTo>
                      <a:lnTo>
                        <a:pt x="434" y="22"/>
                      </a:lnTo>
                      <a:lnTo>
                        <a:pt x="461" y="18"/>
                      </a:lnTo>
                      <a:lnTo>
                        <a:pt x="490" y="16"/>
                      </a:lnTo>
                      <a:lnTo>
                        <a:pt x="520" y="14"/>
                      </a:lnTo>
                      <a:lnTo>
                        <a:pt x="550" y="14"/>
                      </a:lnTo>
                      <a:lnTo>
                        <a:pt x="579" y="14"/>
                      </a:lnTo>
                      <a:lnTo>
                        <a:pt x="609" y="15"/>
                      </a:lnTo>
                      <a:lnTo>
                        <a:pt x="639" y="17"/>
                      </a:lnTo>
                      <a:lnTo>
                        <a:pt x="667" y="20"/>
                      </a:lnTo>
                      <a:lnTo>
                        <a:pt x="697" y="25"/>
                      </a:lnTo>
                      <a:lnTo>
                        <a:pt x="726" y="30"/>
                      </a:lnTo>
                      <a:lnTo>
                        <a:pt x="756" y="38"/>
                      </a:lnTo>
                      <a:lnTo>
                        <a:pt x="784" y="45"/>
                      </a:lnTo>
                      <a:lnTo>
                        <a:pt x="812" y="54"/>
                      </a:lnTo>
                      <a:lnTo>
                        <a:pt x="841" y="64"/>
                      </a:lnTo>
                      <a:lnTo>
                        <a:pt x="869" y="76"/>
                      </a:lnTo>
                      <a:lnTo>
                        <a:pt x="879" y="73"/>
                      </a:lnTo>
                      <a:lnTo>
                        <a:pt x="869" y="76"/>
                      </a:lnTo>
                      <a:lnTo>
                        <a:pt x="874" y="78"/>
                      </a:lnTo>
                      <a:lnTo>
                        <a:pt x="879" y="73"/>
                      </a:lnTo>
                      <a:lnTo>
                        <a:pt x="866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8" name="Freeform 198"/>
                <p:cNvSpPr>
                  <a:spLocks/>
                </p:cNvSpPr>
                <p:nvPr/>
              </p:nvSpPr>
              <p:spPr bwMode="auto">
                <a:xfrm>
                  <a:off x="2299" y="1809"/>
                  <a:ext cx="399" cy="1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15"/>
                    </a:cxn>
                    <a:cxn ang="0">
                      <a:pos x="20" y="16"/>
                    </a:cxn>
                    <a:cxn ang="0">
                      <a:pos x="45" y="15"/>
                    </a:cxn>
                    <a:cxn ang="0">
                      <a:pos x="77" y="15"/>
                    </a:cxn>
                    <a:cxn ang="0">
                      <a:pos x="112" y="15"/>
                    </a:cxn>
                    <a:cxn ang="0">
                      <a:pos x="149" y="16"/>
                    </a:cxn>
                    <a:cxn ang="0">
                      <a:pos x="188" y="19"/>
                    </a:cxn>
                    <a:cxn ang="0">
                      <a:pos x="227" y="22"/>
                    </a:cxn>
                    <a:cxn ang="0">
                      <a:pos x="263" y="27"/>
                    </a:cxn>
                    <a:cxn ang="0">
                      <a:pos x="299" y="34"/>
                    </a:cxn>
                    <a:cxn ang="0">
                      <a:pos x="329" y="42"/>
                    </a:cxn>
                    <a:cxn ang="0">
                      <a:pos x="354" y="52"/>
                    </a:cxn>
                    <a:cxn ang="0">
                      <a:pos x="372" y="65"/>
                    </a:cxn>
                    <a:cxn ang="0">
                      <a:pos x="382" y="78"/>
                    </a:cxn>
                    <a:cxn ang="0">
                      <a:pos x="384" y="94"/>
                    </a:cxn>
                    <a:cxn ang="0">
                      <a:pos x="377" y="114"/>
                    </a:cxn>
                    <a:cxn ang="0">
                      <a:pos x="359" y="136"/>
                    </a:cxn>
                    <a:cxn ang="0">
                      <a:pos x="372" y="144"/>
                    </a:cxn>
                    <a:cxn ang="0">
                      <a:pos x="392" y="118"/>
                    </a:cxn>
                    <a:cxn ang="0">
                      <a:pos x="399" y="94"/>
                    </a:cxn>
                    <a:cxn ang="0">
                      <a:pos x="397" y="74"/>
                    </a:cxn>
                    <a:cxn ang="0">
                      <a:pos x="384" y="56"/>
                    </a:cxn>
                    <a:cxn ang="0">
                      <a:pos x="362" y="42"/>
                    </a:cxn>
                    <a:cxn ang="0">
                      <a:pos x="334" y="30"/>
                    </a:cxn>
                    <a:cxn ang="0">
                      <a:pos x="302" y="22"/>
                    </a:cxn>
                    <a:cxn ang="0">
                      <a:pos x="265" y="15"/>
                    </a:cxn>
                    <a:cxn ang="0">
                      <a:pos x="227" y="9"/>
                    </a:cxn>
                    <a:cxn ang="0">
                      <a:pos x="188" y="6"/>
                    </a:cxn>
                    <a:cxn ang="0">
                      <a:pos x="149" y="3"/>
                    </a:cxn>
                    <a:cxn ang="0">
                      <a:pos x="112" y="2"/>
                    </a:cxn>
                    <a:cxn ang="0">
                      <a:pos x="77" y="0"/>
                    </a:cxn>
                    <a:cxn ang="0">
                      <a:pos x="45" y="0"/>
                    </a:cxn>
                    <a:cxn ang="0">
                      <a:pos x="20" y="1"/>
                    </a:cxn>
                    <a:cxn ang="0">
                      <a:pos x="2" y="2"/>
                    </a:cxn>
                    <a:cxn ang="0">
                      <a:pos x="3" y="15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99" h="144">
                      <a:moveTo>
                        <a:pt x="0" y="2"/>
                      </a:moveTo>
                      <a:lnTo>
                        <a:pt x="2" y="15"/>
                      </a:lnTo>
                      <a:lnTo>
                        <a:pt x="20" y="16"/>
                      </a:lnTo>
                      <a:lnTo>
                        <a:pt x="45" y="15"/>
                      </a:lnTo>
                      <a:lnTo>
                        <a:pt x="77" y="15"/>
                      </a:lnTo>
                      <a:lnTo>
                        <a:pt x="112" y="15"/>
                      </a:lnTo>
                      <a:lnTo>
                        <a:pt x="149" y="16"/>
                      </a:lnTo>
                      <a:lnTo>
                        <a:pt x="188" y="19"/>
                      </a:lnTo>
                      <a:lnTo>
                        <a:pt x="227" y="22"/>
                      </a:lnTo>
                      <a:lnTo>
                        <a:pt x="263" y="27"/>
                      </a:lnTo>
                      <a:lnTo>
                        <a:pt x="299" y="34"/>
                      </a:lnTo>
                      <a:lnTo>
                        <a:pt x="329" y="42"/>
                      </a:lnTo>
                      <a:lnTo>
                        <a:pt x="354" y="52"/>
                      </a:lnTo>
                      <a:lnTo>
                        <a:pt x="372" y="65"/>
                      </a:lnTo>
                      <a:lnTo>
                        <a:pt x="382" y="78"/>
                      </a:lnTo>
                      <a:lnTo>
                        <a:pt x="384" y="94"/>
                      </a:lnTo>
                      <a:lnTo>
                        <a:pt x="377" y="114"/>
                      </a:lnTo>
                      <a:lnTo>
                        <a:pt x="359" y="136"/>
                      </a:lnTo>
                      <a:lnTo>
                        <a:pt x="372" y="144"/>
                      </a:lnTo>
                      <a:lnTo>
                        <a:pt x="392" y="118"/>
                      </a:lnTo>
                      <a:lnTo>
                        <a:pt x="399" y="94"/>
                      </a:lnTo>
                      <a:lnTo>
                        <a:pt x="397" y="74"/>
                      </a:lnTo>
                      <a:lnTo>
                        <a:pt x="384" y="56"/>
                      </a:lnTo>
                      <a:lnTo>
                        <a:pt x="362" y="42"/>
                      </a:lnTo>
                      <a:lnTo>
                        <a:pt x="334" y="30"/>
                      </a:lnTo>
                      <a:lnTo>
                        <a:pt x="302" y="22"/>
                      </a:lnTo>
                      <a:lnTo>
                        <a:pt x="265" y="15"/>
                      </a:lnTo>
                      <a:lnTo>
                        <a:pt x="227" y="9"/>
                      </a:lnTo>
                      <a:lnTo>
                        <a:pt x="188" y="6"/>
                      </a:lnTo>
                      <a:lnTo>
                        <a:pt x="149" y="3"/>
                      </a:lnTo>
                      <a:lnTo>
                        <a:pt x="112" y="2"/>
                      </a:lnTo>
                      <a:lnTo>
                        <a:pt x="77" y="0"/>
                      </a:lnTo>
                      <a:lnTo>
                        <a:pt x="45" y="0"/>
                      </a:lnTo>
                      <a:lnTo>
                        <a:pt x="20" y="1"/>
                      </a:lnTo>
                      <a:lnTo>
                        <a:pt x="2" y="2"/>
                      </a:lnTo>
                      <a:lnTo>
                        <a:pt x="3" y="1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9" name="Freeform 199"/>
                <p:cNvSpPr>
                  <a:spLocks/>
                </p:cNvSpPr>
                <p:nvPr/>
              </p:nvSpPr>
              <p:spPr bwMode="auto">
                <a:xfrm>
                  <a:off x="2299" y="1806"/>
                  <a:ext cx="343" cy="29"/>
                </a:xfrm>
                <a:custGeom>
                  <a:avLst/>
                  <a:gdLst/>
                  <a:ahLst/>
                  <a:cxnLst>
                    <a:cxn ang="0">
                      <a:pos x="340" y="10"/>
                    </a:cxn>
                    <a:cxn ang="0">
                      <a:pos x="340" y="10"/>
                    </a:cxn>
                    <a:cxn ang="0">
                      <a:pos x="322" y="13"/>
                    </a:cxn>
                    <a:cxn ang="0">
                      <a:pos x="300" y="14"/>
                    </a:cxn>
                    <a:cxn ang="0">
                      <a:pos x="280" y="14"/>
                    </a:cxn>
                    <a:cxn ang="0">
                      <a:pos x="259" y="14"/>
                    </a:cxn>
                    <a:cxn ang="0">
                      <a:pos x="239" y="14"/>
                    </a:cxn>
                    <a:cxn ang="0">
                      <a:pos x="219" y="12"/>
                    </a:cxn>
                    <a:cxn ang="0">
                      <a:pos x="198" y="10"/>
                    </a:cxn>
                    <a:cxn ang="0">
                      <a:pos x="178" y="8"/>
                    </a:cxn>
                    <a:cxn ang="0">
                      <a:pos x="157" y="6"/>
                    </a:cxn>
                    <a:cxn ang="0">
                      <a:pos x="135" y="4"/>
                    </a:cxn>
                    <a:cxn ang="0">
                      <a:pos x="114" y="3"/>
                    </a:cxn>
                    <a:cxn ang="0">
                      <a:pos x="92" y="2"/>
                    </a:cxn>
                    <a:cxn ang="0">
                      <a:pos x="70" y="0"/>
                    </a:cxn>
                    <a:cxn ang="0">
                      <a:pos x="48" y="1"/>
                    </a:cxn>
                    <a:cxn ang="0">
                      <a:pos x="25" y="3"/>
                    </a:cxn>
                    <a:cxn ang="0">
                      <a:pos x="0" y="5"/>
                    </a:cxn>
                    <a:cxn ang="0">
                      <a:pos x="3" y="18"/>
                    </a:cxn>
                    <a:cxn ang="0">
                      <a:pos x="25" y="15"/>
                    </a:cxn>
                    <a:cxn ang="0">
                      <a:pos x="48" y="13"/>
                    </a:cxn>
                    <a:cxn ang="0">
                      <a:pos x="70" y="14"/>
                    </a:cxn>
                    <a:cxn ang="0">
                      <a:pos x="92" y="14"/>
                    </a:cxn>
                    <a:cxn ang="0">
                      <a:pos x="114" y="15"/>
                    </a:cxn>
                    <a:cxn ang="0">
                      <a:pos x="135" y="16"/>
                    </a:cxn>
                    <a:cxn ang="0">
                      <a:pos x="157" y="19"/>
                    </a:cxn>
                    <a:cxn ang="0">
                      <a:pos x="178" y="21"/>
                    </a:cxn>
                    <a:cxn ang="0">
                      <a:pos x="198" y="23"/>
                    </a:cxn>
                    <a:cxn ang="0">
                      <a:pos x="219" y="25"/>
                    </a:cxn>
                    <a:cxn ang="0">
                      <a:pos x="239" y="27"/>
                    </a:cxn>
                    <a:cxn ang="0">
                      <a:pos x="259" y="29"/>
                    </a:cxn>
                    <a:cxn ang="0">
                      <a:pos x="280" y="29"/>
                    </a:cxn>
                    <a:cxn ang="0">
                      <a:pos x="300" y="27"/>
                    </a:cxn>
                    <a:cxn ang="0">
                      <a:pos x="322" y="26"/>
                    </a:cxn>
                    <a:cxn ang="0">
                      <a:pos x="343" y="23"/>
                    </a:cxn>
                    <a:cxn ang="0">
                      <a:pos x="343" y="23"/>
                    </a:cxn>
                    <a:cxn ang="0">
                      <a:pos x="340" y="10"/>
                    </a:cxn>
                  </a:cxnLst>
                  <a:rect l="0" t="0" r="r" b="b"/>
                  <a:pathLst>
                    <a:path w="343" h="29">
                      <a:moveTo>
                        <a:pt x="340" y="10"/>
                      </a:moveTo>
                      <a:lnTo>
                        <a:pt x="340" y="10"/>
                      </a:lnTo>
                      <a:lnTo>
                        <a:pt x="322" y="13"/>
                      </a:lnTo>
                      <a:lnTo>
                        <a:pt x="300" y="14"/>
                      </a:lnTo>
                      <a:lnTo>
                        <a:pt x="280" y="14"/>
                      </a:lnTo>
                      <a:lnTo>
                        <a:pt x="259" y="14"/>
                      </a:lnTo>
                      <a:lnTo>
                        <a:pt x="239" y="14"/>
                      </a:lnTo>
                      <a:lnTo>
                        <a:pt x="219" y="12"/>
                      </a:lnTo>
                      <a:lnTo>
                        <a:pt x="198" y="10"/>
                      </a:lnTo>
                      <a:lnTo>
                        <a:pt x="178" y="8"/>
                      </a:lnTo>
                      <a:lnTo>
                        <a:pt x="157" y="6"/>
                      </a:lnTo>
                      <a:lnTo>
                        <a:pt x="135" y="4"/>
                      </a:lnTo>
                      <a:lnTo>
                        <a:pt x="114" y="3"/>
                      </a:lnTo>
                      <a:lnTo>
                        <a:pt x="92" y="2"/>
                      </a:lnTo>
                      <a:lnTo>
                        <a:pt x="70" y="0"/>
                      </a:lnTo>
                      <a:lnTo>
                        <a:pt x="48" y="1"/>
                      </a:lnTo>
                      <a:lnTo>
                        <a:pt x="25" y="3"/>
                      </a:lnTo>
                      <a:lnTo>
                        <a:pt x="0" y="5"/>
                      </a:lnTo>
                      <a:lnTo>
                        <a:pt x="3" y="18"/>
                      </a:lnTo>
                      <a:lnTo>
                        <a:pt x="25" y="15"/>
                      </a:lnTo>
                      <a:lnTo>
                        <a:pt x="48" y="13"/>
                      </a:lnTo>
                      <a:lnTo>
                        <a:pt x="70" y="14"/>
                      </a:lnTo>
                      <a:lnTo>
                        <a:pt x="92" y="14"/>
                      </a:lnTo>
                      <a:lnTo>
                        <a:pt x="114" y="15"/>
                      </a:lnTo>
                      <a:lnTo>
                        <a:pt x="135" y="16"/>
                      </a:lnTo>
                      <a:lnTo>
                        <a:pt x="157" y="19"/>
                      </a:lnTo>
                      <a:lnTo>
                        <a:pt x="178" y="21"/>
                      </a:lnTo>
                      <a:lnTo>
                        <a:pt x="198" y="23"/>
                      </a:lnTo>
                      <a:lnTo>
                        <a:pt x="219" y="25"/>
                      </a:lnTo>
                      <a:lnTo>
                        <a:pt x="239" y="27"/>
                      </a:lnTo>
                      <a:lnTo>
                        <a:pt x="259" y="29"/>
                      </a:lnTo>
                      <a:lnTo>
                        <a:pt x="280" y="29"/>
                      </a:lnTo>
                      <a:lnTo>
                        <a:pt x="300" y="27"/>
                      </a:lnTo>
                      <a:lnTo>
                        <a:pt x="322" y="26"/>
                      </a:lnTo>
                      <a:lnTo>
                        <a:pt x="343" y="23"/>
                      </a:lnTo>
                      <a:lnTo>
                        <a:pt x="343" y="23"/>
                      </a:lnTo>
                      <a:lnTo>
                        <a:pt x="34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00" name="Freeform 200"/>
                <p:cNvSpPr>
                  <a:spLocks/>
                </p:cNvSpPr>
                <p:nvPr/>
              </p:nvSpPr>
              <p:spPr bwMode="auto">
                <a:xfrm>
                  <a:off x="2639" y="1812"/>
                  <a:ext cx="334" cy="137"/>
                </a:xfrm>
                <a:custGeom>
                  <a:avLst/>
                  <a:gdLst/>
                  <a:ahLst/>
                  <a:cxnLst>
                    <a:cxn ang="0">
                      <a:pos x="319" y="123"/>
                    </a:cxn>
                    <a:cxn ang="0">
                      <a:pos x="331" y="119"/>
                    </a:cxn>
                    <a:cxn ang="0">
                      <a:pos x="316" y="109"/>
                    </a:cxn>
                    <a:cxn ang="0">
                      <a:pos x="300" y="97"/>
                    </a:cxn>
                    <a:cxn ang="0">
                      <a:pos x="284" y="86"/>
                    </a:cxn>
                    <a:cxn ang="0">
                      <a:pos x="265" y="75"/>
                    </a:cxn>
                    <a:cxn ang="0">
                      <a:pos x="245" y="64"/>
                    </a:cxn>
                    <a:cxn ang="0">
                      <a:pos x="226" y="53"/>
                    </a:cxn>
                    <a:cxn ang="0">
                      <a:pos x="206" y="43"/>
                    </a:cxn>
                    <a:cxn ang="0">
                      <a:pos x="185" y="32"/>
                    </a:cxn>
                    <a:cxn ang="0">
                      <a:pos x="163" y="24"/>
                    </a:cxn>
                    <a:cxn ang="0">
                      <a:pos x="142" y="17"/>
                    </a:cxn>
                    <a:cxn ang="0">
                      <a:pos x="119" y="10"/>
                    </a:cxn>
                    <a:cxn ang="0">
                      <a:pos x="95" y="5"/>
                    </a:cxn>
                    <a:cxn ang="0">
                      <a:pos x="72" y="2"/>
                    </a:cxn>
                    <a:cxn ang="0">
                      <a:pos x="48" y="0"/>
                    </a:cxn>
                    <a:cxn ang="0">
                      <a:pos x="25" y="1"/>
                    </a:cxn>
                    <a:cxn ang="0">
                      <a:pos x="0" y="4"/>
                    </a:cxn>
                    <a:cxn ang="0">
                      <a:pos x="3" y="17"/>
                    </a:cxn>
                    <a:cxn ang="0">
                      <a:pos x="25" y="14"/>
                    </a:cxn>
                    <a:cxn ang="0">
                      <a:pos x="48" y="15"/>
                    </a:cxn>
                    <a:cxn ang="0">
                      <a:pos x="72" y="15"/>
                    </a:cxn>
                    <a:cxn ang="0">
                      <a:pos x="93" y="18"/>
                    </a:cxn>
                    <a:cxn ang="0">
                      <a:pos x="114" y="23"/>
                    </a:cxn>
                    <a:cxn ang="0">
                      <a:pos x="137" y="29"/>
                    </a:cxn>
                    <a:cxn ang="0">
                      <a:pos x="158" y="36"/>
                    </a:cxn>
                    <a:cxn ang="0">
                      <a:pos x="178" y="44"/>
                    </a:cxn>
                    <a:cxn ang="0">
                      <a:pos x="199" y="53"/>
                    </a:cxn>
                    <a:cxn ang="0">
                      <a:pos x="219" y="64"/>
                    </a:cxn>
                    <a:cxn ang="0">
                      <a:pos x="238" y="74"/>
                    </a:cxn>
                    <a:cxn ang="0">
                      <a:pos x="255" y="85"/>
                    </a:cxn>
                    <a:cxn ang="0">
                      <a:pos x="274" y="96"/>
                    </a:cxn>
                    <a:cxn ang="0">
                      <a:pos x="290" y="108"/>
                    </a:cxn>
                    <a:cxn ang="0">
                      <a:pos x="306" y="119"/>
                    </a:cxn>
                    <a:cxn ang="0">
                      <a:pos x="321" y="129"/>
                    </a:cxn>
                    <a:cxn ang="0">
                      <a:pos x="334" y="125"/>
                    </a:cxn>
                    <a:cxn ang="0">
                      <a:pos x="321" y="129"/>
                    </a:cxn>
                    <a:cxn ang="0">
                      <a:pos x="331" y="137"/>
                    </a:cxn>
                    <a:cxn ang="0">
                      <a:pos x="334" y="125"/>
                    </a:cxn>
                    <a:cxn ang="0">
                      <a:pos x="319" y="123"/>
                    </a:cxn>
                  </a:cxnLst>
                  <a:rect l="0" t="0" r="r" b="b"/>
                  <a:pathLst>
                    <a:path w="334" h="137">
                      <a:moveTo>
                        <a:pt x="319" y="123"/>
                      </a:moveTo>
                      <a:lnTo>
                        <a:pt x="331" y="119"/>
                      </a:lnTo>
                      <a:lnTo>
                        <a:pt x="316" y="109"/>
                      </a:lnTo>
                      <a:lnTo>
                        <a:pt x="300" y="97"/>
                      </a:lnTo>
                      <a:lnTo>
                        <a:pt x="284" y="86"/>
                      </a:lnTo>
                      <a:lnTo>
                        <a:pt x="265" y="75"/>
                      </a:lnTo>
                      <a:lnTo>
                        <a:pt x="245" y="64"/>
                      </a:lnTo>
                      <a:lnTo>
                        <a:pt x="226" y="53"/>
                      </a:lnTo>
                      <a:lnTo>
                        <a:pt x="206" y="43"/>
                      </a:lnTo>
                      <a:lnTo>
                        <a:pt x="185" y="32"/>
                      </a:lnTo>
                      <a:lnTo>
                        <a:pt x="163" y="24"/>
                      </a:lnTo>
                      <a:lnTo>
                        <a:pt x="142" y="17"/>
                      </a:lnTo>
                      <a:lnTo>
                        <a:pt x="119" y="10"/>
                      </a:lnTo>
                      <a:lnTo>
                        <a:pt x="95" y="5"/>
                      </a:lnTo>
                      <a:lnTo>
                        <a:pt x="72" y="2"/>
                      </a:lnTo>
                      <a:lnTo>
                        <a:pt x="48" y="0"/>
                      </a:lnTo>
                      <a:lnTo>
                        <a:pt x="25" y="1"/>
                      </a:lnTo>
                      <a:lnTo>
                        <a:pt x="0" y="4"/>
                      </a:lnTo>
                      <a:lnTo>
                        <a:pt x="3" y="17"/>
                      </a:lnTo>
                      <a:lnTo>
                        <a:pt x="25" y="14"/>
                      </a:lnTo>
                      <a:lnTo>
                        <a:pt x="48" y="15"/>
                      </a:lnTo>
                      <a:lnTo>
                        <a:pt x="72" y="15"/>
                      </a:lnTo>
                      <a:lnTo>
                        <a:pt x="93" y="18"/>
                      </a:lnTo>
                      <a:lnTo>
                        <a:pt x="114" y="23"/>
                      </a:lnTo>
                      <a:lnTo>
                        <a:pt x="137" y="29"/>
                      </a:lnTo>
                      <a:lnTo>
                        <a:pt x="158" y="36"/>
                      </a:lnTo>
                      <a:lnTo>
                        <a:pt x="178" y="44"/>
                      </a:lnTo>
                      <a:lnTo>
                        <a:pt x="199" y="53"/>
                      </a:lnTo>
                      <a:lnTo>
                        <a:pt x="219" y="64"/>
                      </a:lnTo>
                      <a:lnTo>
                        <a:pt x="238" y="74"/>
                      </a:lnTo>
                      <a:lnTo>
                        <a:pt x="255" y="85"/>
                      </a:lnTo>
                      <a:lnTo>
                        <a:pt x="274" y="96"/>
                      </a:lnTo>
                      <a:lnTo>
                        <a:pt x="290" y="108"/>
                      </a:lnTo>
                      <a:lnTo>
                        <a:pt x="306" y="119"/>
                      </a:lnTo>
                      <a:lnTo>
                        <a:pt x="321" y="129"/>
                      </a:lnTo>
                      <a:lnTo>
                        <a:pt x="334" y="125"/>
                      </a:lnTo>
                      <a:lnTo>
                        <a:pt x="321" y="129"/>
                      </a:lnTo>
                      <a:lnTo>
                        <a:pt x="331" y="137"/>
                      </a:lnTo>
                      <a:lnTo>
                        <a:pt x="334" y="125"/>
                      </a:lnTo>
                      <a:lnTo>
                        <a:pt x="319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01" name="Freeform 201"/>
                <p:cNvSpPr>
                  <a:spLocks/>
                </p:cNvSpPr>
                <p:nvPr/>
              </p:nvSpPr>
              <p:spPr bwMode="auto">
                <a:xfrm>
                  <a:off x="2664" y="1722"/>
                  <a:ext cx="313" cy="21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7" y="18"/>
                    </a:cxn>
                    <a:cxn ang="0">
                      <a:pos x="54" y="23"/>
                    </a:cxn>
                    <a:cxn ang="0">
                      <a:pos x="80" y="30"/>
                    </a:cxn>
                    <a:cxn ang="0">
                      <a:pos x="108" y="38"/>
                    </a:cxn>
                    <a:cxn ang="0">
                      <a:pos x="135" y="47"/>
                    </a:cxn>
                    <a:cxn ang="0">
                      <a:pos x="161" y="58"/>
                    </a:cxn>
                    <a:cxn ang="0">
                      <a:pos x="186" y="69"/>
                    </a:cxn>
                    <a:cxn ang="0">
                      <a:pos x="209" y="81"/>
                    </a:cxn>
                    <a:cxn ang="0">
                      <a:pos x="230" y="95"/>
                    </a:cxn>
                    <a:cxn ang="0">
                      <a:pos x="250" y="109"/>
                    </a:cxn>
                    <a:cxn ang="0">
                      <a:pos x="265" y="124"/>
                    </a:cxn>
                    <a:cxn ang="0">
                      <a:pos x="278" y="140"/>
                    </a:cxn>
                    <a:cxn ang="0">
                      <a:pos x="289" y="157"/>
                    </a:cxn>
                    <a:cxn ang="0">
                      <a:pos x="295" y="175"/>
                    </a:cxn>
                    <a:cxn ang="0">
                      <a:pos x="295" y="194"/>
                    </a:cxn>
                    <a:cxn ang="0">
                      <a:pos x="294" y="213"/>
                    </a:cxn>
                    <a:cxn ang="0">
                      <a:pos x="309" y="215"/>
                    </a:cxn>
                    <a:cxn ang="0">
                      <a:pos x="313" y="194"/>
                    </a:cxn>
                    <a:cxn ang="0">
                      <a:pos x="310" y="173"/>
                    </a:cxn>
                    <a:cxn ang="0">
                      <a:pos x="304" y="153"/>
                    </a:cxn>
                    <a:cxn ang="0">
                      <a:pos x="293" y="134"/>
                    </a:cxn>
                    <a:cxn ang="0">
                      <a:pos x="278" y="116"/>
                    </a:cxn>
                    <a:cxn ang="0">
                      <a:pos x="260" y="100"/>
                    </a:cxn>
                    <a:cxn ang="0">
                      <a:pos x="240" y="85"/>
                    </a:cxn>
                    <a:cxn ang="0">
                      <a:pos x="219" y="71"/>
                    </a:cxn>
                    <a:cxn ang="0">
                      <a:pos x="194" y="59"/>
                    </a:cxn>
                    <a:cxn ang="0">
                      <a:pos x="169" y="45"/>
                    </a:cxn>
                    <a:cxn ang="0">
                      <a:pos x="140" y="35"/>
                    </a:cxn>
                    <a:cxn ang="0">
                      <a:pos x="113" y="26"/>
                    </a:cxn>
                    <a:cxn ang="0">
                      <a:pos x="85" y="18"/>
                    </a:cxn>
                    <a:cxn ang="0">
                      <a:pos x="57" y="10"/>
                    </a:cxn>
                    <a:cxn ang="0">
                      <a:pos x="29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313" h="2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7" y="18"/>
                      </a:lnTo>
                      <a:lnTo>
                        <a:pt x="54" y="23"/>
                      </a:lnTo>
                      <a:lnTo>
                        <a:pt x="80" y="30"/>
                      </a:lnTo>
                      <a:lnTo>
                        <a:pt x="108" y="38"/>
                      </a:lnTo>
                      <a:lnTo>
                        <a:pt x="135" y="47"/>
                      </a:lnTo>
                      <a:lnTo>
                        <a:pt x="161" y="58"/>
                      </a:lnTo>
                      <a:lnTo>
                        <a:pt x="186" y="69"/>
                      </a:lnTo>
                      <a:lnTo>
                        <a:pt x="209" y="81"/>
                      </a:lnTo>
                      <a:lnTo>
                        <a:pt x="230" y="95"/>
                      </a:lnTo>
                      <a:lnTo>
                        <a:pt x="250" y="109"/>
                      </a:lnTo>
                      <a:lnTo>
                        <a:pt x="265" y="124"/>
                      </a:lnTo>
                      <a:lnTo>
                        <a:pt x="278" y="140"/>
                      </a:lnTo>
                      <a:lnTo>
                        <a:pt x="289" y="157"/>
                      </a:lnTo>
                      <a:lnTo>
                        <a:pt x="295" y="175"/>
                      </a:lnTo>
                      <a:lnTo>
                        <a:pt x="295" y="194"/>
                      </a:lnTo>
                      <a:lnTo>
                        <a:pt x="294" y="213"/>
                      </a:lnTo>
                      <a:lnTo>
                        <a:pt x="309" y="215"/>
                      </a:lnTo>
                      <a:lnTo>
                        <a:pt x="313" y="194"/>
                      </a:lnTo>
                      <a:lnTo>
                        <a:pt x="310" y="173"/>
                      </a:lnTo>
                      <a:lnTo>
                        <a:pt x="304" y="153"/>
                      </a:lnTo>
                      <a:lnTo>
                        <a:pt x="293" y="134"/>
                      </a:lnTo>
                      <a:lnTo>
                        <a:pt x="278" y="116"/>
                      </a:lnTo>
                      <a:lnTo>
                        <a:pt x="260" y="100"/>
                      </a:lnTo>
                      <a:lnTo>
                        <a:pt x="240" y="85"/>
                      </a:lnTo>
                      <a:lnTo>
                        <a:pt x="219" y="71"/>
                      </a:lnTo>
                      <a:lnTo>
                        <a:pt x="194" y="59"/>
                      </a:lnTo>
                      <a:lnTo>
                        <a:pt x="169" y="45"/>
                      </a:lnTo>
                      <a:lnTo>
                        <a:pt x="140" y="35"/>
                      </a:lnTo>
                      <a:lnTo>
                        <a:pt x="113" y="26"/>
                      </a:lnTo>
                      <a:lnTo>
                        <a:pt x="85" y="18"/>
                      </a:lnTo>
                      <a:lnTo>
                        <a:pt x="57" y="10"/>
                      </a:lnTo>
                      <a:lnTo>
                        <a:pt x="29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02" name="Freeform 202"/>
                <p:cNvSpPr>
                  <a:spLocks/>
                </p:cNvSpPr>
                <p:nvPr/>
              </p:nvSpPr>
              <p:spPr bwMode="auto">
                <a:xfrm>
                  <a:off x="2457" y="1715"/>
                  <a:ext cx="210" cy="37"/>
                </a:xfrm>
                <a:custGeom>
                  <a:avLst/>
                  <a:gdLst/>
                  <a:ahLst/>
                  <a:cxnLst>
                    <a:cxn ang="0">
                      <a:pos x="4" y="25"/>
                    </a:cxn>
                    <a:cxn ang="0">
                      <a:pos x="14" y="32"/>
                    </a:cxn>
                    <a:cxn ang="0">
                      <a:pos x="36" y="26"/>
                    </a:cxn>
                    <a:cxn ang="0">
                      <a:pos x="60" y="21"/>
                    </a:cxn>
                    <a:cxn ang="0">
                      <a:pos x="85" y="16"/>
                    </a:cxn>
                    <a:cxn ang="0">
                      <a:pos x="109" y="14"/>
                    </a:cxn>
                    <a:cxn ang="0">
                      <a:pos x="132" y="14"/>
                    </a:cxn>
                    <a:cxn ang="0">
                      <a:pos x="159" y="14"/>
                    </a:cxn>
                    <a:cxn ang="0">
                      <a:pos x="184" y="16"/>
                    </a:cxn>
                    <a:cxn ang="0">
                      <a:pos x="207" y="20"/>
                    </a:cxn>
                    <a:cxn ang="0">
                      <a:pos x="210" y="7"/>
                    </a:cxn>
                    <a:cxn ang="0">
                      <a:pos x="184" y="4"/>
                    </a:cxn>
                    <a:cxn ang="0">
                      <a:pos x="159" y="2"/>
                    </a:cxn>
                    <a:cxn ang="0">
                      <a:pos x="132" y="0"/>
                    </a:cxn>
                    <a:cxn ang="0">
                      <a:pos x="109" y="2"/>
                    </a:cxn>
                    <a:cxn ang="0">
                      <a:pos x="82" y="4"/>
                    </a:cxn>
                    <a:cxn ang="0">
                      <a:pos x="57" y="8"/>
                    </a:cxn>
                    <a:cxn ang="0">
                      <a:pos x="34" y="13"/>
                    </a:cxn>
                    <a:cxn ang="0">
                      <a:pos x="9" y="20"/>
                    </a:cxn>
                    <a:cxn ang="0">
                      <a:pos x="19" y="27"/>
                    </a:cxn>
                    <a:cxn ang="0">
                      <a:pos x="4" y="25"/>
                    </a:cxn>
                    <a:cxn ang="0">
                      <a:pos x="0" y="37"/>
                    </a:cxn>
                    <a:cxn ang="0">
                      <a:pos x="14" y="32"/>
                    </a:cxn>
                    <a:cxn ang="0">
                      <a:pos x="4" y="25"/>
                    </a:cxn>
                  </a:cxnLst>
                  <a:rect l="0" t="0" r="r" b="b"/>
                  <a:pathLst>
                    <a:path w="210" h="37">
                      <a:moveTo>
                        <a:pt x="4" y="25"/>
                      </a:moveTo>
                      <a:lnTo>
                        <a:pt x="14" y="32"/>
                      </a:lnTo>
                      <a:lnTo>
                        <a:pt x="36" y="26"/>
                      </a:lnTo>
                      <a:lnTo>
                        <a:pt x="60" y="21"/>
                      </a:lnTo>
                      <a:lnTo>
                        <a:pt x="85" y="16"/>
                      </a:lnTo>
                      <a:lnTo>
                        <a:pt x="109" y="14"/>
                      </a:lnTo>
                      <a:lnTo>
                        <a:pt x="132" y="14"/>
                      </a:lnTo>
                      <a:lnTo>
                        <a:pt x="159" y="14"/>
                      </a:lnTo>
                      <a:lnTo>
                        <a:pt x="184" y="16"/>
                      </a:lnTo>
                      <a:lnTo>
                        <a:pt x="207" y="20"/>
                      </a:lnTo>
                      <a:lnTo>
                        <a:pt x="210" y="7"/>
                      </a:lnTo>
                      <a:lnTo>
                        <a:pt x="184" y="4"/>
                      </a:lnTo>
                      <a:lnTo>
                        <a:pt x="159" y="2"/>
                      </a:lnTo>
                      <a:lnTo>
                        <a:pt x="132" y="0"/>
                      </a:lnTo>
                      <a:lnTo>
                        <a:pt x="109" y="2"/>
                      </a:lnTo>
                      <a:lnTo>
                        <a:pt x="82" y="4"/>
                      </a:lnTo>
                      <a:lnTo>
                        <a:pt x="57" y="8"/>
                      </a:lnTo>
                      <a:lnTo>
                        <a:pt x="34" y="13"/>
                      </a:lnTo>
                      <a:lnTo>
                        <a:pt x="9" y="20"/>
                      </a:lnTo>
                      <a:lnTo>
                        <a:pt x="19" y="27"/>
                      </a:lnTo>
                      <a:lnTo>
                        <a:pt x="4" y="25"/>
                      </a:lnTo>
                      <a:lnTo>
                        <a:pt x="0" y="37"/>
                      </a:lnTo>
                      <a:lnTo>
                        <a:pt x="14" y="32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03" name="Freeform 203"/>
                <p:cNvSpPr>
                  <a:spLocks/>
                </p:cNvSpPr>
                <p:nvPr/>
              </p:nvSpPr>
              <p:spPr bwMode="auto">
                <a:xfrm>
                  <a:off x="2461" y="1606"/>
                  <a:ext cx="368" cy="136"/>
                </a:xfrm>
                <a:custGeom>
                  <a:avLst/>
                  <a:gdLst/>
                  <a:ahLst/>
                  <a:cxnLst>
                    <a:cxn ang="0">
                      <a:pos x="351" y="22"/>
                    </a:cxn>
                    <a:cxn ang="0">
                      <a:pos x="361" y="16"/>
                    </a:cxn>
                    <a:cxn ang="0">
                      <a:pos x="332" y="10"/>
                    </a:cxn>
                    <a:cxn ang="0">
                      <a:pos x="303" y="5"/>
                    </a:cxn>
                    <a:cxn ang="0">
                      <a:pos x="275" y="2"/>
                    </a:cxn>
                    <a:cxn ang="0">
                      <a:pos x="247" y="0"/>
                    </a:cxn>
                    <a:cxn ang="0">
                      <a:pos x="218" y="2"/>
                    </a:cxn>
                    <a:cxn ang="0">
                      <a:pos x="191" y="5"/>
                    </a:cxn>
                    <a:cxn ang="0">
                      <a:pos x="165" y="9"/>
                    </a:cxn>
                    <a:cxn ang="0">
                      <a:pos x="138" y="15"/>
                    </a:cxn>
                    <a:cxn ang="0">
                      <a:pos x="113" y="23"/>
                    </a:cxn>
                    <a:cxn ang="0">
                      <a:pos x="91" y="34"/>
                    </a:cxn>
                    <a:cxn ang="0">
                      <a:pos x="70" y="46"/>
                    </a:cxn>
                    <a:cxn ang="0">
                      <a:pos x="51" y="60"/>
                    </a:cxn>
                    <a:cxn ang="0">
                      <a:pos x="33" y="75"/>
                    </a:cxn>
                    <a:cxn ang="0">
                      <a:pos x="18" y="93"/>
                    </a:cxn>
                    <a:cxn ang="0">
                      <a:pos x="7" y="112"/>
                    </a:cxn>
                    <a:cxn ang="0">
                      <a:pos x="0" y="134"/>
                    </a:cxn>
                    <a:cxn ang="0">
                      <a:pos x="15" y="136"/>
                    </a:cxn>
                    <a:cxn ang="0">
                      <a:pos x="22" y="116"/>
                    </a:cxn>
                    <a:cxn ang="0">
                      <a:pos x="33" y="99"/>
                    </a:cxn>
                    <a:cxn ang="0">
                      <a:pos x="46" y="83"/>
                    </a:cxn>
                    <a:cxn ang="0">
                      <a:pos x="61" y="68"/>
                    </a:cxn>
                    <a:cxn ang="0">
                      <a:pos x="80" y="56"/>
                    </a:cxn>
                    <a:cxn ang="0">
                      <a:pos x="98" y="45"/>
                    </a:cxn>
                    <a:cxn ang="0">
                      <a:pos x="121" y="35"/>
                    </a:cxn>
                    <a:cxn ang="0">
                      <a:pos x="143" y="27"/>
                    </a:cxn>
                    <a:cxn ang="0">
                      <a:pos x="167" y="21"/>
                    </a:cxn>
                    <a:cxn ang="0">
                      <a:pos x="193" y="17"/>
                    </a:cxn>
                    <a:cxn ang="0">
                      <a:pos x="218" y="14"/>
                    </a:cxn>
                    <a:cxn ang="0">
                      <a:pos x="247" y="14"/>
                    </a:cxn>
                    <a:cxn ang="0">
                      <a:pos x="275" y="14"/>
                    </a:cxn>
                    <a:cxn ang="0">
                      <a:pos x="301" y="17"/>
                    </a:cxn>
                    <a:cxn ang="0">
                      <a:pos x="330" y="22"/>
                    </a:cxn>
                    <a:cxn ang="0">
                      <a:pos x="356" y="28"/>
                    </a:cxn>
                    <a:cxn ang="0">
                      <a:pos x="366" y="22"/>
                    </a:cxn>
                    <a:cxn ang="0">
                      <a:pos x="356" y="28"/>
                    </a:cxn>
                    <a:cxn ang="0">
                      <a:pos x="368" y="32"/>
                    </a:cxn>
                    <a:cxn ang="0">
                      <a:pos x="366" y="22"/>
                    </a:cxn>
                    <a:cxn ang="0">
                      <a:pos x="351" y="22"/>
                    </a:cxn>
                  </a:cxnLst>
                  <a:rect l="0" t="0" r="r" b="b"/>
                  <a:pathLst>
                    <a:path w="368" h="136">
                      <a:moveTo>
                        <a:pt x="351" y="22"/>
                      </a:moveTo>
                      <a:lnTo>
                        <a:pt x="361" y="16"/>
                      </a:lnTo>
                      <a:lnTo>
                        <a:pt x="332" y="10"/>
                      </a:lnTo>
                      <a:lnTo>
                        <a:pt x="303" y="5"/>
                      </a:lnTo>
                      <a:lnTo>
                        <a:pt x="275" y="2"/>
                      </a:lnTo>
                      <a:lnTo>
                        <a:pt x="247" y="0"/>
                      </a:lnTo>
                      <a:lnTo>
                        <a:pt x="218" y="2"/>
                      </a:lnTo>
                      <a:lnTo>
                        <a:pt x="191" y="5"/>
                      </a:lnTo>
                      <a:lnTo>
                        <a:pt x="165" y="9"/>
                      </a:lnTo>
                      <a:lnTo>
                        <a:pt x="138" y="15"/>
                      </a:lnTo>
                      <a:lnTo>
                        <a:pt x="113" y="23"/>
                      </a:lnTo>
                      <a:lnTo>
                        <a:pt x="91" y="34"/>
                      </a:lnTo>
                      <a:lnTo>
                        <a:pt x="70" y="46"/>
                      </a:lnTo>
                      <a:lnTo>
                        <a:pt x="51" y="60"/>
                      </a:lnTo>
                      <a:lnTo>
                        <a:pt x="33" y="75"/>
                      </a:lnTo>
                      <a:lnTo>
                        <a:pt x="18" y="93"/>
                      </a:lnTo>
                      <a:lnTo>
                        <a:pt x="7" y="112"/>
                      </a:lnTo>
                      <a:lnTo>
                        <a:pt x="0" y="134"/>
                      </a:lnTo>
                      <a:lnTo>
                        <a:pt x="15" y="136"/>
                      </a:lnTo>
                      <a:lnTo>
                        <a:pt x="22" y="116"/>
                      </a:lnTo>
                      <a:lnTo>
                        <a:pt x="33" y="99"/>
                      </a:lnTo>
                      <a:lnTo>
                        <a:pt x="46" y="83"/>
                      </a:lnTo>
                      <a:lnTo>
                        <a:pt x="61" y="68"/>
                      </a:lnTo>
                      <a:lnTo>
                        <a:pt x="80" y="56"/>
                      </a:lnTo>
                      <a:lnTo>
                        <a:pt x="98" y="45"/>
                      </a:lnTo>
                      <a:lnTo>
                        <a:pt x="121" y="35"/>
                      </a:lnTo>
                      <a:lnTo>
                        <a:pt x="143" y="27"/>
                      </a:lnTo>
                      <a:lnTo>
                        <a:pt x="167" y="21"/>
                      </a:lnTo>
                      <a:lnTo>
                        <a:pt x="193" y="17"/>
                      </a:lnTo>
                      <a:lnTo>
                        <a:pt x="218" y="14"/>
                      </a:lnTo>
                      <a:lnTo>
                        <a:pt x="247" y="14"/>
                      </a:lnTo>
                      <a:lnTo>
                        <a:pt x="275" y="14"/>
                      </a:lnTo>
                      <a:lnTo>
                        <a:pt x="301" y="17"/>
                      </a:lnTo>
                      <a:lnTo>
                        <a:pt x="330" y="22"/>
                      </a:lnTo>
                      <a:lnTo>
                        <a:pt x="356" y="28"/>
                      </a:lnTo>
                      <a:lnTo>
                        <a:pt x="366" y="22"/>
                      </a:lnTo>
                      <a:lnTo>
                        <a:pt x="356" y="28"/>
                      </a:lnTo>
                      <a:lnTo>
                        <a:pt x="368" y="32"/>
                      </a:lnTo>
                      <a:lnTo>
                        <a:pt x="366" y="22"/>
                      </a:lnTo>
                      <a:lnTo>
                        <a:pt x="35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04" name="Freeform 204"/>
                <p:cNvSpPr>
                  <a:spLocks/>
                </p:cNvSpPr>
                <p:nvPr/>
              </p:nvSpPr>
              <p:spPr bwMode="auto">
                <a:xfrm>
                  <a:off x="2633" y="1504"/>
                  <a:ext cx="194" cy="12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8" y="17"/>
                    </a:cxn>
                    <a:cxn ang="0">
                      <a:pos x="56" y="24"/>
                    </a:cxn>
                    <a:cxn ang="0">
                      <a:pos x="85" y="35"/>
                    </a:cxn>
                    <a:cxn ang="0">
                      <a:pos x="114" y="47"/>
                    </a:cxn>
                    <a:cxn ang="0">
                      <a:pos x="138" y="64"/>
                    </a:cxn>
                    <a:cxn ang="0">
                      <a:pos x="158" y="82"/>
                    </a:cxn>
                    <a:cxn ang="0">
                      <a:pos x="171" y="102"/>
                    </a:cxn>
                    <a:cxn ang="0">
                      <a:pos x="179" y="124"/>
                    </a:cxn>
                    <a:cxn ang="0">
                      <a:pos x="194" y="124"/>
                    </a:cxn>
                    <a:cxn ang="0">
                      <a:pos x="186" y="97"/>
                    </a:cxn>
                    <a:cxn ang="0">
                      <a:pos x="170" y="74"/>
                    </a:cxn>
                    <a:cxn ang="0">
                      <a:pos x="148" y="53"/>
                    </a:cxn>
                    <a:cxn ang="0">
                      <a:pos x="121" y="37"/>
                    </a:cxn>
                    <a:cxn ang="0">
                      <a:pos x="93" y="23"/>
                    </a:cxn>
                    <a:cxn ang="0">
                      <a:pos x="61" y="12"/>
                    </a:cxn>
                    <a:cxn ang="0">
                      <a:pos x="30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194" h="124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8" y="17"/>
                      </a:lnTo>
                      <a:lnTo>
                        <a:pt x="56" y="24"/>
                      </a:lnTo>
                      <a:lnTo>
                        <a:pt x="85" y="35"/>
                      </a:lnTo>
                      <a:lnTo>
                        <a:pt x="114" y="47"/>
                      </a:lnTo>
                      <a:lnTo>
                        <a:pt x="138" y="64"/>
                      </a:lnTo>
                      <a:lnTo>
                        <a:pt x="158" y="82"/>
                      </a:lnTo>
                      <a:lnTo>
                        <a:pt x="171" y="102"/>
                      </a:lnTo>
                      <a:lnTo>
                        <a:pt x="179" y="124"/>
                      </a:lnTo>
                      <a:lnTo>
                        <a:pt x="194" y="124"/>
                      </a:lnTo>
                      <a:lnTo>
                        <a:pt x="186" y="97"/>
                      </a:lnTo>
                      <a:lnTo>
                        <a:pt x="170" y="74"/>
                      </a:lnTo>
                      <a:lnTo>
                        <a:pt x="148" y="53"/>
                      </a:lnTo>
                      <a:lnTo>
                        <a:pt x="121" y="37"/>
                      </a:lnTo>
                      <a:lnTo>
                        <a:pt x="93" y="23"/>
                      </a:lnTo>
                      <a:lnTo>
                        <a:pt x="61" y="12"/>
                      </a:lnTo>
                      <a:lnTo>
                        <a:pt x="3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05" name="Freeform 205"/>
                <p:cNvSpPr>
                  <a:spLocks/>
                </p:cNvSpPr>
                <p:nvPr/>
              </p:nvSpPr>
              <p:spPr bwMode="auto">
                <a:xfrm>
                  <a:off x="1982" y="1500"/>
                  <a:ext cx="651" cy="227"/>
                </a:xfrm>
                <a:custGeom>
                  <a:avLst/>
                  <a:gdLst/>
                  <a:ahLst/>
                  <a:cxnLst>
                    <a:cxn ang="0">
                      <a:pos x="3" y="223"/>
                    </a:cxn>
                    <a:cxn ang="0">
                      <a:pos x="13" y="222"/>
                    </a:cxn>
                    <a:cxn ang="0">
                      <a:pos x="41" y="196"/>
                    </a:cxn>
                    <a:cxn ang="0">
                      <a:pos x="70" y="172"/>
                    </a:cxn>
                    <a:cxn ang="0">
                      <a:pos x="104" y="149"/>
                    </a:cxn>
                    <a:cxn ang="0">
                      <a:pos x="138" y="127"/>
                    </a:cxn>
                    <a:cxn ang="0">
                      <a:pos x="175" y="108"/>
                    </a:cxn>
                    <a:cxn ang="0">
                      <a:pos x="214" y="90"/>
                    </a:cxn>
                    <a:cxn ang="0">
                      <a:pos x="254" y="74"/>
                    </a:cxn>
                    <a:cxn ang="0">
                      <a:pos x="294" y="59"/>
                    </a:cxn>
                    <a:cxn ang="0">
                      <a:pos x="337" y="46"/>
                    </a:cxn>
                    <a:cxn ang="0">
                      <a:pos x="380" y="36"/>
                    </a:cxn>
                    <a:cxn ang="0">
                      <a:pos x="424" y="27"/>
                    </a:cxn>
                    <a:cxn ang="0">
                      <a:pos x="467" y="21"/>
                    </a:cxn>
                    <a:cxn ang="0">
                      <a:pos x="514" y="17"/>
                    </a:cxn>
                    <a:cxn ang="0">
                      <a:pos x="560" y="15"/>
                    </a:cxn>
                    <a:cxn ang="0">
                      <a:pos x="605" y="15"/>
                    </a:cxn>
                    <a:cxn ang="0">
                      <a:pos x="651" y="17"/>
                    </a:cxn>
                    <a:cxn ang="0">
                      <a:pos x="651" y="4"/>
                    </a:cxn>
                    <a:cxn ang="0">
                      <a:pos x="605" y="2"/>
                    </a:cxn>
                    <a:cxn ang="0">
                      <a:pos x="560" y="0"/>
                    </a:cxn>
                    <a:cxn ang="0">
                      <a:pos x="514" y="4"/>
                    </a:cxn>
                    <a:cxn ang="0">
                      <a:pos x="467" y="8"/>
                    </a:cxn>
                    <a:cxn ang="0">
                      <a:pos x="421" y="15"/>
                    </a:cxn>
                    <a:cxn ang="0">
                      <a:pos x="377" y="24"/>
                    </a:cxn>
                    <a:cxn ang="0">
                      <a:pos x="332" y="34"/>
                    </a:cxn>
                    <a:cxn ang="0">
                      <a:pos x="289" y="46"/>
                    </a:cxn>
                    <a:cxn ang="0">
                      <a:pos x="246" y="62"/>
                    </a:cxn>
                    <a:cxn ang="0">
                      <a:pos x="206" y="78"/>
                    </a:cxn>
                    <a:cxn ang="0">
                      <a:pos x="168" y="97"/>
                    </a:cxn>
                    <a:cxn ang="0">
                      <a:pos x="130" y="117"/>
                    </a:cxn>
                    <a:cxn ang="0">
                      <a:pos x="94" y="138"/>
                    </a:cxn>
                    <a:cxn ang="0">
                      <a:pos x="60" y="162"/>
                    </a:cxn>
                    <a:cxn ang="0">
                      <a:pos x="29" y="187"/>
                    </a:cxn>
                    <a:cxn ang="0">
                      <a:pos x="0" y="214"/>
                    </a:cxn>
                    <a:cxn ang="0">
                      <a:pos x="10" y="213"/>
                    </a:cxn>
                    <a:cxn ang="0">
                      <a:pos x="3" y="223"/>
                    </a:cxn>
                    <a:cxn ang="0">
                      <a:pos x="8" y="227"/>
                    </a:cxn>
                    <a:cxn ang="0">
                      <a:pos x="13" y="222"/>
                    </a:cxn>
                    <a:cxn ang="0">
                      <a:pos x="3" y="223"/>
                    </a:cxn>
                  </a:cxnLst>
                  <a:rect l="0" t="0" r="r" b="b"/>
                  <a:pathLst>
                    <a:path w="651" h="227">
                      <a:moveTo>
                        <a:pt x="3" y="223"/>
                      </a:moveTo>
                      <a:lnTo>
                        <a:pt x="13" y="222"/>
                      </a:lnTo>
                      <a:lnTo>
                        <a:pt x="41" y="196"/>
                      </a:lnTo>
                      <a:lnTo>
                        <a:pt x="70" y="172"/>
                      </a:lnTo>
                      <a:lnTo>
                        <a:pt x="104" y="149"/>
                      </a:lnTo>
                      <a:lnTo>
                        <a:pt x="138" y="127"/>
                      </a:lnTo>
                      <a:lnTo>
                        <a:pt x="175" y="108"/>
                      </a:lnTo>
                      <a:lnTo>
                        <a:pt x="214" y="90"/>
                      </a:lnTo>
                      <a:lnTo>
                        <a:pt x="254" y="74"/>
                      </a:lnTo>
                      <a:lnTo>
                        <a:pt x="294" y="59"/>
                      </a:lnTo>
                      <a:lnTo>
                        <a:pt x="337" y="46"/>
                      </a:lnTo>
                      <a:lnTo>
                        <a:pt x="380" y="36"/>
                      </a:lnTo>
                      <a:lnTo>
                        <a:pt x="424" y="27"/>
                      </a:lnTo>
                      <a:lnTo>
                        <a:pt x="467" y="21"/>
                      </a:lnTo>
                      <a:lnTo>
                        <a:pt x="514" y="17"/>
                      </a:lnTo>
                      <a:lnTo>
                        <a:pt x="560" y="15"/>
                      </a:lnTo>
                      <a:lnTo>
                        <a:pt x="605" y="15"/>
                      </a:lnTo>
                      <a:lnTo>
                        <a:pt x="651" y="17"/>
                      </a:lnTo>
                      <a:lnTo>
                        <a:pt x="651" y="4"/>
                      </a:lnTo>
                      <a:lnTo>
                        <a:pt x="605" y="2"/>
                      </a:lnTo>
                      <a:lnTo>
                        <a:pt x="560" y="0"/>
                      </a:lnTo>
                      <a:lnTo>
                        <a:pt x="514" y="4"/>
                      </a:lnTo>
                      <a:lnTo>
                        <a:pt x="467" y="8"/>
                      </a:lnTo>
                      <a:lnTo>
                        <a:pt x="421" y="15"/>
                      </a:lnTo>
                      <a:lnTo>
                        <a:pt x="377" y="24"/>
                      </a:lnTo>
                      <a:lnTo>
                        <a:pt x="332" y="34"/>
                      </a:lnTo>
                      <a:lnTo>
                        <a:pt x="289" y="46"/>
                      </a:lnTo>
                      <a:lnTo>
                        <a:pt x="246" y="62"/>
                      </a:lnTo>
                      <a:lnTo>
                        <a:pt x="206" y="78"/>
                      </a:lnTo>
                      <a:lnTo>
                        <a:pt x="168" y="97"/>
                      </a:lnTo>
                      <a:lnTo>
                        <a:pt x="130" y="117"/>
                      </a:lnTo>
                      <a:lnTo>
                        <a:pt x="94" y="138"/>
                      </a:lnTo>
                      <a:lnTo>
                        <a:pt x="60" y="162"/>
                      </a:lnTo>
                      <a:lnTo>
                        <a:pt x="29" y="187"/>
                      </a:lnTo>
                      <a:lnTo>
                        <a:pt x="0" y="214"/>
                      </a:lnTo>
                      <a:lnTo>
                        <a:pt x="10" y="213"/>
                      </a:lnTo>
                      <a:lnTo>
                        <a:pt x="3" y="223"/>
                      </a:lnTo>
                      <a:lnTo>
                        <a:pt x="8" y="227"/>
                      </a:lnTo>
                      <a:lnTo>
                        <a:pt x="13" y="222"/>
                      </a:lnTo>
                      <a:lnTo>
                        <a:pt x="3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06" name="Freeform 206"/>
                <p:cNvSpPr>
                  <a:spLocks/>
                </p:cNvSpPr>
                <p:nvPr/>
              </p:nvSpPr>
              <p:spPr bwMode="auto">
                <a:xfrm>
                  <a:off x="1699" y="1678"/>
                  <a:ext cx="293" cy="45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5" y="39"/>
                    </a:cxn>
                    <a:cxn ang="0">
                      <a:pos x="19" y="34"/>
                    </a:cxn>
                    <a:cxn ang="0">
                      <a:pos x="34" y="29"/>
                    </a:cxn>
                    <a:cxn ang="0">
                      <a:pos x="49" y="25"/>
                    </a:cxn>
                    <a:cxn ang="0">
                      <a:pos x="67" y="21"/>
                    </a:cxn>
                    <a:cxn ang="0">
                      <a:pos x="84" y="18"/>
                    </a:cxn>
                    <a:cxn ang="0">
                      <a:pos x="101" y="16"/>
                    </a:cxn>
                    <a:cxn ang="0">
                      <a:pos x="119" y="15"/>
                    </a:cxn>
                    <a:cxn ang="0">
                      <a:pos x="138" y="15"/>
                    </a:cxn>
                    <a:cxn ang="0">
                      <a:pos x="157" y="15"/>
                    </a:cxn>
                    <a:cxn ang="0">
                      <a:pos x="176" y="15"/>
                    </a:cxn>
                    <a:cxn ang="0">
                      <a:pos x="194" y="18"/>
                    </a:cxn>
                    <a:cxn ang="0">
                      <a:pos x="213" y="21"/>
                    </a:cxn>
                    <a:cxn ang="0">
                      <a:pos x="231" y="25"/>
                    </a:cxn>
                    <a:cxn ang="0">
                      <a:pos x="251" y="31"/>
                    </a:cxn>
                    <a:cxn ang="0">
                      <a:pos x="267" y="38"/>
                    </a:cxn>
                    <a:cxn ang="0">
                      <a:pos x="286" y="45"/>
                    </a:cxn>
                    <a:cxn ang="0">
                      <a:pos x="293" y="35"/>
                    </a:cxn>
                    <a:cxn ang="0">
                      <a:pos x="274" y="26"/>
                    </a:cxn>
                    <a:cxn ang="0">
                      <a:pos x="256" y="19"/>
                    </a:cxn>
                    <a:cxn ang="0">
                      <a:pos x="236" y="13"/>
                    </a:cxn>
                    <a:cxn ang="0">
                      <a:pos x="216" y="8"/>
                    </a:cxn>
                    <a:cxn ang="0">
                      <a:pos x="197" y="5"/>
                    </a:cxn>
                    <a:cxn ang="0">
                      <a:pos x="176" y="2"/>
                    </a:cxn>
                    <a:cxn ang="0">
                      <a:pos x="157" y="0"/>
                    </a:cxn>
                    <a:cxn ang="0">
                      <a:pos x="138" y="0"/>
                    </a:cxn>
                    <a:cxn ang="0">
                      <a:pos x="119" y="2"/>
                    </a:cxn>
                    <a:cxn ang="0">
                      <a:pos x="101" y="3"/>
                    </a:cxn>
                    <a:cxn ang="0">
                      <a:pos x="82" y="5"/>
                    </a:cxn>
                    <a:cxn ang="0">
                      <a:pos x="64" y="8"/>
                    </a:cxn>
                    <a:cxn ang="0">
                      <a:pos x="47" y="13"/>
                    </a:cxn>
                    <a:cxn ang="0">
                      <a:pos x="29" y="17"/>
                    </a:cxn>
                    <a:cxn ang="0">
                      <a:pos x="15" y="22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293" h="45"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19" y="34"/>
                      </a:lnTo>
                      <a:lnTo>
                        <a:pt x="34" y="29"/>
                      </a:lnTo>
                      <a:lnTo>
                        <a:pt x="49" y="25"/>
                      </a:lnTo>
                      <a:lnTo>
                        <a:pt x="67" y="21"/>
                      </a:lnTo>
                      <a:lnTo>
                        <a:pt x="84" y="18"/>
                      </a:lnTo>
                      <a:lnTo>
                        <a:pt x="101" y="16"/>
                      </a:lnTo>
                      <a:lnTo>
                        <a:pt x="119" y="15"/>
                      </a:lnTo>
                      <a:lnTo>
                        <a:pt x="138" y="15"/>
                      </a:lnTo>
                      <a:lnTo>
                        <a:pt x="157" y="15"/>
                      </a:lnTo>
                      <a:lnTo>
                        <a:pt x="176" y="15"/>
                      </a:lnTo>
                      <a:lnTo>
                        <a:pt x="194" y="18"/>
                      </a:lnTo>
                      <a:lnTo>
                        <a:pt x="213" y="21"/>
                      </a:lnTo>
                      <a:lnTo>
                        <a:pt x="231" y="25"/>
                      </a:lnTo>
                      <a:lnTo>
                        <a:pt x="251" y="31"/>
                      </a:lnTo>
                      <a:lnTo>
                        <a:pt x="267" y="38"/>
                      </a:lnTo>
                      <a:lnTo>
                        <a:pt x="286" y="45"/>
                      </a:lnTo>
                      <a:lnTo>
                        <a:pt x="293" y="35"/>
                      </a:lnTo>
                      <a:lnTo>
                        <a:pt x="274" y="26"/>
                      </a:lnTo>
                      <a:lnTo>
                        <a:pt x="256" y="19"/>
                      </a:lnTo>
                      <a:lnTo>
                        <a:pt x="236" y="13"/>
                      </a:lnTo>
                      <a:lnTo>
                        <a:pt x="216" y="8"/>
                      </a:lnTo>
                      <a:lnTo>
                        <a:pt x="197" y="5"/>
                      </a:lnTo>
                      <a:lnTo>
                        <a:pt x="176" y="2"/>
                      </a:lnTo>
                      <a:lnTo>
                        <a:pt x="157" y="0"/>
                      </a:lnTo>
                      <a:lnTo>
                        <a:pt x="138" y="0"/>
                      </a:lnTo>
                      <a:lnTo>
                        <a:pt x="119" y="2"/>
                      </a:lnTo>
                      <a:lnTo>
                        <a:pt x="101" y="3"/>
                      </a:lnTo>
                      <a:lnTo>
                        <a:pt x="82" y="5"/>
                      </a:lnTo>
                      <a:lnTo>
                        <a:pt x="64" y="8"/>
                      </a:lnTo>
                      <a:lnTo>
                        <a:pt x="47" y="13"/>
                      </a:lnTo>
                      <a:lnTo>
                        <a:pt x="29" y="17"/>
                      </a:lnTo>
                      <a:lnTo>
                        <a:pt x="15" y="22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07" name="Freeform 207"/>
                <p:cNvSpPr>
                  <a:spLocks/>
                </p:cNvSpPr>
                <p:nvPr/>
              </p:nvSpPr>
              <p:spPr bwMode="auto">
                <a:xfrm>
                  <a:off x="1522" y="1705"/>
                  <a:ext cx="182" cy="415"/>
                </a:xfrm>
                <a:custGeom>
                  <a:avLst/>
                  <a:gdLst/>
                  <a:ahLst/>
                  <a:cxnLst>
                    <a:cxn ang="0">
                      <a:pos x="28" y="394"/>
                    </a:cxn>
                    <a:cxn ang="0">
                      <a:pos x="43" y="396"/>
                    </a:cxn>
                    <a:cxn ang="0">
                      <a:pos x="25" y="340"/>
                    </a:cxn>
                    <a:cxn ang="0">
                      <a:pos x="17" y="283"/>
                    </a:cxn>
                    <a:cxn ang="0">
                      <a:pos x="15" y="227"/>
                    </a:cxn>
                    <a:cxn ang="0">
                      <a:pos x="24" y="174"/>
                    </a:cxn>
                    <a:cxn ang="0">
                      <a:pos x="44" y="125"/>
                    </a:cxn>
                    <a:cxn ang="0">
                      <a:pos x="77" y="81"/>
                    </a:cxn>
                    <a:cxn ang="0">
                      <a:pos x="122" y="43"/>
                    </a:cxn>
                    <a:cxn ang="0">
                      <a:pos x="182" y="12"/>
                    </a:cxn>
                    <a:cxn ang="0">
                      <a:pos x="177" y="0"/>
                    </a:cxn>
                    <a:cxn ang="0">
                      <a:pos x="112" y="33"/>
                    </a:cxn>
                    <a:cxn ang="0">
                      <a:pos x="64" y="72"/>
                    </a:cxn>
                    <a:cxn ang="0">
                      <a:pos x="29" y="121"/>
                    </a:cxn>
                    <a:cxn ang="0">
                      <a:pos x="9" y="172"/>
                    </a:cxn>
                    <a:cxn ang="0">
                      <a:pos x="0" y="227"/>
                    </a:cxn>
                    <a:cxn ang="0">
                      <a:pos x="2" y="283"/>
                    </a:cxn>
                    <a:cxn ang="0">
                      <a:pos x="10" y="342"/>
                    </a:cxn>
                    <a:cxn ang="0">
                      <a:pos x="28" y="398"/>
                    </a:cxn>
                    <a:cxn ang="0">
                      <a:pos x="43" y="400"/>
                    </a:cxn>
                    <a:cxn ang="0">
                      <a:pos x="28" y="398"/>
                    </a:cxn>
                    <a:cxn ang="0">
                      <a:pos x="34" y="415"/>
                    </a:cxn>
                    <a:cxn ang="0">
                      <a:pos x="43" y="400"/>
                    </a:cxn>
                    <a:cxn ang="0">
                      <a:pos x="28" y="394"/>
                    </a:cxn>
                  </a:cxnLst>
                  <a:rect l="0" t="0" r="r" b="b"/>
                  <a:pathLst>
                    <a:path w="182" h="415">
                      <a:moveTo>
                        <a:pt x="28" y="394"/>
                      </a:moveTo>
                      <a:lnTo>
                        <a:pt x="43" y="396"/>
                      </a:lnTo>
                      <a:lnTo>
                        <a:pt x="25" y="340"/>
                      </a:lnTo>
                      <a:lnTo>
                        <a:pt x="17" y="283"/>
                      </a:lnTo>
                      <a:lnTo>
                        <a:pt x="15" y="227"/>
                      </a:lnTo>
                      <a:lnTo>
                        <a:pt x="24" y="174"/>
                      </a:lnTo>
                      <a:lnTo>
                        <a:pt x="44" y="125"/>
                      </a:lnTo>
                      <a:lnTo>
                        <a:pt x="77" y="81"/>
                      </a:lnTo>
                      <a:lnTo>
                        <a:pt x="122" y="43"/>
                      </a:lnTo>
                      <a:lnTo>
                        <a:pt x="182" y="12"/>
                      </a:lnTo>
                      <a:lnTo>
                        <a:pt x="177" y="0"/>
                      </a:lnTo>
                      <a:lnTo>
                        <a:pt x="112" y="33"/>
                      </a:lnTo>
                      <a:lnTo>
                        <a:pt x="64" y="72"/>
                      </a:lnTo>
                      <a:lnTo>
                        <a:pt x="29" y="121"/>
                      </a:lnTo>
                      <a:lnTo>
                        <a:pt x="9" y="172"/>
                      </a:lnTo>
                      <a:lnTo>
                        <a:pt x="0" y="227"/>
                      </a:lnTo>
                      <a:lnTo>
                        <a:pt x="2" y="283"/>
                      </a:lnTo>
                      <a:lnTo>
                        <a:pt x="10" y="342"/>
                      </a:lnTo>
                      <a:lnTo>
                        <a:pt x="28" y="398"/>
                      </a:lnTo>
                      <a:lnTo>
                        <a:pt x="43" y="400"/>
                      </a:lnTo>
                      <a:lnTo>
                        <a:pt x="28" y="398"/>
                      </a:lnTo>
                      <a:lnTo>
                        <a:pt x="34" y="415"/>
                      </a:lnTo>
                      <a:lnTo>
                        <a:pt x="43" y="400"/>
                      </a:lnTo>
                      <a:lnTo>
                        <a:pt x="28" y="3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08" name="Freeform 208"/>
              <p:cNvSpPr>
                <a:spLocks/>
              </p:cNvSpPr>
              <p:nvPr/>
            </p:nvSpPr>
            <p:spPr bwMode="auto">
              <a:xfrm>
                <a:off x="1550" y="1929"/>
                <a:ext cx="277" cy="176"/>
              </a:xfrm>
              <a:custGeom>
                <a:avLst/>
                <a:gdLst/>
                <a:ahLst/>
                <a:cxnLst>
                  <a:cxn ang="0">
                    <a:pos x="270" y="16"/>
                  </a:cxn>
                  <a:cxn ang="0">
                    <a:pos x="265" y="6"/>
                  </a:cxn>
                  <a:cxn ang="0">
                    <a:pos x="238" y="2"/>
                  </a:cxn>
                  <a:cxn ang="0">
                    <a:pos x="215" y="0"/>
                  </a:cxn>
                  <a:cxn ang="0">
                    <a:pos x="191" y="3"/>
                  </a:cxn>
                  <a:cxn ang="0">
                    <a:pos x="168" y="7"/>
                  </a:cxn>
                  <a:cxn ang="0">
                    <a:pos x="147" y="14"/>
                  </a:cxn>
                  <a:cxn ang="0">
                    <a:pos x="130" y="24"/>
                  </a:cxn>
                  <a:cxn ang="0">
                    <a:pos x="111" y="35"/>
                  </a:cxn>
                  <a:cxn ang="0">
                    <a:pos x="95" y="48"/>
                  </a:cxn>
                  <a:cxn ang="0">
                    <a:pos x="80" y="62"/>
                  </a:cxn>
                  <a:cxn ang="0">
                    <a:pos x="66" y="77"/>
                  </a:cxn>
                  <a:cxn ang="0">
                    <a:pos x="54" y="93"/>
                  </a:cxn>
                  <a:cxn ang="0">
                    <a:pos x="41" y="108"/>
                  </a:cxn>
                  <a:cxn ang="0">
                    <a:pos x="29" y="125"/>
                  </a:cxn>
                  <a:cxn ang="0">
                    <a:pos x="19" y="140"/>
                  </a:cxn>
                  <a:cxn ang="0">
                    <a:pos x="9" y="155"/>
                  </a:cxn>
                  <a:cxn ang="0">
                    <a:pos x="0" y="170"/>
                  </a:cxn>
                  <a:cxn ang="0">
                    <a:pos x="15" y="176"/>
                  </a:cxn>
                  <a:cxn ang="0">
                    <a:pos x="24" y="162"/>
                  </a:cxn>
                  <a:cxn ang="0">
                    <a:pos x="34" y="146"/>
                  </a:cxn>
                  <a:cxn ang="0">
                    <a:pos x="44" y="131"/>
                  </a:cxn>
                  <a:cxn ang="0">
                    <a:pos x="54" y="115"/>
                  </a:cxn>
                  <a:cxn ang="0">
                    <a:pos x="66" y="99"/>
                  </a:cxn>
                  <a:cxn ang="0">
                    <a:pos x="79" y="85"/>
                  </a:cxn>
                  <a:cxn ang="0">
                    <a:pos x="92" y="71"/>
                  </a:cxn>
                  <a:cxn ang="0">
                    <a:pos x="107" y="56"/>
                  </a:cxn>
                  <a:cxn ang="0">
                    <a:pos x="121" y="45"/>
                  </a:cxn>
                  <a:cxn ang="0">
                    <a:pos x="137" y="35"/>
                  </a:cxn>
                  <a:cxn ang="0">
                    <a:pos x="155" y="27"/>
                  </a:cxn>
                  <a:cxn ang="0">
                    <a:pos x="173" y="19"/>
                  </a:cxn>
                  <a:cxn ang="0">
                    <a:pos x="193" y="15"/>
                  </a:cxn>
                  <a:cxn ang="0">
                    <a:pos x="215" y="14"/>
                  </a:cxn>
                  <a:cxn ang="0">
                    <a:pos x="238" y="14"/>
                  </a:cxn>
                  <a:cxn ang="0">
                    <a:pos x="262" y="18"/>
                  </a:cxn>
                  <a:cxn ang="0">
                    <a:pos x="257" y="8"/>
                  </a:cxn>
                  <a:cxn ang="0">
                    <a:pos x="270" y="16"/>
                  </a:cxn>
                  <a:cxn ang="0">
                    <a:pos x="277" y="8"/>
                  </a:cxn>
                  <a:cxn ang="0">
                    <a:pos x="265" y="6"/>
                  </a:cxn>
                  <a:cxn ang="0">
                    <a:pos x="270" y="16"/>
                  </a:cxn>
                </a:cxnLst>
                <a:rect l="0" t="0" r="r" b="b"/>
                <a:pathLst>
                  <a:path w="277" h="176">
                    <a:moveTo>
                      <a:pt x="270" y="16"/>
                    </a:moveTo>
                    <a:lnTo>
                      <a:pt x="265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191" y="3"/>
                    </a:lnTo>
                    <a:lnTo>
                      <a:pt x="168" y="7"/>
                    </a:lnTo>
                    <a:lnTo>
                      <a:pt x="147" y="14"/>
                    </a:lnTo>
                    <a:lnTo>
                      <a:pt x="130" y="24"/>
                    </a:lnTo>
                    <a:lnTo>
                      <a:pt x="111" y="35"/>
                    </a:lnTo>
                    <a:lnTo>
                      <a:pt x="95" y="48"/>
                    </a:lnTo>
                    <a:lnTo>
                      <a:pt x="80" y="62"/>
                    </a:lnTo>
                    <a:lnTo>
                      <a:pt x="66" y="77"/>
                    </a:lnTo>
                    <a:lnTo>
                      <a:pt x="54" y="93"/>
                    </a:lnTo>
                    <a:lnTo>
                      <a:pt x="41" y="108"/>
                    </a:lnTo>
                    <a:lnTo>
                      <a:pt x="29" y="125"/>
                    </a:lnTo>
                    <a:lnTo>
                      <a:pt x="19" y="140"/>
                    </a:lnTo>
                    <a:lnTo>
                      <a:pt x="9" y="155"/>
                    </a:lnTo>
                    <a:lnTo>
                      <a:pt x="0" y="170"/>
                    </a:lnTo>
                    <a:lnTo>
                      <a:pt x="15" y="176"/>
                    </a:lnTo>
                    <a:lnTo>
                      <a:pt x="24" y="162"/>
                    </a:lnTo>
                    <a:lnTo>
                      <a:pt x="34" y="146"/>
                    </a:lnTo>
                    <a:lnTo>
                      <a:pt x="44" y="131"/>
                    </a:lnTo>
                    <a:lnTo>
                      <a:pt x="54" y="115"/>
                    </a:lnTo>
                    <a:lnTo>
                      <a:pt x="66" y="99"/>
                    </a:lnTo>
                    <a:lnTo>
                      <a:pt x="79" y="85"/>
                    </a:lnTo>
                    <a:lnTo>
                      <a:pt x="92" y="71"/>
                    </a:lnTo>
                    <a:lnTo>
                      <a:pt x="107" y="56"/>
                    </a:lnTo>
                    <a:lnTo>
                      <a:pt x="121" y="45"/>
                    </a:lnTo>
                    <a:lnTo>
                      <a:pt x="137" y="35"/>
                    </a:lnTo>
                    <a:lnTo>
                      <a:pt x="155" y="27"/>
                    </a:lnTo>
                    <a:lnTo>
                      <a:pt x="173" y="19"/>
                    </a:lnTo>
                    <a:lnTo>
                      <a:pt x="193" y="15"/>
                    </a:lnTo>
                    <a:lnTo>
                      <a:pt x="215" y="14"/>
                    </a:lnTo>
                    <a:lnTo>
                      <a:pt x="238" y="14"/>
                    </a:lnTo>
                    <a:lnTo>
                      <a:pt x="262" y="18"/>
                    </a:lnTo>
                    <a:lnTo>
                      <a:pt x="257" y="8"/>
                    </a:lnTo>
                    <a:lnTo>
                      <a:pt x="270" y="16"/>
                    </a:lnTo>
                    <a:lnTo>
                      <a:pt x="277" y="8"/>
                    </a:lnTo>
                    <a:lnTo>
                      <a:pt x="265" y="6"/>
                    </a:lnTo>
                    <a:lnTo>
                      <a:pt x="27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9" name="Freeform 209"/>
              <p:cNvSpPr>
                <a:spLocks/>
              </p:cNvSpPr>
              <p:nvPr/>
            </p:nvSpPr>
            <p:spPr bwMode="auto">
              <a:xfrm>
                <a:off x="1474" y="2078"/>
                <a:ext cx="166" cy="117"/>
              </a:xfrm>
              <a:custGeom>
                <a:avLst/>
                <a:gdLst/>
                <a:ahLst/>
                <a:cxnLst>
                  <a:cxn ang="0">
                    <a:pos x="93" y="117"/>
                  </a:cxn>
                  <a:cxn ang="0">
                    <a:pos x="110" y="115"/>
                  </a:cxn>
                  <a:cxn ang="0">
                    <a:pos x="125" y="110"/>
                  </a:cxn>
                  <a:cxn ang="0">
                    <a:pos x="138" y="104"/>
                  </a:cxn>
                  <a:cxn ang="0">
                    <a:pos x="150" y="95"/>
                  </a:cxn>
                  <a:cxn ang="0">
                    <a:pos x="158" y="86"/>
                  </a:cxn>
                  <a:cxn ang="0">
                    <a:pos x="163" y="76"/>
                  </a:cxn>
                  <a:cxn ang="0">
                    <a:pos x="166" y="65"/>
                  </a:cxn>
                  <a:cxn ang="0">
                    <a:pos x="166" y="52"/>
                  </a:cxn>
                  <a:cxn ang="0">
                    <a:pos x="162" y="41"/>
                  </a:cxn>
                  <a:cxn ang="0">
                    <a:pos x="156" y="31"/>
                  </a:cxn>
                  <a:cxn ang="0">
                    <a:pos x="146" y="21"/>
                  </a:cxn>
                  <a:cxn ang="0">
                    <a:pos x="135" y="14"/>
                  </a:cxn>
                  <a:cxn ang="0">
                    <a:pos x="121" y="7"/>
                  </a:cxn>
                  <a:cxn ang="0">
                    <a:pos x="106" y="2"/>
                  </a:cxn>
                  <a:cxn ang="0">
                    <a:pos x="90" y="0"/>
                  </a:cxn>
                  <a:cxn ang="0">
                    <a:pos x="72" y="0"/>
                  </a:cxn>
                  <a:cxn ang="0">
                    <a:pos x="56" y="3"/>
                  </a:cxn>
                  <a:cxn ang="0">
                    <a:pos x="41" y="7"/>
                  </a:cxn>
                  <a:cxn ang="0">
                    <a:pos x="27" y="14"/>
                  </a:cxn>
                  <a:cxn ang="0">
                    <a:pos x="16" y="22"/>
                  </a:cxn>
                  <a:cxn ang="0">
                    <a:pos x="7" y="31"/>
                  </a:cxn>
                  <a:cxn ang="0">
                    <a:pos x="2" y="41"/>
                  </a:cxn>
                  <a:cxn ang="0">
                    <a:pos x="0" y="52"/>
                  </a:cxn>
                  <a:cxn ang="0">
                    <a:pos x="0" y="65"/>
                  </a:cxn>
                  <a:cxn ang="0">
                    <a:pos x="3" y="76"/>
                  </a:cxn>
                  <a:cxn ang="0">
                    <a:pos x="10" y="86"/>
                  </a:cxn>
                  <a:cxn ang="0">
                    <a:pos x="20" y="96"/>
                  </a:cxn>
                  <a:cxn ang="0">
                    <a:pos x="31" y="104"/>
                  </a:cxn>
                  <a:cxn ang="0">
                    <a:pos x="45" y="110"/>
                  </a:cxn>
                  <a:cxn ang="0">
                    <a:pos x="60" y="115"/>
                  </a:cxn>
                  <a:cxn ang="0">
                    <a:pos x="76" y="117"/>
                  </a:cxn>
                  <a:cxn ang="0">
                    <a:pos x="93" y="117"/>
                  </a:cxn>
                </a:cxnLst>
                <a:rect l="0" t="0" r="r" b="b"/>
                <a:pathLst>
                  <a:path w="166" h="117">
                    <a:moveTo>
                      <a:pt x="93" y="117"/>
                    </a:moveTo>
                    <a:lnTo>
                      <a:pt x="110" y="115"/>
                    </a:lnTo>
                    <a:lnTo>
                      <a:pt x="125" y="110"/>
                    </a:lnTo>
                    <a:lnTo>
                      <a:pt x="138" y="104"/>
                    </a:lnTo>
                    <a:lnTo>
                      <a:pt x="150" y="95"/>
                    </a:lnTo>
                    <a:lnTo>
                      <a:pt x="158" y="86"/>
                    </a:lnTo>
                    <a:lnTo>
                      <a:pt x="163" y="76"/>
                    </a:lnTo>
                    <a:lnTo>
                      <a:pt x="166" y="65"/>
                    </a:lnTo>
                    <a:lnTo>
                      <a:pt x="166" y="52"/>
                    </a:lnTo>
                    <a:lnTo>
                      <a:pt x="162" y="41"/>
                    </a:lnTo>
                    <a:lnTo>
                      <a:pt x="156" y="31"/>
                    </a:lnTo>
                    <a:lnTo>
                      <a:pt x="146" y="21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7" y="14"/>
                    </a:lnTo>
                    <a:lnTo>
                      <a:pt x="16" y="22"/>
                    </a:lnTo>
                    <a:lnTo>
                      <a:pt x="7" y="31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20" y="96"/>
                    </a:lnTo>
                    <a:lnTo>
                      <a:pt x="31" y="104"/>
                    </a:lnTo>
                    <a:lnTo>
                      <a:pt x="45" y="110"/>
                    </a:lnTo>
                    <a:lnTo>
                      <a:pt x="60" y="115"/>
                    </a:lnTo>
                    <a:lnTo>
                      <a:pt x="76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0" name="Freeform 210"/>
              <p:cNvSpPr>
                <a:spLocks/>
              </p:cNvSpPr>
              <p:nvPr/>
            </p:nvSpPr>
            <p:spPr bwMode="auto">
              <a:xfrm>
                <a:off x="1567" y="2129"/>
                <a:ext cx="80" cy="72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3"/>
                  </a:cxn>
                  <a:cxn ang="0">
                    <a:pos x="65" y="14"/>
                  </a:cxn>
                  <a:cxn ang="0">
                    <a:pos x="63" y="24"/>
                  </a:cxn>
                  <a:cxn ang="0">
                    <a:pos x="58" y="32"/>
                  </a:cxn>
                  <a:cxn ang="0">
                    <a:pos x="50" y="40"/>
                  </a:cxn>
                  <a:cxn ang="0">
                    <a:pos x="42" y="48"/>
                  </a:cxn>
                  <a:cxn ang="0">
                    <a:pos x="28" y="53"/>
                  </a:cxn>
                  <a:cxn ang="0">
                    <a:pos x="15" y="58"/>
                  </a:cxn>
                  <a:cxn ang="0">
                    <a:pos x="0" y="60"/>
                  </a:cxn>
                  <a:cxn ang="0">
                    <a:pos x="0" y="72"/>
                  </a:cxn>
                  <a:cxn ang="0">
                    <a:pos x="18" y="70"/>
                  </a:cxn>
                  <a:cxn ang="0">
                    <a:pos x="35" y="65"/>
                  </a:cxn>
                  <a:cxn ang="0">
                    <a:pos x="49" y="58"/>
                  </a:cxn>
                  <a:cxn ang="0">
                    <a:pos x="63" y="49"/>
                  </a:cxn>
                  <a:cxn ang="0">
                    <a:pos x="73" y="38"/>
                  </a:cxn>
                  <a:cxn ang="0">
                    <a:pos x="78" y="26"/>
                  </a:cxn>
                  <a:cxn ang="0">
                    <a:pos x="80" y="14"/>
                  </a:cxn>
                  <a:cxn ang="0">
                    <a:pos x="80" y="0"/>
                  </a:cxn>
                  <a:cxn ang="0">
                    <a:pos x="80" y="1"/>
                  </a:cxn>
                  <a:cxn ang="0">
                    <a:pos x="65" y="1"/>
                  </a:cxn>
                </a:cxnLst>
                <a:rect l="0" t="0" r="r" b="b"/>
                <a:pathLst>
                  <a:path w="80" h="72">
                    <a:moveTo>
                      <a:pt x="65" y="1"/>
                    </a:moveTo>
                    <a:lnTo>
                      <a:pt x="65" y="3"/>
                    </a:lnTo>
                    <a:lnTo>
                      <a:pt x="65" y="14"/>
                    </a:lnTo>
                    <a:lnTo>
                      <a:pt x="63" y="24"/>
                    </a:lnTo>
                    <a:lnTo>
                      <a:pt x="58" y="32"/>
                    </a:lnTo>
                    <a:lnTo>
                      <a:pt x="50" y="40"/>
                    </a:lnTo>
                    <a:lnTo>
                      <a:pt x="42" y="48"/>
                    </a:lnTo>
                    <a:lnTo>
                      <a:pt x="28" y="53"/>
                    </a:lnTo>
                    <a:lnTo>
                      <a:pt x="15" y="5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18" y="70"/>
                    </a:lnTo>
                    <a:lnTo>
                      <a:pt x="35" y="65"/>
                    </a:lnTo>
                    <a:lnTo>
                      <a:pt x="49" y="58"/>
                    </a:lnTo>
                    <a:lnTo>
                      <a:pt x="63" y="49"/>
                    </a:lnTo>
                    <a:lnTo>
                      <a:pt x="73" y="38"/>
                    </a:lnTo>
                    <a:lnTo>
                      <a:pt x="78" y="26"/>
                    </a:lnTo>
                    <a:lnTo>
                      <a:pt x="80" y="14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1" name="Freeform 211"/>
              <p:cNvSpPr>
                <a:spLocks/>
              </p:cNvSpPr>
              <p:nvPr/>
            </p:nvSpPr>
            <p:spPr bwMode="auto">
              <a:xfrm>
                <a:off x="1546" y="2072"/>
                <a:ext cx="101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8" y="12"/>
                  </a:cxn>
                  <a:cxn ang="0">
                    <a:pos x="33" y="14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9" y="31"/>
                  </a:cxn>
                  <a:cxn ang="0">
                    <a:pos x="78" y="40"/>
                  </a:cxn>
                  <a:cxn ang="0">
                    <a:pos x="83" y="49"/>
                  </a:cxn>
                  <a:cxn ang="0">
                    <a:pos x="86" y="58"/>
                  </a:cxn>
                  <a:cxn ang="0">
                    <a:pos x="101" y="58"/>
                  </a:cxn>
                  <a:cxn ang="0">
                    <a:pos x="98" y="45"/>
                  </a:cxn>
                  <a:cxn ang="0">
                    <a:pos x="90" y="34"/>
                  </a:cxn>
                  <a:cxn ang="0">
                    <a:pos x="79" y="23"/>
                  </a:cxn>
                  <a:cxn ang="0">
                    <a:pos x="66" y="14"/>
                  </a:cxn>
                  <a:cxn ang="0">
                    <a:pos x="53" y="7"/>
                  </a:cxn>
                  <a:cxn ang="0">
                    <a:pos x="35" y="2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01" h="58">
                    <a:moveTo>
                      <a:pt x="0" y="12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33" y="14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9" y="31"/>
                    </a:lnTo>
                    <a:lnTo>
                      <a:pt x="78" y="40"/>
                    </a:lnTo>
                    <a:lnTo>
                      <a:pt x="83" y="49"/>
                    </a:lnTo>
                    <a:lnTo>
                      <a:pt x="86" y="58"/>
                    </a:lnTo>
                    <a:lnTo>
                      <a:pt x="101" y="58"/>
                    </a:lnTo>
                    <a:lnTo>
                      <a:pt x="98" y="45"/>
                    </a:lnTo>
                    <a:lnTo>
                      <a:pt x="90" y="34"/>
                    </a:lnTo>
                    <a:lnTo>
                      <a:pt x="79" y="23"/>
                    </a:lnTo>
                    <a:lnTo>
                      <a:pt x="66" y="14"/>
                    </a:lnTo>
                    <a:lnTo>
                      <a:pt x="53" y="7"/>
                    </a:lnTo>
                    <a:lnTo>
                      <a:pt x="35" y="2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2" name="Freeform 212"/>
              <p:cNvSpPr>
                <a:spLocks/>
              </p:cNvSpPr>
              <p:nvPr/>
            </p:nvSpPr>
            <p:spPr bwMode="auto">
              <a:xfrm>
                <a:off x="1466" y="2072"/>
                <a:ext cx="80" cy="72"/>
              </a:xfrm>
              <a:custGeom>
                <a:avLst/>
                <a:gdLst/>
                <a:ahLst/>
                <a:cxnLst>
                  <a:cxn ang="0">
                    <a:pos x="15" y="71"/>
                  </a:cxn>
                  <a:cxn ang="0">
                    <a:pos x="15" y="70"/>
                  </a:cxn>
                  <a:cxn ang="0">
                    <a:pos x="15" y="58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0" y="32"/>
                  </a:cxn>
                  <a:cxn ang="0">
                    <a:pos x="39" y="25"/>
                  </a:cxn>
                  <a:cxn ang="0">
                    <a:pos x="51" y="20"/>
                  </a:cxn>
                  <a:cxn ang="0">
                    <a:pos x="65" y="16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31" y="14"/>
                  </a:cxn>
                  <a:cxn ang="0">
                    <a:pos x="18" y="24"/>
                  </a:cxn>
                  <a:cxn ang="0">
                    <a:pos x="8" y="34"/>
                  </a:cxn>
                  <a:cxn ang="0">
                    <a:pos x="3" y="46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0" y="71"/>
                  </a:cxn>
                  <a:cxn ang="0">
                    <a:pos x="15" y="71"/>
                  </a:cxn>
                </a:cxnLst>
                <a:rect l="0" t="0" r="r" b="b"/>
                <a:pathLst>
                  <a:path w="80" h="72">
                    <a:moveTo>
                      <a:pt x="15" y="71"/>
                    </a:moveTo>
                    <a:lnTo>
                      <a:pt x="15" y="70"/>
                    </a:lnTo>
                    <a:lnTo>
                      <a:pt x="15" y="58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0" y="32"/>
                    </a:lnTo>
                    <a:lnTo>
                      <a:pt x="39" y="25"/>
                    </a:lnTo>
                    <a:lnTo>
                      <a:pt x="51" y="20"/>
                    </a:lnTo>
                    <a:lnTo>
                      <a:pt x="65" y="16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7"/>
                    </a:lnTo>
                    <a:lnTo>
                      <a:pt x="31" y="14"/>
                    </a:lnTo>
                    <a:lnTo>
                      <a:pt x="18" y="24"/>
                    </a:lnTo>
                    <a:lnTo>
                      <a:pt x="8" y="34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15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3" name="Freeform 213"/>
              <p:cNvSpPr>
                <a:spLocks/>
              </p:cNvSpPr>
              <p:nvPr/>
            </p:nvSpPr>
            <p:spPr bwMode="auto">
              <a:xfrm>
                <a:off x="1466" y="2143"/>
                <a:ext cx="101" cy="58"/>
              </a:xfrm>
              <a:custGeom>
                <a:avLst/>
                <a:gdLst/>
                <a:ahLst/>
                <a:cxnLst>
                  <a:cxn ang="0">
                    <a:pos x="101" y="46"/>
                  </a:cxn>
                  <a:cxn ang="0">
                    <a:pos x="101" y="46"/>
                  </a:cxn>
                  <a:cxn ang="0">
                    <a:pos x="84" y="46"/>
                  </a:cxn>
                  <a:cxn ang="0">
                    <a:pos x="69" y="44"/>
                  </a:cxn>
                  <a:cxn ang="0">
                    <a:pos x="56" y="39"/>
                  </a:cxn>
                  <a:cxn ang="0">
                    <a:pos x="43" y="34"/>
                  </a:cxn>
                  <a:cxn ang="0">
                    <a:pos x="33" y="27"/>
                  </a:cxn>
                  <a:cxn ang="0">
                    <a:pos x="24" y="18"/>
                  </a:cxn>
                  <a:cxn ang="0">
                    <a:pos x="19" y="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4" y="13"/>
                  </a:cxn>
                  <a:cxn ang="0">
                    <a:pos x="11" y="24"/>
                  </a:cxn>
                  <a:cxn ang="0">
                    <a:pos x="23" y="36"/>
                  </a:cxn>
                  <a:cxn ang="0">
                    <a:pos x="35" y="44"/>
                  </a:cxn>
                  <a:cxn ang="0">
                    <a:pos x="49" y="51"/>
                  </a:cxn>
                  <a:cxn ang="0">
                    <a:pos x="66" y="56"/>
                  </a:cxn>
                  <a:cxn ang="0">
                    <a:pos x="84" y="58"/>
                  </a:cxn>
                  <a:cxn ang="0">
                    <a:pos x="101" y="58"/>
                  </a:cxn>
                  <a:cxn ang="0">
                    <a:pos x="101" y="58"/>
                  </a:cxn>
                  <a:cxn ang="0">
                    <a:pos x="101" y="46"/>
                  </a:cxn>
                </a:cxnLst>
                <a:rect l="0" t="0" r="r" b="b"/>
                <a:pathLst>
                  <a:path w="101" h="58">
                    <a:moveTo>
                      <a:pt x="101" y="46"/>
                    </a:moveTo>
                    <a:lnTo>
                      <a:pt x="101" y="46"/>
                    </a:lnTo>
                    <a:lnTo>
                      <a:pt x="84" y="46"/>
                    </a:lnTo>
                    <a:lnTo>
                      <a:pt x="69" y="44"/>
                    </a:lnTo>
                    <a:lnTo>
                      <a:pt x="56" y="39"/>
                    </a:lnTo>
                    <a:lnTo>
                      <a:pt x="43" y="34"/>
                    </a:lnTo>
                    <a:lnTo>
                      <a:pt x="33" y="27"/>
                    </a:lnTo>
                    <a:lnTo>
                      <a:pt x="24" y="18"/>
                    </a:lnTo>
                    <a:lnTo>
                      <a:pt x="19" y="9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11" y="24"/>
                    </a:lnTo>
                    <a:lnTo>
                      <a:pt x="23" y="36"/>
                    </a:lnTo>
                    <a:lnTo>
                      <a:pt x="35" y="44"/>
                    </a:lnTo>
                    <a:lnTo>
                      <a:pt x="49" y="51"/>
                    </a:lnTo>
                    <a:lnTo>
                      <a:pt x="66" y="56"/>
                    </a:lnTo>
                    <a:lnTo>
                      <a:pt x="84" y="58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4" name="Freeform 214"/>
              <p:cNvSpPr>
                <a:spLocks/>
              </p:cNvSpPr>
              <p:nvPr/>
            </p:nvSpPr>
            <p:spPr bwMode="auto">
              <a:xfrm>
                <a:off x="1502" y="2146"/>
                <a:ext cx="54" cy="43"/>
              </a:xfrm>
              <a:custGeom>
                <a:avLst/>
                <a:gdLst/>
                <a:ahLst/>
                <a:cxnLst>
                  <a:cxn ang="0">
                    <a:pos x="54" y="43"/>
                  </a:cxn>
                  <a:cxn ang="0">
                    <a:pos x="45" y="43"/>
                  </a:cxn>
                  <a:cxn ang="0">
                    <a:pos x="38" y="42"/>
                  </a:cxn>
                  <a:cxn ang="0">
                    <a:pos x="30" y="40"/>
                  </a:cxn>
                  <a:cxn ang="0">
                    <a:pos x="23" y="37"/>
                  </a:cxn>
                  <a:cxn ang="0">
                    <a:pos x="17" y="34"/>
                  </a:cxn>
                  <a:cxn ang="0">
                    <a:pos x="12" y="28"/>
                  </a:cxn>
                  <a:cxn ang="0">
                    <a:pos x="7" y="24"/>
                  </a:cxn>
                  <a:cxn ang="0">
                    <a:pos x="3" y="19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0" y="4"/>
                  </a:cxn>
                  <a:cxn ang="0">
                    <a:pos x="22" y="9"/>
                  </a:cxn>
                  <a:cxn ang="0">
                    <a:pos x="23" y="11"/>
                  </a:cxn>
                  <a:cxn ang="0">
                    <a:pos x="28" y="22"/>
                  </a:cxn>
                  <a:cxn ang="0">
                    <a:pos x="32" y="31"/>
                  </a:cxn>
                  <a:cxn ang="0">
                    <a:pos x="39" y="38"/>
                  </a:cxn>
                  <a:cxn ang="0">
                    <a:pos x="54" y="43"/>
                  </a:cxn>
                </a:cxnLst>
                <a:rect l="0" t="0" r="r" b="b"/>
                <a:pathLst>
                  <a:path w="54" h="43">
                    <a:moveTo>
                      <a:pt x="54" y="43"/>
                    </a:moveTo>
                    <a:lnTo>
                      <a:pt x="45" y="43"/>
                    </a:lnTo>
                    <a:lnTo>
                      <a:pt x="38" y="42"/>
                    </a:lnTo>
                    <a:lnTo>
                      <a:pt x="30" y="40"/>
                    </a:lnTo>
                    <a:lnTo>
                      <a:pt x="23" y="37"/>
                    </a:lnTo>
                    <a:lnTo>
                      <a:pt x="17" y="34"/>
                    </a:lnTo>
                    <a:lnTo>
                      <a:pt x="12" y="28"/>
                    </a:lnTo>
                    <a:lnTo>
                      <a:pt x="7" y="24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2" y="9"/>
                    </a:lnTo>
                    <a:lnTo>
                      <a:pt x="23" y="11"/>
                    </a:lnTo>
                    <a:lnTo>
                      <a:pt x="28" y="22"/>
                    </a:lnTo>
                    <a:lnTo>
                      <a:pt x="32" y="31"/>
                    </a:lnTo>
                    <a:lnTo>
                      <a:pt x="39" y="38"/>
                    </a:ln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5" name="Freeform 215"/>
              <p:cNvSpPr>
                <a:spLocks/>
              </p:cNvSpPr>
              <p:nvPr/>
            </p:nvSpPr>
            <p:spPr bwMode="auto">
              <a:xfrm>
                <a:off x="1497" y="2162"/>
                <a:ext cx="60" cy="3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3"/>
                  </a:cxn>
                  <a:cxn ang="0">
                    <a:pos x="24" y="27"/>
                  </a:cxn>
                  <a:cxn ang="0">
                    <a:pos x="33" y="30"/>
                  </a:cxn>
                  <a:cxn ang="0">
                    <a:pos x="42" y="32"/>
                  </a:cxn>
                  <a:cxn ang="0">
                    <a:pos x="50" y="33"/>
                  </a:cxn>
                  <a:cxn ang="0">
                    <a:pos x="60" y="33"/>
                  </a:cxn>
                  <a:cxn ang="0">
                    <a:pos x="58" y="21"/>
                  </a:cxn>
                  <a:cxn ang="0">
                    <a:pos x="50" y="21"/>
                  </a:cxn>
                  <a:cxn ang="0">
                    <a:pos x="44" y="20"/>
                  </a:cxn>
                  <a:cxn ang="0">
                    <a:pos x="38" y="18"/>
                  </a:cxn>
                  <a:cxn ang="0">
                    <a:pos x="32" y="15"/>
                  </a:cxn>
                  <a:cxn ang="0">
                    <a:pos x="27" y="12"/>
                  </a:cxn>
                  <a:cxn ang="0">
                    <a:pos x="23" y="8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0" y="5"/>
                  </a:cxn>
                </a:cxnLst>
                <a:rect l="0" t="0" r="r" b="b"/>
                <a:pathLst>
                  <a:path w="60" h="33">
                    <a:moveTo>
                      <a:pt x="0" y="5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3"/>
                    </a:lnTo>
                    <a:lnTo>
                      <a:pt x="24" y="27"/>
                    </a:lnTo>
                    <a:lnTo>
                      <a:pt x="33" y="30"/>
                    </a:lnTo>
                    <a:lnTo>
                      <a:pt x="42" y="32"/>
                    </a:lnTo>
                    <a:lnTo>
                      <a:pt x="50" y="33"/>
                    </a:lnTo>
                    <a:lnTo>
                      <a:pt x="60" y="33"/>
                    </a:lnTo>
                    <a:lnTo>
                      <a:pt x="58" y="21"/>
                    </a:lnTo>
                    <a:lnTo>
                      <a:pt x="50" y="21"/>
                    </a:lnTo>
                    <a:lnTo>
                      <a:pt x="44" y="20"/>
                    </a:lnTo>
                    <a:lnTo>
                      <a:pt x="38" y="18"/>
                    </a:lnTo>
                    <a:lnTo>
                      <a:pt x="32" y="15"/>
                    </a:lnTo>
                    <a:lnTo>
                      <a:pt x="27" y="12"/>
                    </a:lnTo>
                    <a:lnTo>
                      <a:pt x="23" y="8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6" name="Freeform 216"/>
              <p:cNvSpPr>
                <a:spLocks/>
              </p:cNvSpPr>
              <p:nvPr/>
            </p:nvSpPr>
            <p:spPr bwMode="auto">
              <a:xfrm>
                <a:off x="1495" y="2140"/>
                <a:ext cx="19" cy="2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4" y="5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17" y="23"/>
                  </a:cxn>
                  <a:cxn ang="0">
                    <a:pos x="15" y="18"/>
                  </a:cxn>
                  <a:cxn ang="0">
                    <a:pos x="15" y="15"/>
                  </a:cxn>
                  <a:cxn ang="0">
                    <a:pos x="16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4" y="0"/>
                  </a:cxn>
                </a:cxnLst>
                <a:rect l="0" t="0" r="r" b="b"/>
                <a:pathLst>
                  <a:path w="19" h="27">
                    <a:moveTo>
                      <a:pt x="14" y="0"/>
                    </a:moveTo>
                    <a:lnTo>
                      <a:pt x="14" y="0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7"/>
                    </a:lnTo>
                    <a:lnTo>
                      <a:pt x="17" y="23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7" name="Freeform 217"/>
              <p:cNvSpPr>
                <a:spLocks/>
              </p:cNvSpPr>
              <p:nvPr/>
            </p:nvSpPr>
            <p:spPr bwMode="auto">
              <a:xfrm>
                <a:off x="1509" y="2140"/>
                <a:ext cx="23" cy="19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1" y="7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7" y="16"/>
                  </a:cxn>
                  <a:cxn ang="0">
                    <a:pos x="8" y="18"/>
                  </a:cxn>
                  <a:cxn ang="0">
                    <a:pos x="8" y="19"/>
                  </a:cxn>
                  <a:cxn ang="0">
                    <a:pos x="23" y="15"/>
                  </a:cxn>
                </a:cxnLst>
                <a:rect l="0" t="0" r="r" b="b"/>
                <a:pathLst>
                  <a:path w="23" h="19">
                    <a:moveTo>
                      <a:pt x="23" y="15"/>
                    </a:moveTo>
                    <a:lnTo>
                      <a:pt x="23" y="16"/>
                    </a:lnTo>
                    <a:lnTo>
                      <a:pt x="22" y="14"/>
                    </a:lnTo>
                    <a:lnTo>
                      <a:pt x="21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19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8" name="Freeform 218"/>
              <p:cNvSpPr>
                <a:spLocks/>
              </p:cNvSpPr>
              <p:nvPr/>
            </p:nvSpPr>
            <p:spPr bwMode="auto">
              <a:xfrm>
                <a:off x="1517" y="2155"/>
                <a:ext cx="77" cy="40"/>
              </a:xfrm>
              <a:custGeom>
                <a:avLst/>
                <a:gdLst/>
                <a:ahLst/>
                <a:cxnLst>
                  <a:cxn ang="0">
                    <a:pos x="40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8"/>
                  </a:cxn>
                  <a:cxn ang="0">
                    <a:pos x="20" y="11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5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8" y="28"/>
                  </a:cxn>
                  <a:cxn ang="0">
                    <a:pos x="40" y="40"/>
                  </a:cxn>
                  <a:cxn ang="0">
                    <a:pos x="77" y="35"/>
                  </a:cxn>
                  <a:cxn ang="0">
                    <a:pos x="40" y="28"/>
                  </a:cxn>
                  <a:cxn ang="0">
                    <a:pos x="40" y="40"/>
                  </a:cxn>
                </a:cxnLst>
                <a:rect l="0" t="0" r="r" b="b"/>
                <a:pathLst>
                  <a:path w="77" h="40">
                    <a:moveTo>
                      <a:pt x="40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8"/>
                    </a:lnTo>
                    <a:lnTo>
                      <a:pt x="20" y="11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8" y="28"/>
                    </a:lnTo>
                    <a:lnTo>
                      <a:pt x="40" y="40"/>
                    </a:lnTo>
                    <a:lnTo>
                      <a:pt x="77" y="35"/>
                    </a:lnTo>
                    <a:lnTo>
                      <a:pt x="40" y="28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" name="Freeform 219"/>
              <p:cNvSpPr>
                <a:spLocks/>
              </p:cNvSpPr>
              <p:nvPr/>
            </p:nvSpPr>
            <p:spPr bwMode="auto">
              <a:xfrm>
                <a:off x="2759" y="1607"/>
                <a:ext cx="168" cy="115"/>
              </a:xfrm>
              <a:custGeom>
                <a:avLst/>
                <a:gdLst/>
                <a:ahLst/>
                <a:cxnLst>
                  <a:cxn ang="0">
                    <a:pos x="95" y="115"/>
                  </a:cxn>
                  <a:cxn ang="0">
                    <a:pos x="111" y="113"/>
                  </a:cxn>
                  <a:cxn ang="0">
                    <a:pos x="126" y="108"/>
                  </a:cxn>
                  <a:cxn ang="0">
                    <a:pos x="140" y="102"/>
                  </a:cxn>
                  <a:cxn ang="0">
                    <a:pos x="151" y="94"/>
                  </a:cxn>
                  <a:cxn ang="0">
                    <a:pos x="160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6" y="30"/>
                  </a:cxn>
                  <a:cxn ang="0">
                    <a:pos x="148" y="20"/>
                  </a:cxn>
                  <a:cxn ang="0">
                    <a:pos x="136" y="13"/>
                  </a:cxn>
                  <a:cxn ang="0">
                    <a:pos x="123" y="7"/>
                  </a:cxn>
                  <a:cxn ang="0">
                    <a:pos x="108" y="2"/>
                  </a:cxn>
                  <a:cxn ang="0">
                    <a:pos x="91" y="0"/>
                  </a:cxn>
                  <a:cxn ang="0">
                    <a:pos x="74" y="0"/>
                  </a:cxn>
                  <a:cxn ang="0">
                    <a:pos x="58" y="2"/>
                  </a:cxn>
                  <a:cxn ang="0">
                    <a:pos x="42" y="7"/>
                  </a:cxn>
                  <a:cxn ang="0">
                    <a:pos x="29" y="13"/>
                  </a:cxn>
                  <a:cxn ang="0">
                    <a:pos x="18" y="20"/>
                  </a:cxn>
                  <a:cxn ang="0">
                    <a:pos x="9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7" y="109"/>
                  </a:cxn>
                  <a:cxn ang="0">
                    <a:pos x="61" y="113"/>
                  </a:cxn>
                  <a:cxn ang="0">
                    <a:pos x="78" y="115"/>
                  </a:cxn>
                  <a:cxn ang="0">
                    <a:pos x="95" y="115"/>
                  </a:cxn>
                </a:cxnLst>
                <a:rect l="0" t="0" r="r" b="b"/>
                <a:pathLst>
                  <a:path w="168" h="115">
                    <a:moveTo>
                      <a:pt x="95" y="115"/>
                    </a:moveTo>
                    <a:lnTo>
                      <a:pt x="111" y="113"/>
                    </a:lnTo>
                    <a:lnTo>
                      <a:pt x="126" y="108"/>
                    </a:lnTo>
                    <a:lnTo>
                      <a:pt x="140" y="102"/>
                    </a:lnTo>
                    <a:lnTo>
                      <a:pt x="151" y="94"/>
                    </a:lnTo>
                    <a:lnTo>
                      <a:pt x="160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6" y="30"/>
                    </a:lnTo>
                    <a:lnTo>
                      <a:pt x="148" y="20"/>
                    </a:lnTo>
                    <a:lnTo>
                      <a:pt x="136" y="13"/>
                    </a:lnTo>
                    <a:lnTo>
                      <a:pt x="123" y="7"/>
                    </a:lnTo>
                    <a:lnTo>
                      <a:pt x="108" y="2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8" y="2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8" y="20"/>
                    </a:lnTo>
                    <a:lnTo>
                      <a:pt x="9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7" y="109"/>
                    </a:lnTo>
                    <a:lnTo>
                      <a:pt x="61" y="113"/>
                    </a:lnTo>
                    <a:lnTo>
                      <a:pt x="78" y="115"/>
                    </a:lnTo>
                    <a:lnTo>
                      <a:pt x="95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" name="Freeform 220"/>
              <p:cNvSpPr>
                <a:spLocks/>
              </p:cNvSpPr>
              <p:nvPr/>
            </p:nvSpPr>
            <p:spPr bwMode="auto">
              <a:xfrm>
                <a:off x="2854" y="1658"/>
                <a:ext cx="80" cy="7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65" y="2"/>
                  </a:cxn>
                  <a:cxn ang="0">
                    <a:pos x="65" y="12"/>
                  </a:cxn>
                  <a:cxn ang="0">
                    <a:pos x="63" y="22"/>
                  </a:cxn>
                  <a:cxn ang="0">
                    <a:pos x="58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3" y="37"/>
                  </a:cxn>
                  <a:cxn ang="0">
                    <a:pos x="78" y="24"/>
                  </a:cxn>
                  <a:cxn ang="0">
                    <a:pos x="80" y="12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5" y="2"/>
                  </a:cxn>
                </a:cxnLst>
                <a:rect l="0" t="0" r="r" b="b"/>
                <a:pathLst>
                  <a:path w="80" h="70">
                    <a:moveTo>
                      <a:pt x="65" y="2"/>
                    </a:moveTo>
                    <a:lnTo>
                      <a:pt x="65" y="2"/>
                    </a:lnTo>
                    <a:lnTo>
                      <a:pt x="65" y="12"/>
                    </a:lnTo>
                    <a:lnTo>
                      <a:pt x="63" y="22"/>
                    </a:lnTo>
                    <a:lnTo>
                      <a:pt x="58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3" y="37"/>
                    </a:lnTo>
                    <a:lnTo>
                      <a:pt x="78" y="24"/>
                    </a:lnTo>
                    <a:lnTo>
                      <a:pt x="80" y="1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1" name="Freeform 221"/>
              <p:cNvSpPr>
                <a:spLocks/>
              </p:cNvSpPr>
              <p:nvPr/>
            </p:nvSpPr>
            <p:spPr bwMode="auto">
              <a:xfrm>
                <a:off x="2833" y="1600"/>
                <a:ext cx="101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67" y="31"/>
                  </a:cxn>
                  <a:cxn ang="0">
                    <a:pos x="76" y="40"/>
                  </a:cxn>
                  <a:cxn ang="0">
                    <a:pos x="82" y="50"/>
                  </a:cxn>
                  <a:cxn ang="0">
                    <a:pos x="86" y="60"/>
                  </a:cxn>
                  <a:cxn ang="0">
                    <a:pos x="101" y="58"/>
                  </a:cxn>
                  <a:cxn ang="0">
                    <a:pos x="97" y="45"/>
                  </a:cxn>
                  <a:cxn ang="0">
                    <a:pos x="89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1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67" y="31"/>
                    </a:lnTo>
                    <a:lnTo>
                      <a:pt x="76" y="40"/>
                    </a:lnTo>
                    <a:lnTo>
                      <a:pt x="82" y="50"/>
                    </a:lnTo>
                    <a:lnTo>
                      <a:pt x="86" y="60"/>
                    </a:lnTo>
                    <a:lnTo>
                      <a:pt x="101" y="58"/>
                    </a:lnTo>
                    <a:lnTo>
                      <a:pt x="97" y="45"/>
                    </a:lnTo>
                    <a:lnTo>
                      <a:pt x="89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2" name="Freeform 222"/>
              <p:cNvSpPr>
                <a:spLocks/>
              </p:cNvSpPr>
              <p:nvPr/>
            </p:nvSpPr>
            <p:spPr bwMode="auto">
              <a:xfrm>
                <a:off x="2752" y="1600"/>
                <a:ext cx="81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50"/>
                  </a:cxn>
                  <a:cxn ang="0">
                    <a:pos x="22" y="40"/>
                  </a:cxn>
                  <a:cxn ang="0">
                    <a:pos x="31" y="31"/>
                  </a:cxn>
                  <a:cxn ang="0">
                    <a:pos x="40" y="25"/>
                  </a:cxn>
                  <a:cxn ang="0">
                    <a:pos x="52" y="20"/>
                  </a:cxn>
                  <a:cxn ang="0">
                    <a:pos x="66" y="15"/>
                  </a:cxn>
                  <a:cxn ang="0">
                    <a:pos x="81" y="13"/>
                  </a:cxn>
                  <a:cxn ang="0">
                    <a:pos x="81" y="0"/>
                  </a:cxn>
                  <a:cxn ang="0">
                    <a:pos x="63" y="3"/>
                  </a:cxn>
                  <a:cxn ang="0">
                    <a:pos x="45" y="8"/>
                  </a:cxn>
                  <a:cxn ang="0">
                    <a:pos x="32" y="15"/>
                  </a:cxn>
                  <a:cxn ang="0">
                    <a:pos x="19" y="23"/>
                  </a:cxn>
                  <a:cxn ang="0">
                    <a:pos x="10" y="34"/>
                  </a:cxn>
                  <a:cxn ang="0">
                    <a:pos x="2" y="45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1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50"/>
                    </a:lnTo>
                    <a:lnTo>
                      <a:pt x="22" y="40"/>
                    </a:lnTo>
                    <a:lnTo>
                      <a:pt x="31" y="31"/>
                    </a:lnTo>
                    <a:lnTo>
                      <a:pt x="40" y="25"/>
                    </a:lnTo>
                    <a:lnTo>
                      <a:pt x="52" y="20"/>
                    </a:lnTo>
                    <a:lnTo>
                      <a:pt x="66" y="15"/>
                    </a:lnTo>
                    <a:lnTo>
                      <a:pt x="81" y="13"/>
                    </a:lnTo>
                    <a:lnTo>
                      <a:pt x="81" y="0"/>
                    </a:lnTo>
                    <a:lnTo>
                      <a:pt x="63" y="3"/>
                    </a:lnTo>
                    <a:lnTo>
                      <a:pt x="45" y="8"/>
                    </a:lnTo>
                    <a:lnTo>
                      <a:pt x="32" y="15"/>
                    </a:lnTo>
                    <a:lnTo>
                      <a:pt x="19" y="23"/>
                    </a:lnTo>
                    <a:lnTo>
                      <a:pt x="10" y="34"/>
                    </a:lnTo>
                    <a:lnTo>
                      <a:pt x="2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3" name="Freeform 223"/>
              <p:cNvSpPr>
                <a:spLocks/>
              </p:cNvSpPr>
              <p:nvPr/>
            </p:nvSpPr>
            <p:spPr bwMode="auto">
              <a:xfrm>
                <a:off x="2752" y="1669"/>
                <a:ext cx="102" cy="59"/>
              </a:xfrm>
              <a:custGeom>
                <a:avLst/>
                <a:gdLst/>
                <a:ahLst/>
                <a:cxnLst>
                  <a:cxn ang="0">
                    <a:pos x="102" y="47"/>
                  </a:cxn>
                  <a:cxn ang="0">
                    <a:pos x="102" y="47"/>
                  </a:cxn>
                  <a:cxn ang="0">
                    <a:pos x="85" y="47"/>
                  </a:cxn>
                  <a:cxn ang="0">
                    <a:pos x="70" y="45"/>
                  </a:cxn>
                  <a:cxn ang="0">
                    <a:pos x="56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0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67" y="57"/>
                  </a:cxn>
                  <a:cxn ang="0">
                    <a:pos x="85" y="59"/>
                  </a:cxn>
                  <a:cxn ang="0">
                    <a:pos x="102" y="59"/>
                  </a:cxn>
                  <a:cxn ang="0">
                    <a:pos x="102" y="59"/>
                  </a:cxn>
                  <a:cxn ang="0">
                    <a:pos x="102" y="47"/>
                  </a:cxn>
                </a:cxnLst>
                <a:rect l="0" t="0" r="r" b="b"/>
                <a:pathLst>
                  <a:path w="102" h="59">
                    <a:moveTo>
                      <a:pt x="102" y="47"/>
                    </a:moveTo>
                    <a:lnTo>
                      <a:pt x="102" y="47"/>
                    </a:lnTo>
                    <a:lnTo>
                      <a:pt x="85" y="47"/>
                    </a:lnTo>
                    <a:lnTo>
                      <a:pt x="70" y="45"/>
                    </a:lnTo>
                    <a:lnTo>
                      <a:pt x="56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0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1" y="53"/>
                    </a:lnTo>
                    <a:lnTo>
                      <a:pt x="67" y="57"/>
                    </a:lnTo>
                    <a:lnTo>
                      <a:pt x="85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4" name="Freeform 224"/>
              <p:cNvSpPr>
                <a:spLocks/>
              </p:cNvSpPr>
              <p:nvPr/>
            </p:nvSpPr>
            <p:spPr bwMode="auto">
              <a:xfrm>
                <a:off x="2788" y="167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7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5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10"/>
                  </a:cxn>
                  <a:cxn ang="0">
                    <a:pos x="24" y="12"/>
                  </a:cxn>
                  <a:cxn ang="0">
                    <a:pos x="29" y="24"/>
                  </a:cxn>
                  <a:cxn ang="0">
                    <a:pos x="32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7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5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2" y="10"/>
                    </a:lnTo>
                    <a:lnTo>
                      <a:pt x="24" y="12"/>
                    </a:lnTo>
                    <a:lnTo>
                      <a:pt x="29" y="24"/>
                    </a:lnTo>
                    <a:lnTo>
                      <a:pt x="32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5" name="Freeform 225"/>
              <p:cNvSpPr>
                <a:spLocks/>
              </p:cNvSpPr>
              <p:nvPr/>
            </p:nvSpPr>
            <p:spPr bwMode="auto">
              <a:xfrm>
                <a:off x="2784" y="1689"/>
                <a:ext cx="59" cy="3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0" y="7"/>
                  </a:cxn>
                  <a:cxn ang="0">
                    <a:pos x="5" y="13"/>
                  </a:cxn>
                  <a:cxn ang="0">
                    <a:pos x="10" y="18"/>
                  </a:cxn>
                  <a:cxn ang="0">
                    <a:pos x="17" y="24"/>
                  </a:cxn>
                  <a:cxn ang="0">
                    <a:pos x="24" y="27"/>
                  </a:cxn>
                  <a:cxn ang="0">
                    <a:pos x="31" y="31"/>
                  </a:cxn>
                  <a:cxn ang="0">
                    <a:pos x="40" y="33"/>
                  </a:cxn>
                  <a:cxn ang="0">
                    <a:pos x="49" y="34"/>
                  </a:cxn>
                  <a:cxn ang="0">
                    <a:pos x="59" y="34"/>
                  </a:cxn>
                  <a:cxn ang="0">
                    <a:pos x="56" y="22"/>
                  </a:cxn>
                  <a:cxn ang="0">
                    <a:pos x="49" y="22"/>
                  </a:cxn>
                  <a:cxn ang="0">
                    <a:pos x="43" y="21"/>
                  </a:cxn>
                  <a:cxn ang="0">
                    <a:pos x="36" y="19"/>
                  </a:cxn>
                  <a:cxn ang="0">
                    <a:pos x="31" y="17"/>
                  </a:cxn>
                  <a:cxn ang="0">
                    <a:pos x="26" y="14"/>
                  </a:cxn>
                  <a:cxn ang="0">
                    <a:pos x="23" y="10"/>
                  </a:cxn>
                  <a:cxn ang="0">
                    <a:pos x="18" y="5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7"/>
                  </a:cxn>
                </a:cxnLst>
                <a:rect l="0" t="0" r="r" b="b"/>
                <a:pathLst>
                  <a:path w="59" h="34">
                    <a:moveTo>
                      <a:pt x="2" y="7"/>
                    </a:moveTo>
                    <a:lnTo>
                      <a:pt x="0" y="7"/>
                    </a:lnTo>
                    <a:lnTo>
                      <a:pt x="5" y="13"/>
                    </a:lnTo>
                    <a:lnTo>
                      <a:pt x="10" y="18"/>
                    </a:lnTo>
                    <a:lnTo>
                      <a:pt x="17" y="24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40" y="33"/>
                    </a:lnTo>
                    <a:lnTo>
                      <a:pt x="49" y="34"/>
                    </a:lnTo>
                    <a:lnTo>
                      <a:pt x="59" y="34"/>
                    </a:lnTo>
                    <a:lnTo>
                      <a:pt x="56" y="22"/>
                    </a:lnTo>
                    <a:lnTo>
                      <a:pt x="49" y="22"/>
                    </a:lnTo>
                    <a:lnTo>
                      <a:pt x="43" y="21"/>
                    </a:lnTo>
                    <a:lnTo>
                      <a:pt x="36" y="19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3" y="10"/>
                    </a:lnTo>
                    <a:lnTo>
                      <a:pt x="18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6" name="Freeform 226"/>
              <p:cNvSpPr>
                <a:spLocks/>
              </p:cNvSpPr>
              <p:nvPr/>
            </p:nvSpPr>
            <p:spPr bwMode="auto">
              <a:xfrm>
                <a:off x="2781" y="1667"/>
                <a:ext cx="18" cy="2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2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7" y="12"/>
                  </a:cxn>
                  <a:cxn ang="0">
                    <a:pos x="15" y="0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2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7" name="Freeform 227"/>
              <p:cNvSpPr>
                <a:spLocks/>
              </p:cNvSpPr>
              <p:nvPr/>
            </p:nvSpPr>
            <p:spPr bwMode="auto">
              <a:xfrm>
                <a:off x="2796" y="1667"/>
                <a:ext cx="23" cy="20"/>
              </a:xfrm>
              <a:custGeom>
                <a:avLst/>
                <a:gdLst/>
                <a:ahLst/>
                <a:cxnLst>
                  <a:cxn ang="0">
                    <a:pos x="23" y="16"/>
                  </a:cxn>
                  <a:cxn ang="0">
                    <a:pos x="23" y="17"/>
                  </a:cxn>
                  <a:cxn ang="0">
                    <a:pos x="22" y="14"/>
                  </a:cxn>
                  <a:cxn ang="0">
                    <a:pos x="19" y="8"/>
                  </a:cxn>
                  <a:cxn ang="0">
                    <a:pos x="12" y="1"/>
                  </a:cxn>
                  <a:cxn ang="0">
                    <a:pos x="0" y="0"/>
                  </a:cxn>
                  <a:cxn ang="0">
                    <a:pos x="2" y="12"/>
                  </a:cxn>
                  <a:cxn ang="0">
                    <a:pos x="5" y="13"/>
                  </a:cxn>
                  <a:cxn ang="0">
                    <a:pos x="5" y="14"/>
                  </a:cxn>
                  <a:cxn ang="0">
                    <a:pos x="7" y="18"/>
                  </a:cxn>
                  <a:cxn ang="0">
                    <a:pos x="8" y="19"/>
                  </a:cxn>
                  <a:cxn ang="0">
                    <a:pos x="8" y="20"/>
                  </a:cxn>
                  <a:cxn ang="0">
                    <a:pos x="23" y="16"/>
                  </a:cxn>
                </a:cxnLst>
                <a:rect l="0" t="0" r="r" b="b"/>
                <a:pathLst>
                  <a:path w="23" h="20">
                    <a:moveTo>
                      <a:pt x="23" y="16"/>
                    </a:moveTo>
                    <a:lnTo>
                      <a:pt x="23" y="17"/>
                    </a:lnTo>
                    <a:lnTo>
                      <a:pt x="22" y="14"/>
                    </a:lnTo>
                    <a:lnTo>
                      <a:pt x="19" y="8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8" name="Freeform 228"/>
              <p:cNvSpPr>
                <a:spLocks/>
              </p:cNvSpPr>
              <p:nvPr/>
            </p:nvSpPr>
            <p:spPr bwMode="auto">
              <a:xfrm>
                <a:off x="2804" y="1683"/>
                <a:ext cx="75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39" y="28"/>
                  </a:cxn>
                  <a:cxn ang="0">
                    <a:pos x="28" y="24"/>
                  </a:cxn>
                  <a:cxn ang="0">
                    <a:pos x="24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9" y="25"/>
                  </a:cxn>
                  <a:cxn ang="0">
                    <a:pos x="18" y="34"/>
                  </a:cxn>
                  <a:cxn ang="0">
                    <a:pos x="36" y="40"/>
                  </a:cxn>
                  <a:cxn ang="0">
                    <a:pos x="36" y="28"/>
                  </a:cxn>
                  <a:cxn ang="0">
                    <a:pos x="39" y="40"/>
                  </a:cxn>
                  <a:cxn ang="0">
                    <a:pos x="75" y="35"/>
                  </a:cxn>
                  <a:cxn ang="0">
                    <a:pos x="39" y="28"/>
                  </a:cxn>
                  <a:cxn ang="0">
                    <a:pos x="39" y="40"/>
                  </a:cxn>
                </a:cxnLst>
                <a:rect l="0" t="0" r="r" b="b"/>
                <a:pathLst>
                  <a:path w="75" h="40">
                    <a:moveTo>
                      <a:pt x="39" y="40"/>
                    </a:moveTo>
                    <a:lnTo>
                      <a:pt x="39" y="28"/>
                    </a:lnTo>
                    <a:lnTo>
                      <a:pt x="28" y="24"/>
                    </a:lnTo>
                    <a:lnTo>
                      <a:pt x="24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9" y="25"/>
                    </a:lnTo>
                    <a:lnTo>
                      <a:pt x="18" y="34"/>
                    </a:lnTo>
                    <a:lnTo>
                      <a:pt x="36" y="40"/>
                    </a:lnTo>
                    <a:lnTo>
                      <a:pt x="36" y="28"/>
                    </a:lnTo>
                    <a:lnTo>
                      <a:pt x="39" y="40"/>
                    </a:lnTo>
                    <a:lnTo>
                      <a:pt x="75" y="35"/>
                    </a:lnTo>
                    <a:lnTo>
                      <a:pt x="39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9" name="Freeform 229"/>
              <p:cNvSpPr>
                <a:spLocks/>
              </p:cNvSpPr>
              <p:nvPr/>
            </p:nvSpPr>
            <p:spPr bwMode="auto">
              <a:xfrm>
                <a:off x="2890" y="1917"/>
                <a:ext cx="168" cy="115"/>
              </a:xfrm>
              <a:custGeom>
                <a:avLst/>
                <a:gdLst/>
                <a:ahLst/>
                <a:cxnLst>
                  <a:cxn ang="0">
                    <a:pos x="94" y="115"/>
                  </a:cxn>
                  <a:cxn ang="0">
                    <a:pos x="110" y="113"/>
                  </a:cxn>
                  <a:cxn ang="0">
                    <a:pos x="125" y="108"/>
                  </a:cxn>
                  <a:cxn ang="0">
                    <a:pos x="139" y="102"/>
                  </a:cxn>
                  <a:cxn ang="0">
                    <a:pos x="150" y="94"/>
                  </a:cxn>
                  <a:cxn ang="0">
                    <a:pos x="159" y="85"/>
                  </a:cxn>
                  <a:cxn ang="0">
                    <a:pos x="165" y="74"/>
                  </a:cxn>
                  <a:cxn ang="0">
                    <a:pos x="168" y="63"/>
                  </a:cxn>
                  <a:cxn ang="0">
                    <a:pos x="168" y="52"/>
                  </a:cxn>
                  <a:cxn ang="0">
                    <a:pos x="164" y="41"/>
                  </a:cxn>
                  <a:cxn ang="0">
                    <a:pos x="157" y="30"/>
                  </a:cxn>
                  <a:cxn ang="0">
                    <a:pos x="148" y="20"/>
                  </a:cxn>
                  <a:cxn ang="0">
                    <a:pos x="135" y="13"/>
                  </a:cxn>
                  <a:cxn ang="0">
                    <a:pos x="122" y="7"/>
                  </a:cxn>
                  <a:cxn ang="0">
                    <a:pos x="107" y="2"/>
                  </a:cxn>
                  <a:cxn ang="0">
                    <a:pos x="90" y="0"/>
                  </a:cxn>
                  <a:cxn ang="0">
                    <a:pos x="73" y="0"/>
                  </a:cxn>
                  <a:cxn ang="0">
                    <a:pos x="57" y="2"/>
                  </a:cxn>
                  <a:cxn ang="0">
                    <a:pos x="42" y="7"/>
                  </a:cxn>
                  <a:cxn ang="0">
                    <a:pos x="28" y="13"/>
                  </a:cxn>
                  <a:cxn ang="0">
                    <a:pos x="17" y="20"/>
                  </a:cxn>
                  <a:cxn ang="0">
                    <a:pos x="8" y="30"/>
                  </a:cxn>
                  <a:cxn ang="0">
                    <a:pos x="3" y="41"/>
                  </a:cxn>
                  <a:cxn ang="0">
                    <a:pos x="0" y="52"/>
                  </a:cxn>
                  <a:cxn ang="0">
                    <a:pos x="0" y="63"/>
                  </a:cxn>
                  <a:cxn ang="0">
                    <a:pos x="4" y="75"/>
                  </a:cxn>
                  <a:cxn ang="0">
                    <a:pos x="12" y="86"/>
                  </a:cxn>
                  <a:cxn ang="0">
                    <a:pos x="20" y="95"/>
                  </a:cxn>
                  <a:cxn ang="0">
                    <a:pos x="33" y="103"/>
                  </a:cxn>
                  <a:cxn ang="0">
                    <a:pos x="45" y="109"/>
                  </a:cxn>
                  <a:cxn ang="0">
                    <a:pos x="60" y="113"/>
                  </a:cxn>
                  <a:cxn ang="0">
                    <a:pos x="77" y="115"/>
                  </a:cxn>
                  <a:cxn ang="0">
                    <a:pos x="94" y="115"/>
                  </a:cxn>
                </a:cxnLst>
                <a:rect l="0" t="0" r="r" b="b"/>
                <a:pathLst>
                  <a:path w="168" h="115">
                    <a:moveTo>
                      <a:pt x="94" y="115"/>
                    </a:moveTo>
                    <a:lnTo>
                      <a:pt x="110" y="113"/>
                    </a:lnTo>
                    <a:lnTo>
                      <a:pt x="125" y="108"/>
                    </a:lnTo>
                    <a:lnTo>
                      <a:pt x="139" y="102"/>
                    </a:lnTo>
                    <a:lnTo>
                      <a:pt x="150" y="94"/>
                    </a:lnTo>
                    <a:lnTo>
                      <a:pt x="159" y="85"/>
                    </a:lnTo>
                    <a:lnTo>
                      <a:pt x="165" y="74"/>
                    </a:lnTo>
                    <a:lnTo>
                      <a:pt x="168" y="63"/>
                    </a:lnTo>
                    <a:lnTo>
                      <a:pt x="168" y="52"/>
                    </a:lnTo>
                    <a:lnTo>
                      <a:pt x="164" y="41"/>
                    </a:lnTo>
                    <a:lnTo>
                      <a:pt x="157" y="30"/>
                    </a:lnTo>
                    <a:lnTo>
                      <a:pt x="148" y="20"/>
                    </a:lnTo>
                    <a:lnTo>
                      <a:pt x="135" y="13"/>
                    </a:lnTo>
                    <a:lnTo>
                      <a:pt x="122" y="7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2"/>
                    </a:lnTo>
                    <a:lnTo>
                      <a:pt x="42" y="7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8" y="30"/>
                    </a:lnTo>
                    <a:lnTo>
                      <a:pt x="3" y="41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12" y="86"/>
                    </a:lnTo>
                    <a:lnTo>
                      <a:pt x="20" y="95"/>
                    </a:lnTo>
                    <a:lnTo>
                      <a:pt x="33" y="103"/>
                    </a:lnTo>
                    <a:lnTo>
                      <a:pt x="45" y="109"/>
                    </a:lnTo>
                    <a:lnTo>
                      <a:pt x="60" y="113"/>
                    </a:lnTo>
                    <a:lnTo>
                      <a:pt x="77" y="115"/>
                    </a:lnTo>
                    <a:lnTo>
                      <a:pt x="94" y="11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0" name="Freeform 230"/>
              <p:cNvSpPr>
                <a:spLocks/>
              </p:cNvSpPr>
              <p:nvPr/>
            </p:nvSpPr>
            <p:spPr bwMode="auto">
              <a:xfrm>
                <a:off x="2984" y="1968"/>
                <a:ext cx="81" cy="70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66" y="1"/>
                  </a:cxn>
                  <a:cxn ang="0">
                    <a:pos x="66" y="12"/>
                  </a:cxn>
                  <a:cxn ang="0">
                    <a:pos x="64" y="21"/>
                  </a:cxn>
                  <a:cxn ang="0">
                    <a:pos x="59" y="30"/>
                  </a:cxn>
                  <a:cxn ang="0">
                    <a:pos x="50" y="39"/>
                  </a:cxn>
                  <a:cxn ang="0">
                    <a:pos x="41" y="46"/>
                  </a:cxn>
                  <a:cxn ang="0">
                    <a:pos x="28" y="51"/>
                  </a:cxn>
                  <a:cxn ang="0">
                    <a:pos x="15" y="56"/>
                  </a:cxn>
                  <a:cxn ang="0">
                    <a:pos x="0" y="58"/>
                  </a:cxn>
                  <a:cxn ang="0">
                    <a:pos x="0" y="70"/>
                  </a:cxn>
                  <a:cxn ang="0">
                    <a:pos x="18" y="68"/>
                  </a:cxn>
                  <a:cxn ang="0">
                    <a:pos x="35" y="63"/>
                  </a:cxn>
                  <a:cxn ang="0">
                    <a:pos x="49" y="56"/>
                  </a:cxn>
                  <a:cxn ang="0">
                    <a:pos x="63" y="47"/>
                  </a:cxn>
                  <a:cxn ang="0">
                    <a:pos x="71" y="37"/>
                  </a:cxn>
                  <a:cxn ang="0">
                    <a:pos x="79" y="25"/>
                  </a:cxn>
                  <a:cxn ang="0">
                    <a:pos x="81" y="12"/>
                  </a:cxn>
                  <a:cxn ang="0">
                    <a:pos x="81" y="1"/>
                  </a:cxn>
                  <a:cxn ang="0">
                    <a:pos x="81" y="0"/>
                  </a:cxn>
                  <a:cxn ang="0">
                    <a:pos x="66" y="2"/>
                  </a:cxn>
                </a:cxnLst>
                <a:rect l="0" t="0" r="r" b="b"/>
                <a:pathLst>
                  <a:path w="81" h="70">
                    <a:moveTo>
                      <a:pt x="66" y="2"/>
                    </a:moveTo>
                    <a:lnTo>
                      <a:pt x="66" y="1"/>
                    </a:lnTo>
                    <a:lnTo>
                      <a:pt x="66" y="12"/>
                    </a:lnTo>
                    <a:lnTo>
                      <a:pt x="64" y="21"/>
                    </a:lnTo>
                    <a:lnTo>
                      <a:pt x="59" y="30"/>
                    </a:lnTo>
                    <a:lnTo>
                      <a:pt x="50" y="39"/>
                    </a:lnTo>
                    <a:lnTo>
                      <a:pt x="41" y="46"/>
                    </a:lnTo>
                    <a:lnTo>
                      <a:pt x="28" y="51"/>
                    </a:lnTo>
                    <a:lnTo>
                      <a:pt x="15" y="56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18" y="68"/>
                    </a:lnTo>
                    <a:lnTo>
                      <a:pt x="35" y="63"/>
                    </a:lnTo>
                    <a:lnTo>
                      <a:pt x="49" y="56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9" y="25"/>
                    </a:lnTo>
                    <a:lnTo>
                      <a:pt x="81" y="12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1" name="Freeform 231"/>
              <p:cNvSpPr>
                <a:spLocks/>
              </p:cNvSpPr>
              <p:nvPr/>
            </p:nvSpPr>
            <p:spPr bwMode="auto">
              <a:xfrm>
                <a:off x="2963" y="1910"/>
                <a:ext cx="102" cy="6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17" y="13"/>
                  </a:cxn>
                  <a:cxn ang="0">
                    <a:pos x="32" y="15"/>
                  </a:cxn>
                  <a:cxn ang="0">
                    <a:pos x="45" y="20"/>
                  </a:cxn>
                  <a:cxn ang="0">
                    <a:pos x="59" y="25"/>
                  </a:cxn>
                  <a:cxn ang="0">
                    <a:pos x="70" y="31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7" y="60"/>
                  </a:cxn>
                  <a:cxn ang="0">
                    <a:pos x="102" y="58"/>
                  </a:cxn>
                  <a:cxn ang="0">
                    <a:pos x="99" y="46"/>
                  </a:cxn>
                  <a:cxn ang="0">
                    <a:pos x="90" y="34"/>
                  </a:cxn>
                  <a:cxn ang="0">
                    <a:pos x="80" y="23"/>
                  </a:cxn>
                  <a:cxn ang="0">
                    <a:pos x="66" y="15"/>
                  </a:cxn>
                  <a:cxn ang="0">
                    <a:pos x="52" y="8"/>
                  </a:cxn>
                  <a:cxn ang="0">
                    <a:pos x="35" y="3"/>
                  </a:cxn>
                  <a:cxn ang="0">
                    <a:pos x="1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102" h="60">
                    <a:moveTo>
                      <a:pt x="0" y="13"/>
                    </a:moveTo>
                    <a:lnTo>
                      <a:pt x="0" y="13"/>
                    </a:lnTo>
                    <a:lnTo>
                      <a:pt x="17" y="13"/>
                    </a:lnTo>
                    <a:lnTo>
                      <a:pt x="32" y="15"/>
                    </a:lnTo>
                    <a:lnTo>
                      <a:pt x="45" y="20"/>
                    </a:lnTo>
                    <a:lnTo>
                      <a:pt x="59" y="25"/>
                    </a:lnTo>
                    <a:lnTo>
                      <a:pt x="70" y="31"/>
                    </a:lnTo>
                    <a:lnTo>
                      <a:pt x="77" y="40"/>
                    </a:lnTo>
                    <a:lnTo>
                      <a:pt x="84" y="50"/>
                    </a:lnTo>
                    <a:lnTo>
                      <a:pt x="87" y="60"/>
                    </a:lnTo>
                    <a:lnTo>
                      <a:pt x="102" y="58"/>
                    </a:lnTo>
                    <a:lnTo>
                      <a:pt x="99" y="46"/>
                    </a:lnTo>
                    <a:lnTo>
                      <a:pt x="90" y="34"/>
                    </a:lnTo>
                    <a:lnTo>
                      <a:pt x="80" y="23"/>
                    </a:lnTo>
                    <a:lnTo>
                      <a:pt x="66" y="15"/>
                    </a:lnTo>
                    <a:lnTo>
                      <a:pt x="52" y="8"/>
                    </a:lnTo>
                    <a:lnTo>
                      <a:pt x="35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2" name="Freeform 232"/>
              <p:cNvSpPr>
                <a:spLocks/>
              </p:cNvSpPr>
              <p:nvPr/>
            </p:nvSpPr>
            <p:spPr bwMode="auto">
              <a:xfrm>
                <a:off x="2883" y="1910"/>
                <a:ext cx="80" cy="71"/>
              </a:xfrm>
              <a:custGeom>
                <a:avLst/>
                <a:gdLst/>
                <a:ahLst/>
                <a:cxnLst>
                  <a:cxn ang="0">
                    <a:pos x="15" y="69"/>
                  </a:cxn>
                  <a:cxn ang="0">
                    <a:pos x="15" y="69"/>
                  </a:cxn>
                  <a:cxn ang="0">
                    <a:pos x="15" y="59"/>
                  </a:cxn>
                  <a:cxn ang="0">
                    <a:pos x="17" y="49"/>
                  </a:cxn>
                  <a:cxn ang="0">
                    <a:pos x="22" y="40"/>
                  </a:cxn>
                  <a:cxn ang="0">
                    <a:pos x="30" y="31"/>
                  </a:cxn>
                  <a:cxn ang="0">
                    <a:pos x="39" y="25"/>
                  </a:cxn>
                  <a:cxn ang="0">
                    <a:pos x="52" y="20"/>
                  </a:cxn>
                  <a:cxn ang="0">
                    <a:pos x="65" y="15"/>
                  </a:cxn>
                  <a:cxn ang="0">
                    <a:pos x="80" y="13"/>
                  </a:cxn>
                  <a:cxn ang="0">
                    <a:pos x="80" y="0"/>
                  </a:cxn>
                  <a:cxn ang="0">
                    <a:pos x="62" y="3"/>
                  </a:cxn>
                  <a:cxn ang="0">
                    <a:pos x="45" y="8"/>
                  </a:cxn>
                  <a:cxn ang="0">
                    <a:pos x="31" y="15"/>
                  </a:cxn>
                  <a:cxn ang="0">
                    <a:pos x="17" y="23"/>
                  </a:cxn>
                  <a:cxn ang="0">
                    <a:pos x="7" y="34"/>
                  </a:cxn>
                  <a:cxn ang="0">
                    <a:pos x="2" y="47"/>
                  </a:cxn>
                  <a:cxn ang="0">
                    <a:pos x="0" y="59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5" y="69"/>
                  </a:cxn>
                </a:cxnLst>
                <a:rect l="0" t="0" r="r" b="b"/>
                <a:pathLst>
                  <a:path w="80" h="71">
                    <a:moveTo>
                      <a:pt x="15" y="69"/>
                    </a:moveTo>
                    <a:lnTo>
                      <a:pt x="15" y="69"/>
                    </a:lnTo>
                    <a:lnTo>
                      <a:pt x="15" y="59"/>
                    </a:lnTo>
                    <a:lnTo>
                      <a:pt x="17" y="49"/>
                    </a:lnTo>
                    <a:lnTo>
                      <a:pt x="22" y="40"/>
                    </a:lnTo>
                    <a:lnTo>
                      <a:pt x="30" y="31"/>
                    </a:lnTo>
                    <a:lnTo>
                      <a:pt x="39" y="25"/>
                    </a:lnTo>
                    <a:lnTo>
                      <a:pt x="52" y="20"/>
                    </a:lnTo>
                    <a:lnTo>
                      <a:pt x="65" y="15"/>
                    </a:lnTo>
                    <a:lnTo>
                      <a:pt x="80" y="13"/>
                    </a:lnTo>
                    <a:lnTo>
                      <a:pt x="80" y="0"/>
                    </a:lnTo>
                    <a:lnTo>
                      <a:pt x="62" y="3"/>
                    </a:lnTo>
                    <a:lnTo>
                      <a:pt x="45" y="8"/>
                    </a:lnTo>
                    <a:lnTo>
                      <a:pt x="31" y="15"/>
                    </a:lnTo>
                    <a:lnTo>
                      <a:pt x="17" y="23"/>
                    </a:lnTo>
                    <a:lnTo>
                      <a:pt x="7" y="34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3" name="Freeform 233"/>
              <p:cNvSpPr>
                <a:spLocks/>
              </p:cNvSpPr>
              <p:nvPr/>
            </p:nvSpPr>
            <p:spPr bwMode="auto">
              <a:xfrm>
                <a:off x="2883" y="1979"/>
                <a:ext cx="101" cy="59"/>
              </a:xfrm>
              <a:custGeom>
                <a:avLst/>
                <a:gdLst/>
                <a:ahLst/>
                <a:cxnLst>
                  <a:cxn ang="0">
                    <a:pos x="101" y="47"/>
                  </a:cxn>
                  <a:cxn ang="0">
                    <a:pos x="101" y="47"/>
                  </a:cxn>
                  <a:cxn ang="0">
                    <a:pos x="84" y="47"/>
                  </a:cxn>
                  <a:cxn ang="0">
                    <a:pos x="69" y="45"/>
                  </a:cxn>
                  <a:cxn ang="0">
                    <a:pos x="55" y="41"/>
                  </a:cxn>
                  <a:cxn ang="0">
                    <a:pos x="44" y="36"/>
                  </a:cxn>
                  <a:cxn ang="0">
                    <a:pos x="32" y="29"/>
                  </a:cxn>
                  <a:cxn ang="0">
                    <a:pos x="25" y="21"/>
                  </a:cxn>
                  <a:cxn ang="0">
                    <a:pos x="19" y="11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4" y="15"/>
                  </a:cxn>
                  <a:cxn ang="0">
                    <a:pos x="12" y="27"/>
                  </a:cxn>
                  <a:cxn ang="0">
                    <a:pos x="22" y="37"/>
                  </a:cxn>
                  <a:cxn ang="0">
                    <a:pos x="36" y="46"/>
                  </a:cxn>
                  <a:cxn ang="0">
                    <a:pos x="50" y="53"/>
                  </a:cxn>
                  <a:cxn ang="0">
                    <a:pos x="66" y="57"/>
                  </a:cxn>
                  <a:cxn ang="0">
                    <a:pos x="84" y="59"/>
                  </a:cxn>
                  <a:cxn ang="0">
                    <a:pos x="101" y="59"/>
                  </a:cxn>
                  <a:cxn ang="0">
                    <a:pos x="101" y="59"/>
                  </a:cxn>
                  <a:cxn ang="0">
                    <a:pos x="101" y="47"/>
                  </a:cxn>
                </a:cxnLst>
                <a:rect l="0" t="0" r="r" b="b"/>
                <a:pathLst>
                  <a:path w="101" h="59">
                    <a:moveTo>
                      <a:pt x="101" y="47"/>
                    </a:moveTo>
                    <a:lnTo>
                      <a:pt x="101" y="47"/>
                    </a:lnTo>
                    <a:lnTo>
                      <a:pt x="84" y="47"/>
                    </a:lnTo>
                    <a:lnTo>
                      <a:pt x="69" y="45"/>
                    </a:lnTo>
                    <a:lnTo>
                      <a:pt x="55" y="41"/>
                    </a:lnTo>
                    <a:lnTo>
                      <a:pt x="44" y="36"/>
                    </a:lnTo>
                    <a:lnTo>
                      <a:pt x="32" y="29"/>
                    </a:lnTo>
                    <a:lnTo>
                      <a:pt x="25" y="21"/>
                    </a:lnTo>
                    <a:lnTo>
                      <a:pt x="19" y="11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12" y="27"/>
                    </a:lnTo>
                    <a:lnTo>
                      <a:pt x="22" y="37"/>
                    </a:lnTo>
                    <a:lnTo>
                      <a:pt x="36" y="46"/>
                    </a:lnTo>
                    <a:lnTo>
                      <a:pt x="50" y="53"/>
                    </a:lnTo>
                    <a:lnTo>
                      <a:pt x="66" y="57"/>
                    </a:lnTo>
                    <a:lnTo>
                      <a:pt x="84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4" name="Freeform 234"/>
              <p:cNvSpPr>
                <a:spLocks/>
              </p:cNvSpPr>
              <p:nvPr/>
            </p:nvSpPr>
            <p:spPr bwMode="auto">
              <a:xfrm>
                <a:off x="2919" y="1983"/>
                <a:ext cx="54" cy="44"/>
              </a:xfrm>
              <a:custGeom>
                <a:avLst/>
                <a:gdLst/>
                <a:ahLst/>
                <a:cxnLst>
                  <a:cxn ang="0">
                    <a:pos x="54" y="44"/>
                  </a:cxn>
                  <a:cxn ang="0">
                    <a:pos x="45" y="44"/>
                  </a:cxn>
                  <a:cxn ang="0">
                    <a:pos x="38" y="43"/>
                  </a:cxn>
                  <a:cxn ang="0">
                    <a:pos x="30" y="41"/>
                  </a:cxn>
                  <a:cxn ang="0">
                    <a:pos x="24" y="38"/>
                  </a:cxn>
                  <a:cxn ang="0">
                    <a:pos x="18" y="34"/>
                  </a:cxn>
                  <a:cxn ang="0">
                    <a:pos x="13" y="30"/>
                  </a:cxn>
                  <a:cxn ang="0">
                    <a:pos x="8" y="25"/>
                  </a:cxn>
                  <a:cxn ang="0">
                    <a:pos x="4" y="20"/>
                  </a:cxn>
                  <a:cxn ang="0">
                    <a:pos x="1" y="14"/>
                  </a:cxn>
                  <a:cxn ang="0">
                    <a:pos x="0" y="8"/>
                  </a:cxn>
                  <a:cxn ang="0">
                    <a:pos x="3" y="3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5"/>
                  </a:cxn>
                  <a:cxn ang="0">
                    <a:pos x="21" y="10"/>
                  </a:cxn>
                  <a:cxn ang="0">
                    <a:pos x="23" y="12"/>
                  </a:cxn>
                  <a:cxn ang="0">
                    <a:pos x="28" y="24"/>
                  </a:cxn>
                  <a:cxn ang="0">
                    <a:pos x="31" y="32"/>
                  </a:cxn>
                  <a:cxn ang="0">
                    <a:pos x="39" y="39"/>
                  </a:cxn>
                  <a:cxn ang="0">
                    <a:pos x="54" y="44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lnTo>
                      <a:pt x="45" y="44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24" y="38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8" y="25"/>
                    </a:lnTo>
                    <a:lnTo>
                      <a:pt x="4" y="20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23" y="12"/>
                    </a:lnTo>
                    <a:lnTo>
                      <a:pt x="28" y="24"/>
                    </a:lnTo>
                    <a:lnTo>
                      <a:pt x="31" y="32"/>
                    </a:lnTo>
                    <a:lnTo>
                      <a:pt x="39" y="39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5" name="Freeform 235"/>
              <p:cNvSpPr>
                <a:spLocks/>
              </p:cNvSpPr>
              <p:nvPr/>
            </p:nvSpPr>
            <p:spPr bwMode="auto">
              <a:xfrm>
                <a:off x="2915" y="2000"/>
                <a:ext cx="58" cy="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0" y="6"/>
                  </a:cxn>
                  <a:cxn ang="0">
                    <a:pos x="5" y="12"/>
                  </a:cxn>
                  <a:cxn ang="0">
                    <a:pos x="10" y="17"/>
                  </a:cxn>
                  <a:cxn ang="0">
                    <a:pos x="17" y="22"/>
                  </a:cxn>
                  <a:cxn ang="0">
                    <a:pos x="23" y="26"/>
                  </a:cxn>
                  <a:cxn ang="0">
                    <a:pos x="32" y="30"/>
                  </a:cxn>
                  <a:cxn ang="0">
                    <a:pos x="40" y="32"/>
                  </a:cxn>
                  <a:cxn ang="0">
                    <a:pos x="49" y="33"/>
                  </a:cxn>
                  <a:cxn ang="0">
                    <a:pos x="58" y="33"/>
                  </a:cxn>
                  <a:cxn ang="0">
                    <a:pos x="58" y="21"/>
                  </a:cxn>
                  <a:cxn ang="0">
                    <a:pos x="49" y="21"/>
                  </a:cxn>
                  <a:cxn ang="0">
                    <a:pos x="43" y="20"/>
                  </a:cxn>
                  <a:cxn ang="0">
                    <a:pos x="37" y="18"/>
                  </a:cxn>
                  <a:cxn ang="0">
                    <a:pos x="33" y="16"/>
                  </a:cxn>
                  <a:cxn ang="0">
                    <a:pos x="27" y="12"/>
                  </a:cxn>
                  <a:cxn ang="0">
                    <a:pos x="23" y="9"/>
                  </a:cxn>
                  <a:cxn ang="0">
                    <a:pos x="18" y="4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2" y="6"/>
                  </a:cxn>
                </a:cxnLst>
                <a:rect l="0" t="0" r="r" b="b"/>
                <a:pathLst>
                  <a:path w="58" h="33">
                    <a:moveTo>
                      <a:pt x="2" y="6"/>
                    </a:moveTo>
                    <a:lnTo>
                      <a:pt x="0" y="6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7" y="22"/>
                    </a:lnTo>
                    <a:lnTo>
                      <a:pt x="23" y="26"/>
                    </a:lnTo>
                    <a:lnTo>
                      <a:pt x="32" y="30"/>
                    </a:lnTo>
                    <a:lnTo>
                      <a:pt x="40" y="32"/>
                    </a:lnTo>
                    <a:lnTo>
                      <a:pt x="49" y="33"/>
                    </a:lnTo>
                    <a:lnTo>
                      <a:pt x="58" y="33"/>
                    </a:lnTo>
                    <a:lnTo>
                      <a:pt x="58" y="21"/>
                    </a:lnTo>
                    <a:lnTo>
                      <a:pt x="49" y="21"/>
                    </a:lnTo>
                    <a:lnTo>
                      <a:pt x="43" y="20"/>
                    </a:lnTo>
                    <a:lnTo>
                      <a:pt x="37" y="18"/>
                    </a:lnTo>
                    <a:lnTo>
                      <a:pt x="33" y="16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6" name="Freeform 236"/>
              <p:cNvSpPr>
                <a:spLocks/>
              </p:cNvSpPr>
              <p:nvPr/>
            </p:nvSpPr>
            <p:spPr bwMode="auto">
              <a:xfrm>
                <a:off x="2912" y="1977"/>
                <a:ext cx="18" cy="2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3" y="5"/>
                  </a:cxn>
                  <a:cxn ang="0">
                    <a:pos x="0" y="14"/>
                  </a:cxn>
                  <a:cxn ang="0">
                    <a:pos x="1" y="21"/>
                  </a:cxn>
                  <a:cxn ang="0">
                    <a:pos x="5" y="29"/>
                  </a:cxn>
                  <a:cxn ang="0">
                    <a:pos x="17" y="23"/>
                  </a:cxn>
                  <a:cxn ang="0">
                    <a:pos x="16" y="19"/>
                  </a:cxn>
                  <a:cxn ang="0">
                    <a:pos x="15" y="14"/>
                  </a:cxn>
                  <a:cxn ang="0">
                    <a:pos x="16" y="13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13" y="0"/>
                  </a:cxn>
                </a:cxnLst>
                <a:rect l="0" t="0" r="r" b="b"/>
                <a:pathLst>
                  <a:path w="18" h="29">
                    <a:moveTo>
                      <a:pt x="13" y="0"/>
                    </a:moveTo>
                    <a:lnTo>
                      <a:pt x="13" y="0"/>
                    </a:lnTo>
                    <a:lnTo>
                      <a:pt x="3" y="5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9"/>
                    </a:lnTo>
                    <a:lnTo>
                      <a:pt x="17" y="23"/>
                    </a:lnTo>
                    <a:lnTo>
                      <a:pt x="16" y="19"/>
                    </a:lnTo>
                    <a:lnTo>
                      <a:pt x="15" y="14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7" name="Freeform 237"/>
              <p:cNvSpPr>
                <a:spLocks/>
              </p:cNvSpPr>
              <p:nvPr/>
            </p:nvSpPr>
            <p:spPr bwMode="auto">
              <a:xfrm>
                <a:off x="2925" y="1977"/>
                <a:ext cx="24" cy="20"/>
              </a:xfrm>
              <a:custGeom>
                <a:avLst/>
                <a:gdLst/>
                <a:ahLst/>
                <a:cxnLst>
                  <a:cxn ang="0">
                    <a:pos x="24" y="16"/>
                  </a:cxn>
                  <a:cxn ang="0">
                    <a:pos x="24" y="17"/>
                  </a:cxn>
                  <a:cxn ang="0">
                    <a:pos x="23" y="15"/>
                  </a:cxn>
                  <a:cxn ang="0">
                    <a:pos x="22" y="8"/>
                  </a:cxn>
                  <a:cxn ang="0">
                    <a:pos x="13" y="1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5" y="13"/>
                  </a:cxn>
                  <a:cxn ang="0">
                    <a:pos x="7" y="14"/>
                  </a:cxn>
                  <a:cxn ang="0">
                    <a:pos x="8" y="17"/>
                  </a:cxn>
                  <a:cxn ang="0">
                    <a:pos x="9" y="19"/>
                  </a:cxn>
                  <a:cxn ang="0">
                    <a:pos x="9" y="20"/>
                  </a:cxn>
                  <a:cxn ang="0">
                    <a:pos x="24" y="16"/>
                  </a:cxn>
                </a:cxnLst>
                <a:rect l="0" t="0" r="r" b="b"/>
                <a:pathLst>
                  <a:path w="24" h="20">
                    <a:moveTo>
                      <a:pt x="24" y="16"/>
                    </a:moveTo>
                    <a:lnTo>
                      <a:pt x="24" y="17"/>
                    </a:lnTo>
                    <a:lnTo>
                      <a:pt x="23" y="15"/>
                    </a:lnTo>
                    <a:lnTo>
                      <a:pt x="22" y="8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8" name="Freeform 238"/>
              <p:cNvSpPr>
                <a:spLocks/>
              </p:cNvSpPr>
              <p:nvPr/>
            </p:nvSpPr>
            <p:spPr bwMode="auto">
              <a:xfrm>
                <a:off x="2934" y="1993"/>
                <a:ext cx="81" cy="40"/>
              </a:xfrm>
              <a:custGeom>
                <a:avLst/>
                <a:gdLst/>
                <a:ahLst/>
                <a:cxnLst>
                  <a:cxn ang="0">
                    <a:pos x="39" y="40"/>
                  </a:cxn>
                  <a:cxn ang="0">
                    <a:pos x="40" y="28"/>
                  </a:cxn>
                  <a:cxn ang="0">
                    <a:pos x="28" y="24"/>
                  </a:cxn>
                  <a:cxn ang="0">
                    <a:pos x="23" y="19"/>
                  </a:cxn>
                  <a:cxn ang="0">
                    <a:pos x="20" y="12"/>
                  </a:cxn>
                  <a:cxn ang="0">
                    <a:pos x="15" y="0"/>
                  </a:cxn>
                  <a:cxn ang="0">
                    <a:pos x="0" y="4"/>
                  </a:cxn>
                  <a:cxn ang="0">
                    <a:pos x="5" y="16"/>
                  </a:cxn>
                  <a:cxn ang="0">
                    <a:pos x="10" y="25"/>
                  </a:cxn>
                  <a:cxn ang="0">
                    <a:pos x="20" y="34"/>
                  </a:cxn>
                  <a:cxn ang="0">
                    <a:pos x="38" y="40"/>
                  </a:cxn>
                  <a:cxn ang="0">
                    <a:pos x="39" y="28"/>
                  </a:cxn>
                  <a:cxn ang="0">
                    <a:pos x="39" y="40"/>
                  </a:cxn>
                  <a:cxn ang="0">
                    <a:pos x="81" y="36"/>
                  </a:cxn>
                  <a:cxn ang="0">
                    <a:pos x="40" y="28"/>
                  </a:cxn>
                  <a:cxn ang="0">
                    <a:pos x="39" y="40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lnTo>
                      <a:pt x="40" y="28"/>
                    </a:lnTo>
                    <a:lnTo>
                      <a:pt x="28" y="24"/>
                    </a:lnTo>
                    <a:lnTo>
                      <a:pt x="23" y="19"/>
                    </a:lnTo>
                    <a:lnTo>
                      <a:pt x="20" y="12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5" y="16"/>
                    </a:lnTo>
                    <a:lnTo>
                      <a:pt x="10" y="25"/>
                    </a:lnTo>
                    <a:lnTo>
                      <a:pt x="20" y="34"/>
                    </a:lnTo>
                    <a:lnTo>
                      <a:pt x="38" y="40"/>
                    </a:lnTo>
                    <a:lnTo>
                      <a:pt x="39" y="28"/>
                    </a:lnTo>
                    <a:lnTo>
                      <a:pt x="39" y="40"/>
                    </a:lnTo>
                    <a:lnTo>
                      <a:pt x="81" y="36"/>
                    </a:lnTo>
                    <a:lnTo>
                      <a:pt x="40" y="28"/>
                    </a:lnTo>
                    <a:lnTo>
                      <a:pt x="3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9" name="Freeform 239"/>
              <p:cNvSpPr>
                <a:spLocks/>
              </p:cNvSpPr>
              <p:nvPr/>
            </p:nvSpPr>
            <p:spPr bwMode="auto">
              <a:xfrm>
                <a:off x="1559" y="2516"/>
                <a:ext cx="108" cy="89"/>
              </a:xfrm>
              <a:custGeom>
                <a:avLst/>
                <a:gdLst/>
                <a:ahLst/>
                <a:cxnLst>
                  <a:cxn ang="0">
                    <a:pos x="43" y="88"/>
                  </a:cxn>
                  <a:cxn ang="0">
                    <a:pos x="55" y="89"/>
                  </a:cxn>
                  <a:cxn ang="0">
                    <a:pos x="65" y="88"/>
                  </a:cxn>
                  <a:cxn ang="0">
                    <a:pos x="75" y="85"/>
                  </a:cxn>
                  <a:cxn ang="0">
                    <a:pos x="85" y="81"/>
                  </a:cxn>
                  <a:cxn ang="0">
                    <a:pos x="92" y="76"/>
                  </a:cxn>
                  <a:cxn ang="0">
                    <a:pos x="98" y="69"/>
                  </a:cxn>
                  <a:cxn ang="0">
                    <a:pos x="103" y="62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6" y="35"/>
                  </a:cxn>
                  <a:cxn ang="0">
                    <a:pos x="103" y="27"/>
                  </a:cxn>
                  <a:cxn ang="0">
                    <a:pos x="98" y="20"/>
                  </a:cxn>
                  <a:cxn ang="0">
                    <a:pos x="91" y="14"/>
                  </a:cxn>
                  <a:cxn ang="0">
                    <a:pos x="83" y="7"/>
                  </a:cxn>
                  <a:cxn ang="0">
                    <a:pos x="73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5" y="14"/>
                  </a:cxn>
                  <a:cxn ang="0">
                    <a:pos x="8" y="21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4"/>
                  </a:cxn>
                  <a:cxn ang="0">
                    <a:pos x="3" y="63"/>
                  </a:cxn>
                  <a:cxn ang="0">
                    <a:pos x="10" y="70"/>
                  </a:cxn>
                  <a:cxn ang="0">
                    <a:pos x="16" y="76"/>
                  </a:cxn>
                  <a:cxn ang="0">
                    <a:pos x="23" y="82"/>
                  </a:cxn>
                  <a:cxn ang="0">
                    <a:pos x="33" y="86"/>
                  </a:cxn>
                  <a:cxn ang="0">
                    <a:pos x="43" y="88"/>
                  </a:cxn>
                </a:cxnLst>
                <a:rect l="0" t="0" r="r" b="b"/>
                <a:pathLst>
                  <a:path w="108" h="89">
                    <a:moveTo>
                      <a:pt x="43" y="88"/>
                    </a:moveTo>
                    <a:lnTo>
                      <a:pt x="55" y="89"/>
                    </a:lnTo>
                    <a:lnTo>
                      <a:pt x="65" y="88"/>
                    </a:lnTo>
                    <a:lnTo>
                      <a:pt x="75" y="85"/>
                    </a:lnTo>
                    <a:lnTo>
                      <a:pt x="85" y="81"/>
                    </a:lnTo>
                    <a:lnTo>
                      <a:pt x="92" y="76"/>
                    </a:lnTo>
                    <a:lnTo>
                      <a:pt x="98" y="69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6" y="35"/>
                    </a:lnTo>
                    <a:lnTo>
                      <a:pt x="103" y="27"/>
                    </a:lnTo>
                    <a:lnTo>
                      <a:pt x="98" y="20"/>
                    </a:lnTo>
                    <a:lnTo>
                      <a:pt x="91" y="14"/>
                    </a:lnTo>
                    <a:lnTo>
                      <a:pt x="83" y="7"/>
                    </a:lnTo>
                    <a:lnTo>
                      <a:pt x="73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10" y="70"/>
                    </a:lnTo>
                    <a:lnTo>
                      <a:pt x="16" y="76"/>
                    </a:lnTo>
                    <a:lnTo>
                      <a:pt x="23" y="82"/>
                    </a:lnTo>
                    <a:lnTo>
                      <a:pt x="33" y="86"/>
                    </a:lnTo>
                    <a:lnTo>
                      <a:pt x="43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0" name="Freeform 240"/>
              <p:cNvSpPr>
                <a:spLocks/>
              </p:cNvSpPr>
              <p:nvPr/>
            </p:nvSpPr>
            <p:spPr bwMode="auto">
              <a:xfrm>
                <a:off x="1601" y="2567"/>
                <a:ext cx="73" cy="4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4" y="9"/>
                  </a:cxn>
                  <a:cxn ang="0">
                    <a:pos x="50" y="15"/>
                  </a:cxn>
                  <a:cxn ang="0">
                    <a:pos x="44" y="21"/>
                  </a:cxn>
                  <a:cxn ang="0">
                    <a:pos x="39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6" y="29"/>
                  </a:cxn>
                  <a:cxn ang="0">
                    <a:pos x="63" y="21"/>
                  </a:cxn>
                  <a:cxn ang="0">
                    <a:pos x="69" y="13"/>
                  </a:cxn>
                  <a:cxn ang="0">
                    <a:pos x="73" y="2"/>
                  </a:cxn>
                  <a:cxn ang="0">
                    <a:pos x="73" y="2"/>
                  </a:cxn>
                  <a:cxn ang="0">
                    <a:pos x="58" y="0"/>
                  </a:cxn>
                </a:cxnLst>
                <a:rect l="0" t="0" r="r" b="b"/>
                <a:pathLst>
                  <a:path w="73" h="45">
                    <a:moveTo>
                      <a:pt x="58" y="0"/>
                    </a:moveTo>
                    <a:lnTo>
                      <a:pt x="58" y="0"/>
                    </a:lnTo>
                    <a:lnTo>
                      <a:pt x="54" y="9"/>
                    </a:lnTo>
                    <a:lnTo>
                      <a:pt x="50" y="15"/>
                    </a:lnTo>
                    <a:lnTo>
                      <a:pt x="44" y="21"/>
                    </a:lnTo>
                    <a:lnTo>
                      <a:pt x="39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6" y="29"/>
                    </a:lnTo>
                    <a:lnTo>
                      <a:pt x="63" y="21"/>
                    </a:lnTo>
                    <a:lnTo>
                      <a:pt x="69" y="1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1" name="Freeform 241"/>
              <p:cNvSpPr>
                <a:spLocks/>
              </p:cNvSpPr>
              <p:nvPr/>
            </p:nvSpPr>
            <p:spPr bwMode="auto">
              <a:xfrm>
                <a:off x="1621" y="2511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8"/>
                  </a:cxn>
                  <a:cxn ang="0">
                    <a:pos x="24" y="23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3" y="21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8"/>
                    </a:lnTo>
                    <a:lnTo>
                      <a:pt x="24" y="23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3" y="21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2" name="Freeform 242"/>
              <p:cNvSpPr>
                <a:spLocks/>
              </p:cNvSpPr>
              <p:nvPr/>
            </p:nvSpPr>
            <p:spPr bwMode="auto">
              <a:xfrm>
                <a:off x="1552" y="2509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1"/>
                  </a:cxn>
                  <a:cxn ang="0">
                    <a:pos x="27" y="25"/>
                  </a:cxn>
                  <a:cxn ang="0">
                    <a:pos x="34" y="21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7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7" y="25"/>
                    </a:lnTo>
                    <a:lnTo>
                      <a:pt x="34" y="21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3" name="Freeform 243"/>
              <p:cNvSpPr>
                <a:spLocks/>
              </p:cNvSpPr>
              <p:nvPr/>
            </p:nvSpPr>
            <p:spPr bwMode="auto">
              <a:xfrm>
                <a:off x="1550" y="2552"/>
                <a:ext cx="54" cy="58"/>
              </a:xfrm>
              <a:custGeom>
                <a:avLst/>
                <a:gdLst/>
                <a:ahLst/>
                <a:cxnLst>
                  <a:cxn ang="0">
                    <a:pos x="54" y="46"/>
                  </a:cxn>
                  <a:cxn ang="0">
                    <a:pos x="54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1" y="36"/>
                  </a:cxn>
                  <a:cxn ang="0">
                    <a:pos x="25" y="30"/>
                  </a:cxn>
                  <a:cxn ang="0">
                    <a:pos x="20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20"/>
                  </a:cxn>
                  <a:cxn ang="0">
                    <a:pos x="5" y="29"/>
                  </a:cxn>
                  <a:cxn ang="0">
                    <a:pos x="12" y="38"/>
                  </a:cxn>
                  <a:cxn ang="0">
                    <a:pos x="19" y="44"/>
                  </a:cxn>
                  <a:cxn ang="0">
                    <a:pos x="27" y="51"/>
                  </a:cxn>
                  <a:cxn ang="0">
                    <a:pos x="40" y="56"/>
                  </a:cxn>
                  <a:cxn ang="0">
                    <a:pos x="51" y="58"/>
                  </a:cxn>
                  <a:cxn ang="0">
                    <a:pos x="51" y="58"/>
                  </a:cxn>
                  <a:cxn ang="0">
                    <a:pos x="54" y="46"/>
                  </a:cxn>
                </a:cxnLst>
                <a:rect l="0" t="0" r="r" b="b"/>
                <a:pathLst>
                  <a:path w="54" h="58">
                    <a:moveTo>
                      <a:pt x="54" y="46"/>
                    </a:moveTo>
                    <a:lnTo>
                      <a:pt x="54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1" y="36"/>
                    </a:lnTo>
                    <a:lnTo>
                      <a:pt x="25" y="30"/>
                    </a:lnTo>
                    <a:lnTo>
                      <a:pt x="20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12" y="38"/>
                    </a:lnTo>
                    <a:lnTo>
                      <a:pt x="19" y="44"/>
                    </a:lnTo>
                    <a:lnTo>
                      <a:pt x="27" y="51"/>
                    </a:lnTo>
                    <a:lnTo>
                      <a:pt x="40" y="56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4" name="Freeform 244"/>
              <p:cNvSpPr>
                <a:spLocks/>
              </p:cNvSpPr>
              <p:nvPr/>
            </p:nvSpPr>
            <p:spPr bwMode="auto">
              <a:xfrm>
                <a:off x="1735" y="2696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7" y="53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5" y="27"/>
                  </a:cxn>
                  <a:cxn ang="0">
                    <a:pos x="100" y="19"/>
                  </a:cxn>
                  <a:cxn ang="0">
                    <a:pos x="92" y="13"/>
                  </a:cxn>
                  <a:cxn ang="0">
                    <a:pos x="85" y="8"/>
                  </a:cxn>
                  <a:cxn ang="0">
                    <a:pos x="75" y="3"/>
                  </a:cxn>
                  <a:cxn ang="0">
                    <a:pos x="65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3" y="9"/>
                  </a:cxn>
                  <a:cxn ang="0">
                    <a:pos x="16" y="14"/>
                  </a:cxn>
                  <a:cxn ang="0">
                    <a:pos x="10" y="21"/>
                  </a:cxn>
                  <a:cxn ang="0">
                    <a:pos x="5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5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1"/>
                  </a:cxn>
                  <a:cxn ang="0">
                    <a:pos x="35" y="85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7" y="53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5" y="27"/>
                    </a:lnTo>
                    <a:lnTo>
                      <a:pt x="100" y="19"/>
                    </a:lnTo>
                    <a:lnTo>
                      <a:pt x="92" y="13"/>
                    </a:lnTo>
                    <a:lnTo>
                      <a:pt x="85" y="8"/>
                    </a:lnTo>
                    <a:lnTo>
                      <a:pt x="75" y="3"/>
                    </a:lnTo>
                    <a:lnTo>
                      <a:pt x="65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5" name="Freeform 245"/>
              <p:cNvSpPr>
                <a:spLocks/>
              </p:cNvSpPr>
              <p:nvPr/>
            </p:nvSpPr>
            <p:spPr bwMode="auto">
              <a:xfrm>
                <a:off x="1778" y="2748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7"/>
                  </a:cxn>
                  <a:cxn ang="0">
                    <a:pos x="22" y="29"/>
                  </a:cxn>
                  <a:cxn ang="0">
                    <a:pos x="13" y="30"/>
                  </a:cxn>
                  <a:cxn ang="0">
                    <a:pos x="3" y="30"/>
                  </a:cxn>
                  <a:cxn ang="0">
                    <a:pos x="0" y="42"/>
                  </a:cxn>
                  <a:cxn ang="0">
                    <a:pos x="13" y="45"/>
                  </a:cxn>
                  <a:cxn ang="0">
                    <a:pos x="24" y="41"/>
                  </a:cxn>
                  <a:cxn ang="0">
                    <a:pos x="35" y="39"/>
                  </a:cxn>
                  <a:cxn ang="0">
                    <a:pos x="48" y="34"/>
                  </a:cxn>
                  <a:cxn ang="0">
                    <a:pos x="57" y="27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7"/>
                    </a:lnTo>
                    <a:lnTo>
                      <a:pt x="22" y="29"/>
                    </a:lnTo>
                    <a:lnTo>
                      <a:pt x="13" y="30"/>
                    </a:lnTo>
                    <a:lnTo>
                      <a:pt x="3" y="30"/>
                    </a:lnTo>
                    <a:lnTo>
                      <a:pt x="0" y="42"/>
                    </a:lnTo>
                    <a:lnTo>
                      <a:pt x="13" y="45"/>
                    </a:lnTo>
                    <a:lnTo>
                      <a:pt x="24" y="41"/>
                    </a:lnTo>
                    <a:lnTo>
                      <a:pt x="35" y="39"/>
                    </a:lnTo>
                    <a:lnTo>
                      <a:pt x="48" y="34"/>
                    </a:lnTo>
                    <a:lnTo>
                      <a:pt x="57" y="27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6" name="Freeform 246"/>
              <p:cNvSpPr>
                <a:spLocks/>
              </p:cNvSpPr>
              <p:nvPr/>
            </p:nvSpPr>
            <p:spPr bwMode="auto">
              <a:xfrm>
                <a:off x="1798" y="2691"/>
                <a:ext cx="54" cy="5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9" y="15"/>
                  </a:cxn>
                  <a:cxn ang="0">
                    <a:pos x="18" y="18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7" y="41"/>
                  </a:cxn>
                  <a:cxn ang="0">
                    <a:pos x="37" y="48"/>
                  </a:cxn>
                  <a:cxn ang="0">
                    <a:pos x="37" y="57"/>
                  </a:cxn>
                  <a:cxn ang="0">
                    <a:pos x="52" y="59"/>
                  </a:cxn>
                  <a:cxn ang="0">
                    <a:pos x="54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4" y="13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3"/>
                  </a:cxn>
                </a:cxnLst>
                <a:rect l="0" t="0" r="r" b="b"/>
                <a:pathLst>
                  <a:path w="54" h="59">
                    <a:moveTo>
                      <a:pt x="0" y="13"/>
                    </a:moveTo>
                    <a:lnTo>
                      <a:pt x="0" y="13"/>
                    </a:lnTo>
                    <a:lnTo>
                      <a:pt x="9" y="15"/>
                    </a:lnTo>
                    <a:lnTo>
                      <a:pt x="18" y="18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41"/>
                    </a:lnTo>
                    <a:lnTo>
                      <a:pt x="37" y="48"/>
                    </a:lnTo>
                    <a:lnTo>
                      <a:pt x="37" y="57"/>
                    </a:lnTo>
                    <a:lnTo>
                      <a:pt x="52" y="59"/>
                    </a:lnTo>
                    <a:lnTo>
                      <a:pt x="54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4" y="13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Freeform 247"/>
              <p:cNvSpPr>
                <a:spLocks/>
              </p:cNvSpPr>
              <p:nvPr/>
            </p:nvSpPr>
            <p:spPr bwMode="auto">
              <a:xfrm>
                <a:off x="1728" y="2689"/>
                <a:ext cx="73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9" y="37"/>
                  </a:cxn>
                  <a:cxn ang="0">
                    <a:pos x="23" y="31"/>
                  </a:cxn>
                  <a:cxn ang="0">
                    <a:pos x="29" y="25"/>
                  </a:cxn>
                  <a:cxn ang="0">
                    <a:pos x="34" y="21"/>
                  </a:cxn>
                  <a:cxn ang="0">
                    <a:pos x="43" y="18"/>
                  </a:cxn>
                  <a:cxn ang="0">
                    <a:pos x="52" y="15"/>
                  </a:cxn>
                  <a:cxn ang="0">
                    <a:pos x="60" y="15"/>
                  </a:cxn>
                  <a:cxn ang="0">
                    <a:pos x="70" y="15"/>
                  </a:cxn>
                  <a:cxn ang="0">
                    <a:pos x="73" y="2"/>
                  </a:cxn>
                  <a:cxn ang="0">
                    <a:pos x="60" y="0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27" y="10"/>
                  </a:cxn>
                  <a:cxn ang="0">
                    <a:pos x="17" y="17"/>
                  </a:cxn>
                  <a:cxn ang="0">
                    <a:pos x="10" y="25"/>
                  </a:cxn>
                  <a:cxn ang="0">
                    <a:pos x="4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3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9" y="37"/>
                    </a:lnTo>
                    <a:lnTo>
                      <a:pt x="23" y="31"/>
                    </a:lnTo>
                    <a:lnTo>
                      <a:pt x="29" y="25"/>
                    </a:lnTo>
                    <a:lnTo>
                      <a:pt x="34" y="21"/>
                    </a:lnTo>
                    <a:lnTo>
                      <a:pt x="43" y="18"/>
                    </a:lnTo>
                    <a:lnTo>
                      <a:pt x="52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8" name="Freeform 248"/>
              <p:cNvSpPr>
                <a:spLocks/>
              </p:cNvSpPr>
              <p:nvPr/>
            </p:nvSpPr>
            <p:spPr bwMode="auto">
              <a:xfrm>
                <a:off x="1726" y="2732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3"/>
                  </a:cxn>
                  <a:cxn ang="0">
                    <a:pos x="37" y="40"/>
                  </a:cxn>
                  <a:cxn ang="0">
                    <a:pos x="31" y="35"/>
                  </a:cxn>
                  <a:cxn ang="0">
                    <a:pos x="25" y="30"/>
                  </a:cxn>
                  <a:cxn ang="0">
                    <a:pos x="21" y="25"/>
                  </a:cxn>
                  <a:cxn ang="0">
                    <a:pos x="19" y="18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20"/>
                  </a:cxn>
                  <a:cxn ang="0">
                    <a:pos x="6" y="29"/>
                  </a:cxn>
                  <a:cxn ang="0">
                    <a:pos x="12" y="38"/>
                  </a:cxn>
                  <a:cxn ang="0">
                    <a:pos x="21" y="45"/>
                  </a:cxn>
                  <a:cxn ang="0">
                    <a:pos x="30" y="50"/>
                  </a:cxn>
                  <a:cxn ang="0">
                    <a:pos x="41" y="55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3"/>
                    </a:lnTo>
                    <a:lnTo>
                      <a:pt x="37" y="40"/>
                    </a:lnTo>
                    <a:lnTo>
                      <a:pt x="31" y="35"/>
                    </a:lnTo>
                    <a:lnTo>
                      <a:pt x="25" y="30"/>
                    </a:lnTo>
                    <a:lnTo>
                      <a:pt x="21" y="25"/>
                    </a:lnTo>
                    <a:lnTo>
                      <a:pt x="19" y="18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6" y="29"/>
                    </a:lnTo>
                    <a:lnTo>
                      <a:pt x="12" y="38"/>
                    </a:lnTo>
                    <a:lnTo>
                      <a:pt x="21" y="45"/>
                    </a:lnTo>
                    <a:lnTo>
                      <a:pt x="30" y="50"/>
                    </a:lnTo>
                    <a:lnTo>
                      <a:pt x="41" y="55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9" name="Freeform 249"/>
              <p:cNvSpPr>
                <a:spLocks/>
              </p:cNvSpPr>
              <p:nvPr/>
            </p:nvSpPr>
            <p:spPr bwMode="auto">
              <a:xfrm>
                <a:off x="2015" y="2801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4"/>
                  </a:cxn>
                  <a:cxn ang="0">
                    <a:pos x="100" y="68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6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7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69"/>
                  </a:cxn>
                  <a:cxn ang="0">
                    <a:pos x="17" y="75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4"/>
                    </a:lnTo>
                    <a:lnTo>
                      <a:pt x="100" y="68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6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69"/>
                    </a:lnTo>
                    <a:lnTo>
                      <a:pt x="17" y="75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0" name="Freeform 250"/>
              <p:cNvSpPr>
                <a:spLocks/>
              </p:cNvSpPr>
              <p:nvPr/>
            </p:nvSpPr>
            <p:spPr bwMode="auto">
              <a:xfrm>
                <a:off x="2058" y="2852"/>
                <a:ext cx="72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19"/>
                  </a:cxn>
                  <a:cxn ang="0">
                    <a:pos x="38" y="24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0"/>
                  </a:cxn>
                  <a:cxn ang="0">
                    <a:pos x="69" y="11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57" y="0"/>
                  </a:cxn>
                </a:cxnLst>
                <a:rect l="0" t="0" r="r" b="b"/>
                <a:pathLst>
                  <a:path w="72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19"/>
                    </a:lnTo>
                    <a:lnTo>
                      <a:pt x="38" y="24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0"/>
                    </a:lnTo>
                    <a:lnTo>
                      <a:pt x="69" y="11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1" name="Freeform 251"/>
              <p:cNvSpPr>
                <a:spLocks/>
              </p:cNvSpPr>
              <p:nvPr/>
            </p:nvSpPr>
            <p:spPr bwMode="auto">
              <a:xfrm>
                <a:off x="2077" y="279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3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3" y="58"/>
                  </a:cxn>
                  <a:cxn ang="0">
                    <a:pos x="55" y="48"/>
                  </a:cxn>
                  <a:cxn ang="0">
                    <a:pos x="53" y="38"/>
                  </a:cxn>
                  <a:cxn ang="0">
                    <a:pos x="49" y="29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3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3" y="58"/>
                    </a:lnTo>
                    <a:lnTo>
                      <a:pt x="55" y="48"/>
                    </a:lnTo>
                    <a:lnTo>
                      <a:pt x="53" y="38"/>
                    </a:lnTo>
                    <a:lnTo>
                      <a:pt x="49" y="29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2" name="Freeform 252"/>
              <p:cNvSpPr>
                <a:spLocks/>
              </p:cNvSpPr>
              <p:nvPr/>
            </p:nvSpPr>
            <p:spPr bwMode="auto">
              <a:xfrm>
                <a:off x="2008" y="2794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6"/>
                  </a:cxn>
                  <a:cxn ang="0">
                    <a:pos x="22" y="31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2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6"/>
                    </a:lnTo>
                    <a:lnTo>
                      <a:pt x="22" y="31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3" name="Freeform 253"/>
              <p:cNvSpPr>
                <a:spLocks/>
              </p:cNvSpPr>
              <p:nvPr/>
            </p:nvSpPr>
            <p:spPr bwMode="auto">
              <a:xfrm>
                <a:off x="2006" y="283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0"/>
                  </a:cxn>
                  <a:cxn ang="0">
                    <a:pos x="31" y="35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0"/>
                    </a:lnTo>
                    <a:lnTo>
                      <a:pt x="31" y="35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4" name="Freeform 254"/>
              <p:cNvSpPr>
                <a:spLocks/>
              </p:cNvSpPr>
              <p:nvPr/>
            </p:nvSpPr>
            <p:spPr bwMode="auto">
              <a:xfrm>
                <a:off x="2429" y="2858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8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6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3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2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7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8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6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Freeform 255"/>
              <p:cNvSpPr>
                <a:spLocks/>
              </p:cNvSpPr>
              <p:nvPr/>
            </p:nvSpPr>
            <p:spPr bwMode="auto">
              <a:xfrm>
                <a:off x="2473" y="2909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8"/>
                  </a:cxn>
                  <a:cxn ang="0">
                    <a:pos x="50" y="13"/>
                  </a:cxn>
                  <a:cxn ang="0">
                    <a:pos x="44" y="21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1" y="31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3"/>
                  </a:cxn>
                  <a:cxn ang="0">
                    <a:pos x="35" y="40"/>
                  </a:cxn>
                  <a:cxn ang="0">
                    <a:pos x="45" y="35"/>
                  </a:cxn>
                  <a:cxn ang="0">
                    <a:pos x="54" y="29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8"/>
                    </a:lnTo>
                    <a:lnTo>
                      <a:pt x="50" y="13"/>
                    </a:lnTo>
                    <a:lnTo>
                      <a:pt x="44" y="21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1" y="31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3"/>
                    </a:lnTo>
                    <a:lnTo>
                      <a:pt x="35" y="40"/>
                    </a:lnTo>
                    <a:lnTo>
                      <a:pt x="45" y="35"/>
                    </a:lnTo>
                    <a:lnTo>
                      <a:pt x="54" y="29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6" name="Freeform 256"/>
              <p:cNvSpPr>
                <a:spLocks/>
              </p:cNvSpPr>
              <p:nvPr/>
            </p:nvSpPr>
            <p:spPr bwMode="auto">
              <a:xfrm>
                <a:off x="2492" y="2853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6" y="17"/>
                  </a:cxn>
                  <a:cxn ang="0">
                    <a:pos x="24" y="22"/>
                  </a:cxn>
                  <a:cxn ang="0">
                    <a:pos x="30" y="29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20"/>
                  </a:cxn>
                  <a:cxn ang="0">
                    <a:pos x="34" y="14"/>
                  </a:cxn>
                  <a:cxn ang="0">
                    <a:pos x="26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6" y="17"/>
                    </a:lnTo>
                    <a:lnTo>
                      <a:pt x="24" y="22"/>
                    </a:lnTo>
                    <a:lnTo>
                      <a:pt x="30" y="29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20"/>
                    </a:lnTo>
                    <a:lnTo>
                      <a:pt x="34" y="14"/>
                    </a:lnTo>
                    <a:lnTo>
                      <a:pt x="26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7" name="Freeform 257"/>
              <p:cNvSpPr>
                <a:spLocks/>
              </p:cNvSpPr>
              <p:nvPr/>
            </p:nvSpPr>
            <p:spPr bwMode="auto">
              <a:xfrm>
                <a:off x="2423" y="2851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8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5" y="20"/>
                  </a:cxn>
                  <a:cxn ang="0">
                    <a:pos x="41" y="17"/>
                  </a:cxn>
                  <a:cxn ang="0">
                    <a:pos x="50" y="15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3"/>
                  </a:cxn>
                  <a:cxn ang="0">
                    <a:pos x="36" y="5"/>
                  </a:cxn>
                  <a:cxn ang="0">
                    <a:pos x="25" y="10"/>
                  </a:cxn>
                  <a:cxn ang="0">
                    <a:pos x="16" y="17"/>
                  </a:cxn>
                  <a:cxn ang="0">
                    <a:pos x="9" y="24"/>
                  </a:cxn>
                  <a:cxn ang="0">
                    <a:pos x="3" y="34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8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5" y="20"/>
                    </a:lnTo>
                    <a:lnTo>
                      <a:pt x="41" y="17"/>
                    </a:lnTo>
                    <a:lnTo>
                      <a:pt x="50" y="15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3"/>
                    </a:lnTo>
                    <a:lnTo>
                      <a:pt x="36" y="5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8" name="Freeform 258"/>
              <p:cNvSpPr>
                <a:spLocks/>
              </p:cNvSpPr>
              <p:nvPr/>
            </p:nvSpPr>
            <p:spPr bwMode="auto">
              <a:xfrm>
                <a:off x="2421" y="2894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7" y="41"/>
                  </a:cxn>
                  <a:cxn ang="0">
                    <a:pos x="30" y="37"/>
                  </a:cxn>
                  <a:cxn ang="0">
                    <a:pos x="25" y="31"/>
                  </a:cxn>
                  <a:cxn ang="0">
                    <a:pos x="21" y="24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8"/>
                  </a:cxn>
                  <a:cxn ang="0">
                    <a:pos x="12" y="37"/>
                  </a:cxn>
                  <a:cxn ang="0">
                    <a:pos x="20" y="45"/>
                  </a:cxn>
                  <a:cxn ang="0">
                    <a:pos x="30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7" y="41"/>
                    </a:lnTo>
                    <a:lnTo>
                      <a:pt x="30" y="37"/>
                    </a:lnTo>
                    <a:lnTo>
                      <a:pt x="25" y="31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8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9" name="Freeform 259"/>
              <p:cNvSpPr>
                <a:spLocks/>
              </p:cNvSpPr>
              <p:nvPr/>
            </p:nvSpPr>
            <p:spPr bwMode="auto">
              <a:xfrm>
                <a:off x="2701" y="2679"/>
                <a:ext cx="108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6" y="89"/>
                  </a:cxn>
                  <a:cxn ang="0">
                    <a:pos x="66" y="87"/>
                  </a:cxn>
                  <a:cxn ang="0">
                    <a:pos x="76" y="85"/>
                  </a:cxn>
                  <a:cxn ang="0">
                    <a:pos x="86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0"/>
                  </a:cxn>
                  <a:cxn ang="0">
                    <a:pos x="107" y="52"/>
                  </a:cxn>
                  <a:cxn ang="0">
                    <a:pos x="108" y="43"/>
                  </a:cxn>
                  <a:cxn ang="0">
                    <a:pos x="107" y="35"/>
                  </a:cxn>
                  <a:cxn ang="0">
                    <a:pos x="103" y="27"/>
                  </a:cxn>
                  <a:cxn ang="0">
                    <a:pos x="98" y="18"/>
                  </a:cxn>
                  <a:cxn ang="0">
                    <a:pos x="92" y="12"/>
                  </a:cxn>
                  <a:cxn ang="0">
                    <a:pos x="83" y="7"/>
                  </a:cxn>
                  <a:cxn ang="0">
                    <a:pos x="75" y="3"/>
                  </a:cxn>
                  <a:cxn ang="0">
                    <a:pos x="63" y="1"/>
                  </a:cxn>
                  <a:cxn ang="0">
                    <a:pos x="52" y="0"/>
                  </a:cxn>
                  <a:cxn ang="0">
                    <a:pos x="42" y="1"/>
                  </a:cxn>
                  <a:cxn ang="0">
                    <a:pos x="32" y="4"/>
                  </a:cxn>
                  <a:cxn ang="0">
                    <a:pos x="23" y="8"/>
                  </a:cxn>
                  <a:cxn ang="0">
                    <a:pos x="16" y="13"/>
                  </a:cxn>
                  <a:cxn ang="0">
                    <a:pos x="8" y="20"/>
                  </a:cxn>
                  <a:cxn ang="0">
                    <a:pos x="3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2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5" y="86"/>
                  </a:cxn>
                  <a:cxn ang="0">
                    <a:pos x="45" y="88"/>
                  </a:cxn>
                </a:cxnLst>
                <a:rect l="0" t="0" r="r" b="b"/>
                <a:pathLst>
                  <a:path w="108" h="89">
                    <a:moveTo>
                      <a:pt x="45" y="88"/>
                    </a:moveTo>
                    <a:lnTo>
                      <a:pt x="56" y="89"/>
                    </a:lnTo>
                    <a:lnTo>
                      <a:pt x="66" y="87"/>
                    </a:lnTo>
                    <a:lnTo>
                      <a:pt x="76" y="85"/>
                    </a:lnTo>
                    <a:lnTo>
                      <a:pt x="86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0"/>
                    </a:lnTo>
                    <a:lnTo>
                      <a:pt x="107" y="52"/>
                    </a:lnTo>
                    <a:lnTo>
                      <a:pt x="108" y="43"/>
                    </a:lnTo>
                    <a:lnTo>
                      <a:pt x="107" y="35"/>
                    </a:lnTo>
                    <a:lnTo>
                      <a:pt x="103" y="27"/>
                    </a:lnTo>
                    <a:lnTo>
                      <a:pt x="98" y="18"/>
                    </a:lnTo>
                    <a:lnTo>
                      <a:pt x="92" y="12"/>
                    </a:lnTo>
                    <a:lnTo>
                      <a:pt x="83" y="7"/>
                    </a:lnTo>
                    <a:lnTo>
                      <a:pt x="75" y="3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2" y="1"/>
                    </a:lnTo>
                    <a:lnTo>
                      <a:pt x="32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0" name="Freeform 260"/>
              <p:cNvSpPr>
                <a:spLocks/>
              </p:cNvSpPr>
              <p:nvPr/>
            </p:nvSpPr>
            <p:spPr bwMode="auto">
              <a:xfrm>
                <a:off x="2744" y="2730"/>
                <a:ext cx="71" cy="4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8" y="25"/>
                  </a:cxn>
                  <a:cxn ang="0">
                    <a:pos x="30" y="28"/>
                  </a:cxn>
                  <a:cxn ang="0">
                    <a:pos x="22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8" y="35"/>
                  </a:cxn>
                  <a:cxn ang="0">
                    <a:pos x="57" y="28"/>
                  </a:cxn>
                  <a:cxn ang="0">
                    <a:pos x="63" y="21"/>
                  </a:cxn>
                  <a:cxn ang="0">
                    <a:pos x="69" y="11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7" y="0"/>
                  </a:cxn>
                </a:cxnLst>
                <a:rect l="0" t="0" r="r" b="b"/>
                <a:pathLst>
                  <a:path w="71" h="45">
                    <a:moveTo>
                      <a:pt x="57" y="0"/>
                    </a:moveTo>
                    <a:lnTo>
                      <a:pt x="57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8" y="25"/>
                    </a:lnTo>
                    <a:lnTo>
                      <a:pt x="30" y="28"/>
                    </a:lnTo>
                    <a:lnTo>
                      <a:pt x="22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8" y="35"/>
                    </a:lnTo>
                    <a:lnTo>
                      <a:pt x="57" y="28"/>
                    </a:lnTo>
                    <a:lnTo>
                      <a:pt x="63" y="21"/>
                    </a:lnTo>
                    <a:lnTo>
                      <a:pt x="69" y="11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1" name="Freeform 261"/>
              <p:cNvSpPr>
                <a:spLocks/>
              </p:cNvSpPr>
              <p:nvPr/>
            </p:nvSpPr>
            <p:spPr bwMode="auto">
              <a:xfrm>
                <a:off x="2763" y="2674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10" y="14"/>
                  </a:cxn>
                  <a:cxn ang="0">
                    <a:pos x="18" y="17"/>
                  </a:cxn>
                  <a:cxn ang="0">
                    <a:pos x="25" y="22"/>
                  </a:cxn>
                  <a:cxn ang="0">
                    <a:pos x="30" y="26"/>
                  </a:cxn>
                  <a:cxn ang="0">
                    <a:pos x="34" y="34"/>
                  </a:cxn>
                  <a:cxn ang="0">
                    <a:pos x="38" y="41"/>
                  </a:cxn>
                  <a:cxn ang="0">
                    <a:pos x="38" y="48"/>
                  </a:cxn>
                  <a:cxn ang="0">
                    <a:pos x="38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2" y="39"/>
                  </a:cxn>
                  <a:cxn ang="0">
                    <a:pos x="49" y="30"/>
                  </a:cxn>
                  <a:cxn ang="0">
                    <a:pos x="43" y="20"/>
                  </a:cxn>
                  <a:cxn ang="0">
                    <a:pos x="35" y="12"/>
                  </a:cxn>
                  <a:cxn ang="0">
                    <a:pos x="25" y="7"/>
                  </a:cxn>
                  <a:cxn ang="0">
                    <a:pos x="15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10" y="14"/>
                    </a:lnTo>
                    <a:lnTo>
                      <a:pt x="18" y="17"/>
                    </a:lnTo>
                    <a:lnTo>
                      <a:pt x="25" y="22"/>
                    </a:lnTo>
                    <a:lnTo>
                      <a:pt x="30" y="26"/>
                    </a:lnTo>
                    <a:lnTo>
                      <a:pt x="34" y="34"/>
                    </a:lnTo>
                    <a:lnTo>
                      <a:pt x="38" y="41"/>
                    </a:lnTo>
                    <a:lnTo>
                      <a:pt x="38" y="48"/>
                    </a:lnTo>
                    <a:lnTo>
                      <a:pt x="38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2" y="39"/>
                    </a:lnTo>
                    <a:lnTo>
                      <a:pt x="49" y="30"/>
                    </a:lnTo>
                    <a:lnTo>
                      <a:pt x="43" y="20"/>
                    </a:lnTo>
                    <a:lnTo>
                      <a:pt x="35" y="12"/>
                    </a:lnTo>
                    <a:lnTo>
                      <a:pt x="25" y="7"/>
                    </a:lnTo>
                    <a:lnTo>
                      <a:pt x="15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2" name="Freeform 262"/>
              <p:cNvSpPr>
                <a:spLocks/>
              </p:cNvSpPr>
              <p:nvPr/>
            </p:nvSpPr>
            <p:spPr bwMode="auto">
              <a:xfrm>
                <a:off x="2694" y="2672"/>
                <a:ext cx="72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2" y="32"/>
                  </a:cxn>
                  <a:cxn ang="0">
                    <a:pos x="28" y="24"/>
                  </a:cxn>
                  <a:cxn ang="0">
                    <a:pos x="34" y="20"/>
                  </a:cxn>
                  <a:cxn ang="0">
                    <a:pos x="42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2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7" y="5"/>
                  </a:cxn>
                  <a:cxn ang="0">
                    <a:pos x="27" y="10"/>
                  </a:cxn>
                  <a:cxn ang="0">
                    <a:pos x="18" y="16"/>
                  </a:cxn>
                  <a:cxn ang="0">
                    <a:pos x="9" y="23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2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2" y="32"/>
                    </a:lnTo>
                    <a:lnTo>
                      <a:pt x="28" y="24"/>
                    </a:lnTo>
                    <a:lnTo>
                      <a:pt x="34" y="20"/>
                    </a:lnTo>
                    <a:lnTo>
                      <a:pt x="42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7" y="5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Freeform 263"/>
              <p:cNvSpPr>
                <a:spLocks/>
              </p:cNvSpPr>
              <p:nvPr/>
            </p:nvSpPr>
            <p:spPr bwMode="auto">
              <a:xfrm>
                <a:off x="2692" y="2715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6" y="44"/>
                  </a:cxn>
                  <a:cxn ang="0">
                    <a:pos x="39" y="41"/>
                  </a:cxn>
                  <a:cxn ang="0">
                    <a:pos x="31" y="36"/>
                  </a:cxn>
                  <a:cxn ang="0">
                    <a:pos x="25" y="29"/>
                  </a:cxn>
                  <a:cxn ang="0">
                    <a:pos x="21" y="24"/>
                  </a:cxn>
                  <a:cxn ang="0">
                    <a:pos x="19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6" y="28"/>
                  </a:cxn>
                  <a:cxn ang="0">
                    <a:pos x="12" y="38"/>
                  </a:cxn>
                  <a:cxn ang="0">
                    <a:pos x="21" y="44"/>
                  </a:cxn>
                  <a:cxn ang="0">
                    <a:pos x="29" y="51"/>
                  </a:cxn>
                  <a:cxn ang="0">
                    <a:pos x="41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6" y="44"/>
                    </a:lnTo>
                    <a:lnTo>
                      <a:pt x="39" y="41"/>
                    </a:lnTo>
                    <a:lnTo>
                      <a:pt x="31" y="36"/>
                    </a:lnTo>
                    <a:lnTo>
                      <a:pt x="25" y="29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6" y="28"/>
                    </a:lnTo>
                    <a:lnTo>
                      <a:pt x="12" y="38"/>
                    </a:lnTo>
                    <a:lnTo>
                      <a:pt x="21" y="44"/>
                    </a:lnTo>
                    <a:lnTo>
                      <a:pt x="29" y="51"/>
                    </a:lnTo>
                    <a:lnTo>
                      <a:pt x="41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4" name="Freeform 264"/>
              <p:cNvSpPr>
                <a:spLocks/>
              </p:cNvSpPr>
              <p:nvPr/>
            </p:nvSpPr>
            <p:spPr bwMode="auto">
              <a:xfrm>
                <a:off x="2935" y="2511"/>
                <a:ext cx="109" cy="89"/>
              </a:xfrm>
              <a:custGeom>
                <a:avLst/>
                <a:gdLst/>
                <a:ahLst/>
                <a:cxnLst>
                  <a:cxn ang="0">
                    <a:pos x="45" y="88"/>
                  </a:cxn>
                  <a:cxn ang="0">
                    <a:pos x="57" y="89"/>
                  </a:cxn>
                  <a:cxn ang="0">
                    <a:pos x="67" y="87"/>
                  </a:cxn>
                  <a:cxn ang="0">
                    <a:pos x="77" y="85"/>
                  </a:cxn>
                  <a:cxn ang="0">
                    <a:pos x="85" y="81"/>
                  </a:cxn>
                  <a:cxn ang="0">
                    <a:pos x="93" y="75"/>
                  </a:cxn>
                  <a:cxn ang="0">
                    <a:pos x="100" y="69"/>
                  </a:cxn>
                  <a:cxn ang="0">
                    <a:pos x="105" y="61"/>
                  </a:cxn>
                  <a:cxn ang="0">
                    <a:pos x="108" y="52"/>
                  </a:cxn>
                  <a:cxn ang="0">
                    <a:pos x="109" y="43"/>
                  </a:cxn>
                  <a:cxn ang="0">
                    <a:pos x="107" y="35"/>
                  </a:cxn>
                  <a:cxn ang="0">
                    <a:pos x="104" y="27"/>
                  </a:cxn>
                  <a:cxn ang="0">
                    <a:pos x="99" y="19"/>
                  </a:cxn>
                  <a:cxn ang="0">
                    <a:pos x="92" y="12"/>
                  </a:cxn>
                  <a:cxn ang="0">
                    <a:pos x="84" y="7"/>
                  </a:cxn>
                  <a:cxn ang="0">
                    <a:pos x="74" y="3"/>
                  </a:cxn>
                  <a:cxn ang="0">
                    <a:pos x="64" y="1"/>
                  </a:cxn>
                  <a:cxn ang="0">
                    <a:pos x="53" y="0"/>
                  </a:cxn>
                  <a:cxn ang="0">
                    <a:pos x="43" y="1"/>
                  </a:cxn>
                  <a:cxn ang="0">
                    <a:pos x="33" y="4"/>
                  </a:cxn>
                  <a:cxn ang="0">
                    <a:pos x="24" y="8"/>
                  </a:cxn>
                  <a:cxn ang="0">
                    <a:pos x="15" y="13"/>
                  </a:cxn>
                  <a:cxn ang="0">
                    <a:pos x="9" y="21"/>
                  </a:cxn>
                  <a:cxn ang="0">
                    <a:pos x="4" y="28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2" y="54"/>
                  </a:cxn>
                  <a:cxn ang="0">
                    <a:pos x="5" y="63"/>
                  </a:cxn>
                  <a:cxn ang="0">
                    <a:pos x="10" y="70"/>
                  </a:cxn>
                  <a:cxn ang="0">
                    <a:pos x="17" y="76"/>
                  </a:cxn>
                  <a:cxn ang="0">
                    <a:pos x="25" y="82"/>
                  </a:cxn>
                  <a:cxn ang="0">
                    <a:pos x="34" y="86"/>
                  </a:cxn>
                  <a:cxn ang="0">
                    <a:pos x="45" y="88"/>
                  </a:cxn>
                </a:cxnLst>
                <a:rect l="0" t="0" r="r" b="b"/>
                <a:pathLst>
                  <a:path w="109" h="89">
                    <a:moveTo>
                      <a:pt x="45" y="88"/>
                    </a:moveTo>
                    <a:lnTo>
                      <a:pt x="57" y="89"/>
                    </a:lnTo>
                    <a:lnTo>
                      <a:pt x="67" y="87"/>
                    </a:lnTo>
                    <a:lnTo>
                      <a:pt x="77" y="85"/>
                    </a:lnTo>
                    <a:lnTo>
                      <a:pt x="85" y="81"/>
                    </a:lnTo>
                    <a:lnTo>
                      <a:pt x="93" y="75"/>
                    </a:lnTo>
                    <a:lnTo>
                      <a:pt x="100" y="69"/>
                    </a:lnTo>
                    <a:lnTo>
                      <a:pt x="105" y="61"/>
                    </a:lnTo>
                    <a:lnTo>
                      <a:pt x="108" y="52"/>
                    </a:lnTo>
                    <a:lnTo>
                      <a:pt x="109" y="43"/>
                    </a:lnTo>
                    <a:lnTo>
                      <a:pt x="107" y="35"/>
                    </a:lnTo>
                    <a:lnTo>
                      <a:pt x="104" y="27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4" y="8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5" y="82"/>
                    </a:lnTo>
                    <a:lnTo>
                      <a:pt x="34" y="86"/>
                    </a:lnTo>
                    <a:lnTo>
                      <a:pt x="45" y="8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5" name="Freeform 265"/>
              <p:cNvSpPr>
                <a:spLocks/>
              </p:cNvSpPr>
              <p:nvPr/>
            </p:nvSpPr>
            <p:spPr bwMode="auto">
              <a:xfrm>
                <a:off x="2979" y="2562"/>
                <a:ext cx="71" cy="4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54" y="7"/>
                  </a:cxn>
                  <a:cxn ang="0">
                    <a:pos x="50" y="14"/>
                  </a:cxn>
                  <a:cxn ang="0">
                    <a:pos x="44" y="20"/>
                  </a:cxn>
                  <a:cxn ang="0">
                    <a:pos x="36" y="25"/>
                  </a:cxn>
                  <a:cxn ang="0">
                    <a:pos x="30" y="28"/>
                  </a:cxn>
                  <a:cxn ang="0">
                    <a:pos x="21" y="30"/>
                  </a:cxn>
                  <a:cxn ang="0">
                    <a:pos x="13" y="31"/>
                  </a:cxn>
                  <a:cxn ang="0">
                    <a:pos x="3" y="31"/>
                  </a:cxn>
                  <a:cxn ang="0">
                    <a:pos x="0" y="43"/>
                  </a:cxn>
                  <a:cxn ang="0">
                    <a:pos x="13" y="45"/>
                  </a:cxn>
                  <a:cxn ang="0">
                    <a:pos x="24" y="42"/>
                  </a:cxn>
                  <a:cxn ang="0">
                    <a:pos x="35" y="40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3" y="22"/>
                  </a:cxn>
                  <a:cxn ang="0">
                    <a:pos x="69" y="12"/>
                  </a:cxn>
                  <a:cxn ang="0">
                    <a:pos x="71" y="2"/>
                  </a:cxn>
                  <a:cxn ang="0">
                    <a:pos x="71" y="2"/>
                  </a:cxn>
                  <a:cxn ang="0">
                    <a:pos x="56" y="0"/>
                  </a:cxn>
                </a:cxnLst>
                <a:rect l="0" t="0" r="r" b="b"/>
                <a:pathLst>
                  <a:path w="71" h="45">
                    <a:moveTo>
                      <a:pt x="56" y="0"/>
                    </a:moveTo>
                    <a:lnTo>
                      <a:pt x="56" y="0"/>
                    </a:lnTo>
                    <a:lnTo>
                      <a:pt x="54" y="7"/>
                    </a:lnTo>
                    <a:lnTo>
                      <a:pt x="50" y="14"/>
                    </a:lnTo>
                    <a:lnTo>
                      <a:pt x="44" y="20"/>
                    </a:lnTo>
                    <a:lnTo>
                      <a:pt x="36" y="25"/>
                    </a:lnTo>
                    <a:lnTo>
                      <a:pt x="30" y="28"/>
                    </a:lnTo>
                    <a:lnTo>
                      <a:pt x="21" y="30"/>
                    </a:lnTo>
                    <a:lnTo>
                      <a:pt x="13" y="31"/>
                    </a:lnTo>
                    <a:lnTo>
                      <a:pt x="3" y="31"/>
                    </a:lnTo>
                    <a:lnTo>
                      <a:pt x="0" y="43"/>
                    </a:lnTo>
                    <a:lnTo>
                      <a:pt x="13" y="45"/>
                    </a:lnTo>
                    <a:lnTo>
                      <a:pt x="24" y="42"/>
                    </a:lnTo>
                    <a:lnTo>
                      <a:pt x="35" y="40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3" y="22"/>
                    </a:lnTo>
                    <a:lnTo>
                      <a:pt x="69" y="1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6" name="Freeform 266"/>
              <p:cNvSpPr>
                <a:spLocks/>
              </p:cNvSpPr>
              <p:nvPr/>
            </p:nvSpPr>
            <p:spPr bwMode="auto">
              <a:xfrm>
                <a:off x="2998" y="2506"/>
                <a:ext cx="55" cy="5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12"/>
                  </a:cxn>
                  <a:cxn ang="0">
                    <a:pos x="9" y="14"/>
                  </a:cxn>
                  <a:cxn ang="0">
                    <a:pos x="17" y="17"/>
                  </a:cxn>
                  <a:cxn ang="0">
                    <a:pos x="24" y="23"/>
                  </a:cxn>
                  <a:cxn ang="0">
                    <a:pos x="30" y="28"/>
                  </a:cxn>
                  <a:cxn ang="0">
                    <a:pos x="34" y="34"/>
                  </a:cxn>
                  <a:cxn ang="0">
                    <a:pos x="36" y="41"/>
                  </a:cxn>
                  <a:cxn ang="0">
                    <a:pos x="37" y="48"/>
                  </a:cxn>
                  <a:cxn ang="0">
                    <a:pos x="37" y="56"/>
                  </a:cxn>
                  <a:cxn ang="0">
                    <a:pos x="52" y="58"/>
                  </a:cxn>
                  <a:cxn ang="0">
                    <a:pos x="55" y="48"/>
                  </a:cxn>
                  <a:cxn ang="0">
                    <a:pos x="51" y="39"/>
                  </a:cxn>
                  <a:cxn ang="0">
                    <a:pos x="49" y="30"/>
                  </a:cxn>
                  <a:cxn ang="0">
                    <a:pos x="42" y="19"/>
                  </a:cxn>
                  <a:cxn ang="0">
                    <a:pos x="34" y="12"/>
                  </a:cxn>
                  <a:cxn ang="0">
                    <a:pos x="25" y="7"/>
                  </a:cxn>
                  <a:cxn ang="0">
                    <a:pos x="1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2"/>
                  </a:cxn>
                </a:cxnLst>
                <a:rect l="0" t="0" r="r" b="b"/>
                <a:pathLst>
                  <a:path w="55" h="58">
                    <a:moveTo>
                      <a:pt x="0" y="12"/>
                    </a:moveTo>
                    <a:lnTo>
                      <a:pt x="0" y="12"/>
                    </a:lnTo>
                    <a:lnTo>
                      <a:pt x="9" y="14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6" y="41"/>
                    </a:lnTo>
                    <a:lnTo>
                      <a:pt x="37" y="48"/>
                    </a:lnTo>
                    <a:lnTo>
                      <a:pt x="37" y="56"/>
                    </a:lnTo>
                    <a:lnTo>
                      <a:pt x="52" y="58"/>
                    </a:lnTo>
                    <a:lnTo>
                      <a:pt x="55" y="48"/>
                    </a:lnTo>
                    <a:lnTo>
                      <a:pt x="51" y="39"/>
                    </a:lnTo>
                    <a:lnTo>
                      <a:pt x="49" y="30"/>
                    </a:lnTo>
                    <a:lnTo>
                      <a:pt x="42" y="19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7" name="Freeform 267"/>
              <p:cNvSpPr>
                <a:spLocks/>
              </p:cNvSpPr>
              <p:nvPr/>
            </p:nvSpPr>
            <p:spPr bwMode="auto">
              <a:xfrm>
                <a:off x="2929" y="2504"/>
                <a:ext cx="71" cy="45"/>
              </a:xfrm>
              <a:custGeom>
                <a:avLst/>
                <a:gdLst/>
                <a:ahLst/>
                <a:cxnLst>
                  <a:cxn ang="0">
                    <a:pos x="15" y="45"/>
                  </a:cxn>
                  <a:cxn ang="0">
                    <a:pos x="15" y="45"/>
                  </a:cxn>
                  <a:cxn ang="0">
                    <a:pos x="18" y="37"/>
                  </a:cxn>
                  <a:cxn ang="0">
                    <a:pos x="21" y="31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1" y="17"/>
                  </a:cxn>
                  <a:cxn ang="0">
                    <a:pos x="50" y="14"/>
                  </a:cxn>
                  <a:cxn ang="0">
                    <a:pos x="59" y="14"/>
                  </a:cxn>
                  <a:cxn ang="0">
                    <a:pos x="69" y="14"/>
                  </a:cxn>
                  <a:cxn ang="0">
                    <a:pos x="71" y="2"/>
                  </a:cxn>
                  <a:cxn ang="0">
                    <a:pos x="59" y="0"/>
                  </a:cxn>
                  <a:cxn ang="0">
                    <a:pos x="48" y="2"/>
                  </a:cxn>
                  <a:cxn ang="0">
                    <a:pos x="36" y="5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9" y="25"/>
                  </a:cxn>
                  <a:cxn ang="0">
                    <a:pos x="3" y="3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15" y="45"/>
                  </a:cxn>
                </a:cxnLst>
                <a:rect l="0" t="0" r="r" b="b"/>
                <a:pathLst>
                  <a:path w="71" h="45">
                    <a:moveTo>
                      <a:pt x="15" y="45"/>
                    </a:moveTo>
                    <a:lnTo>
                      <a:pt x="15" y="45"/>
                    </a:lnTo>
                    <a:lnTo>
                      <a:pt x="18" y="37"/>
                    </a:lnTo>
                    <a:lnTo>
                      <a:pt x="21" y="31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1" y="17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5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8" name="Freeform 268"/>
              <p:cNvSpPr>
                <a:spLocks/>
              </p:cNvSpPr>
              <p:nvPr/>
            </p:nvSpPr>
            <p:spPr bwMode="auto">
              <a:xfrm>
                <a:off x="2927" y="2547"/>
                <a:ext cx="55" cy="58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55" y="46"/>
                  </a:cxn>
                  <a:cxn ang="0">
                    <a:pos x="45" y="44"/>
                  </a:cxn>
                  <a:cxn ang="0">
                    <a:pos x="38" y="41"/>
                  </a:cxn>
                  <a:cxn ang="0">
                    <a:pos x="30" y="36"/>
                  </a:cxn>
                  <a:cxn ang="0">
                    <a:pos x="25" y="31"/>
                  </a:cxn>
                  <a:cxn ang="0">
                    <a:pos x="21" y="25"/>
                  </a:cxn>
                  <a:cxn ang="0">
                    <a:pos x="17" y="17"/>
                  </a:cxn>
                  <a:cxn ang="0">
                    <a:pos x="17" y="10"/>
                  </a:cxn>
                  <a:cxn ang="0">
                    <a:pos x="17" y="2"/>
                  </a:cxn>
                  <a:cxn ang="0">
                    <a:pos x="2" y="0"/>
                  </a:cxn>
                  <a:cxn ang="0">
                    <a:pos x="0" y="10"/>
                  </a:cxn>
                  <a:cxn ang="0">
                    <a:pos x="2" y="19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20" y="44"/>
                  </a:cxn>
                  <a:cxn ang="0">
                    <a:pos x="28" y="51"/>
                  </a:cxn>
                  <a:cxn ang="0">
                    <a:pos x="40" y="56"/>
                  </a:cxn>
                  <a:cxn ang="0">
                    <a:pos x="52" y="58"/>
                  </a:cxn>
                  <a:cxn ang="0">
                    <a:pos x="52" y="58"/>
                  </a:cxn>
                  <a:cxn ang="0">
                    <a:pos x="55" y="46"/>
                  </a:cxn>
                </a:cxnLst>
                <a:rect l="0" t="0" r="r" b="b"/>
                <a:pathLst>
                  <a:path w="55" h="58">
                    <a:moveTo>
                      <a:pt x="55" y="46"/>
                    </a:moveTo>
                    <a:lnTo>
                      <a:pt x="55" y="46"/>
                    </a:lnTo>
                    <a:lnTo>
                      <a:pt x="45" y="44"/>
                    </a:lnTo>
                    <a:lnTo>
                      <a:pt x="38" y="41"/>
                    </a:lnTo>
                    <a:lnTo>
                      <a:pt x="30" y="36"/>
                    </a:lnTo>
                    <a:lnTo>
                      <a:pt x="25" y="31"/>
                    </a:lnTo>
                    <a:lnTo>
                      <a:pt x="21" y="25"/>
                    </a:lnTo>
                    <a:lnTo>
                      <a:pt x="17" y="17"/>
                    </a:lnTo>
                    <a:lnTo>
                      <a:pt x="17" y="10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20" y="44"/>
                    </a:lnTo>
                    <a:lnTo>
                      <a:pt x="28" y="51"/>
                    </a:lnTo>
                    <a:lnTo>
                      <a:pt x="40" y="56"/>
                    </a:lnTo>
                    <a:lnTo>
                      <a:pt x="52" y="58"/>
                    </a:lnTo>
                    <a:lnTo>
                      <a:pt x="52" y="58"/>
                    </a:lnTo>
                    <a:lnTo>
                      <a:pt x="5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9" name="Freeform 269"/>
              <p:cNvSpPr>
                <a:spLocks/>
              </p:cNvSpPr>
              <p:nvPr/>
            </p:nvSpPr>
            <p:spPr bwMode="auto">
              <a:xfrm>
                <a:off x="1176" y="2442"/>
                <a:ext cx="216" cy="458"/>
              </a:xfrm>
              <a:custGeom>
                <a:avLst/>
                <a:gdLst/>
                <a:ahLst/>
                <a:cxnLst>
                  <a:cxn ang="0">
                    <a:pos x="148" y="458"/>
                  </a:cxn>
                  <a:cxn ang="0">
                    <a:pos x="139" y="427"/>
                  </a:cxn>
                  <a:cxn ang="0">
                    <a:pos x="133" y="397"/>
                  </a:cxn>
                  <a:cxn ang="0">
                    <a:pos x="130" y="366"/>
                  </a:cxn>
                  <a:cxn ang="0">
                    <a:pos x="131" y="335"/>
                  </a:cxn>
                  <a:cxn ang="0">
                    <a:pos x="139" y="307"/>
                  </a:cxn>
                  <a:cxn ang="0">
                    <a:pos x="155" y="280"/>
                  </a:cxn>
                  <a:cxn ang="0">
                    <a:pos x="180" y="256"/>
                  </a:cxn>
                  <a:cxn ang="0">
                    <a:pos x="216" y="237"/>
                  </a:cxn>
                  <a:cxn ang="0">
                    <a:pos x="179" y="215"/>
                  </a:cxn>
                  <a:cxn ang="0">
                    <a:pos x="151" y="190"/>
                  </a:cxn>
                  <a:cxn ang="0">
                    <a:pos x="133" y="161"/>
                  </a:cxn>
                  <a:cxn ang="0">
                    <a:pos x="123" y="131"/>
                  </a:cxn>
                  <a:cxn ang="0">
                    <a:pos x="119" y="98"/>
                  </a:cxn>
                  <a:cxn ang="0">
                    <a:pos x="123" y="65"/>
                  </a:cxn>
                  <a:cxn ang="0">
                    <a:pos x="133" y="31"/>
                  </a:cxn>
                  <a:cxn ang="0">
                    <a:pos x="146" y="0"/>
                  </a:cxn>
                  <a:cxn ang="0">
                    <a:pos x="86" y="23"/>
                  </a:cxn>
                  <a:cxn ang="0">
                    <a:pos x="44" y="58"/>
                  </a:cxn>
                  <a:cxn ang="0">
                    <a:pos x="18" y="103"/>
                  </a:cxn>
                  <a:cxn ang="0">
                    <a:pos x="4" y="155"/>
                  </a:cxn>
                  <a:cxn ang="0">
                    <a:pos x="0" y="211"/>
                  </a:cxn>
                  <a:cxn ang="0">
                    <a:pos x="3" y="268"/>
                  </a:cxn>
                  <a:cxn ang="0">
                    <a:pos x="10" y="324"/>
                  </a:cxn>
                  <a:cxn ang="0">
                    <a:pos x="20" y="375"/>
                  </a:cxn>
                  <a:cxn ang="0">
                    <a:pos x="26" y="394"/>
                  </a:cxn>
                  <a:cxn ang="0">
                    <a:pos x="36" y="409"/>
                  </a:cxn>
                  <a:cxn ang="0">
                    <a:pos x="50" y="422"/>
                  </a:cxn>
                  <a:cxn ang="0">
                    <a:pos x="66" y="433"/>
                  </a:cxn>
                  <a:cxn ang="0">
                    <a:pos x="85" y="443"/>
                  </a:cxn>
                  <a:cxn ang="0">
                    <a:pos x="105" y="450"/>
                  </a:cxn>
                  <a:cxn ang="0">
                    <a:pos x="126" y="455"/>
                  </a:cxn>
                  <a:cxn ang="0">
                    <a:pos x="148" y="458"/>
                  </a:cxn>
                </a:cxnLst>
                <a:rect l="0" t="0" r="r" b="b"/>
                <a:pathLst>
                  <a:path w="216" h="458">
                    <a:moveTo>
                      <a:pt x="148" y="458"/>
                    </a:moveTo>
                    <a:lnTo>
                      <a:pt x="139" y="427"/>
                    </a:lnTo>
                    <a:lnTo>
                      <a:pt x="133" y="397"/>
                    </a:lnTo>
                    <a:lnTo>
                      <a:pt x="130" y="366"/>
                    </a:lnTo>
                    <a:lnTo>
                      <a:pt x="131" y="335"/>
                    </a:lnTo>
                    <a:lnTo>
                      <a:pt x="139" y="307"/>
                    </a:lnTo>
                    <a:lnTo>
                      <a:pt x="155" y="280"/>
                    </a:lnTo>
                    <a:lnTo>
                      <a:pt x="180" y="256"/>
                    </a:lnTo>
                    <a:lnTo>
                      <a:pt x="216" y="237"/>
                    </a:lnTo>
                    <a:lnTo>
                      <a:pt x="179" y="215"/>
                    </a:lnTo>
                    <a:lnTo>
                      <a:pt x="151" y="190"/>
                    </a:lnTo>
                    <a:lnTo>
                      <a:pt x="133" y="161"/>
                    </a:lnTo>
                    <a:lnTo>
                      <a:pt x="123" y="131"/>
                    </a:lnTo>
                    <a:lnTo>
                      <a:pt x="119" y="98"/>
                    </a:lnTo>
                    <a:lnTo>
                      <a:pt x="123" y="65"/>
                    </a:lnTo>
                    <a:lnTo>
                      <a:pt x="133" y="31"/>
                    </a:lnTo>
                    <a:lnTo>
                      <a:pt x="146" y="0"/>
                    </a:lnTo>
                    <a:lnTo>
                      <a:pt x="86" y="23"/>
                    </a:lnTo>
                    <a:lnTo>
                      <a:pt x="44" y="58"/>
                    </a:lnTo>
                    <a:lnTo>
                      <a:pt x="18" y="103"/>
                    </a:lnTo>
                    <a:lnTo>
                      <a:pt x="4" y="155"/>
                    </a:lnTo>
                    <a:lnTo>
                      <a:pt x="0" y="211"/>
                    </a:lnTo>
                    <a:lnTo>
                      <a:pt x="3" y="268"/>
                    </a:lnTo>
                    <a:lnTo>
                      <a:pt x="10" y="324"/>
                    </a:lnTo>
                    <a:lnTo>
                      <a:pt x="20" y="375"/>
                    </a:lnTo>
                    <a:lnTo>
                      <a:pt x="26" y="394"/>
                    </a:lnTo>
                    <a:lnTo>
                      <a:pt x="36" y="409"/>
                    </a:lnTo>
                    <a:lnTo>
                      <a:pt x="50" y="422"/>
                    </a:lnTo>
                    <a:lnTo>
                      <a:pt x="66" y="433"/>
                    </a:lnTo>
                    <a:lnTo>
                      <a:pt x="85" y="443"/>
                    </a:lnTo>
                    <a:lnTo>
                      <a:pt x="105" y="450"/>
                    </a:lnTo>
                    <a:lnTo>
                      <a:pt x="126" y="455"/>
                    </a:lnTo>
                    <a:lnTo>
                      <a:pt x="148" y="458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0" name="Freeform 270"/>
              <p:cNvSpPr>
                <a:spLocks/>
              </p:cNvSpPr>
              <p:nvPr/>
            </p:nvSpPr>
            <p:spPr bwMode="auto">
              <a:xfrm>
                <a:off x="1297" y="2673"/>
                <a:ext cx="113" cy="228"/>
              </a:xfrm>
              <a:custGeom>
                <a:avLst/>
                <a:gdLst/>
                <a:ahLst/>
                <a:cxnLst>
                  <a:cxn ang="0">
                    <a:pos x="92" y="12"/>
                  </a:cxn>
                  <a:cxn ang="0">
                    <a:pos x="92" y="0"/>
                  </a:cxn>
                  <a:cxn ang="0">
                    <a:pos x="54" y="20"/>
                  </a:cxn>
                  <a:cxn ang="0">
                    <a:pos x="28" y="46"/>
                  </a:cxn>
                  <a:cxn ang="0">
                    <a:pos x="10" y="73"/>
                  </a:cxn>
                  <a:cxn ang="0">
                    <a:pos x="3" y="104"/>
                  </a:cxn>
                  <a:cxn ang="0">
                    <a:pos x="0" y="135"/>
                  </a:cxn>
                  <a:cxn ang="0">
                    <a:pos x="4" y="166"/>
                  </a:cxn>
                  <a:cxn ang="0">
                    <a:pos x="10" y="197"/>
                  </a:cxn>
                  <a:cxn ang="0">
                    <a:pos x="19" y="228"/>
                  </a:cxn>
                  <a:cxn ang="0">
                    <a:pos x="34" y="226"/>
                  </a:cxn>
                  <a:cxn ang="0">
                    <a:pos x="25" y="195"/>
                  </a:cxn>
                  <a:cxn ang="0">
                    <a:pos x="19" y="166"/>
                  </a:cxn>
                  <a:cxn ang="0">
                    <a:pos x="18" y="135"/>
                  </a:cxn>
                  <a:cxn ang="0">
                    <a:pos x="18" y="104"/>
                  </a:cxn>
                  <a:cxn ang="0">
                    <a:pos x="25" y="78"/>
                  </a:cxn>
                  <a:cxn ang="0">
                    <a:pos x="40" y="52"/>
                  </a:cxn>
                  <a:cxn ang="0">
                    <a:pos x="64" y="31"/>
                  </a:cxn>
                  <a:cxn ang="0">
                    <a:pos x="99" y="12"/>
                  </a:cxn>
                  <a:cxn ang="0">
                    <a:pos x="99" y="0"/>
                  </a:cxn>
                  <a:cxn ang="0">
                    <a:pos x="99" y="12"/>
                  </a:cxn>
                  <a:cxn ang="0">
                    <a:pos x="113" y="6"/>
                  </a:cxn>
                  <a:cxn ang="0">
                    <a:pos x="99" y="0"/>
                  </a:cxn>
                  <a:cxn ang="0">
                    <a:pos x="92" y="12"/>
                  </a:cxn>
                </a:cxnLst>
                <a:rect l="0" t="0" r="r" b="b"/>
                <a:pathLst>
                  <a:path w="113" h="228">
                    <a:moveTo>
                      <a:pt x="92" y="12"/>
                    </a:moveTo>
                    <a:lnTo>
                      <a:pt x="92" y="0"/>
                    </a:lnTo>
                    <a:lnTo>
                      <a:pt x="54" y="20"/>
                    </a:lnTo>
                    <a:lnTo>
                      <a:pt x="28" y="46"/>
                    </a:lnTo>
                    <a:lnTo>
                      <a:pt x="10" y="73"/>
                    </a:lnTo>
                    <a:lnTo>
                      <a:pt x="3" y="104"/>
                    </a:lnTo>
                    <a:lnTo>
                      <a:pt x="0" y="135"/>
                    </a:lnTo>
                    <a:lnTo>
                      <a:pt x="4" y="166"/>
                    </a:lnTo>
                    <a:lnTo>
                      <a:pt x="10" y="197"/>
                    </a:lnTo>
                    <a:lnTo>
                      <a:pt x="19" y="228"/>
                    </a:lnTo>
                    <a:lnTo>
                      <a:pt x="34" y="226"/>
                    </a:lnTo>
                    <a:lnTo>
                      <a:pt x="25" y="195"/>
                    </a:lnTo>
                    <a:lnTo>
                      <a:pt x="19" y="166"/>
                    </a:lnTo>
                    <a:lnTo>
                      <a:pt x="18" y="135"/>
                    </a:lnTo>
                    <a:lnTo>
                      <a:pt x="18" y="104"/>
                    </a:lnTo>
                    <a:lnTo>
                      <a:pt x="25" y="78"/>
                    </a:lnTo>
                    <a:lnTo>
                      <a:pt x="40" y="52"/>
                    </a:lnTo>
                    <a:lnTo>
                      <a:pt x="64" y="31"/>
                    </a:lnTo>
                    <a:lnTo>
                      <a:pt x="99" y="12"/>
                    </a:lnTo>
                    <a:lnTo>
                      <a:pt x="99" y="0"/>
                    </a:lnTo>
                    <a:lnTo>
                      <a:pt x="99" y="12"/>
                    </a:lnTo>
                    <a:lnTo>
                      <a:pt x="113" y="6"/>
                    </a:lnTo>
                    <a:lnTo>
                      <a:pt x="99" y="0"/>
                    </a:lnTo>
                    <a:lnTo>
                      <a:pt x="9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Freeform 271"/>
              <p:cNvSpPr>
                <a:spLocks/>
              </p:cNvSpPr>
              <p:nvPr/>
            </p:nvSpPr>
            <p:spPr bwMode="auto">
              <a:xfrm>
                <a:off x="1286" y="2431"/>
                <a:ext cx="110" cy="254"/>
              </a:xfrm>
              <a:custGeom>
                <a:avLst/>
                <a:gdLst/>
                <a:ahLst/>
                <a:cxnLst>
                  <a:cxn ang="0">
                    <a:pos x="38" y="17"/>
                  </a:cxn>
                  <a:cxn ang="0">
                    <a:pos x="29" y="9"/>
                  </a:cxn>
                  <a:cxn ang="0">
                    <a:pos x="15" y="41"/>
                  </a:cxn>
                  <a:cxn ang="0">
                    <a:pos x="5" y="75"/>
                  </a:cxn>
                  <a:cxn ang="0">
                    <a:pos x="0" y="109"/>
                  </a:cxn>
                  <a:cxn ang="0">
                    <a:pos x="5" y="143"/>
                  </a:cxn>
                  <a:cxn ang="0">
                    <a:pos x="15" y="174"/>
                  </a:cxn>
                  <a:cxn ang="0">
                    <a:pos x="35" y="204"/>
                  </a:cxn>
                  <a:cxn ang="0">
                    <a:pos x="64" y="232"/>
                  </a:cxn>
                  <a:cxn ang="0">
                    <a:pos x="103" y="254"/>
                  </a:cxn>
                  <a:cxn ang="0">
                    <a:pos x="110" y="242"/>
                  </a:cxn>
                  <a:cxn ang="0">
                    <a:pos x="74" y="221"/>
                  </a:cxn>
                  <a:cxn ang="0">
                    <a:pos x="48" y="198"/>
                  </a:cxn>
                  <a:cxn ang="0">
                    <a:pos x="30" y="170"/>
                  </a:cxn>
                  <a:cxn ang="0">
                    <a:pos x="20" y="141"/>
                  </a:cxn>
                  <a:cxn ang="0">
                    <a:pos x="18" y="109"/>
                  </a:cxn>
                  <a:cxn ang="0">
                    <a:pos x="20" y="77"/>
                  </a:cxn>
                  <a:cxn ang="0">
                    <a:pos x="30" y="43"/>
                  </a:cxn>
                  <a:cxn ang="0">
                    <a:pos x="44" y="13"/>
                  </a:cxn>
                  <a:cxn ang="0">
                    <a:pos x="35" y="4"/>
                  </a:cxn>
                  <a:cxn ang="0">
                    <a:pos x="44" y="13"/>
                  </a:cxn>
                  <a:cxn ang="0">
                    <a:pos x="51" y="0"/>
                  </a:cxn>
                  <a:cxn ang="0">
                    <a:pos x="35" y="4"/>
                  </a:cxn>
                  <a:cxn ang="0">
                    <a:pos x="38" y="17"/>
                  </a:cxn>
                </a:cxnLst>
                <a:rect l="0" t="0" r="r" b="b"/>
                <a:pathLst>
                  <a:path w="110" h="254">
                    <a:moveTo>
                      <a:pt x="38" y="17"/>
                    </a:moveTo>
                    <a:lnTo>
                      <a:pt x="29" y="9"/>
                    </a:lnTo>
                    <a:lnTo>
                      <a:pt x="15" y="41"/>
                    </a:lnTo>
                    <a:lnTo>
                      <a:pt x="5" y="75"/>
                    </a:lnTo>
                    <a:lnTo>
                      <a:pt x="0" y="109"/>
                    </a:lnTo>
                    <a:lnTo>
                      <a:pt x="5" y="143"/>
                    </a:lnTo>
                    <a:lnTo>
                      <a:pt x="15" y="174"/>
                    </a:lnTo>
                    <a:lnTo>
                      <a:pt x="35" y="204"/>
                    </a:lnTo>
                    <a:lnTo>
                      <a:pt x="64" y="232"/>
                    </a:lnTo>
                    <a:lnTo>
                      <a:pt x="103" y="254"/>
                    </a:lnTo>
                    <a:lnTo>
                      <a:pt x="110" y="242"/>
                    </a:lnTo>
                    <a:lnTo>
                      <a:pt x="74" y="221"/>
                    </a:lnTo>
                    <a:lnTo>
                      <a:pt x="48" y="198"/>
                    </a:lnTo>
                    <a:lnTo>
                      <a:pt x="30" y="170"/>
                    </a:lnTo>
                    <a:lnTo>
                      <a:pt x="20" y="141"/>
                    </a:lnTo>
                    <a:lnTo>
                      <a:pt x="18" y="109"/>
                    </a:lnTo>
                    <a:lnTo>
                      <a:pt x="20" y="77"/>
                    </a:lnTo>
                    <a:lnTo>
                      <a:pt x="30" y="43"/>
                    </a:lnTo>
                    <a:lnTo>
                      <a:pt x="44" y="13"/>
                    </a:lnTo>
                    <a:lnTo>
                      <a:pt x="35" y="4"/>
                    </a:lnTo>
                    <a:lnTo>
                      <a:pt x="44" y="13"/>
                    </a:lnTo>
                    <a:lnTo>
                      <a:pt x="51" y="0"/>
                    </a:lnTo>
                    <a:lnTo>
                      <a:pt x="35" y="4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2" name="Freeform 272"/>
              <p:cNvSpPr>
                <a:spLocks/>
              </p:cNvSpPr>
              <p:nvPr/>
            </p:nvSpPr>
            <p:spPr bwMode="auto">
              <a:xfrm>
                <a:off x="1168" y="2435"/>
                <a:ext cx="156" cy="383"/>
              </a:xfrm>
              <a:custGeom>
                <a:avLst/>
                <a:gdLst/>
                <a:ahLst/>
                <a:cxnLst>
                  <a:cxn ang="0">
                    <a:pos x="36" y="381"/>
                  </a:cxn>
                  <a:cxn ang="0">
                    <a:pos x="36" y="381"/>
                  </a:cxn>
                  <a:cxn ang="0">
                    <a:pos x="26" y="331"/>
                  </a:cxn>
                  <a:cxn ang="0">
                    <a:pos x="18" y="275"/>
                  </a:cxn>
                  <a:cxn ang="0">
                    <a:pos x="17" y="218"/>
                  </a:cxn>
                  <a:cxn ang="0">
                    <a:pos x="19" y="162"/>
                  </a:cxn>
                  <a:cxn ang="0">
                    <a:pos x="33" y="112"/>
                  </a:cxn>
                  <a:cxn ang="0">
                    <a:pos x="58" y="69"/>
                  </a:cxn>
                  <a:cxn ang="0">
                    <a:pos x="98" y="35"/>
                  </a:cxn>
                  <a:cxn ang="0">
                    <a:pos x="156" y="13"/>
                  </a:cxn>
                  <a:cxn ang="0">
                    <a:pos x="153" y="0"/>
                  </a:cxn>
                  <a:cxn ang="0">
                    <a:pos x="91" y="25"/>
                  </a:cxn>
                  <a:cxn ang="0">
                    <a:pos x="46" y="61"/>
                  </a:cxn>
                  <a:cxn ang="0">
                    <a:pos x="18" y="108"/>
                  </a:cxn>
                  <a:cxn ang="0">
                    <a:pos x="4" y="162"/>
                  </a:cxn>
                  <a:cxn ang="0">
                    <a:pos x="0" y="218"/>
                  </a:cxn>
                  <a:cxn ang="0">
                    <a:pos x="3" y="275"/>
                  </a:cxn>
                  <a:cxn ang="0">
                    <a:pos x="11" y="331"/>
                  </a:cxn>
                  <a:cxn ang="0">
                    <a:pos x="21" y="383"/>
                  </a:cxn>
                  <a:cxn ang="0">
                    <a:pos x="21" y="383"/>
                  </a:cxn>
                  <a:cxn ang="0">
                    <a:pos x="36" y="381"/>
                  </a:cxn>
                </a:cxnLst>
                <a:rect l="0" t="0" r="r" b="b"/>
                <a:pathLst>
                  <a:path w="156" h="383">
                    <a:moveTo>
                      <a:pt x="36" y="381"/>
                    </a:moveTo>
                    <a:lnTo>
                      <a:pt x="36" y="381"/>
                    </a:lnTo>
                    <a:lnTo>
                      <a:pt x="26" y="331"/>
                    </a:lnTo>
                    <a:lnTo>
                      <a:pt x="18" y="275"/>
                    </a:lnTo>
                    <a:lnTo>
                      <a:pt x="17" y="218"/>
                    </a:lnTo>
                    <a:lnTo>
                      <a:pt x="19" y="162"/>
                    </a:lnTo>
                    <a:lnTo>
                      <a:pt x="33" y="112"/>
                    </a:lnTo>
                    <a:lnTo>
                      <a:pt x="58" y="69"/>
                    </a:lnTo>
                    <a:lnTo>
                      <a:pt x="98" y="35"/>
                    </a:lnTo>
                    <a:lnTo>
                      <a:pt x="156" y="13"/>
                    </a:lnTo>
                    <a:lnTo>
                      <a:pt x="153" y="0"/>
                    </a:lnTo>
                    <a:lnTo>
                      <a:pt x="91" y="25"/>
                    </a:lnTo>
                    <a:lnTo>
                      <a:pt x="46" y="61"/>
                    </a:lnTo>
                    <a:lnTo>
                      <a:pt x="18" y="108"/>
                    </a:lnTo>
                    <a:lnTo>
                      <a:pt x="4" y="162"/>
                    </a:lnTo>
                    <a:lnTo>
                      <a:pt x="0" y="218"/>
                    </a:lnTo>
                    <a:lnTo>
                      <a:pt x="3" y="275"/>
                    </a:lnTo>
                    <a:lnTo>
                      <a:pt x="11" y="331"/>
                    </a:lnTo>
                    <a:lnTo>
                      <a:pt x="21" y="383"/>
                    </a:lnTo>
                    <a:lnTo>
                      <a:pt x="21" y="383"/>
                    </a:lnTo>
                    <a:lnTo>
                      <a:pt x="36" y="3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Freeform 273"/>
              <p:cNvSpPr>
                <a:spLocks/>
              </p:cNvSpPr>
              <p:nvPr/>
            </p:nvSpPr>
            <p:spPr bwMode="auto">
              <a:xfrm>
                <a:off x="1189" y="2816"/>
                <a:ext cx="146" cy="92"/>
              </a:xfrm>
              <a:custGeom>
                <a:avLst/>
                <a:gdLst/>
                <a:ahLst/>
                <a:cxnLst>
                  <a:cxn ang="0">
                    <a:pos x="127" y="85"/>
                  </a:cxn>
                  <a:cxn ang="0">
                    <a:pos x="136" y="78"/>
                  </a:cxn>
                  <a:cxn ang="0">
                    <a:pos x="115" y="75"/>
                  </a:cxn>
                  <a:cxn ang="0">
                    <a:pos x="95" y="70"/>
                  </a:cxn>
                  <a:cxn ang="0">
                    <a:pos x="76" y="62"/>
                  </a:cxn>
                  <a:cxn ang="0">
                    <a:pos x="58" y="54"/>
                  </a:cxn>
                  <a:cxn ang="0">
                    <a:pos x="42" y="44"/>
                  </a:cxn>
                  <a:cxn ang="0">
                    <a:pos x="30" y="32"/>
                  </a:cxn>
                  <a:cxn ang="0">
                    <a:pos x="21" y="17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6" y="22"/>
                  </a:cxn>
                  <a:cxn ang="0">
                    <a:pos x="17" y="38"/>
                  </a:cxn>
                  <a:cxn ang="0">
                    <a:pos x="32" y="52"/>
                  </a:cxn>
                  <a:cxn ang="0">
                    <a:pos x="48" y="65"/>
                  </a:cxn>
                  <a:cxn ang="0">
                    <a:pos x="68" y="75"/>
                  </a:cxn>
                  <a:cxn ang="0">
                    <a:pos x="90" y="82"/>
                  </a:cxn>
                  <a:cxn ang="0">
                    <a:pos x="112" y="87"/>
                  </a:cxn>
                  <a:cxn ang="0">
                    <a:pos x="133" y="90"/>
                  </a:cxn>
                  <a:cxn ang="0">
                    <a:pos x="142" y="83"/>
                  </a:cxn>
                  <a:cxn ang="0">
                    <a:pos x="133" y="90"/>
                  </a:cxn>
                  <a:cxn ang="0">
                    <a:pos x="146" y="92"/>
                  </a:cxn>
                  <a:cxn ang="0">
                    <a:pos x="142" y="83"/>
                  </a:cxn>
                  <a:cxn ang="0">
                    <a:pos x="127" y="85"/>
                  </a:cxn>
                </a:cxnLst>
                <a:rect l="0" t="0" r="r" b="b"/>
                <a:pathLst>
                  <a:path w="146" h="92">
                    <a:moveTo>
                      <a:pt x="127" y="85"/>
                    </a:moveTo>
                    <a:lnTo>
                      <a:pt x="136" y="78"/>
                    </a:lnTo>
                    <a:lnTo>
                      <a:pt x="115" y="75"/>
                    </a:lnTo>
                    <a:lnTo>
                      <a:pt x="95" y="70"/>
                    </a:lnTo>
                    <a:lnTo>
                      <a:pt x="76" y="62"/>
                    </a:lnTo>
                    <a:lnTo>
                      <a:pt x="58" y="54"/>
                    </a:lnTo>
                    <a:lnTo>
                      <a:pt x="42" y="44"/>
                    </a:lnTo>
                    <a:lnTo>
                      <a:pt x="30" y="32"/>
                    </a:lnTo>
                    <a:lnTo>
                      <a:pt x="21" y="17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6" y="22"/>
                    </a:lnTo>
                    <a:lnTo>
                      <a:pt x="17" y="38"/>
                    </a:lnTo>
                    <a:lnTo>
                      <a:pt x="32" y="52"/>
                    </a:lnTo>
                    <a:lnTo>
                      <a:pt x="48" y="65"/>
                    </a:lnTo>
                    <a:lnTo>
                      <a:pt x="68" y="75"/>
                    </a:lnTo>
                    <a:lnTo>
                      <a:pt x="90" y="82"/>
                    </a:lnTo>
                    <a:lnTo>
                      <a:pt x="112" y="87"/>
                    </a:lnTo>
                    <a:lnTo>
                      <a:pt x="133" y="90"/>
                    </a:lnTo>
                    <a:lnTo>
                      <a:pt x="142" y="83"/>
                    </a:lnTo>
                    <a:lnTo>
                      <a:pt x="133" y="90"/>
                    </a:lnTo>
                    <a:lnTo>
                      <a:pt x="146" y="92"/>
                    </a:lnTo>
                    <a:lnTo>
                      <a:pt x="142" y="83"/>
                    </a:lnTo>
                    <a:lnTo>
                      <a:pt x="12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4" name="Freeform 274"/>
              <p:cNvSpPr>
                <a:spLocks/>
              </p:cNvSpPr>
              <p:nvPr/>
            </p:nvSpPr>
            <p:spPr bwMode="auto">
              <a:xfrm>
                <a:off x="3544" y="2226"/>
                <a:ext cx="373" cy="637"/>
              </a:xfrm>
              <a:custGeom>
                <a:avLst/>
                <a:gdLst/>
                <a:ahLst/>
                <a:cxnLst>
                  <a:cxn ang="0">
                    <a:pos x="125" y="637"/>
                  </a:cxn>
                  <a:cxn ang="0">
                    <a:pos x="373" y="33"/>
                  </a:cxn>
                  <a:cxn ang="0">
                    <a:pos x="249" y="0"/>
                  </a:cxn>
                  <a:cxn ang="0">
                    <a:pos x="0" y="602"/>
                  </a:cxn>
                  <a:cxn ang="0">
                    <a:pos x="125" y="637"/>
                  </a:cxn>
                </a:cxnLst>
                <a:rect l="0" t="0" r="r" b="b"/>
                <a:pathLst>
                  <a:path w="373" h="637">
                    <a:moveTo>
                      <a:pt x="125" y="637"/>
                    </a:moveTo>
                    <a:lnTo>
                      <a:pt x="373" y="33"/>
                    </a:lnTo>
                    <a:lnTo>
                      <a:pt x="249" y="0"/>
                    </a:lnTo>
                    <a:lnTo>
                      <a:pt x="0" y="602"/>
                    </a:lnTo>
                    <a:lnTo>
                      <a:pt x="125" y="637"/>
                    </a:lnTo>
                    <a:close/>
                  </a:path>
                </a:pathLst>
              </a:custGeom>
              <a:solidFill>
                <a:srgbClr val="B266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5" name="Freeform 275"/>
              <p:cNvSpPr>
                <a:spLocks/>
              </p:cNvSpPr>
              <p:nvPr/>
            </p:nvSpPr>
            <p:spPr bwMode="auto">
              <a:xfrm>
                <a:off x="3661" y="2253"/>
                <a:ext cx="266" cy="612"/>
              </a:xfrm>
              <a:custGeom>
                <a:avLst/>
                <a:gdLst/>
                <a:ahLst/>
                <a:cxnLst>
                  <a:cxn ang="0">
                    <a:pos x="254" y="13"/>
                  </a:cxn>
                  <a:cxn ang="0">
                    <a:pos x="249" y="4"/>
                  </a:cxn>
                  <a:cxn ang="0">
                    <a:pos x="0" y="608"/>
                  </a:cxn>
                  <a:cxn ang="0">
                    <a:pos x="15" y="612"/>
                  </a:cxn>
                  <a:cxn ang="0">
                    <a:pos x="264" y="8"/>
                  </a:cxn>
                  <a:cxn ang="0">
                    <a:pos x="259" y="0"/>
                  </a:cxn>
                  <a:cxn ang="0">
                    <a:pos x="264" y="8"/>
                  </a:cxn>
                  <a:cxn ang="0">
                    <a:pos x="266" y="2"/>
                  </a:cxn>
                  <a:cxn ang="0">
                    <a:pos x="259" y="0"/>
                  </a:cxn>
                  <a:cxn ang="0">
                    <a:pos x="254" y="13"/>
                  </a:cxn>
                </a:cxnLst>
                <a:rect l="0" t="0" r="r" b="b"/>
                <a:pathLst>
                  <a:path w="266" h="612">
                    <a:moveTo>
                      <a:pt x="254" y="13"/>
                    </a:moveTo>
                    <a:lnTo>
                      <a:pt x="249" y="4"/>
                    </a:lnTo>
                    <a:lnTo>
                      <a:pt x="0" y="608"/>
                    </a:lnTo>
                    <a:lnTo>
                      <a:pt x="15" y="612"/>
                    </a:lnTo>
                    <a:lnTo>
                      <a:pt x="264" y="8"/>
                    </a:lnTo>
                    <a:lnTo>
                      <a:pt x="259" y="0"/>
                    </a:lnTo>
                    <a:lnTo>
                      <a:pt x="264" y="8"/>
                    </a:lnTo>
                    <a:lnTo>
                      <a:pt x="266" y="2"/>
                    </a:lnTo>
                    <a:lnTo>
                      <a:pt x="259" y="0"/>
                    </a:lnTo>
                    <a:lnTo>
                      <a:pt x="2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6" name="Freeform 276"/>
              <p:cNvSpPr>
                <a:spLocks/>
              </p:cNvSpPr>
              <p:nvPr/>
            </p:nvSpPr>
            <p:spPr bwMode="auto">
              <a:xfrm>
                <a:off x="3785" y="2217"/>
                <a:ext cx="135" cy="49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30" y="49"/>
                  </a:cxn>
                  <a:cxn ang="0">
                    <a:pos x="135" y="36"/>
                  </a:cxn>
                  <a:cxn ang="0">
                    <a:pos x="10" y="3"/>
                  </a:cxn>
                  <a:cxn ang="0">
                    <a:pos x="0" y="7"/>
                  </a:cxn>
                  <a:cxn ang="0">
                    <a:pos x="10" y="3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15" y="11"/>
                  </a:cxn>
                </a:cxnLst>
                <a:rect l="0" t="0" r="r" b="b"/>
                <a:pathLst>
                  <a:path w="135" h="49">
                    <a:moveTo>
                      <a:pt x="15" y="11"/>
                    </a:moveTo>
                    <a:lnTo>
                      <a:pt x="5" y="15"/>
                    </a:lnTo>
                    <a:lnTo>
                      <a:pt x="130" y="49"/>
                    </a:lnTo>
                    <a:lnTo>
                      <a:pt x="135" y="36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7" name="Freeform 277"/>
              <p:cNvSpPr>
                <a:spLocks/>
              </p:cNvSpPr>
              <p:nvPr/>
            </p:nvSpPr>
            <p:spPr bwMode="auto">
              <a:xfrm>
                <a:off x="3534" y="2224"/>
                <a:ext cx="266" cy="610"/>
              </a:xfrm>
              <a:custGeom>
                <a:avLst/>
                <a:gdLst/>
                <a:ahLst/>
                <a:cxnLst>
                  <a:cxn ang="0">
                    <a:pos x="12" y="598"/>
                  </a:cxn>
                  <a:cxn ang="0">
                    <a:pos x="17" y="606"/>
                  </a:cxn>
                  <a:cxn ang="0">
                    <a:pos x="266" y="4"/>
                  </a:cxn>
                  <a:cxn ang="0">
                    <a:pos x="251" y="0"/>
                  </a:cxn>
                  <a:cxn ang="0">
                    <a:pos x="2" y="602"/>
                  </a:cxn>
                  <a:cxn ang="0">
                    <a:pos x="7" y="610"/>
                  </a:cxn>
                  <a:cxn ang="0">
                    <a:pos x="2" y="602"/>
                  </a:cxn>
                  <a:cxn ang="0">
                    <a:pos x="0" y="608"/>
                  </a:cxn>
                  <a:cxn ang="0">
                    <a:pos x="7" y="610"/>
                  </a:cxn>
                  <a:cxn ang="0">
                    <a:pos x="12" y="598"/>
                  </a:cxn>
                </a:cxnLst>
                <a:rect l="0" t="0" r="r" b="b"/>
                <a:pathLst>
                  <a:path w="266" h="610">
                    <a:moveTo>
                      <a:pt x="12" y="598"/>
                    </a:moveTo>
                    <a:lnTo>
                      <a:pt x="17" y="606"/>
                    </a:lnTo>
                    <a:lnTo>
                      <a:pt x="266" y="4"/>
                    </a:lnTo>
                    <a:lnTo>
                      <a:pt x="251" y="0"/>
                    </a:lnTo>
                    <a:lnTo>
                      <a:pt x="2" y="602"/>
                    </a:lnTo>
                    <a:lnTo>
                      <a:pt x="7" y="610"/>
                    </a:lnTo>
                    <a:lnTo>
                      <a:pt x="2" y="602"/>
                    </a:lnTo>
                    <a:lnTo>
                      <a:pt x="0" y="608"/>
                    </a:lnTo>
                    <a:lnTo>
                      <a:pt x="7" y="610"/>
                    </a:lnTo>
                    <a:lnTo>
                      <a:pt x="12" y="5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8" name="Freeform 278"/>
              <p:cNvSpPr>
                <a:spLocks/>
              </p:cNvSpPr>
              <p:nvPr/>
            </p:nvSpPr>
            <p:spPr bwMode="auto">
              <a:xfrm>
                <a:off x="3541" y="2822"/>
                <a:ext cx="135" cy="49"/>
              </a:xfrm>
              <a:custGeom>
                <a:avLst/>
                <a:gdLst/>
                <a:ahLst/>
                <a:cxnLst>
                  <a:cxn ang="0">
                    <a:pos x="120" y="39"/>
                  </a:cxn>
                  <a:cxn ang="0">
                    <a:pos x="130" y="35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25" y="47"/>
                  </a:cxn>
                  <a:cxn ang="0">
                    <a:pos x="135" y="43"/>
                  </a:cxn>
                  <a:cxn ang="0">
                    <a:pos x="125" y="47"/>
                  </a:cxn>
                  <a:cxn ang="0">
                    <a:pos x="133" y="49"/>
                  </a:cxn>
                  <a:cxn ang="0">
                    <a:pos x="135" y="43"/>
                  </a:cxn>
                  <a:cxn ang="0">
                    <a:pos x="120" y="39"/>
                  </a:cxn>
                </a:cxnLst>
                <a:rect l="0" t="0" r="r" b="b"/>
                <a:pathLst>
                  <a:path w="135" h="49">
                    <a:moveTo>
                      <a:pt x="120" y="39"/>
                    </a:moveTo>
                    <a:lnTo>
                      <a:pt x="130" y="3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25" y="47"/>
                    </a:lnTo>
                    <a:lnTo>
                      <a:pt x="135" y="43"/>
                    </a:lnTo>
                    <a:lnTo>
                      <a:pt x="125" y="47"/>
                    </a:lnTo>
                    <a:lnTo>
                      <a:pt x="133" y="49"/>
                    </a:lnTo>
                    <a:lnTo>
                      <a:pt x="135" y="43"/>
                    </a:lnTo>
                    <a:lnTo>
                      <a:pt x="12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Freeform 279"/>
              <p:cNvSpPr>
                <a:spLocks/>
              </p:cNvSpPr>
              <p:nvPr/>
            </p:nvSpPr>
            <p:spPr bwMode="auto">
              <a:xfrm>
                <a:off x="3626" y="2621"/>
                <a:ext cx="139" cy="109"/>
              </a:xfrm>
              <a:custGeom>
                <a:avLst/>
                <a:gdLst/>
                <a:ahLst/>
                <a:cxnLst>
                  <a:cxn ang="0">
                    <a:pos x="100" y="5"/>
                  </a:cxn>
                  <a:cxn ang="0">
                    <a:pos x="82" y="1"/>
                  </a:cxn>
                  <a:cxn ang="0">
                    <a:pos x="63" y="0"/>
                  </a:cxn>
                  <a:cxn ang="0">
                    <a:pos x="45" y="2"/>
                  </a:cxn>
                  <a:cxn ang="0">
                    <a:pos x="29" y="8"/>
                  </a:cxn>
                  <a:cxn ang="0">
                    <a:pos x="15" y="18"/>
                  </a:cxn>
                  <a:cxn ang="0">
                    <a:pos x="5" y="32"/>
                  </a:cxn>
                  <a:cxn ang="0">
                    <a:pos x="0" y="54"/>
                  </a:cxn>
                  <a:cxn ang="0">
                    <a:pos x="0" y="80"/>
                  </a:cxn>
                  <a:cxn ang="0">
                    <a:pos x="4" y="89"/>
                  </a:cxn>
                  <a:cxn ang="0">
                    <a:pos x="13" y="96"/>
                  </a:cxn>
                  <a:cxn ang="0">
                    <a:pos x="25" y="103"/>
                  </a:cxn>
                  <a:cxn ang="0">
                    <a:pos x="42" y="107"/>
                  </a:cxn>
                  <a:cxn ang="0">
                    <a:pos x="60" y="109"/>
                  </a:cxn>
                  <a:cxn ang="0">
                    <a:pos x="79" y="107"/>
                  </a:cxn>
                  <a:cxn ang="0">
                    <a:pos x="98" y="101"/>
                  </a:cxn>
                  <a:cxn ang="0">
                    <a:pos x="115" y="90"/>
                  </a:cxn>
                  <a:cxn ang="0">
                    <a:pos x="133" y="70"/>
                  </a:cxn>
                  <a:cxn ang="0">
                    <a:pos x="139" y="53"/>
                  </a:cxn>
                  <a:cxn ang="0">
                    <a:pos x="137" y="39"/>
                  </a:cxn>
                  <a:cxn ang="0">
                    <a:pos x="130" y="25"/>
                  </a:cxn>
                  <a:cxn ang="0">
                    <a:pos x="120" y="15"/>
                  </a:cxn>
                  <a:cxn ang="0">
                    <a:pos x="110" y="9"/>
                  </a:cxn>
                  <a:cxn ang="0">
                    <a:pos x="103" y="5"/>
                  </a:cxn>
                  <a:cxn ang="0">
                    <a:pos x="100" y="5"/>
                  </a:cxn>
                </a:cxnLst>
                <a:rect l="0" t="0" r="r" b="b"/>
                <a:pathLst>
                  <a:path w="139" h="109">
                    <a:moveTo>
                      <a:pt x="100" y="5"/>
                    </a:moveTo>
                    <a:lnTo>
                      <a:pt x="82" y="1"/>
                    </a:lnTo>
                    <a:lnTo>
                      <a:pt x="63" y="0"/>
                    </a:lnTo>
                    <a:lnTo>
                      <a:pt x="45" y="2"/>
                    </a:lnTo>
                    <a:lnTo>
                      <a:pt x="29" y="8"/>
                    </a:lnTo>
                    <a:lnTo>
                      <a:pt x="15" y="18"/>
                    </a:lnTo>
                    <a:lnTo>
                      <a:pt x="5" y="32"/>
                    </a:lnTo>
                    <a:lnTo>
                      <a:pt x="0" y="54"/>
                    </a:lnTo>
                    <a:lnTo>
                      <a:pt x="0" y="80"/>
                    </a:lnTo>
                    <a:lnTo>
                      <a:pt x="4" y="89"/>
                    </a:lnTo>
                    <a:lnTo>
                      <a:pt x="13" y="96"/>
                    </a:lnTo>
                    <a:lnTo>
                      <a:pt x="25" y="103"/>
                    </a:lnTo>
                    <a:lnTo>
                      <a:pt x="42" y="107"/>
                    </a:lnTo>
                    <a:lnTo>
                      <a:pt x="60" y="109"/>
                    </a:lnTo>
                    <a:lnTo>
                      <a:pt x="79" y="107"/>
                    </a:lnTo>
                    <a:lnTo>
                      <a:pt x="98" y="101"/>
                    </a:lnTo>
                    <a:lnTo>
                      <a:pt x="115" y="90"/>
                    </a:lnTo>
                    <a:lnTo>
                      <a:pt x="133" y="70"/>
                    </a:lnTo>
                    <a:lnTo>
                      <a:pt x="139" y="53"/>
                    </a:lnTo>
                    <a:lnTo>
                      <a:pt x="137" y="39"/>
                    </a:lnTo>
                    <a:lnTo>
                      <a:pt x="130" y="25"/>
                    </a:lnTo>
                    <a:lnTo>
                      <a:pt x="120" y="15"/>
                    </a:lnTo>
                    <a:lnTo>
                      <a:pt x="110" y="9"/>
                    </a:lnTo>
                    <a:lnTo>
                      <a:pt x="103" y="5"/>
                    </a:lnTo>
                    <a:lnTo>
                      <a:pt x="100" y="5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0" name="Freeform 280"/>
              <p:cNvSpPr>
                <a:spLocks/>
              </p:cNvSpPr>
              <p:nvPr/>
            </p:nvSpPr>
            <p:spPr bwMode="auto">
              <a:xfrm>
                <a:off x="3619" y="2613"/>
                <a:ext cx="110" cy="8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5" y="62"/>
                  </a:cxn>
                  <a:cxn ang="0">
                    <a:pos x="20" y="42"/>
                  </a:cxn>
                  <a:cxn ang="0">
                    <a:pos x="29" y="30"/>
                  </a:cxn>
                  <a:cxn ang="0">
                    <a:pos x="40" y="21"/>
                  </a:cxn>
                  <a:cxn ang="0">
                    <a:pos x="54" y="16"/>
                  </a:cxn>
                  <a:cxn ang="0">
                    <a:pos x="70" y="15"/>
                  </a:cxn>
                  <a:cxn ang="0">
                    <a:pos x="87" y="15"/>
                  </a:cxn>
                  <a:cxn ang="0">
                    <a:pos x="105" y="19"/>
                  </a:cxn>
                  <a:cxn ang="0">
                    <a:pos x="110" y="7"/>
                  </a:cxn>
                  <a:cxn ang="0">
                    <a:pos x="90" y="3"/>
                  </a:cxn>
                  <a:cxn ang="0">
                    <a:pos x="70" y="0"/>
                  </a:cxn>
                  <a:cxn ang="0">
                    <a:pos x="51" y="4"/>
                  </a:cxn>
                  <a:cxn ang="0">
                    <a:pos x="32" y="11"/>
                  </a:cxn>
                  <a:cxn ang="0">
                    <a:pos x="16" y="22"/>
                  </a:cxn>
                  <a:cxn ang="0">
                    <a:pos x="5" y="38"/>
                  </a:cxn>
                  <a:cxn ang="0">
                    <a:pos x="0" y="62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5" y="88"/>
                  </a:cxn>
                </a:cxnLst>
                <a:rect l="0" t="0" r="r" b="b"/>
                <a:pathLst>
                  <a:path w="110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15" y="62"/>
                    </a:lnTo>
                    <a:lnTo>
                      <a:pt x="20" y="42"/>
                    </a:lnTo>
                    <a:lnTo>
                      <a:pt x="29" y="30"/>
                    </a:lnTo>
                    <a:lnTo>
                      <a:pt x="40" y="21"/>
                    </a:lnTo>
                    <a:lnTo>
                      <a:pt x="54" y="16"/>
                    </a:lnTo>
                    <a:lnTo>
                      <a:pt x="70" y="15"/>
                    </a:lnTo>
                    <a:lnTo>
                      <a:pt x="87" y="15"/>
                    </a:lnTo>
                    <a:lnTo>
                      <a:pt x="105" y="19"/>
                    </a:lnTo>
                    <a:lnTo>
                      <a:pt x="110" y="7"/>
                    </a:lnTo>
                    <a:lnTo>
                      <a:pt x="90" y="3"/>
                    </a:lnTo>
                    <a:lnTo>
                      <a:pt x="70" y="0"/>
                    </a:lnTo>
                    <a:lnTo>
                      <a:pt x="51" y="4"/>
                    </a:lnTo>
                    <a:lnTo>
                      <a:pt x="32" y="11"/>
                    </a:lnTo>
                    <a:lnTo>
                      <a:pt x="16" y="22"/>
                    </a:lnTo>
                    <a:lnTo>
                      <a:pt x="5" y="38"/>
                    </a:lnTo>
                    <a:lnTo>
                      <a:pt x="0" y="6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1" name="Freeform 281"/>
              <p:cNvSpPr>
                <a:spLocks/>
              </p:cNvSpPr>
              <p:nvPr/>
            </p:nvSpPr>
            <p:spPr bwMode="auto">
              <a:xfrm>
                <a:off x="3619" y="2701"/>
                <a:ext cx="129" cy="36"/>
              </a:xfrm>
              <a:custGeom>
                <a:avLst/>
                <a:gdLst/>
                <a:ahLst/>
                <a:cxnLst>
                  <a:cxn ang="0">
                    <a:pos x="116" y="6"/>
                  </a:cxn>
                  <a:cxn ang="0">
                    <a:pos x="116" y="6"/>
                  </a:cxn>
                  <a:cxn ang="0">
                    <a:pos x="101" y="15"/>
                  </a:cxn>
                  <a:cxn ang="0">
                    <a:pos x="85" y="21"/>
                  </a:cxn>
                  <a:cxn ang="0">
                    <a:pos x="67" y="22"/>
                  </a:cxn>
                  <a:cxn ang="0">
                    <a:pos x="50" y="21"/>
                  </a:cxn>
                  <a:cxn ang="0">
                    <a:pos x="36" y="17"/>
                  </a:cxn>
                  <a:cxn ang="0">
                    <a:pos x="25" y="11"/>
                  </a:cxn>
                  <a:cxn ang="0">
                    <a:pos x="17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5" y="12"/>
                  </a:cxn>
                  <a:cxn ang="0">
                    <a:pos x="15" y="21"/>
                  </a:cxn>
                  <a:cxn ang="0">
                    <a:pos x="29" y="29"/>
                  </a:cxn>
                  <a:cxn ang="0">
                    <a:pos x="47" y="33"/>
                  </a:cxn>
                  <a:cxn ang="0">
                    <a:pos x="67" y="36"/>
                  </a:cxn>
                  <a:cxn ang="0">
                    <a:pos x="87" y="33"/>
                  </a:cxn>
                  <a:cxn ang="0">
                    <a:pos x="109" y="27"/>
                  </a:cxn>
                  <a:cxn ang="0">
                    <a:pos x="129" y="14"/>
                  </a:cxn>
                  <a:cxn ang="0">
                    <a:pos x="129" y="14"/>
                  </a:cxn>
                  <a:cxn ang="0">
                    <a:pos x="116" y="6"/>
                  </a:cxn>
                </a:cxnLst>
                <a:rect l="0" t="0" r="r" b="b"/>
                <a:pathLst>
                  <a:path w="129" h="36">
                    <a:moveTo>
                      <a:pt x="116" y="6"/>
                    </a:moveTo>
                    <a:lnTo>
                      <a:pt x="116" y="6"/>
                    </a:lnTo>
                    <a:lnTo>
                      <a:pt x="101" y="15"/>
                    </a:lnTo>
                    <a:lnTo>
                      <a:pt x="85" y="21"/>
                    </a:lnTo>
                    <a:lnTo>
                      <a:pt x="67" y="22"/>
                    </a:lnTo>
                    <a:lnTo>
                      <a:pt x="50" y="21"/>
                    </a:lnTo>
                    <a:lnTo>
                      <a:pt x="36" y="17"/>
                    </a:lnTo>
                    <a:lnTo>
                      <a:pt x="25" y="11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15" y="21"/>
                    </a:lnTo>
                    <a:lnTo>
                      <a:pt x="29" y="29"/>
                    </a:lnTo>
                    <a:lnTo>
                      <a:pt x="47" y="33"/>
                    </a:lnTo>
                    <a:lnTo>
                      <a:pt x="67" y="36"/>
                    </a:lnTo>
                    <a:lnTo>
                      <a:pt x="87" y="33"/>
                    </a:lnTo>
                    <a:lnTo>
                      <a:pt x="109" y="27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1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2" name="Freeform 282"/>
              <p:cNvSpPr>
                <a:spLocks/>
              </p:cNvSpPr>
              <p:nvPr/>
            </p:nvSpPr>
            <p:spPr bwMode="auto">
              <a:xfrm>
                <a:off x="3720" y="2620"/>
                <a:ext cx="53" cy="95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13" y="3"/>
                  </a:cxn>
                  <a:cxn ang="0">
                    <a:pos x="5" y="12"/>
                  </a:cxn>
                  <a:cxn ang="0">
                    <a:pos x="11" y="15"/>
                  </a:cxn>
                  <a:cxn ang="0">
                    <a:pos x="21" y="20"/>
                  </a:cxn>
                  <a:cxn ang="0">
                    <a:pos x="29" y="29"/>
                  </a:cxn>
                  <a:cxn ang="0">
                    <a:pos x="35" y="41"/>
                  </a:cxn>
                  <a:cxn ang="0">
                    <a:pos x="38" y="54"/>
                  </a:cxn>
                  <a:cxn ang="0">
                    <a:pos x="31" y="68"/>
                  </a:cxn>
                  <a:cxn ang="0">
                    <a:pos x="15" y="87"/>
                  </a:cxn>
                  <a:cxn ang="0">
                    <a:pos x="28" y="95"/>
                  </a:cxn>
                  <a:cxn ang="0">
                    <a:pos x="46" y="74"/>
                  </a:cxn>
                  <a:cxn ang="0">
                    <a:pos x="53" y="54"/>
                  </a:cxn>
                  <a:cxn ang="0">
                    <a:pos x="50" y="38"/>
                  </a:cxn>
                  <a:cxn ang="0">
                    <a:pos x="44" y="23"/>
                  </a:cxn>
                  <a:cxn ang="0">
                    <a:pos x="31" y="12"/>
                  </a:cxn>
                  <a:cxn ang="0">
                    <a:pos x="21" y="5"/>
                  </a:cxn>
                  <a:cxn ang="0">
                    <a:pos x="13" y="0"/>
                  </a:cxn>
                  <a:cxn ang="0">
                    <a:pos x="0" y="9"/>
                  </a:cxn>
                  <a:cxn ang="0">
                    <a:pos x="9" y="0"/>
                  </a:cxn>
                  <a:cxn ang="0">
                    <a:pos x="4" y="12"/>
                  </a:cxn>
                  <a:cxn ang="0">
                    <a:pos x="25" y="18"/>
                  </a:cxn>
                  <a:cxn ang="0">
                    <a:pos x="14" y="3"/>
                  </a:cxn>
                  <a:cxn ang="0">
                    <a:pos x="4" y="12"/>
                  </a:cxn>
                </a:cxnLst>
                <a:rect l="0" t="0" r="r" b="b"/>
                <a:pathLst>
                  <a:path w="53" h="95">
                    <a:moveTo>
                      <a:pt x="4" y="12"/>
                    </a:moveTo>
                    <a:lnTo>
                      <a:pt x="13" y="3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21" y="20"/>
                    </a:lnTo>
                    <a:lnTo>
                      <a:pt x="29" y="29"/>
                    </a:lnTo>
                    <a:lnTo>
                      <a:pt x="35" y="41"/>
                    </a:lnTo>
                    <a:lnTo>
                      <a:pt x="38" y="54"/>
                    </a:lnTo>
                    <a:lnTo>
                      <a:pt x="31" y="68"/>
                    </a:lnTo>
                    <a:lnTo>
                      <a:pt x="15" y="87"/>
                    </a:lnTo>
                    <a:lnTo>
                      <a:pt x="28" y="95"/>
                    </a:lnTo>
                    <a:lnTo>
                      <a:pt x="46" y="74"/>
                    </a:lnTo>
                    <a:lnTo>
                      <a:pt x="53" y="54"/>
                    </a:lnTo>
                    <a:lnTo>
                      <a:pt x="50" y="38"/>
                    </a:lnTo>
                    <a:lnTo>
                      <a:pt x="44" y="23"/>
                    </a:lnTo>
                    <a:lnTo>
                      <a:pt x="31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" y="12"/>
                    </a:lnTo>
                    <a:lnTo>
                      <a:pt x="25" y="18"/>
                    </a:lnTo>
                    <a:lnTo>
                      <a:pt x="14" y="3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3" name="Freeform 283"/>
              <p:cNvSpPr>
                <a:spLocks/>
              </p:cNvSpPr>
              <p:nvPr/>
            </p:nvSpPr>
            <p:spPr bwMode="auto">
              <a:xfrm>
                <a:off x="3638" y="2558"/>
                <a:ext cx="168" cy="108"/>
              </a:xfrm>
              <a:custGeom>
                <a:avLst/>
                <a:gdLst/>
                <a:ahLst/>
                <a:cxnLst>
                  <a:cxn ang="0">
                    <a:pos x="120" y="6"/>
                  </a:cxn>
                  <a:cxn ang="0">
                    <a:pos x="97" y="2"/>
                  </a:cxn>
                  <a:cxn ang="0">
                    <a:pos x="75" y="0"/>
                  </a:cxn>
                  <a:cxn ang="0">
                    <a:pos x="52" y="1"/>
                  </a:cxn>
                  <a:cxn ang="0">
                    <a:pos x="32" y="6"/>
                  </a:cxn>
                  <a:cxn ang="0">
                    <a:pos x="16" y="16"/>
                  </a:cxn>
                  <a:cxn ang="0">
                    <a:pos x="5" y="31"/>
                  </a:cxn>
                  <a:cxn ang="0">
                    <a:pos x="0" y="51"/>
                  </a:cxn>
                  <a:cxn ang="0">
                    <a:pos x="1" y="78"/>
                  </a:cxn>
                  <a:cxn ang="0">
                    <a:pos x="6" y="86"/>
                  </a:cxn>
                  <a:cxn ang="0">
                    <a:pos x="17" y="93"/>
                  </a:cxn>
                  <a:cxn ang="0">
                    <a:pos x="33" y="100"/>
                  </a:cxn>
                  <a:cxn ang="0">
                    <a:pos x="53" y="106"/>
                  </a:cxn>
                  <a:cxn ang="0">
                    <a:pos x="76" y="108"/>
                  </a:cxn>
                  <a:cxn ang="0">
                    <a:pos x="98" y="107"/>
                  </a:cxn>
                  <a:cxn ang="0">
                    <a:pos x="121" y="100"/>
                  </a:cxn>
                  <a:cxn ang="0">
                    <a:pos x="142" y="90"/>
                  </a:cxn>
                  <a:cxn ang="0">
                    <a:pos x="162" y="72"/>
                  </a:cxn>
                  <a:cxn ang="0">
                    <a:pos x="168" y="55"/>
                  </a:cxn>
                  <a:cxn ang="0">
                    <a:pos x="166" y="40"/>
                  </a:cxn>
                  <a:cxn ang="0">
                    <a:pos x="156" y="27"/>
                  </a:cxn>
                  <a:cxn ang="0">
                    <a:pos x="143" y="17"/>
                  </a:cxn>
                  <a:cxn ang="0">
                    <a:pos x="131" y="9"/>
                  </a:cxn>
                  <a:cxn ang="0">
                    <a:pos x="122" y="6"/>
                  </a:cxn>
                  <a:cxn ang="0">
                    <a:pos x="120" y="6"/>
                  </a:cxn>
                </a:cxnLst>
                <a:rect l="0" t="0" r="r" b="b"/>
                <a:pathLst>
                  <a:path w="168" h="108">
                    <a:moveTo>
                      <a:pt x="120" y="6"/>
                    </a:moveTo>
                    <a:lnTo>
                      <a:pt x="97" y="2"/>
                    </a:lnTo>
                    <a:lnTo>
                      <a:pt x="75" y="0"/>
                    </a:lnTo>
                    <a:lnTo>
                      <a:pt x="52" y="1"/>
                    </a:lnTo>
                    <a:lnTo>
                      <a:pt x="32" y="6"/>
                    </a:lnTo>
                    <a:lnTo>
                      <a:pt x="16" y="16"/>
                    </a:lnTo>
                    <a:lnTo>
                      <a:pt x="5" y="31"/>
                    </a:lnTo>
                    <a:lnTo>
                      <a:pt x="0" y="51"/>
                    </a:lnTo>
                    <a:lnTo>
                      <a:pt x="1" y="78"/>
                    </a:lnTo>
                    <a:lnTo>
                      <a:pt x="6" y="86"/>
                    </a:lnTo>
                    <a:lnTo>
                      <a:pt x="17" y="93"/>
                    </a:lnTo>
                    <a:lnTo>
                      <a:pt x="33" y="100"/>
                    </a:lnTo>
                    <a:lnTo>
                      <a:pt x="53" y="106"/>
                    </a:lnTo>
                    <a:lnTo>
                      <a:pt x="76" y="108"/>
                    </a:lnTo>
                    <a:lnTo>
                      <a:pt x="98" y="107"/>
                    </a:lnTo>
                    <a:lnTo>
                      <a:pt x="121" y="100"/>
                    </a:lnTo>
                    <a:lnTo>
                      <a:pt x="142" y="90"/>
                    </a:lnTo>
                    <a:lnTo>
                      <a:pt x="162" y="72"/>
                    </a:lnTo>
                    <a:lnTo>
                      <a:pt x="168" y="55"/>
                    </a:lnTo>
                    <a:lnTo>
                      <a:pt x="166" y="40"/>
                    </a:lnTo>
                    <a:lnTo>
                      <a:pt x="156" y="27"/>
                    </a:lnTo>
                    <a:lnTo>
                      <a:pt x="143" y="17"/>
                    </a:lnTo>
                    <a:lnTo>
                      <a:pt x="131" y="9"/>
                    </a:lnTo>
                    <a:lnTo>
                      <a:pt x="122" y="6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4" name="Freeform 284"/>
              <p:cNvSpPr>
                <a:spLocks/>
              </p:cNvSpPr>
              <p:nvPr/>
            </p:nvSpPr>
            <p:spPr bwMode="auto">
              <a:xfrm>
                <a:off x="3630" y="2551"/>
                <a:ext cx="129" cy="86"/>
              </a:xfrm>
              <a:custGeom>
                <a:avLst/>
                <a:gdLst/>
                <a:ahLst/>
                <a:cxnLst>
                  <a:cxn ang="0">
                    <a:pos x="16" y="84"/>
                  </a:cxn>
                  <a:cxn ang="0">
                    <a:pos x="16" y="84"/>
                  </a:cxn>
                  <a:cxn ang="0">
                    <a:pos x="15" y="58"/>
                  </a:cxn>
                  <a:cxn ang="0">
                    <a:pos x="20" y="40"/>
                  </a:cxn>
                  <a:cxn ang="0">
                    <a:pos x="30" y="27"/>
                  </a:cxn>
                  <a:cxn ang="0">
                    <a:pos x="44" y="19"/>
                  </a:cxn>
                  <a:cxn ang="0">
                    <a:pos x="61" y="14"/>
                  </a:cxn>
                  <a:cxn ang="0">
                    <a:pos x="83" y="14"/>
                  </a:cxn>
                  <a:cxn ang="0">
                    <a:pos x="104" y="15"/>
                  </a:cxn>
                  <a:cxn ang="0">
                    <a:pos x="126" y="19"/>
                  </a:cxn>
                  <a:cxn ang="0">
                    <a:pos x="129" y="7"/>
                  </a:cxn>
                  <a:cxn ang="0">
                    <a:pos x="106" y="3"/>
                  </a:cxn>
                  <a:cxn ang="0">
                    <a:pos x="83" y="0"/>
                  </a:cxn>
                  <a:cxn ang="0">
                    <a:pos x="59" y="2"/>
                  </a:cxn>
                  <a:cxn ang="0">
                    <a:pos x="36" y="7"/>
                  </a:cxn>
                  <a:cxn ang="0">
                    <a:pos x="18" y="18"/>
                  </a:cxn>
                  <a:cxn ang="0">
                    <a:pos x="5" y="36"/>
                  </a:cxn>
                  <a:cxn ang="0">
                    <a:pos x="0" y="58"/>
                  </a:cxn>
                  <a:cxn ang="0">
                    <a:pos x="1" y="86"/>
                  </a:cxn>
                  <a:cxn ang="0">
                    <a:pos x="1" y="86"/>
                  </a:cxn>
                  <a:cxn ang="0">
                    <a:pos x="16" y="84"/>
                  </a:cxn>
                </a:cxnLst>
                <a:rect l="0" t="0" r="r" b="b"/>
                <a:pathLst>
                  <a:path w="129" h="86">
                    <a:moveTo>
                      <a:pt x="16" y="84"/>
                    </a:moveTo>
                    <a:lnTo>
                      <a:pt x="16" y="84"/>
                    </a:lnTo>
                    <a:lnTo>
                      <a:pt x="15" y="58"/>
                    </a:lnTo>
                    <a:lnTo>
                      <a:pt x="20" y="40"/>
                    </a:lnTo>
                    <a:lnTo>
                      <a:pt x="30" y="27"/>
                    </a:lnTo>
                    <a:lnTo>
                      <a:pt x="44" y="19"/>
                    </a:lnTo>
                    <a:lnTo>
                      <a:pt x="61" y="14"/>
                    </a:lnTo>
                    <a:lnTo>
                      <a:pt x="83" y="14"/>
                    </a:lnTo>
                    <a:lnTo>
                      <a:pt x="104" y="15"/>
                    </a:lnTo>
                    <a:lnTo>
                      <a:pt x="126" y="19"/>
                    </a:lnTo>
                    <a:lnTo>
                      <a:pt x="129" y="7"/>
                    </a:lnTo>
                    <a:lnTo>
                      <a:pt x="106" y="3"/>
                    </a:lnTo>
                    <a:lnTo>
                      <a:pt x="83" y="0"/>
                    </a:lnTo>
                    <a:lnTo>
                      <a:pt x="59" y="2"/>
                    </a:lnTo>
                    <a:lnTo>
                      <a:pt x="36" y="7"/>
                    </a:lnTo>
                    <a:lnTo>
                      <a:pt x="18" y="18"/>
                    </a:lnTo>
                    <a:lnTo>
                      <a:pt x="5" y="36"/>
                    </a:lnTo>
                    <a:lnTo>
                      <a:pt x="0" y="58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5" name="Freeform 285"/>
              <p:cNvSpPr>
                <a:spLocks/>
              </p:cNvSpPr>
              <p:nvPr/>
            </p:nvSpPr>
            <p:spPr bwMode="auto">
              <a:xfrm>
                <a:off x="3631" y="2635"/>
                <a:ext cx="154" cy="38"/>
              </a:xfrm>
              <a:custGeom>
                <a:avLst/>
                <a:gdLst/>
                <a:ahLst/>
                <a:cxnLst>
                  <a:cxn ang="0">
                    <a:pos x="144" y="8"/>
                  </a:cxn>
                  <a:cxn ang="0">
                    <a:pos x="144" y="8"/>
                  </a:cxn>
                  <a:cxn ang="0">
                    <a:pos x="125" y="17"/>
                  </a:cxn>
                  <a:cxn ang="0">
                    <a:pos x="104" y="23"/>
                  </a:cxn>
                  <a:cxn ang="0">
                    <a:pos x="83" y="23"/>
                  </a:cxn>
                  <a:cxn ang="0">
                    <a:pos x="62" y="22"/>
                  </a:cxn>
                  <a:cxn ang="0">
                    <a:pos x="43" y="17"/>
                  </a:cxn>
                  <a:cxn ang="0">
                    <a:pos x="28" y="11"/>
                  </a:cxn>
                  <a:cxn ang="0">
                    <a:pos x="19" y="5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7" y="13"/>
                  </a:cxn>
                  <a:cxn ang="0">
                    <a:pos x="20" y="21"/>
                  </a:cxn>
                  <a:cxn ang="0">
                    <a:pos x="38" y="30"/>
                  </a:cxn>
                  <a:cxn ang="0">
                    <a:pos x="59" y="35"/>
                  </a:cxn>
                  <a:cxn ang="0">
                    <a:pos x="83" y="38"/>
                  </a:cxn>
                  <a:cxn ang="0">
                    <a:pos x="107" y="36"/>
                  </a:cxn>
                  <a:cxn ang="0">
                    <a:pos x="130" y="30"/>
                  </a:cxn>
                  <a:cxn ang="0">
                    <a:pos x="154" y="18"/>
                  </a:cxn>
                  <a:cxn ang="0">
                    <a:pos x="154" y="18"/>
                  </a:cxn>
                  <a:cxn ang="0">
                    <a:pos x="144" y="8"/>
                  </a:cxn>
                </a:cxnLst>
                <a:rect l="0" t="0" r="r" b="b"/>
                <a:pathLst>
                  <a:path w="154" h="38">
                    <a:moveTo>
                      <a:pt x="144" y="8"/>
                    </a:moveTo>
                    <a:lnTo>
                      <a:pt x="144" y="8"/>
                    </a:lnTo>
                    <a:lnTo>
                      <a:pt x="125" y="17"/>
                    </a:lnTo>
                    <a:lnTo>
                      <a:pt x="104" y="23"/>
                    </a:lnTo>
                    <a:lnTo>
                      <a:pt x="83" y="23"/>
                    </a:lnTo>
                    <a:lnTo>
                      <a:pt x="62" y="22"/>
                    </a:lnTo>
                    <a:lnTo>
                      <a:pt x="43" y="17"/>
                    </a:lnTo>
                    <a:lnTo>
                      <a:pt x="28" y="11"/>
                    </a:lnTo>
                    <a:lnTo>
                      <a:pt x="19" y="5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7" y="13"/>
                    </a:lnTo>
                    <a:lnTo>
                      <a:pt x="20" y="21"/>
                    </a:lnTo>
                    <a:lnTo>
                      <a:pt x="38" y="30"/>
                    </a:lnTo>
                    <a:lnTo>
                      <a:pt x="59" y="35"/>
                    </a:lnTo>
                    <a:lnTo>
                      <a:pt x="83" y="38"/>
                    </a:lnTo>
                    <a:lnTo>
                      <a:pt x="107" y="36"/>
                    </a:lnTo>
                    <a:lnTo>
                      <a:pt x="130" y="30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4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6" name="Freeform 286"/>
              <p:cNvSpPr>
                <a:spLocks/>
              </p:cNvSpPr>
              <p:nvPr/>
            </p:nvSpPr>
            <p:spPr bwMode="auto">
              <a:xfrm>
                <a:off x="3751" y="2558"/>
                <a:ext cx="63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3"/>
                  </a:cxn>
                  <a:cxn ang="0">
                    <a:pos x="7" y="12"/>
                  </a:cxn>
                  <a:cxn ang="0">
                    <a:pos x="14" y="16"/>
                  </a:cxn>
                  <a:cxn ang="0">
                    <a:pos x="25" y="22"/>
                  </a:cxn>
                  <a:cxn ang="0">
                    <a:pos x="37" y="31"/>
                  </a:cxn>
                  <a:cxn ang="0">
                    <a:pos x="45" y="42"/>
                  </a:cxn>
                  <a:cxn ang="0">
                    <a:pos x="48" y="55"/>
                  </a:cxn>
                  <a:cxn ang="0">
                    <a:pos x="43" y="69"/>
                  </a:cxn>
                  <a:cxn ang="0">
                    <a:pos x="24" y="85"/>
                  </a:cxn>
                  <a:cxn ang="0">
                    <a:pos x="34" y="95"/>
                  </a:cxn>
                  <a:cxn ang="0">
                    <a:pos x="55" y="75"/>
                  </a:cxn>
                  <a:cxn ang="0">
                    <a:pos x="63" y="55"/>
                  </a:cxn>
                  <a:cxn ang="0">
                    <a:pos x="60" y="38"/>
                  </a:cxn>
                  <a:cxn ang="0">
                    <a:pos x="49" y="23"/>
                  </a:cxn>
                  <a:cxn ang="0">
                    <a:pos x="35" y="11"/>
                  </a:cxn>
                  <a:cxn ang="0">
                    <a:pos x="22" y="3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7" y="19"/>
                  </a:cxn>
                  <a:cxn ang="0">
                    <a:pos x="13" y="3"/>
                  </a:cxn>
                  <a:cxn ang="0">
                    <a:pos x="5" y="12"/>
                  </a:cxn>
                </a:cxnLst>
                <a:rect l="0" t="0" r="r" b="b"/>
                <a:pathLst>
                  <a:path w="63" h="95">
                    <a:moveTo>
                      <a:pt x="5" y="12"/>
                    </a:moveTo>
                    <a:lnTo>
                      <a:pt x="13" y="3"/>
                    </a:lnTo>
                    <a:lnTo>
                      <a:pt x="7" y="12"/>
                    </a:lnTo>
                    <a:lnTo>
                      <a:pt x="14" y="16"/>
                    </a:lnTo>
                    <a:lnTo>
                      <a:pt x="25" y="22"/>
                    </a:lnTo>
                    <a:lnTo>
                      <a:pt x="37" y="31"/>
                    </a:lnTo>
                    <a:lnTo>
                      <a:pt x="45" y="42"/>
                    </a:lnTo>
                    <a:lnTo>
                      <a:pt x="48" y="55"/>
                    </a:lnTo>
                    <a:lnTo>
                      <a:pt x="43" y="69"/>
                    </a:lnTo>
                    <a:lnTo>
                      <a:pt x="24" y="85"/>
                    </a:lnTo>
                    <a:lnTo>
                      <a:pt x="34" y="95"/>
                    </a:lnTo>
                    <a:lnTo>
                      <a:pt x="55" y="75"/>
                    </a:lnTo>
                    <a:lnTo>
                      <a:pt x="63" y="55"/>
                    </a:lnTo>
                    <a:lnTo>
                      <a:pt x="60" y="38"/>
                    </a:lnTo>
                    <a:lnTo>
                      <a:pt x="49" y="23"/>
                    </a:lnTo>
                    <a:lnTo>
                      <a:pt x="35" y="11"/>
                    </a:lnTo>
                    <a:lnTo>
                      <a:pt x="22" y="3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7" y="19"/>
                    </a:lnTo>
                    <a:lnTo>
                      <a:pt x="13" y="3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Freeform 287"/>
              <p:cNvSpPr>
                <a:spLocks/>
              </p:cNvSpPr>
              <p:nvPr/>
            </p:nvSpPr>
            <p:spPr bwMode="auto">
              <a:xfrm>
                <a:off x="3656" y="2486"/>
                <a:ext cx="207" cy="106"/>
              </a:xfrm>
              <a:custGeom>
                <a:avLst/>
                <a:gdLst/>
                <a:ahLst/>
                <a:cxnLst>
                  <a:cxn ang="0">
                    <a:pos x="145" y="8"/>
                  </a:cxn>
                  <a:cxn ang="0">
                    <a:pos x="118" y="3"/>
                  </a:cxn>
                  <a:cxn ang="0">
                    <a:pos x="89" y="0"/>
                  </a:cxn>
                  <a:cxn ang="0">
                    <a:pos x="63" y="1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5" y="28"/>
                  </a:cxn>
                  <a:cxn ang="0">
                    <a:pos x="0" y="48"/>
                  </a:cxn>
                  <a:cxn ang="0">
                    <a:pos x="3" y="74"/>
                  </a:cxn>
                  <a:cxn ang="0">
                    <a:pos x="9" y="82"/>
                  </a:cxn>
                  <a:cxn ang="0">
                    <a:pos x="24" y="91"/>
                  </a:cxn>
                  <a:cxn ang="0">
                    <a:pos x="44" y="98"/>
                  </a:cxn>
                  <a:cxn ang="0">
                    <a:pos x="69" y="103"/>
                  </a:cxn>
                  <a:cxn ang="0">
                    <a:pos x="95" y="106"/>
                  </a:cxn>
                  <a:cxn ang="0">
                    <a:pos x="123" y="106"/>
                  </a:cxn>
                  <a:cxn ang="0">
                    <a:pos x="150" y="102"/>
                  </a:cxn>
                  <a:cxn ang="0">
                    <a:pos x="175" y="92"/>
                  </a:cxn>
                  <a:cxn ang="0">
                    <a:pos x="199" y="74"/>
                  </a:cxn>
                  <a:cxn ang="0">
                    <a:pos x="207" y="58"/>
                  </a:cxn>
                  <a:cxn ang="0">
                    <a:pos x="203" y="43"/>
                  </a:cxn>
                  <a:cxn ang="0">
                    <a:pos x="190" y="29"/>
                  </a:cxn>
                  <a:cxn ang="0">
                    <a:pos x="175" y="19"/>
                  </a:cxn>
                  <a:cxn ang="0">
                    <a:pos x="159" y="12"/>
                  </a:cxn>
                  <a:cxn ang="0">
                    <a:pos x="148" y="8"/>
                  </a:cxn>
                  <a:cxn ang="0">
                    <a:pos x="145" y="8"/>
                  </a:cxn>
                </a:cxnLst>
                <a:rect l="0" t="0" r="r" b="b"/>
                <a:pathLst>
                  <a:path w="207" h="106">
                    <a:moveTo>
                      <a:pt x="145" y="8"/>
                    </a:moveTo>
                    <a:lnTo>
                      <a:pt x="118" y="3"/>
                    </a:lnTo>
                    <a:lnTo>
                      <a:pt x="89" y="0"/>
                    </a:lnTo>
                    <a:lnTo>
                      <a:pt x="63" y="1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5" y="28"/>
                    </a:lnTo>
                    <a:lnTo>
                      <a:pt x="0" y="48"/>
                    </a:lnTo>
                    <a:lnTo>
                      <a:pt x="3" y="74"/>
                    </a:lnTo>
                    <a:lnTo>
                      <a:pt x="9" y="82"/>
                    </a:lnTo>
                    <a:lnTo>
                      <a:pt x="24" y="91"/>
                    </a:lnTo>
                    <a:lnTo>
                      <a:pt x="44" y="98"/>
                    </a:lnTo>
                    <a:lnTo>
                      <a:pt x="69" y="103"/>
                    </a:lnTo>
                    <a:lnTo>
                      <a:pt x="95" y="106"/>
                    </a:lnTo>
                    <a:lnTo>
                      <a:pt x="123" y="106"/>
                    </a:lnTo>
                    <a:lnTo>
                      <a:pt x="150" y="102"/>
                    </a:lnTo>
                    <a:lnTo>
                      <a:pt x="175" y="92"/>
                    </a:lnTo>
                    <a:lnTo>
                      <a:pt x="199" y="74"/>
                    </a:lnTo>
                    <a:lnTo>
                      <a:pt x="207" y="58"/>
                    </a:lnTo>
                    <a:lnTo>
                      <a:pt x="203" y="43"/>
                    </a:lnTo>
                    <a:lnTo>
                      <a:pt x="190" y="29"/>
                    </a:lnTo>
                    <a:lnTo>
                      <a:pt x="175" y="19"/>
                    </a:lnTo>
                    <a:lnTo>
                      <a:pt x="159" y="12"/>
                    </a:lnTo>
                    <a:lnTo>
                      <a:pt x="148" y="8"/>
                    </a:lnTo>
                    <a:lnTo>
                      <a:pt x="145" y="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8" name="Freeform 288"/>
              <p:cNvSpPr>
                <a:spLocks/>
              </p:cNvSpPr>
              <p:nvPr/>
            </p:nvSpPr>
            <p:spPr bwMode="auto">
              <a:xfrm>
                <a:off x="3649" y="2479"/>
                <a:ext cx="154" cy="82"/>
              </a:xfrm>
              <a:custGeom>
                <a:avLst/>
                <a:gdLst/>
                <a:ahLst/>
                <a:cxnLst>
                  <a:cxn ang="0">
                    <a:pos x="17" y="80"/>
                  </a:cxn>
                  <a:cxn ang="0">
                    <a:pos x="17" y="80"/>
                  </a:cxn>
                  <a:cxn ang="0">
                    <a:pos x="15" y="55"/>
                  </a:cxn>
                  <a:cxn ang="0">
                    <a:pos x="20" y="37"/>
                  </a:cxn>
                  <a:cxn ang="0">
                    <a:pos x="31" y="26"/>
                  </a:cxn>
                  <a:cxn ang="0">
                    <a:pos x="49" y="18"/>
                  </a:cxn>
                  <a:cxn ang="0">
                    <a:pos x="70" y="14"/>
                  </a:cxn>
                  <a:cxn ang="0">
                    <a:pos x="96" y="13"/>
                  </a:cxn>
                  <a:cxn ang="0">
                    <a:pos x="124" y="16"/>
                  </a:cxn>
                  <a:cxn ang="0">
                    <a:pos x="151" y="21"/>
                  </a:cxn>
                  <a:cxn ang="0">
                    <a:pos x="154" y="9"/>
                  </a:cxn>
                  <a:cxn ang="0">
                    <a:pos x="126" y="3"/>
                  </a:cxn>
                  <a:cxn ang="0">
                    <a:pos x="96" y="0"/>
                  </a:cxn>
                  <a:cxn ang="0">
                    <a:pos x="70" y="1"/>
                  </a:cxn>
                  <a:cxn ang="0">
                    <a:pos x="44" y="6"/>
                  </a:cxn>
                  <a:cxn ang="0">
                    <a:pos x="21" y="16"/>
                  </a:cxn>
                  <a:cxn ang="0">
                    <a:pos x="5" y="33"/>
                  </a:cxn>
                  <a:cxn ang="0">
                    <a:pos x="0" y="55"/>
                  </a:cxn>
                  <a:cxn ang="0">
                    <a:pos x="2" y="82"/>
                  </a:cxn>
                  <a:cxn ang="0">
                    <a:pos x="2" y="82"/>
                  </a:cxn>
                  <a:cxn ang="0">
                    <a:pos x="17" y="80"/>
                  </a:cxn>
                </a:cxnLst>
                <a:rect l="0" t="0" r="r" b="b"/>
                <a:pathLst>
                  <a:path w="154" h="82">
                    <a:moveTo>
                      <a:pt x="17" y="80"/>
                    </a:moveTo>
                    <a:lnTo>
                      <a:pt x="17" y="80"/>
                    </a:lnTo>
                    <a:lnTo>
                      <a:pt x="15" y="55"/>
                    </a:lnTo>
                    <a:lnTo>
                      <a:pt x="20" y="37"/>
                    </a:lnTo>
                    <a:lnTo>
                      <a:pt x="31" y="26"/>
                    </a:lnTo>
                    <a:lnTo>
                      <a:pt x="49" y="18"/>
                    </a:lnTo>
                    <a:lnTo>
                      <a:pt x="70" y="14"/>
                    </a:lnTo>
                    <a:lnTo>
                      <a:pt x="96" y="13"/>
                    </a:lnTo>
                    <a:lnTo>
                      <a:pt x="124" y="16"/>
                    </a:lnTo>
                    <a:lnTo>
                      <a:pt x="151" y="21"/>
                    </a:lnTo>
                    <a:lnTo>
                      <a:pt x="154" y="9"/>
                    </a:lnTo>
                    <a:lnTo>
                      <a:pt x="126" y="3"/>
                    </a:lnTo>
                    <a:lnTo>
                      <a:pt x="96" y="0"/>
                    </a:lnTo>
                    <a:lnTo>
                      <a:pt x="70" y="1"/>
                    </a:lnTo>
                    <a:lnTo>
                      <a:pt x="44" y="6"/>
                    </a:lnTo>
                    <a:lnTo>
                      <a:pt x="21" y="16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17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9" name="Freeform 289"/>
              <p:cNvSpPr>
                <a:spLocks/>
              </p:cNvSpPr>
              <p:nvPr/>
            </p:nvSpPr>
            <p:spPr bwMode="auto">
              <a:xfrm>
                <a:off x="3651" y="2559"/>
                <a:ext cx="184" cy="39"/>
              </a:xfrm>
              <a:custGeom>
                <a:avLst/>
                <a:gdLst/>
                <a:ahLst/>
                <a:cxnLst>
                  <a:cxn ang="0">
                    <a:pos x="177" y="14"/>
                  </a:cxn>
                  <a:cxn ang="0">
                    <a:pos x="177" y="14"/>
                  </a:cxn>
                  <a:cxn ang="0">
                    <a:pos x="153" y="23"/>
                  </a:cxn>
                  <a:cxn ang="0">
                    <a:pos x="128" y="27"/>
                  </a:cxn>
                  <a:cxn ang="0">
                    <a:pos x="100" y="27"/>
                  </a:cxn>
                  <a:cxn ang="0">
                    <a:pos x="75" y="24"/>
                  </a:cxn>
                  <a:cxn ang="0">
                    <a:pos x="52" y="19"/>
                  </a:cxn>
                  <a:cxn ang="0">
                    <a:pos x="33" y="11"/>
                  </a:cxn>
                  <a:cxn ang="0">
                    <a:pos x="19" y="4"/>
                  </a:cxn>
                  <a:cxn ang="0">
                    <a:pos x="15" y="0"/>
                  </a:cxn>
                  <a:cxn ang="0">
                    <a:pos x="0" y="2"/>
                  </a:cxn>
                  <a:cxn ang="0">
                    <a:pos x="9" y="15"/>
                  </a:cxn>
                  <a:cxn ang="0">
                    <a:pos x="25" y="24"/>
                  </a:cxn>
                  <a:cxn ang="0">
                    <a:pos x="47" y="31"/>
                  </a:cxn>
                  <a:cxn ang="0">
                    <a:pos x="73" y="36"/>
                  </a:cxn>
                  <a:cxn ang="0">
                    <a:pos x="100" y="39"/>
                  </a:cxn>
                  <a:cxn ang="0">
                    <a:pos x="128" y="39"/>
                  </a:cxn>
                  <a:cxn ang="0">
                    <a:pos x="158" y="35"/>
                  </a:cxn>
                  <a:cxn ang="0">
                    <a:pos x="184" y="24"/>
                  </a:cxn>
                  <a:cxn ang="0">
                    <a:pos x="184" y="24"/>
                  </a:cxn>
                  <a:cxn ang="0">
                    <a:pos x="177" y="14"/>
                  </a:cxn>
                </a:cxnLst>
                <a:rect l="0" t="0" r="r" b="b"/>
                <a:pathLst>
                  <a:path w="184" h="39">
                    <a:moveTo>
                      <a:pt x="177" y="14"/>
                    </a:moveTo>
                    <a:lnTo>
                      <a:pt x="177" y="14"/>
                    </a:lnTo>
                    <a:lnTo>
                      <a:pt x="153" y="23"/>
                    </a:lnTo>
                    <a:lnTo>
                      <a:pt x="128" y="27"/>
                    </a:lnTo>
                    <a:lnTo>
                      <a:pt x="100" y="27"/>
                    </a:lnTo>
                    <a:lnTo>
                      <a:pt x="75" y="24"/>
                    </a:lnTo>
                    <a:lnTo>
                      <a:pt x="52" y="19"/>
                    </a:lnTo>
                    <a:lnTo>
                      <a:pt x="33" y="11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9" y="15"/>
                    </a:lnTo>
                    <a:lnTo>
                      <a:pt x="25" y="24"/>
                    </a:lnTo>
                    <a:lnTo>
                      <a:pt x="47" y="31"/>
                    </a:lnTo>
                    <a:lnTo>
                      <a:pt x="73" y="36"/>
                    </a:lnTo>
                    <a:lnTo>
                      <a:pt x="100" y="39"/>
                    </a:lnTo>
                    <a:lnTo>
                      <a:pt x="128" y="39"/>
                    </a:lnTo>
                    <a:lnTo>
                      <a:pt x="158" y="35"/>
                    </a:lnTo>
                    <a:lnTo>
                      <a:pt x="184" y="24"/>
                    </a:lnTo>
                    <a:lnTo>
                      <a:pt x="184" y="24"/>
                    </a:lnTo>
                    <a:lnTo>
                      <a:pt x="17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0" name="Freeform 290"/>
              <p:cNvSpPr>
                <a:spLocks/>
              </p:cNvSpPr>
              <p:nvPr/>
            </p:nvSpPr>
            <p:spPr bwMode="auto">
              <a:xfrm>
                <a:off x="3795" y="2488"/>
                <a:ext cx="75" cy="95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13" y="2"/>
                  </a:cxn>
                  <a:cxn ang="0">
                    <a:pos x="6" y="12"/>
                  </a:cxn>
                  <a:cxn ang="0">
                    <a:pos x="16" y="16"/>
                  </a:cxn>
                  <a:cxn ang="0">
                    <a:pos x="33" y="22"/>
                  </a:cxn>
                  <a:cxn ang="0">
                    <a:pos x="45" y="31"/>
                  </a:cxn>
                  <a:cxn ang="0">
                    <a:pos x="56" y="43"/>
                  </a:cxn>
                  <a:cxn ang="0">
                    <a:pos x="60" y="56"/>
                  </a:cxn>
                  <a:cxn ang="0">
                    <a:pos x="54" y="68"/>
                  </a:cxn>
                  <a:cxn ang="0">
                    <a:pos x="33" y="85"/>
                  </a:cxn>
                  <a:cxn ang="0">
                    <a:pos x="40" y="95"/>
                  </a:cxn>
                  <a:cxn ang="0">
                    <a:pos x="66" y="76"/>
                  </a:cxn>
                  <a:cxn ang="0">
                    <a:pos x="75" y="56"/>
                  </a:cxn>
                  <a:cxn ang="0">
                    <a:pos x="71" y="38"/>
                  </a:cxn>
                  <a:cxn ang="0">
                    <a:pos x="58" y="23"/>
                  </a:cxn>
                  <a:cxn ang="0">
                    <a:pos x="40" y="12"/>
                  </a:cxn>
                  <a:cxn ang="0">
                    <a:pos x="24" y="4"/>
                  </a:cxn>
                  <a:cxn ang="0">
                    <a:pos x="11" y="0"/>
                  </a:cxn>
                  <a:cxn ang="0">
                    <a:pos x="0" y="10"/>
                  </a:cxn>
                  <a:cxn ang="0">
                    <a:pos x="8" y="0"/>
                  </a:cxn>
                  <a:cxn ang="0">
                    <a:pos x="5" y="12"/>
                  </a:cxn>
                  <a:cxn ang="0">
                    <a:pos x="29" y="18"/>
                  </a:cxn>
                  <a:cxn ang="0">
                    <a:pos x="13" y="2"/>
                  </a:cxn>
                  <a:cxn ang="0">
                    <a:pos x="5" y="12"/>
                  </a:cxn>
                </a:cxnLst>
                <a:rect l="0" t="0" r="r" b="b"/>
                <a:pathLst>
                  <a:path w="75" h="95">
                    <a:moveTo>
                      <a:pt x="5" y="12"/>
                    </a:moveTo>
                    <a:lnTo>
                      <a:pt x="13" y="2"/>
                    </a:lnTo>
                    <a:lnTo>
                      <a:pt x="6" y="12"/>
                    </a:lnTo>
                    <a:lnTo>
                      <a:pt x="16" y="16"/>
                    </a:lnTo>
                    <a:lnTo>
                      <a:pt x="33" y="22"/>
                    </a:lnTo>
                    <a:lnTo>
                      <a:pt x="45" y="31"/>
                    </a:lnTo>
                    <a:lnTo>
                      <a:pt x="56" y="43"/>
                    </a:lnTo>
                    <a:lnTo>
                      <a:pt x="60" y="56"/>
                    </a:lnTo>
                    <a:lnTo>
                      <a:pt x="54" y="68"/>
                    </a:lnTo>
                    <a:lnTo>
                      <a:pt x="33" y="85"/>
                    </a:lnTo>
                    <a:lnTo>
                      <a:pt x="40" y="95"/>
                    </a:lnTo>
                    <a:lnTo>
                      <a:pt x="66" y="76"/>
                    </a:lnTo>
                    <a:lnTo>
                      <a:pt x="75" y="56"/>
                    </a:lnTo>
                    <a:lnTo>
                      <a:pt x="71" y="38"/>
                    </a:lnTo>
                    <a:lnTo>
                      <a:pt x="58" y="23"/>
                    </a:lnTo>
                    <a:lnTo>
                      <a:pt x="40" y="12"/>
                    </a:lnTo>
                    <a:lnTo>
                      <a:pt x="24" y="4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5" y="12"/>
                    </a:lnTo>
                    <a:lnTo>
                      <a:pt x="29" y="18"/>
                    </a:lnTo>
                    <a:lnTo>
                      <a:pt x="13" y="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1" name="Freeform 291"/>
              <p:cNvSpPr>
                <a:spLocks/>
              </p:cNvSpPr>
              <p:nvPr/>
            </p:nvSpPr>
            <p:spPr bwMode="auto">
              <a:xfrm>
                <a:off x="3429" y="2352"/>
                <a:ext cx="496" cy="352"/>
              </a:xfrm>
              <a:custGeom>
                <a:avLst/>
                <a:gdLst/>
                <a:ahLst/>
                <a:cxnLst>
                  <a:cxn ang="0">
                    <a:pos x="169" y="348"/>
                  </a:cxn>
                  <a:cxn ang="0">
                    <a:pos x="150" y="349"/>
                  </a:cxn>
                  <a:cxn ang="0">
                    <a:pos x="130" y="350"/>
                  </a:cxn>
                  <a:cxn ang="0">
                    <a:pos x="110" y="352"/>
                  </a:cxn>
                  <a:cxn ang="0">
                    <a:pos x="89" y="352"/>
                  </a:cxn>
                  <a:cxn ang="0">
                    <a:pos x="69" y="349"/>
                  </a:cxn>
                  <a:cxn ang="0">
                    <a:pos x="49" y="345"/>
                  </a:cxn>
                  <a:cxn ang="0">
                    <a:pos x="31" y="338"/>
                  </a:cxn>
                  <a:cxn ang="0">
                    <a:pos x="15" y="328"/>
                  </a:cxn>
                  <a:cxn ang="0">
                    <a:pos x="0" y="121"/>
                  </a:cxn>
                  <a:cxn ang="0">
                    <a:pos x="14" y="106"/>
                  </a:cxn>
                  <a:cxn ang="0">
                    <a:pos x="29" y="92"/>
                  </a:cxn>
                  <a:cxn ang="0">
                    <a:pos x="44" y="77"/>
                  </a:cxn>
                  <a:cxn ang="0">
                    <a:pos x="61" y="65"/>
                  </a:cxn>
                  <a:cxn ang="0">
                    <a:pos x="77" y="53"/>
                  </a:cxn>
                  <a:cxn ang="0">
                    <a:pos x="95" y="41"/>
                  </a:cxn>
                  <a:cxn ang="0">
                    <a:pos x="114" y="31"/>
                  </a:cxn>
                  <a:cxn ang="0">
                    <a:pos x="132" y="22"/>
                  </a:cxn>
                  <a:cxn ang="0">
                    <a:pos x="152" y="15"/>
                  </a:cxn>
                  <a:cxn ang="0">
                    <a:pos x="172" y="9"/>
                  </a:cxn>
                  <a:cxn ang="0">
                    <a:pos x="192" y="4"/>
                  </a:cxn>
                  <a:cxn ang="0">
                    <a:pos x="214" y="1"/>
                  </a:cxn>
                  <a:cxn ang="0">
                    <a:pos x="236" y="0"/>
                  </a:cxn>
                  <a:cxn ang="0">
                    <a:pos x="259" y="1"/>
                  </a:cxn>
                  <a:cxn ang="0">
                    <a:pos x="281" y="3"/>
                  </a:cxn>
                  <a:cxn ang="0">
                    <a:pos x="304" y="8"/>
                  </a:cxn>
                  <a:cxn ang="0">
                    <a:pos x="316" y="11"/>
                  </a:cxn>
                  <a:cxn ang="0">
                    <a:pos x="331" y="14"/>
                  </a:cxn>
                  <a:cxn ang="0">
                    <a:pos x="346" y="18"/>
                  </a:cxn>
                  <a:cxn ang="0">
                    <a:pos x="361" y="21"/>
                  </a:cxn>
                  <a:cxn ang="0">
                    <a:pos x="376" y="25"/>
                  </a:cxn>
                  <a:cxn ang="0">
                    <a:pos x="390" y="29"/>
                  </a:cxn>
                  <a:cxn ang="0">
                    <a:pos x="404" y="33"/>
                  </a:cxn>
                  <a:cxn ang="0">
                    <a:pos x="416" y="37"/>
                  </a:cxn>
                  <a:cxn ang="0">
                    <a:pos x="449" y="52"/>
                  </a:cxn>
                  <a:cxn ang="0">
                    <a:pos x="471" y="69"/>
                  </a:cxn>
                  <a:cxn ang="0">
                    <a:pos x="486" y="86"/>
                  </a:cxn>
                  <a:cxn ang="0">
                    <a:pos x="495" y="104"/>
                  </a:cxn>
                  <a:cxn ang="0">
                    <a:pos x="496" y="121"/>
                  </a:cxn>
                  <a:cxn ang="0">
                    <a:pos x="492" y="136"/>
                  </a:cxn>
                  <a:cxn ang="0">
                    <a:pos x="485" y="148"/>
                  </a:cxn>
                  <a:cxn ang="0">
                    <a:pos x="473" y="156"/>
                  </a:cxn>
                  <a:cxn ang="0">
                    <a:pos x="461" y="161"/>
                  </a:cxn>
                  <a:cxn ang="0">
                    <a:pos x="449" y="164"/>
                  </a:cxn>
                  <a:cxn ang="0">
                    <a:pos x="436" y="166"/>
                  </a:cxn>
                  <a:cxn ang="0">
                    <a:pos x="421" y="168"/>
                  </a:cxn>
                  <a:cxn ang="0">
                    <a:pos x="407" y="168"/>
                  </a:cxn>
                  <a:cxn ang="0">
                    <a:pos x="392" y="168"/>
                  </a:cxn>
                  <a:cxn ang="0">
                    <a:pos x="377" y="167"/>
                  </a:cxn>
                  <a:cxn ang="0">
                    <a:pos x="362" y="165"/>
                  </a:cxn>
                  <a:cxn ang="0">
                    <a:pos x="347" y="163"/>
                  </a:cxn>
                  <a:cxn ang="0">
                    <a:pos x="332" y="160"/>
                  </a:cxn>
                  <a:cxn ang="0">
                    <a:pos x="319" y="157"/>
                  </a:cxn>
                  <a:cxn ang="0">
                    <a:pos x="305" y="153"/>
                  </a:cxn>
                  <a:cxn ang="0">
                    <a:pos x="291" y="149"/>
                  </a:cxn>
                  <a:cxn ang="0">
                    <a:pos x="279" y="146"/>
                  </a:cxn>
                  <a:cxn ang="0">
                    <a:pos x="267" y="142"/>
                  </a:cxn>
                  <a:cxn ang="0">
                    <a:pos x="256" y="138"/>
                  </a:cxn>
                  <a:cxn ang="0">
                    <a:pos x="169" y="348"/>
                  </a:cxn>
                </a:cxnLst>
                <a:rect l="0" t="0" r="r" b="b"/>
                <a:pathLst>
                  <a:path w="496" h="352">
                    <a:moveTo>
                      <a:pt x="169" y="348"/>
                    </a:moveTo>
                    <a:lnTo>
                      <a:pt x="150" y="349"/>
                    </a:lnTo>
                    <a:lnTo>
                      <a:pt x="130" y="350"/>
                    </a:lnTo>
                    <a:lnTo>
                      <a:pt x="110" y="352"/>
                    </a:lnTo>
                    <a:lnTo>
                      <a:pt x="89" y="352"/>
                    </a:lnTo>
                    <a:lnTo>
                      <a:pt x="69" y="349"/>
                    </a:lnTo>
                    <a:lnTo>
                      <a:pt x="49" y="345"/>
                    </a:lnTo>
                    <a:lnTo>
                      <a:pt x="31" y="338"/>
                    </a:lnTo>
                    <a:lnTo>
                      <a:pt x="15" y="328"/>
                    </a:lnTo>
                    <a:lnTo>
                      <a:pt x="0" y="121"/>
                    </a:lnTo>
                    <a:lnTo>
                      <a:pt x="14" y="106"/>
                    </a:lnTo>
                    <a:lnTo>
                      <a:pt x="29" y="92"/>
                    </a:lnTo>
                    <a:lnTo>
                      <a:pt x="44" y="77"/>
                    </a:lnTo>
                    <a:lnTo>
                      <a:pt x="61" y="65"/>
                    </a:lnTo>
                    <a:lnTo>
                      <a:pt x="77" y="53"/>
                    </a:lnTo>
                    <a:lnTo>
                      <a:pt x="95" y="41"/>
                    </a:lnTo>
                    <a:lnTo>
                      <a:pt x="114" y="31"/>
                    </a:lnTo>
                    <a:lnTo>
                      <a:pt x="132" y="22"/>
                    </a:lnTo>
                    <a:lnTo>
                      <a:pt x="152" y="15"/>
                    </a:lnTo>
                    <a:lnTo>
                      <a:pt x="172" y="9"/>
                    </a:lnTo>
                    <a:lnTo>
                      <a:pt x="192" y="4"/>
                    </a:lnTo>
                    <a:lnTo>
                      <a:pt x="214" y="1"/>
                    </a:lnTo>
                    <a:lnTo>
                      <a:pt x="236" y="0"/>
                    </a:lnTo>
                    <a:lnTo>
                      <a:pt x="259" y="1"/>
                    </a:lnTo>
                    <a:lnTo>
                      <a:pt x="281" y="3"/>
                    </a:lnTo>
                    <a:lnTo>
                      <a:pt x="304" y="8"/>
                    </a:lnTo>
                    <a:lnTo>
                      <a:pt x="316" y="11"/>
                    </a:lnTo>
                    <a:lnTo>
                      <a:pt x="331" y="14"/>
                    </a:lnTo>
                    <a:lnTo>
                      <a:pt x="346" y="18"/>
                    </a:lnTo>
                    <a:lnTo>
                      <a:pt x="361" y="21"/>
                    </a:lnTo>
                    <a:lnTo>
                      <a:pt x="376" y="25"/>
                    </a:lnTo>
                    <a:lnTo>
                      <a:pt x="390" y="29"/>
                    </a:lnTo>
                    <a:lnTo>
                      <a:pt x="404" y="33"/>
                    </a:lnTo>
                    <a:lnTo>
                      <a:pt x="416" y="37"/>
                    </a:lnTo>
                    <a:lnTo>
                      <a:pt x="449" y="52"/>
                    </a:lnTo>
                    <a:lnTo>
                      <a:pt x="471" y="69"/>
                    </a:lnTo>
                    <a:lnTo>
                      <a:pt x="486" y="86"/>
                    </a:lnTo>
                    <a:lnTo>
                      <a:pt x="495" y="104"/>
                    </a:lnTo>
                    <a:lnTo>
                      <a:pt x="496" y="121"/>
                    </a:lnTo>
                    <a:lnTo>
                      <a:pt x="492" y="136"/>
                    </a:lnTo>
                    <a:lnTo>
                      <a:pt x="485" y="148"/>
                    </a:lnTo>
                    <a:lnTo>
                      <a:pt x="473" y="156"/>
                    </a:lnTo>
                    <a:lnTo>
                      <a:pt x="461" y="161"/>
                    </a:lnTo>
                    <a:lnTo>
                      <a:pt x="449" y="164"/>
                    </a:lnTo>
                    <a:lnTo>
                      <a:pt x="436" y="166"/>
                    </a:lnTo>
                    <a:lnTo>
                      <a:pt x="421" y="168"/>
                    </a:lnTo>
                    <a:lnTo>
                      <a:pt x="407" y="168"/>
                    </a:lnTo>
                    <a:lnTo>
                      <a:pt x="392" y="168"/>
                    </a:lnTo>
                    <a:lnTo>
                      <a:pt x="377" y="167"/>
                    </a:lnTo>
                    <a:lnTo>
                      <a:pt x="362" y="165"/>
                    </a:lnTo>
                    <a:lnTo>
                      <a:pt x="347" y="163"/>
                    </a:lnTo>
                    <a:lnTo>
                      <a:pt x="332" y="160"/>
                    </a:lnTo>
                    <a:lnTo>
                      <a:pt x="319" y="157"/>
                    </a:lnTo>
                    <a:lnTo>
                      <a:pt x="305" y="153"/>
                    </a:lnTo>
                    <a:lnTo>
                      <a:pt x="291" y="149"/>
                    </a:lnTo>
                    <a:lnTo>
                      <a:pt x="279" y="146"/>
                    </a:lnTo>
                    <a:lnTo>
                      <a:pt x="267" y="142"/>
                    </a:lnTo>
                    <a:lnTo>
                      <a:pt x="256" y="138"/>
                    </a:lnTo>
                    <a:lnTo>
                      <a:pt x="169" y="348"/>
                    </a:lnTo>
                    <a:close/>
                  </a:path>
                </a:pathLst>
              </a:custGeom>
              <a:solidFill>
                <a:srgbClr val="FFCC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2" name="Freeform 292"/>
              <p:cNvSpPr>
                <a:spLocks/>
              </p:cNvSpPr>
              <p:nvPr/>
            </p:nvSpPr>
            <p:spPr bwMode="auto">
              <a:xfrm>
                <a:off x="3436" y="2675"/>
                <a:ext cx="162" cy="3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10"/>
                  </a:cxn>
                  <a:cxn ang="0">
                    <a:pos x="20" y="20"/>
                  </a:cxn>
                  <a:cxn ang="0">
                    <a:pos x="39" y="29"/>
                  </a:cxn>
                  <a:cxn ang="0">
                    <a:pos x="60" y="33"/>
                  </a:cxn>
                  <a:cxn ang="0">
                    <a:pos x="82" y="35"/>
                  </a:cxn>
                  <a:cxn ang="0">
                    <a:pos x="103" y="36"/>
                  </a:cxn>
                  <a:cxn ang="0">
                    <a:pos x="123" y="34"/>
                  </a:cxn>
                  <a:cxn ang="0">
                    <a:pos x="143" y="33"/>
                  </a:cxn>
                  <a:cxn ang="0">
                    <a:pos x="162" y="32"/>
                  </a:cxn>
                  <a:cxn ang="0">
                    <a:pos x="162" y="19"/>
                  </a:cxn>
                  <a:cxn ang="0">
                    <a:pos x="143" y="20"/>
                  </a:cxn>
                  <a:cxn ang="0">
                    <a:pos x="123" y="21"/>
                  </a:cxn>
                  <a:cxn ang="0">
                    <a:pos x="103" y="21"/>
                  </a:cxn>
                  <a:cxn ang="0">
                    <a:pos x="82" y="22"/>
                  </a:cxn>
                  <a:cxn ang="0">
                    <a:pos x="63" y="20"/>
                  </a:cxn>
                  <a:cxn ang="0">
                    <a:pos x="44" y="16"/>
                  </a:cxn>
                  <a:cxn ang="0">
                    <a:pos x="28" y="10"/>
                  </a:cxn>
                  <a:cxn ang="0">
                    <a:pos x="13" y="0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8"/>
                  </a:cxn>
                  <a:cxn ang="0">
                    <a:pos x="3" y="10"/>
                  </a:cxn>
                  <a:cxn ang="0">
                    <a:pos x="0" y="5"/>
                  </a:cxn>
                </a:cxnLst>
                <a:rect l="0" t="0" r="r" b="b"/>
                <a:pathLst>
                  <a:path w="162" h="36">
                    <a:moveTo>
                      <a:pt x="0" y="5"/>
                    </a:moveTo>
                    <a:lnTo>
                      <a:pt x="3" y="10"/>
                    </a:lnTo>
                    <a:lnTo>
                      <a:pt x="20" y="20"/>
                    </a:lnTo>
                    <a:lnTo>
                      <a:pt x="39" y="29"/>
                    </a:lnTo>
                    <a:lnTo>
                      <a:pt x="60" y="33"/>
                    </a:lnTo>
                    <a:lnTo>
                      <a:pt x="82" y="35"/>
                    </a:lnTo>
                    <a:lnTo>
                      <a:pt x="103" y="36"/>
                    </a:lnTo>
                    <a:lnTo>
                      <a:pt x="123" y="34"/>
                    </a:lnTo>
                    <a:lnTo>
                      <a:pt x="143" y="33"/>
                    </a:lnTo>
                    <a:lnTo>
                      <a:pt x="162" y="32"/>
                    </a:lnTo>
                    <a:lnTo>
                      <a:pt x="162" y="19"/>
                    </a:lnTo>
                    <a:lnTo>
                      <a:pt x="143" y="20"/>
                    </a:lnTo>
                    <a:lnTo>
                      <a:pt x="123" y="21"/>
                    </a:lnTo>
                    <a:lnTo>
                      <a:pt x="103" y="21"/>
                    </a:lnTo>
                    <a:lnTo>
                      <a:pt x="82" y="22"/>
                    </a:lnTo>
                    <a:lnTo>
                      <a:pt x="63" y="20"/>
                    </a:lnTo>
                    <a:lnTo>
                      <a:pt x="44" y="16"/>
                    </a:lnTo>
                    <a:lnTo>
                      <a:pt x="28" y="10"/>
                    </a:lnTo>
                    <a:lnTo>
                      <a:pt x="13" y="0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3" name="Freeform 293"/>
              <p:cNvSpPr>
                <a:spLocks/>
              </p:cNvSpPr>
              <p:nvPr/>
            </p:nvSpPr>
            <p:spPr bwMode="auto">
              <a:xfrm>
                <a:off x="3420" y="2469"/>
                <a:ext cx="31" cy="2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4"/>
                  </a:cxn>
                  <a:cxn ang="0">
                    <a:pos x="16" y="211"/>
                  </a:cxn>
                  <a:cxn ang="0">
                    <a:pos x="31" y="211"/>
                  </a:cxn>
                  <a:cxn ang="0">
                    <a:pos x="16" y="4"/>
                  </a:cxn>
                  <a:cxn ang="0">
                    <a:pos x="15" y="8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1" h="211">
                    <a:moveTo>
                      <a:pt x="3" y="0"/>
                    </a:moveTo>
                    <a:lnTo>
                      <a:pt x="1" y="4"/>
                    </a:lnTo>
                    <a:lnTo>
                      <a:pt x="16" y="211"/>
                    </a:lnTo>
                    <a:lnTo>
                      <a:pt x="31" y="211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4" name="Freeform 294"/>
              <p:cNvSpPr>
                <a:spLocks/>
              </p:cNvSpPr>
              <p:nvPr/>
            </p:nvSpPr>
            <p:spPr bwMode="auto">
              <a:xfrm>
                <a:off x="3423" y="2344"/>
                <a:ext cx="312" cy="133"/>
              </a:xfrm>
              <a:custGeom>
                <a:avLst/>
                <a:gdLst/>
                <a:ahLst/>
                <a:cxnLst>
                  <a:cxn ang="0">
                    <a:pos x="312" y="10"/>
                  </a:cxn>
                  <a:cxn ang="0">
                    <a:pos x="312" y="10"/>
                  </a:cxn>
                  <a:cxn ang="0">
                    <a:pos x="288" y="4"/>
                  </a:cxn>
                  <a:cxn ang="0">
                    <a:pos x="265" y="2"/>
                  </a:cxn>
                  <a:cxn ang="0">
                    <a:pos x="242" y="0"/>
                  </a:cxn>
                  <a:cxn ang="0">
                    <a:pos x="220" y="2"/>
                  </a:cxn>
                  <a:cxn ang="0">
                    <a:pos x="197" y="5"/>
                  </a:cxn>
                  <a:cxn ang="0">
                    <a:pos x="176" y="11"/>
                  </a:cxn>
                  <a:cxn ang="0">
                    <a:pos x="156" y="17"/>
                  </a:cxn>
                  <a:cxn ang="0">
                    <a:pos x="135" y="24"/>
                  </a:cxn>
                  <a:cxn ang="0">
                    <a:pos x="116" y="34"/>
                  </a:cxn>
                  <a:cxn ang="0">
                    <a:pos x="96" y="44"/>
                  </a:cxn>
                  <a:cxn ang="0">
                    <a:pos x="78" y="56"/>
                  </a:cxn>
                  <a:cxn ang="0">
                    <a:pos x="62" y="68"/>
                  </a:cxn>
                  <a:cxn ang="0">
                    <a:pos x="45" y="81"/>
                  </a:cxn>
                  <a:cxn ang="0">
                    <a:pos x="28" y="96"/>
                  </a:cxn>
                  <a:cxn ang="0">
                    <a:pos x="13" y="110"/>
                  </a:cxn>
                  <a:cxn ang="0">
                    <a:pos x="0" y="125"/>
                  </a:cxn>
                  <a:cxn ang="0">
                    <a:pos x="12" y="133"/>
                  </a:cxn>
                  <a:cxn ang="0">
                    <a:pos x="26" y="118"/>
                  </a:cxn>
                  <a:cxn ang="0">
                    <a:pos x="41" y="104"/>
                  </a:cxn>
                  <a:cxn ang="0">
                    <a:pos x="55" y="89"/>
                  </a:cxn>
                  <a:cxn ang="0">
                    <a:pos x="72" y="78"/>
                  </a:cxn>
                  <a:cxn ang="0">
                    <a:pos x="88" y="66"/>
                  </a:cxn>
                  <a:cxn ang="0">
                    <a:pos x="106" y="55"/>
                  </a:cxn>
                  <a:cxn ang="0">
                    <a:pos x="123" y="44"/>
                  </a:cxn>
                  <a:cxn ang="0">
                    <a:pos x="142" y="36"/>
                  </a:cxn>
                  <a:cxn ang="0">
                    <a:pos x="161" y="29"/>
                  </a:cxn>
                  <a:cxn ang="0">
                    <a:pos x="181" y="23"/>
                  </a:cxn>
                  <a:cxn ang="0">
                    <a:pos x="200" y="18"/>
                  </a:cxn>
                  <a:cxn ang="0">
                    <a:pos x="220" y="15"/>
                  </a:cxn>
                  <a:cxn ang="0">
                    <a:pos x="242" y="15"/>
                  </a:cxn>
                  <a:cxn ang="0">
                    <a:pos x="265" y="15"/>
                  </a:cxn>
                  <a:cxn ang="0">
                    <a:pos x="286" y="17"/>
                  </a:cxn>
                  <a:cxn ang="0">
                    <a:pos x="307" y="22"/>
                  </a:cxn>
                  <a:cxn ang="0">
                    <a:pos x="307" y="22"/>
                  </a:cxn>
                  <a:cxn ang="0">
                    <a:pos x="312" y="10"/>
                  </a:cxn>
                </a:cxnLst>
                <a:rect l="0" t="0" r="r" b="b"/>
                <a:pathLst>
                  <a:path w="312" h="133">
                    <a:moveTo>
                      <a:pt x="312" y="10"/>
                    </a:moveTo>
                    <a:lnTo>
                      <a:pt x="312" y="10"/>
                    </a:lnTo>
                    <a:lnTo>
                      <a:pt x="288" y="4"/>
                    </a:lnTo>
                    <a:lnTo>
                      <a:pt x="265" y="2"/>
                    </a:lnTo>
                    <a:lnTo>
                      <a:pt x="242" y="0"/>
                    </a:lnTo>
                    <a:lnTo>
                      <a:pt x="220" y="2"/>
                    </a:lnTo>
                    <a:lnTo>
                      <a:pt x="197" y="5"/>
                    </a:lnTo>
                    <a:lnTo>
                      <a:pt x="176" y="11"/>
                    </a:lnTo>
                    <a:lnTo>
                      <a:pt x="156" y="17"/>
                    </a:lnTo>
                    <a:lnTo>
                      <a:pt x="135" y="24"/>
                    </a:lnTo>
                    <a:lnTo>
                      <a:pt x="116" y="34"/>
                    </a:lnTo>
                    <a:lnTo>
                      <a:pt x="96" y="44"/>
                    </a:lnTo>
                    <a:lnTo>
                      <a:pt x="78" y="56"/>
                    </a:lnTo>
                    <a:lnTo>
                      <a:pt x="62" y="68"/>
                    </a:lnTo>
                    <a:lnTo>
                      <a:pt x="45" y="81"/>
                    </a:lnTo>
                    <a:lnTo>
                      <a:pt x="28" y="96"/>
                    </a:lnTo>
                    <a:lnTo>
                      <a:pt x="13" y="110"/>
                    </a:lnTo>
                    <a:lnTo>
                      <a:pt x="0" y="125"/>
                    </a:lnTo>
                    <a:lnTo>
                      <a:pt x="12" y="133"/>
                    </a:lnTo>
                    <a:lnTo>
                      <a:pt x="26" y="118"/>
                    </a:lnTo>
                    <a:lnTo>
                      <a:pt x="41" y="104"/>
                    </a:lnTo>
                    <a:lnTo>
                      <a:pt x="55" y="89"/>
                    </a:lnTo>
                    <a:lnTo>
                      <a:pt x="72" y="78"/>
                    </a:lnTo>
                    <a:lnTo>
                      <a:pt x="88" y="66"/>
                    </a:lnTo>
                    <a:lnTo>
                      <a:pt x="106" y="55"/>
                    </a:lnTo>
                    <a:lnTo>
                      <a:pt x="123" y="44"/>
                    </a:lnTo>
                    <a:lnTo>
                      <a:pt x="142" y="36"/>
                    </a:lnTo>
                    <a:lnTo>
                      <a:pt x="161" y="29"/>
                    </a:lnTo>
                    <a:lnTo>
                      <a:pt x="181" y="23"/>
                    </a:lnTo>
                    <a:lnTo>
                      <a:pt x="200" y="18"/>
                    </a:lnTo>
                    <a:lnTo>
                      <a:pt x="220" y="15"/>
                    </a:lnTo>
                    <a:lnTo>
                      <a:pt x="242" y="15"/>
                    </a:lnTo>
                    <a:lnTo>
                      <a:pt x="265" y="15"/>
                    </a:lnTo>
                    <a:lnTo>
                      <a:pt x="286" y="17"/>
                    </a:lnTo>
                    <a:lnTo>
                      <a:pt x="307" y="22"/>
                    </a:lnTo>
                    <a:lnTo>
                      <a:pt x="307" y="22"/>
                    </a:lnTo>
                    <a:lnTo>
                      <a:pt x="3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5" name="Freeform 295"/>
              <p:cNvSpPr>
                <a:spLocks/>
              </p:cNvSpPr>
              <p:nvPr/>
            </p:nvSpPr>
            <p:spPr bwMode="auto">
              <a:xfrm>
                <a:off x="3730" y="2354"/>
                <a:ext cx="119" cy="42"/>
              </a:xfrm>
              <a:custGeom>
                <a:avLst/>
                <a:gdLst/>
                <a:ahLst/>
                <a:cxnLst>
                  <a:cxn ang="0">
                    <a:pos x="118" y="29"/>
                  </a:cxn>
                  <a:cxn ang="0">
                    <a:pos x="119" y="29"/>
                  </a:cxn>
                  <a:cxn ang="0">
                    <a:pos x="105" y="25"/>
                  </a:cxn>
                  <a:cxn ang="0">
                    <a:pos x="91" y="21"/>
                  </a:cxn>
                  <a:cxn ang="0">
                    <a:pos x="78" y="17"/>
                  </a:cxn>
                  <a:cxn ang="0">
                    <a:pos x="61" y="13"/>
                  </a:cxn>
                  <a:cxn ang="0">
                    <a:pos x="46" y="10"/>
                  </a:cxn>
                  <a:cxn ang="0">
                    <a:pos x="31" y="6"/>
                  </a:cxn>
                  <a:cxn ang="0">
                    <a:pos x="16" y="3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14" y="15"/>
                  </a:cxn>
                  <a:cxn ang="0">
                    <a:pos x="29" y="18"/>
                  </a:cxn>
                  <a:cxn ang="0">
                    <a:pos x="44" y="22"/>
                  </a:cxn>
                  <a:cxn ang="0">
                    <a:pos x="59" y="25"/>
                  </a:cxn>
                  <a:cxn ang="0">
                    <a:pos x="73" y="29"/>
                  </a:cxn>
                  <a:cxn ang="0">
                    <a:pos x="86" y="33"/>
                  </a:cxn>
                  <a:cxn ang="0">
                    <a:pos x="100" y="37"/>
                  </a:cxn>
                  <a:cxn ang="0">
                    <a:pos x="111" y="42"/>
                  </a:cxn>
                  <a:cxn ang="0">
                    <a:pos x="113" y="42"/>
                  </a:cxn>
                  <a:cxn ang="0">
                    <a:pos x="118" y="29"/>
                  </a:cxn>
                </a:cxnLst>
                <a:rect l="0" t="0" r="r" b="b"/>
                <a:pathLst>
                  <a:path w="119" h="42">
                    <a:moveTo>
                      <a:pt x="118" y="29"/>
                    </a:moveTo>
                    <a:lnTo>
                      <a:pt x="119" y="29"/>
                    </a:lnTo>
                    <a:lnTo>
                      <a:pt x="105" y="25"/>
                    </a:lnTo>
                    <a:lnTo>
                      <a:pt x="91" y="21"/>
                    </a:lnTo>
                    <a:lnTo>
                      <a:pt x="78" y="17"/>
                    </a:lnTo>
                    <a:lnTo>
                      <a:pt x="61" y="13"/>
                    </a:lnTo>
                    <a:lnTo>
                      <a:pt x="46" y="10"/>
                    </a:lnTo>
                    <a:lnTo>
                      <a:pt x="31" y="6"/>
                    </a:lnTo>
                    <a:lnTo>
                      <a:pt x="16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4" y="15"/>
                    </a:lnTo>
                    <a:lnTo>
                      <a:pt x="29" y="18"/>
                    </a:lnTo>
                    <a:lnTo>
                      <a:pt x="44" y="22"/>
                    </a:lnTo>
                    <a:lnTo>
                      <a:pt x="59" y="25"/>
                    </a:lnTo>
                    <a:lnTo>
                      <a:pt x="73" y="29"/>
                    </a:lnTo>
                    <a:lnTo>
                      <a:pt x="86" y="33"/>
                    </a:lnTo>
                    <a:lnTo>
                      <a:pt x="100" y="37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8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6" name="Freeform 296"/>
              <p:cNvSpPr>
                <a:spLocks/>
              </p:cNvSpPr>
              <p:nvPr/>
            </p:nvSpPr>
            <p:spPr bwMode="auto">
              <a:xfrm>
                <a:off x="3843" y="2383"/>
                <a:ext cx="89" cy="131"/>
              </a:xfrm>
              <a:custGeom>
                <a:avLst/>
                <a:gdLst/>
                <a:ahLst/>
                <a:cxnLst>
                  <a:cxn ang="0">
                    <a:pos x="63" y="131"/>
                  </a:cxn>
                  <a:cxn ang="0">
                    <a:pos x="63" y="131"/>
                  </a:cxn>
                  <a:cxn ang="0">
                    <a:pos x="77" y="121"/>
                  </a:cxn>
                  <a:cxn ang="0">
                    <a:pos x="86" y="107"/>
                  </a:cxn>
                  <a:cxn ang="0">
                    <a:pos x="89" y="90"/>
                  </a:cxn>
                  <a:cxn ang="0">
                    <a:pos x="88" y="72"/>
                  </a:cxn>
                  <a:cxn ang="0">
                    <a:pos x="79" y="52"/>
                  </a:cxn>
                  <a:cxn ang="0">
                    <a:pos x="63" y="34"/>
                  </a:cxn>
                  <a:cxn ang="0">
                    <a:pos x="40" y="16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30" y="26"/>
                  </a:cxn>
                  <a:cxn ang="0">
                    <a:pos x="51" y="42"/>
                  </a:cxn>
                  <a:cxn ang="0">
                    <a:pos x="64" y="59"/>
                  </a:cxn>
                  <a:cxn ang="0">
                    <a:pos x="73" y="74"/>
                  </a:cxn>
                  <a:cxn ang="0">
                    <a:pos x="74" y="90"/>
                  </a:cxn>
                  <a:cxn ang="0">
                    <a:pos x="71" y="103"/>
                  </a:cxn>
                  <a:cxn ang="0">
                    <a:pos x="64" y="113"/>
                  </a:cxn>
                  <a:cxn ang="0">
                    <a:pos x="56" y="119"/>
                  </a:cxn>
                  <a:cxn ang="0">
                    <a:pos x="56" y="119"/>
                  </a:cxn>
                  <a:cxn ang="0">
                    <a:pos x="63" y="131"/>
                  </a:cxn>
                </a:cxnLst>
                <a:rect l="0" t="0" r="r" b="b"/>
                <a:pathLst>
                  <a:path w="89" h="131">
                    <a:moveTo>
                      <a:pt x="63" y="131"/>
                    </a:moveTo>
                    <a:lnTo>
                      <a:pt x="63" y="131"/>
                    </a:lnTo>
                    <a:lnTo>
                      <a:pt x="77" y="121"/>
                    </a:lnTo>
                    <a:lnTo>
                      <a:pt x="86" y="107"/>
                    </a:lnTo>
                    <a:lnTo>
                      <a:pt x="89" y="90"/>
                    </a:lnTo>
                    <a:lnTo>
                      <a:pt x="88" y="72"/>
                    </a:lnTo>
                    <a:lnTo>
                      <a:pt x="79" y="52"/>
                    </a:lnTo>
                    <a:lnTo>
                      <a:pt x="63" y="34"/>
                    </a:lnTo>
                    <a:lnTo>
                      <a:pt x="40" y="1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30" y="26"/>
                    </a:lnTo>
                    <a:lnTo>
                      <a:pt x="51" y="42"/>
                    </a:lnTo>
                    <a:lnTo>
                      <a:pt x="64" y="59"/>
                    </a:lnTo>
                    <a:lnTo>
                      <a:pt x="73" y="74"/>
                    </a:lnTo>
                    <a:lnTo>
                      <a:pt x="74" y="90"/>
                    </a:lnTo>
                    <a:lnTo>
                      <a:pt x="71" y="103"/>
                    </a:lnTo>
                    <a:lnTo>
                      <a:pt x="64" y="113"/>
                    </a:lnTo>
                    <a:lnTo>
                      <a:pt x="56" y="119"/>
                    </a:lnTo>
                    <a:lnTo>
                      <a:pt x="56" y="119"/>
                    </a:lnTo>
                    <a:lnTo>
                      <a:pt x="63" y="1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7" name="Freeform 297"/>
              <p:cNvSpPr>
                <a:spLocks/>
              </p:cNvSpPr>
              <p:nvPr/>
            </p:nvSpPr>
            <p:spPr bwMode="auto">
              <a:xfrm>
                <a:off x="3678" y="2480"/>
                <a:ext cx="228" cy="48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6" y="20"/>
                  </a:cxn>
                  <a:cxn ang="0">
                    <a:pos x="27" y="24"/>
                  </a:cxn>
                  <a:cxn ang="0">
                    <a:pos x="40" y="27"/>
                  </a:cxn>
                  <a:cxn ang="0">
                    <a:pos x="53" y="31"/>
                  </a:cxn>
                  <a:cxn ang="0">
                    <a:pos x="67" y="35"/>
                  </a:cxn>
                  <a:cxn ang="0">
                    <a:pos x="82" y="38"/>
                  </a:cxn>
                  <a:cxn ang="0">
                    <a:pos x="97" y="41"/>
                  </a:cxn>
                  <a:cxn ang="0">
                    <a:pos x="112" y="43"/>
                  </a:cxn>
                  <a:cxn ang="0">
                    <a:pos x="128" y="45"/>
                  </a:cxn>
                  <a:cxn ang="0">
                    <a:pos x="143" y="48"/>
                  </a:cxn>
                  <a:cxn ang="0">
                    <a:pos x="158" y="48"/>
                  </a:cxn>
                  <a:cxn ang="0">
                    <a:pos x="172" y="46"/>
                  </a:cxn>
                  <a:cxn ang="0">
                    <a:pos x="188" y="44"/>
                  </a:cxn>
                  <a:cxn ang="0">
                    <a:pos x="201" y="42"/>
                  </a:cxn>
                  <a:cxn ang="0">
                    <a:pos x="215" y="39"/>
                  </a:cxn>
                  <a:cxn ang="0">
                    <a:pos x="228" y="34"/>
                  </a:cxn>
                  <a:cxn ang="0">
                    <a:pos x="221" y="22"/>
                  </a:cxn>
                  <a:cxn ang="0">
                    <a:pos x="210" y="27"/>
                  </a:cxn>
                  <a:cxn ang="0">
                    <a:pos x="198" y="30"/>
                  </a:cxn>
                  <a:cxn ang="0">
                    <a:pos x="186" y="32"/>
                  </a:cxn>
                  <a:cxn ang="0">
                    <a:pos x="172" y="34"/>
                  </a:cxn>
                  <a:cxn ang="0">
                    <a:pos x="158" y="33"/>
                  </a:cxn>
                  <a:cxn ang="0">
                    <a:pos x="143" y="33"/>
                  </a:cxn>
                  <a:cxn ang="0">
                    <a:pos x="128" y="33"/>
                  </a:cxn>
                  <a:cxn ang="0">
                    <a:pos x="115" y="31"/>
                  </a:cxn>
                  <a:cxn ang="0">
                    <a:pos x="100" y="29"/>
                  </a:cxn>
                  <a:cxn ang="0">
                    <a:pos x="85" y="26"/>
                  </a:cxn>
                  <a:cxn ang="0">
                    <a:pos x="72" y="23"/>
                  </a:cxn>
                  <a:cxn ang="0">
                    <a:pos x="58" y="19"/>
                  </a:cxn>
                  <a:cxn ang="0">
                    <a:pos x="45" y="15"/>
                  </a:cxn>
                  <a:cxn ang="0">
                    <a:pos x="32" y="12"/>
                  </a:cxn>
                  <a:cxn ang="0">
                    <a:pos x="21" y="8"/>
                  </a:cxn>
                  <a:cxn ang="0">
                    <a:pos x="10" y="4"/>
                  </a:cxn>
                  <a:cxn ang="0">
                    <a:pos x="0" y="8"/>
                  </a:cxn>
                  <a:cxn ang="0">
                    <a:pos x="10" y="4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15" y="12"/>
                  </a:cxn>
                </a:cxnLst>
                <a:rect l="0" t="0" r="r" b="b"/>
                <a:pathLst>
                  <a:path w="228" h="48">
                    <a:moveTo>
                      <a:pt x="15" y="12"/>
                    </a:moveTo>
                    <a:lnTo>
                      <a:pt x="5" y="16"/>
                    </a:lnTo>
                    <a:lnTo>
                      <a:pt x="16" y="20"/>
                    </a:lnTo>
                    <a:lnTo>
                      <a:pt x="27" y="24"/>
                    </a:lnTo>
                    <a:lnTo>
                      <a:pt x="40" y="27"/>
                    </a:lnTo>
                    <a:lnTo>
                      <a:pt x="53" y="31"/>
                    </a:lnTo>
                    <a:lnTo>
                      <a:pt x="67" y="35"/>
                    </a:lnTo>
                    <a:lnTo>
                      <a:pt x="82" y="38"/>
                    </a:lnTo>
                    <a:lnTo>
                      <a:pt x="97" y="41"/>
                    </a:lnTo>
                    <a:lnTo>
                      <a:pt x="112" y="43"/>
                    </a:lnTo>
                    <a:lnTo>
                      <a:pt x="128" y="45"/>
                    </a:lnTo>
                    <a:lnTo>
                      <a:pt x="143" y="48"/>
                    </a:lnTo>
                    <a:lnTo>
                      <a:pt x="158" y="48"/>
                    </a:lnTo>
                    <a:lnTo>
                      <a:pt x="172" y="46"/>
                    </a:lnTo>
                    <a:lnTo>
                      <a:pt x="188" y="44"/>
                    </a:lnTo>
                    <a:lnTo>
                      <a:pt x="201" y="42"/>
                    </a:lnTo>
                    <a:lnTo>
                      <a:pt x="215" y="39"/>
                    </a:lnTo>
                    <a:lnTo>
                      <a:pt x="228" y="34"/>
                    </a:lnTo>
                    <a:lnTo>
                      <a:pt x="221" y="22"/>
                    </a:lnTo>
                    <a:lnTo>
                      <a:pt x="210" y="27"/>
                    </a:lnTo>
                    <a:lnTo>
                      <a:pt x="198" y="30"/>
                    </a:lnTo>
                    <a:lnTo>
                      <a:pt x="186" y="32"/>
                    </a:lnTo>
                    <a:lnTo>
                      <a:pt x="172" y="34"/>
                    </a:lnTo>
                    <a:lnTo>
                      <a:pt x="158" y="33"/>
                    </a:lnTo>
                    <a:lnTo>
                      <a:pt x="143" y="33"/>
                    </a:lnTo>
                    <a:lnTo>
                      <a:pt x="128" y="33"/>
                    </a:lnTo>
                    <a:lnTo>
                      <a:pt x="115" y="31"/>
                    </a:lnTo>
                    <a:lnTo>
                      <a:pt x="100" y="29"/>
                    </a:lnTo>
                    <a:lnTo>
                      <a:pt x="85" y="26"/>
                    </a:lnTo>
                    <a:lnTo>
                      <a:pt x="72" y="23"/>
                    </a:lnTo>
                    <a:lnTo>
                      <a:pt x="58" y="19"/>
                    </a:lnTo>
                    <a:lnTo>
                      <a:pt x="45" y="15"/>
                    </a:lnTo>
                    <a:lnTo>
                      <a:pt x="32" y="12"/>
                    </a:lnTo>
                    <a:lnTo>
                      <a:pt x="21" y="8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8" name="Freeform 298"/>
              <p:cNvSpPr>
                <a:spLocks/>
              </p:cNvSpPr>
              <p:nvPr/>
            </p:nvSpPr>
            <p:spPr bwMode="auto">
              <a:xfrm>
                <a:off x="3590" y="2488"/>
                <a:ext cx="103" cy="219"/>
              </a:xfrm>
              <a:custGeom>
                <a:avLst/>
                <a:gdLst/>
                <a:ahLst/>
                <a:cxnLst>
                  <a:cxn ang="0">
                    <a:pos x="8" y="219"/>
                  </a:cxn>
                  <a:cxn ang="0">
                    <a:pos x="15" y="214"/>
                  </a:cxn>
                  <a:cxn ang="0">
                    <a:pos x="103" y="4"/>
                  </a:cxn>
                  <a:cxn ang="0">
                    <a:pos x="88" y="0"/>
                  </a:cxn>
                  <a:cxn ang="0">
                    <a:pos x="0" y="210"/>
                  </a:cxn>
                  <a:cxn ang="0">
                    <a:pos x="8" y="206"/>
                  </a:cxn>
                  <a:cxn ang="0">
                    <a:pos x="8" y="219"/>
                  </a:cxn>
                  <a:cxn ang="0">
                    <a:pos x="14" y="219"/>
                  </a:cxn>
                  <a:cxn ang="0">
                    <a:pos x="15" y="214"/>
                  </a:cxn>
                  <a:cxn ang="0">
                    <a:pos x="8" y="219"/>
                  </a:cxn>
                </a:cxnLst>
                <a:rect l="0" t="0" r="r" b="b"/>
                <a:pathLst>
                  <a:path w="103" h="219">
                    <a:moveTo>
                      <a:pt x="8" y="219"/>
                    </a:moveTo>
                    <a:lnTo>
                      <a:pt x="15" y="214"/>
                    </a:lnTo>
                    <a:lnTo>
                      <a:pt x="103" y="4"/>
                    </a:lnTo>
                    <a:lnTo>
                      <a:pt x="88" y="0"/>
                    </a:lnTo>
                    <a:lnTo>
                      <a:pt x="0" y="210"/>
                    </a:lnTo>
                    <a:lnTo>
                      <a:pt x="8" y="206"/>
                    </a:lnTo>
                    <a:lnTo>
                      <a:pt x="8" y="219"/>
                    </a:lnTo>
                    <a:lnTo>
                      <a:pt x="14" y="219"/>
                    </a:lnTo>
                    <a:lnTo>
                      <a:pt x="15" y="214"/>
                    </a:lnTo>
                    <a:lnTo>
                      <a:pt x="8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9" name="Freeform 299"/>
              <p:cNvSpPr>
                <a:spLocks/>
              </p:cNvSpPr>
              <p:nvPr/>
            </p:nvSpPr>
            <p:spPr bwMode="auto">
              <a:xfrm>
                <a:off x="3650" y="2475"/>
                <a:ext cx="35" cy="15"/>
              </a:xfrm>
              <a:custGeom>
                <a:avLst/>
                <a:gdLst/>
                <a:ahLst/>
                <a:cxnLst>
                  <a:cxn ang="0">
                    <a:pos x="35" y="15"/>
                  </a:cxn>
                  <a:cxn ang="0">
                    <a:pos x="34" y="14"/>
                  </a:cxn>
                  <a:cxn ang="0">
                    <a:pos x="29" y="13"/>
                  </a:cxn>
                  <a:cxn ang="0">
                    <a:pos x="23" y="11"/>
                  </a:cxn>
                  <a:cxn ang="0">
                    <a:pos x="16" y="7"/>
                  </a:cxn>
                  <a:cxn ang="0">
                    <a:pos x="10" y="5"/>
                  </a:cxn>
                  <a:cxn ang="0">
                    <a:pos x="4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35" y="15"/>
                  </a:cxn>
                </a:cxnLst>
                <a:rect l="0" t="0" r="r" b="b"/>
                <a:pathLst>
                  <a:path w="35" h="15">
                    <a:moveTo>
                      <a:pt x="35" y="15"/>
                    </a:moveTo>
                    <a:lnTo>
                      <a:pt x="34" y="14"/>
                    </a:lnTo>
                    <a:lnTo>
                      <a:pt x="29" y="13"/>
                    </a:lnTo>
                    <a:lnTo>
                      <a:pt x="23" y="11"/>
                    </a:ln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0" name="Freeform 300"/>
              <p:cNvSpPr>
                <a:spLocks/>
              </p:cNvSpPr>
              <p:nvPr/>
            </p:nvSpPr>
            <p:spPr bwMode="auto">
              <a:xfrm>
                <a:off x="3645" y="2469"/>
                <a:ext cx="43" cy="2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1"/>
                  </a:cxn>
                  <a:cxn ang="0">
                    <a:pos x="5" y="16"/>
                  </a:cxn>
                  <a:cxn ang="0">
                    <a:pos x="13" y="18"/>
                  </a:cxn>
                  <a:cxn ang="0">
                    <a:pos x="18" y="20"/>
                  </a:cxn>
                  <a:cxn ang="0">
                    <a:pos x="24" y="23"/>
                  </a:cxn>
                  <a:cxn ang="0">
                    <a:pos x="31" y="25"/>
                  </a:cxn>
                  <a:cxn ang="0">
                    <a:pos x="36" y="26"/>
                  </a:cxn>
                  <a:cxn ang="0">
                    <a:pos x="38" y="27"/>
                  </a:cxn>
                  <a:cxn ang="0">
                    <a:pos x="43" y="15"/>
                  </a:cxn>
                  <a:cxn ang="0">
                    <a:pos x="41" y="13"/>
                  </a:cxn>
                  <a:cxn ang="0">
                    <a:pos x="36" y="12"/>
                  </a:cxn>
                  <a:cxn ang="0">
                    <a:pos x="31" y="10"/>
                  </a:cxn>
                  <a:cxn ang="0">
                    <a:pos x="25" y="7"/>
                  </a:cxn>
                  <a:cxn ang="0">
                    <a:pos x="18" y="5"/>
                  </a:cxn>
                  <a:cxn ang="0">
                    <a:pos x="13" y="3"/>
                  </a:cxn>
                  <a:cxn ang="0">
                    <a:pos x="10" y="3"/>
                  </a:cxn>
                  <a:cxn ang="0">
                    <a:pos x="8" y="12"/>
                  </a:cxn>
                  <a:cxn ang="0">
                    <a:pos x="3" y="0"/>
                  </a:cxn>
                </a:cxnLst>
                <a:rect l="0" t="0" r="r" b="b"/>
                <a:pathLst>
                  <a:path w="43" h="27">
                    <a:moveTo>
                      <a:pt x="3" y="0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13" y="18"/>
                    </a:lnTo>
                    <a:lnTo>
                      <a:pt x="18" y="20"/>
                    </a:lnTo>
                    <a:lnTo>
                      <a:pt x="24" y="23"/>
                    </a:lnTo>
                    <a:lnTo>
                      <a:pt x="31" y="25"/>
                    </a:lnTo>
                    <a:lnTo>
                      <a:pt x="36" y="26"/>
                    </a:lnTo>
                    <a:lnTo>
                      <a:pt x="38" y="27"/>
                    </a:lnTo>
                    <a:lnTo>
                      <a:pt x="43" y="15"/>
                    </a:lnTo>
                    <a:lnTo>
                      <a:pt x="41" y="13"/>
                    </a:lnTo>
                    <a:lnTo>
                      <a:pt x="36" y="12"/>
                    </a:lnTo>
                    <a:lnTo>
                      <a:pt x="31" y="10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1" name="Freeform 301"/>
              <p:cNvSpPr>
                <a:spLocks/>
              </p:cNvSpPr>
              <p:nvPr/>
            </p:nvSpPr>
            <p:spPr bwMode="auto">
              <a:xfrm>
                <a:off x="3248" y="2374"/>
                <a:ext cx="220" cy="45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7" y="29"/>
                  </a:cxn>
                  <a:cxn ang="0">
                    <a:pos x="67" y="59"/>
                  </a:cxn>
                  <a:cxn ang="0">
                    <a:pos x="74" y="90"/>
                  </a:cxn>
                  <a:cxn ang="0">
                    <a:pos x="75" y="120"/>
                  </a:cxn>
                  <a:cxn ang="0">
                    <a:pos x="70" y="149"/>
                  </a:cxn>
                  <a:cxn ang="0">
                    <a:pos x="56" y="177"/>
                  </a:cxn>
                  <a:cxn ang="0">
                    <a:pos x="34" y="202"/>
                  </a:cxn>
                  <a:cxn ang="0">
                    <a:pos x="0" y="224"/>
                  </a:cxn>
                  <a:cxn ang="0">
                    <a:pos x="39" y="243"/>
                  </a:cxn>
                  <a:cxn ang="0">
                    <a:pos x="69" y="266"/>
                  </a:cxn>
                  <a:cxn ang="0">
                    <a:pos x="90" y="294"/>
                  </a:cxn>
                  <a:cxn ang="0">
                    <a:pos x="104" y="323"/>
                  </a:cxn>
                  <a:cxn ang="0">
                    <a:pos x="110" y="356"/>
                  </a:cxn>
                  <a:cxn ang="0">
                    <a:pos x="108" y="389"/>
                  </a:cxn>
                  <a:cxn ang="0">
                    <a:pos x="104" y="423"/>
                  </a:cxn>
                  <a:cxn ang="0">
                    <a:pos x="92" y="455"/>
                  </a:cxn>
                  <a:cxn ang="0">
                    <a:pos x="150" y="429"/>
                  </a:cxn>
                  <a:cxn ang="0">
                    <a:pos x="188" y="391"/>
                  </a:cxn>
                  <a:cxn ang="0">
                    <a:pos x="211" y="345"/>
                  </a:cxn>
                  <a:cxn ang="0">
                    <a:pos x="220" y="292"/>
                  </a:cxn>
                  <a:cxn ang="0">
                    <a:pos x="217" y="236"/>
                  </a:cxn>
                  <a:cxn ang="0">
                    <a:pos x="210" y="180"/>
                  </a:cxn>
                  <a:cxn ang="0">
                    <a:pos x="196" y="125"/>
                  </a:cxn>
                  <a:cxn ang="0">
                    <a:pos x="182" y="74"/>
                  </a:cxn>
                  <a:cxn ang="0">
                    <a:pos x="175" y="56"/>
                  </a:cxn>
                  <a:cxn ang="0">
                    <a:pos x="163" y="41"/>
                  </a:cxn>
                  <a:cxn ang="0">
                    <a:pos x="148" y="29"/>
                  </a:cxn>
                  <a:cxn ang="0">
                    <a:pos x="131" y="18"/>
                  </a:cxn>
                  <a:cxn ang="0">
                    <a:pos x="111" y="11"/>
                  </a:cxn>
                  <a:cxn ang="0">
                    <a:pos x="90" y="5"/>
                  </a:cxn>
                  <a:cxn ang="0">
                    <a:pos x="69" y="2"/>
                  </a:cxn>
                  <a:cxn ang="0">
                    <a:pos x="46" y="0"/>
                  </a:cxn>
                </a:cxnLst>
                <a:rect l="0" t="0" r="r" b="b"/>
                <a:pathLst>
                  <a:path w="220" h="455">
                    <a:moveTo>
                      <a:pt x="46" y="0"/>
                    </a:moveTo>
                    <a:lnTo>
                      <a:pt x="57" y="29"/>
                    </a:lnTo>
                    <a:lnTo>
                      <a:pt x="67" y="59"/>
                    </a:lnTo>
                    <a:lnTo>
                      <a:pt x="74" y="90"/>
                    </a:lnTo>
                    <a:lnTo>
                      <a:pt x="75" y="120"/>
                    </a:lnTo>
                    <a:lnTo>
                      <a:pt x="70" y="149"/>
                    </a:lnTo>
                    <a:lnTo>
                      <a:pt x="56" y="177"/>
                    </a:lnTo>
                    <a:lnTo>
                      <a:pt x="34" y="202"/>
                    </a:lnTo>
                    <a:lnTo>
                      <a:pt x="0" y="224"/>
                    </a:lnTo>
                    <a:lnTo>
                      <a:pt x="39" y="243"/>
                    </a:lnTo>
                    <a:lnTo>
                      <a:pt x="69" y="266"/>
                    </a:lnTo>
                    <a:lnTo>
                      <a:pt x="90" y="294"/>
                    </a:lnTo>
                    <a:lnTo>
                      <a:pt x="104" y="323"/>
                    </a:lnTo>
                    <a:lnTo>
                      <a:pt x="110" y="356"/>
                    </a:lnTo>
                    <a:lnTo>
                      <a:pt x="108" y="389"/>
                    </a:lnTo>
                    <a:lnTo>
                      <a:pt x="104" y="423"/>
                    </a:lnTo>
                    <a:lnTo>
                      <a:pt x="92" y="455"/>
                    </a:lnTo>
                    <a:lnTo>
                      <a:pt x="150" y="429"/>
                    </a:lnTo>
                    <a:lnTo>
                      <a:pt x="188" y="391"/>
                    </a:lnTo>
                    <a:lnTo>
                      <a:pt x="211" y="345"/>
                    </a:lnTo>
                    <a:lnTo>
                      <a:pt x="220" y="292"/>
                    </a:lnTo>
                    <a:lnTo>
                      <a:pt x="217" y="236"/>
                    </a:lnTo>
                    <a:lnTo>
                      <a:pt x="210" y="180"/>
                    </a:lnTo>
                    <a:lnTo>
                      <a:pt x="196" y="125"/>
                    </a:lnTo>
                    <a:lnTo>
                      <a:pt x="182" y="74"/>
                    </a:lnTo>
                    <a:lnTo>
                      <a:pt x="175" y="56"/>
                    </a:lnTo>
                    <a:lnTo>
                      <a:pt x="163" y="41"/>
                    </a:lnTo>
                    <a:lnTo>
                      <a:pt x="148" y="29"/>
                    </a:lnTo>
                    <a:lnTo>
                      <a:pt x="131" y="18"/>
                    </a:lnTo>
                    <a:lnTo>
                      <a:pt x="111" y="11"/>
                    </a:lnTo>
                    <a:lnTo>
                      <a:pt x="90" y="5"/>
                    </a:lnTo>
                    <a:lnTo>
                      <a:pt x="69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2" name="Freeform 302"/>
              <p:cNvSpPr>
                <a:spLocks/>
              </p:cNvSpPr>
              <p:nvPr/>
            </p:nvSpPr>
            <p:spPr bwMode="auto">
              <a:xfrm>
                <a:off x="3230" y="2372"/>
                <a:ext cx="100" cy="232"/>
              </a:xfrm>
              <a:custGeom>
                <a:avLst/>
                <a:gdLst/>
                <a:ahLst/>
                <a:cxnLst>
                  <a:cxn ang="0">
                    <a:pos x="20" y="220"/>
                  </a:cxn>
                  <a:cxn ang="0">
                    <a:pos x="22" y="231"/>
                  </a:cxn>
                  <a:cxn ang="0">
                    <a:pos x="57" y="208"/>
                  </a:cxn>
                  <a:cxn ang="0">
                    <a:pos x="82" y="182"/>
                  </a:cxn>
                  <a:cxn ang="0">
                    <a:pos x="95" y="152"/>
                  </a:cxn>
                  <a:cxn ang="0">
                    <a:pos x="100" y="122"/>
                  </a:cxn>
                  <a:cxn ang="0">
                    <a:pos x="99" y="92"/>
                  </a:cxn>
                  <a:cxn ang="0">
                    <a:pos x="93" y="60"/>
                  </a:cxn>
                  <a:cxn ang="0">
                    <a:pos x="83" y="30"/>
                  </a:cxn>
                  <a:cxn ang="0">
                    <a:pos x="72" y="0"/>
                  </a:cxn>
                  <a:cxn ang="0">
                    <a:pos x="57" y="4"/>
                  </a:cxn>
                  <a:cxn ang="0">
                    <a:pos x="68" y="32"/>
                  </a:cxn>
                  <a:cxn ang="0">
                    <a:pos x="78" y="62"/>
                  </a:cxn>
                  <a:cxn ang="0">
                    <a:pos x="84" y="92"/>
                  </a:cxn>
                  <a:cxn ang="0">
                    <a:pos x="85" y="122"/>
                  </a:cxn>
                  <a:cxn ang="0">
                    <a:pos x="80" y="150"/>
                  </a:cxn>
                  <a:cxn ang="0">
                    <a:pos x="67" y="176"/>
                  </a:cxn>
                  <a:cxn ang="0">
                    <a:pos x="47" y="200"/>
                  </a:cxn>
                  <a:cxn ang="0">
                    <a:pos x="14" y="221"/>
                  </a:cxn>
                  <a:cxn ang="0">
                    <a:pos x="15" y="232"/>
                  </a:cxn>
                  <a:cxn ang="0">
                    <a:pos x="14" y="221"/>
                  </a:cxn>
                  <a:cxn ang="0">
                    <a:pos x="0" y="227"/>
                  </a:cxn>
                  <a:cxn ang="0">
                    <a:pos x="15" y="232"/>
                  </a:cxn>
                  <a:cxn ang="0">
                    <a:pos x="20" y="220"/>
                  </a:cxn>
                </a:cxnLst>
                <a:rect l="0" t="0" r="r" b="b"/>
                <a:pathLst>
                  <a:path w="100" h="232">
                    <a:moveTo>
                      <a:pt x="20" y="220"/>
                    </a:moveTo>
                    <a:lnTo>
                      <a:pt x="22" y="231"/>
                    </a:lnTo>
                    <a:lnTo>
                      <a:pt x="57" y="208"/>
                    </a:lnTo>
                    <a:lnTo>
                      <a:pt x="82" y="182"/>
                    </a:lnTo>
                    <a:lnTo>
                      <a:pt x="95" y="152"/>
                    </a:lnTo>
                    <a:lnTo>
                      <a:pt x="100" y="122"/>
                    </a:lnTo>
                    <a:lnTo>
                      <a:pt x="99" y="92"/>
                    </a:lnTo>
                    <a:lnTo>
                      <a:pt x="93" y="60"/>
                    </a:lnTo>
                    <a:lnTo>
                      <a:pt x="83" y="30"/>
                    </a:lnTo>
                    <a:lnTo>
                      <a:pt x="72" y="0"/>
                    </a:lnTo>
                    <a:lnTo>
                      <a:pt x="57" y="4"/>
                    </a:lnTo>
                    <a:lnTo>
                      <a:pt x="68" y="32"/>
                    </a:lnTo>
                    <a:lnTo>
                      <a:pt x="78" y="62"/>
                    </a:lnTo>
                    <a:lnTo>
                      <a:pt x="84" y="92"/>
                    </a:lnTo>
                    <a:lnTo>
                      <a:pt x="85" y="122"/>
                    </a:lnTo>
                    <a:lnTo>
                      <a:pt x="80" y="150"/>
                    </a:lnTo>
                    <a:lnTo>
                      <a:pt x="67" y="176"/>
                    </a:lnTo>
                    <a:lnTo>
                      <a:pt x="47" y="200"/>
                    </a:lnTo>
                    <a:lnTo>
                      <a:pt x="14" y="221"/>
                    </a:lnTo>
                    <a:lnTo>
                      <a:pt x="15" y="232"/>
                    </a:lnTo>
                    <a:lnTo>
                      <a:pt x="14" y="221"/>
                    </a:lnTo>
                    <a:lnTo>
                      <a:pt x="0" y="227"/>
                    </a:lnTo>
                    <a:lnTo>
                      <a:pt x="15" y="232"/>
                    </a:lnTo>
                    <a:lnTo>
                      <a:pt x="20" y="2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3" name="Freeform 303"/>
              <p:cNvSpPr>
                <a:spLocks/>
              </p:cNvSpPr>
              <p:nvPr/>
            </p:nvSpPr>
            <p:spPr bwMode="auto">
              <a:xfrm>
                <a:off x="3245" y="2592"/>
                <a:ext cx="120" cy="249"/>
              </a:xfrm>
              <a:custGeom>
                <a:avLst/>
                <a:gdLst/>
                <a:ahLst/>
                <a:cxnLst>
                  <a:cxn ang="0">
                    <a:pos x="93" y="231"/>
                  </a:cxn>
                  <a:cxn ang="0">
                    <a:pos x="103" y="239"/>
                  </a:cxn>
                  <a:cxn ang="0">
                    <a:pos x="114" y="206"/>
                  </a:cxn>
                  <a:cxn ang="0">
                    <a:pos x="119" y="171"/>
                  </a:cxn>
                  <a:cxn ang="0">
                    <a:pos x="120" y="138"/>
                  </a:cxn>
                  <a:cxn ang="0">
                    <a:pos x="114" y="104"/>
                  </a:cxn>
                  <a:cxn ang="0">
                    <a:pos x="100" y="73"/>
                  </a:cxn>
                  <a:cxn ang="0">
                    <a:pos x="78" y="44"/>
                  </a:cxn>
                  <a:cxn ang="0">
                    <a:pos x="47" y="19"/>
                  </a:cxn>
                  <a:cxn ang="0">
                    <a:pos x="5" y="0"/>
                  </a:cxn>
                  <a:cxn ang="0">
                    <a:pos x="0" y="12"/>
                  </a:cxn>
                  <a:cxn ang="0">
                    <a:pos x="37" y="30"/>
                  </a:cxn>
                  <a:cxn ang="0">
                    <a:pos x="65" y="52"/>
                  </a:cxn>
                  <a:cxn ang="0">
                    <a:pos x="85" y="79"/>
                  </a:cxn>
                  <a:cxn ang="0">
                    <a:pos x="99" y="106"/>
                  </a:cxn>
                  <a:cxn ang="0">
                    <a:pos x="105" y="138"/>
                  </a:cxn>
                  <a:cxn ang="0">
                    <a:pos x="104" y="171"/>
                  </a:cxn>
                  <a:cxn ang="0">
                    <a:pos x="99" y="204"/>
                  </a:cxn>
                  <a:cxn ang="0">
                    <a:pos x="88" y="235"/>
                  </a:cxn>
                  <a:cxn ang="0">
                    <a:pos x="98" y="244"/>
                  </a:cxn>
                  <a:cxn ang="0">
                    <a:pos x="88" y="235"/>
                  </a:cxn>
                  <a:cxn ang="0">
                    <a:pos x="82" y="249"/>
                  </a:cxn>
                  <a:cxn ang="0">
                    <a:pos x="98" y="244"/>
                  </a:cxn>
                  <a:cxn ang="0">
                    <a:pos x="93" y="231"/>
                  </a:cxn>
                </a:cxnLst>
                <a:rect l="0" t="0" r="r" b="b"/>
                <a:pathLst>
                  <a:path w="120" h="249">
                    <a:moveTo>
                      <a:pt x="93" y="231"/>
                    </a:moveTo>
                    <a:lnTo>
                      <a:pt x="103" y="239"/>
                    </a:lnTo>
                    <a:lnTo>
                      <a:pt x="114" y="206"/>
                    </a:lnTo>
                    <a:lnTo>
                      <a:pt x="119" y="171"/>
                    </a:lnTo>
                    <a:lnTo>
                      <a:pt x="120" y="138"/>
                    </a:lnTo>
                    <a:lnTo>
                      <a:pt x="114" y="104"/>
                    </a:lnTo>
                    <a:lnTo>
                      <a:pt x="100" y="73"/>
                    </a:lnTo>
                    <a:lnTo>
                      <a:pt x="78" y="44"/>
                    </a:lnTo>
                    <a:lnTo>
                      <a:pt x="47" y="19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37" y="30"/>
                    </a:lnTo>
                    <a:lnTo>
                      <a:pt x="65" y="52"/>
                    </a:lnTo>
                    <a:lnTo>
                      <a:pt x="85" y="79"/>
                    </a:lnTo>
                    <a:lnTo>
                      <a:pt x="99" y="106"/>
                    </a:lnTo>
                    <a:lnTo>
                      <a:pt x="105" y="138"/>
                    </a:lnTo>
                    <a:lnTo>
                      <a:pt x="104" y="171"/>
                    </a:lnTo>
                    <a:lnTo>
                      <a:pt x="99" y="204"/>
                    </a:lnTo>
                    <a:lnTo>
                      <a:pt x="88" y="235"/>
                    </a:lnTo>
                    <a:lnTo>
                      <a:pt x="98" y="244"/>
                    </a:lnTo>
                    <a:lnTo>
                      <a:pt x="88" y="235"/>
                    </a:lnTo>
                    <a:lnTo>
                      <a:pt x="82" y="249"/>
                    </a:lnTo>
                    <a:lnTo>
                      <a:pt x="98" y="244"/>
                    </a:lnTo>
                    <a:lnTo>
                      <a:pt x="93" y="2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4" name="Freeform 304"/>
              <p:cNvSpPr>
                <a:spLocks/>
              </p:cNvSpPr>
              <p:nvPr/>
            </p:nvSpPr>
            <p:spPr bwMode="auto">
              <a:xfrm>
                <a:off x="3338" y="2447"/>
                <a:ext cx="137" cy="389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98" y="53"/>
                  </a:cxn>
                  <a:cxn ang="0">
                    <a:pos x="112" y="108"/>
                  </a:cxn>
                  <a:cxn ang="0">
                    <a:pos x="120" y="163"/>
                  </a:cxn>
                  <a:cxn ang="0">
                    <a:pos x="122" y="219"/>
                  </a:cxn>
                  <a:cxn ang="0">
                    <a:pos x="113" y="271"/>
                  </a:cxn>
                  <a:cxn ang="0">
                    <a:pos x="92" y="315"/>
                  </a:cxn>
                  <a:cxn ang="0">
                    <a:pos x="55" y="351"/>
                  </a:cxn>
                  <a:cxn ang="0">
                    <a:pos x="0" y="376"/>
                  </a:cxn>
                  <a:cxn ang="0">
                    <a:pos x="5" y="389"/>
                  </a:cxn>
                  <a:cxn ang="0">
                    <a:pos x="65" y="361"/>
                  </a:cxn>
                  <a:cxn ang="0">
                    <a:pos x="105" y="321"/>
                  </a:cxn>
                  <a:cxn ang="0">
                    <a:pos x="128" y="273"/>
                  </a:cxn>
                  <a:cxn ang="0">
                    <a:pos x="137" y="219"/>
                  </a:cxn>
                  <a:cxn ang="0">
                    <a:pos x="135" y="163"/>
                  </a:cxn>
                  <a:cxn ang="0">
                    <a:pos x="127" y="106"/>
                  </a:cxn>
                  <a:cxn ang="0">
                    <a:pos x="113" y="51"/>
                  </a:cxn>
                  <a:cxn ang="0">
                    <a:pos x="100" y="0"/>
                  </a:cxn>
                  <a:cxn ang="0">
                    <a:pos x="100" y="0"/>
                  </a:cxn>
                  <a:cxn ang="0">
                    <a:pos x="85" y="2"/>
                  </a:cxn>
                </a:cxnLst>
                <a:rect l="0" t="0" r="r" b="b"/>
                <a:pathLst>
                  <a:path w="137" h="389">
                    <a:moveTo>
                      <a:pt x="85" y="2"/>
                    </a:moveTo>
                    <a:lnTo>
                      <a:pt x="85" y="2"/>
                    </a:lnTo>
                    <a:lnTo>
                      <a:pt x="98" y="53"/>
                    </a:lnTo>
                    <a:lnTo>
                      <a:pt x="112" y="108"/>
                    </a:lnTo>
                    <a:lnTo>
                      <a:pt x="120" y="163"/>
                    </a:lnTo>
                    <a:lnTo>
                      <a:pt x="122" y="219"/>
                    </a:lnTo>
                    <a:lnTo>
                      <a:pt x="113" y="271"/>
                    </a:lnTo>
                    <a:lnTo>
                      <a:pt x="92" y="315"/>
                    </a:lnTo>
                    <a:lnTo>
                      <a:pt x="55" y="351"/>
                    </a:lnTo>
                    <a:lnTo>
                      <a:pt x="0" y="376"/>
                    </a:lnTo>
                    <a:lnTo>
                      <a:pt x="5" y="389"/>
                    </a:lnTo>
                    <a:lnTo>
                      <a:pt x="65" y="361"/>
                    </a:lnTo>
                    <a:lnTo>
                      <a:pt x="105" y="321"/>
                    </a:lnTo>
                    <a:lnTo>
                      <a:pt x="128" y="273"/>
                    </a:lnTo>
                    <a:lnTo>
                      <a:pt x="137" y="219"/>
                    </a:lnTo>
                    <a:lnTo>
                      <a:pt x="135" y="163"/>
                    </a:lnTo>
                    <a:lnTo>
                      <a:pt x="127" y="106"/>
                    </a:lnTo>
                    <a:lnTo>
                      <a:pt x="113" y="51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5" name="Freeform 305"/>
              <p:cNvSpPr>
                <a:spLocks/>
              </p:cNvSpPr>
              <p:nvPr/>
            </p:nvSpPr>
            <p:spPr bwMode="auto">
              <a:xfrm>
                <a:off x="3283" y="2367"/>
                <a:ext cx="155" cy="8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1" y="13"/>
                  </a:cxn>
                  <a:cxn ang="0">
                    <a:pos x="34" y="15"/>
                  </a:cxn>
                  <a:cxn ang="0">
                    <a:pos x="54" y="18"/>
                  </a:cxn>
                  <a:cxn ang="0">
                    <a:pos x="73" y="24"/>
                  </a:cxn>
                  <a:cxn ang="0">
                    <a:pos x="92" y="32"/>
                  </a:cxn>
                  <a:cxn ang="0">
                    <a:pos x="108" y="41"/>
                  </a:cxn>
                  <a:cxn ang="0">
                    <a:pos x="122" y="52"/>
                  </a:cxn>
                  <a:cxn ang="0">
                    <a:pos x="132" y="65"/>
                  </a:cxn>
                  <a:cxn ang="0">
                    <a:pos x="140" y="82"/>
                  </a:cxn>
                  <a:cxn ang="0">
                    <a:pos x="155" y="80"/>
                  </a:cxn>
                  <a:cxn ang="0">
                    <a:pos x="147" y="61"/>
                  </a:cxn>
                  <a:cxn ang="0">
                    <a:pos x="135" y="44"/>
                  </a:cxn>
                  <a:cxn ang="0">
                    <a:pos x="118" y="31"/>
                  </a:cxn>
                  <a:cxn ang="0">
                    <a:pos x="100" y="19"/>
                  </a:cxn>
                  <a:cxn ang="0">
                    <a:pos x="78" y="12"/>
                  </a:cxn>
                  <a:cxn ang="0">
                    <a:pos x="56" y="6"/>
                  </a:cxn>
                  <a:cxn ang="0">
                    <a:pos x="34" y="3"/>
                  </a:cxn>
                  <a:cxn ang="0">
                    <a:pos x="11" y="1"/>
                  </a:cxn>
                  <a:cxn ang="0">
                    <a:pos x="4" y="9"/>
                  </a:cxn>
                  <a:cxn ang="0">
                    <a:pos x="11" y="1"/>
                  </a:cxn>
                  <a:cxn ang="0">
                    <a:pos x="0" y="0"/>
                  </a:cxn>
                  <a:cxn ang="0">
                    <a:pos x="4" y="9"/>
                  </a:cxn>
                  <a:cxn ang="0">
                    <a:pos x="19" y="5"/>
                  </a:cxn>
                </a:cxnLst>
                <a:rect l="0" t="0" r="r" b="b"/>
                <a:pathLst>
                  <a:path w="155" h="82">
                    <a:moveTo>
                      <a:pt x="19" y="5"/>
                    </a:moveTo>
                    <a:lnTo>
                      <a:pt x="11" y="13"/>
                    </a:lnTo>
                    <a:lnTo>
                      <a:pt x="34" y="15"/>
                    </a:lnTo>
                    <a:lnTo>
                      <a:pt x="54" y="18"/>
                    </a:lnTo>
                    <a:lnTo>
                      <a:pt x="73" y="24"/>
                    </a:lnTo>
                    <a:lnTo>
                      <a:pt x="92" y="32"/>
                    </a:lnTo>
                    <a:lnTo>
                      <a:pt x="108" y="41"/>
                    </a:lnTo>
                    <a:lnTo>
                      <a:pt x="122" y="52"/>
                    </a:lnTo>
                    <a:lnTo>
                      <a:pt x="132" y="65"/>
                    </a:lnTo>
                    <a:lnTo>
                      <a:pt x="140" y="82"/>
                    </a:lnTo>
                    <a:lnTo>
                      <a:pt x="155" y="80"/>
                    </a:lnTo>
                    <a:lnTo>
                      <a:pt x="147" y="61"/>
                    </a:lnTo>
                    <a:lnTo>
                      <a:pt x="135" y="44"/>
                    </a:lnTo>
                    <a:lnTo>
                      <a:pt x="118" y="31"/>
                    </a:lnTo>
                    <a:lnTo>
                      <a:pt x="100" y="19"/>
                    </a:lnTo>
                    <a:lnTo>
                      <a:pt x="78" y="12"/>
                    </a:lnTo>
                    <a:lnTo>
                      <a:pt x="56" y="6"/>
                    </a:lnTo>
                    <a:lnTo>
                      <a:pt x="34" y="3"/>
                    </a:lnTo>
                    <a:lnTo>
                      <a:pt x="11" y="1"/>
                    </a:lnTo>
                    <a:lnTo>
                      <a:pt x="4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906" name="AutoShape 306"/>
            <p:cNvSpPr>
              <a:spLocks noChangeArrowheads="1"/>
            </p:cNvSpPr>
            <p:nvPr/>
          </p:nvSpPr>
          <p:spPr bwMode="auto">
            <a:xfrm rot="-1441590">
              <a:off x="3836" y="1047"/>
              <a:ext cx="1276" cy="424"/>
            </a:xfrm>
            <a:prstGeom prst="roundRect">
              <a:avLst>
                <a:gd name="adj" fmla="val 6759"/>
              </a:avLst>
            </a:prstGeom>
            <a:solidFill>
              <a:srgbClr val="00FF00"/>
            </a:solidFill>
            <a:ln w="19050" algn="ctr">
              <a:solidFill>
                <a:srgbClr val="9900CC"/>
              </a:solidFill>
              <a:round/>
              <a:headEnd/>
              <a:tailEnd/>
            </a:ln>
            <a:effectLst>
              <a:outerShdw dist="35921" dir="2700000" algn="ctr" rotWithShape="0">
                <a:srgbClr val="0000CC"/>
              </a:outerShdw>
            </a:effectLst>
          </p:spPr>
          <p:txBody>
            <a:bodyPr wrap="none" lIns="0" tIns="0" rIns="18000" bIns="0" anchor="ctr"/>
            <a:lstStyle/>
            <a:p>
              <a:pPr algn="ctr" rtl="1"/>
              <a:r>
                <a:rPr lang="ar-AE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المحطة</a:t>
              </a:r>
              <a:r>
                <a:rPr lang="ar-EG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الخامسة عشرة</a:t>
              </a:r>
              <a:r>
                <a:rPr lang="ar-AE" sz="3100" b="1">
                  <a:solidFill>
                    <a:srgbClr val="800000"/>
                  </a:solidFill>
                  <a:latin typeface="Times New Roman" pitchFamily="18" charset="0"/>
                  <a:cs typeface="AGA Rasheeq Bold" pitchFamily="2" charset="-78"/>
                </a:rPr>
                <a:t> </a:t>
              </a:r>
              <a:endParaRPr lang="en-US" sz="3100" b="1">
                <a:solidFill>
                  <a:srgbClr val="800000"/>
                </a:solidFill>
                <a:latin typeface="Times New Roman" pitchFamily="18" charset="0"/>
                <a:cs typeface="AGA Rasheeq Bold" pitchFamily="2" charset="-78"/>
              </a:endParaRPr>
            </a:p>
          </p:txBody>
        </p:sp>
        <p:sp>
          <p:nvSpPr>
            <p:cNvPr id="25907" name="Line 307"/>
            <p:cNvSpPr>
              <a:spLocks noChangeShapeType="1"/>
            </p:cNvSpPr>
            <p:nvPr/>
          </p:nvSpPr>
          <p:spPr bwMode="auto">
            <a:xfrm>
              <a:off x="4567" y="1457"/>
              <a:ext cx="156" cy="363"/>
            </a:xfrm>
            <a:prstGeom prst="line">
              <a:avLst/>
            </a:prstGeom>
            <a:noFill/>
            <a:ln w="76200">
              <a:solidFill>
                <a:srgbClr val="996633"/>
              </a:solidFill>
              <a:round/>
              <a:headEnd/>
              <a:tailEnd/>
            </a:ln>
            <a:effectLst/>
          </p:spPr>
          <p:txBody>
            <a:bodyPr wrap="none" lIns="0" tIns="0" rIns="18000" bIns="0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6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6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5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2" grpId="0" animBg="1"/>
      <p:bldP spid="25603" grpId="0" animBg="1"/>
      <p:bldP spid="2560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Diagram 2"/>
          <p:cNvGraphicFramePr>
            <a:graphicFrameLocks/>
          </p:cNvGraphicFramePr>
          <p:nvPr>
            <p:ph/>
          </p:nvPr>
        </p:nvGraphicFramePr>
        <p:xfrm>
          <a:off x="2124075" y="333375"/>
          <a:ext cx="6624638" cy="5759450"/>
        </p:xfrm>
        <a:graphic>
          <a:graphicData uri="http://schemas.openxmlformats.org/drawingml/2006/compatibility">
            <com:legacyDrawing xmlns:com="http://schemas.openxmlformats.org/drawingml/2006/compatibility" spid="_x0000_s2050"/>
          </a:graphicData>
        </a:graphic>
      </p:graphicFrame>
      <p:pic>
        <p:nvPicPr>
          <p:cNvPr id="26649" name="Picture 25" descr="CUSTOMER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773238"/>
            <a:ext cx="1714500" cy="4392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932363" y="274638"/>
            <a:ext cx="3754437" cy="1143000"/>
          </a:xfrm>
          <a:ln/>
        </p:spPr>
        <p:txBody>
          <a:bodyPr/>
          <a:lstStyle/>
          <a:p>
            <a:r>
              <a:rPr lang="ar-EG"/>
              <a:t>شبكة جودة الأداء</a:t>
            </a:r>
            <a:endParaRPr lang="th-TH"/>
          </a:p>
        </p:txBody>
      </p:sp>
      <p:pic>
        <p:nvPicPr>
          <p:cNvPr id="27651" name="Picture 3" descr="mgmt_7Ss_6x4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228601" y="1685925"/>
            <a:ext cx="8591550" cy="4562475"/>
          </a:xfrm>
          <a:noFill/>
          <a:ln/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1981201" y="274638"/>
            <a:ext cx="6705600" cy="1143000"/>
          </a:xfrm>
          <a:ln/>
        </p:spPr>
        <p:txBody>
          <a:bodyPr/>
          <a:lstStyle/>
          <a:p>
            <a:r>
              <a:rPr lang="ar-EG" sz="2900" dirty="0"/>
              <a:t>المعايير العالمية لقياس إدارة الجودة الشاملة</a:t>
            </a:r>
            <a:endParaRPr lang="th-TH" sz="2900" dirty="0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609600" indent="-609600">
              <a:buFontTx/>
              <a:buAutoNum type="arabicPeriod"/>
            </a:pPr>
            <a:r>
              <a:rPr lang="ar-EG" dirty="0"/>
              <a:t>معيار الأيزو </a:t>
            </a:r>
            <a:endParaRPr lang="ar-EG" dirty="0" smtClean="0"/>
          </a:p>
          <a:p>
            <a:pPr marL="609600" indent="-609600">
              <a:buFontTx/>
              <a:buAutoNum type="arabicPeriod"/>
            </a:pPr>
            <a:endParaRPr lang="ar-EG" dirty="0"/>
          </a:p>
          <a:p>
            <a:pPr marL="609600" indent="-609600">
              <a:buFontTx/>
              <a:buAutoNum type="arabicPeriod"/>
            </a:pPr>
            <a:r>
              <a:rPr lang="ar-EG" dirty="0"/>
              <a:t>المعيار </a:t>
            </a:r>
            <a:r>
              <a:rPr lang="ar-EG" dirty="0" smtClean="0"/>
              <a:t>البريطانى</a:t>
            </a:r>
          </a:p>
          <a:p>
            <a:pPr marL="609600" indent="-609600">
              <a:buFontTx/>
              <a:buAutoNum type="arabicPeriod"/>
            </a:pPr>
            <a:endParaRPr lang="ar-EG" dirty="0"/>
          </a:p>
          <a:p>
            <a:pPr marL="609600" indent="-609600">
              <a:buFontTx/>
              <a:buAutoNum type="arabicPeriod"/>
            </a:pPr>
            <a:r>
              <a:rPr lang="ar-EG" dirty="0"/>
              <a:t>المعيار </a:t>
            </a:r>
            <a:r>
              <a:rPr lang="ar-EG" dirty="0" smtClean="0"/>
              <a:t>الأوربى</a:t>
            </a:r>
          </a:p>
          <a:p>
            <a:pPr marL="609600" indent="-609600">
              <a:buFontTx/>
              <a:buAutoNum type="arabicPeriod"/>
            </a:pPr>
            <a:endParaRPr lang="ar-EG" dirty="0"/>
          </a:p>
          <a:p>
            <a:pPr marL="609600" indent="-609600">
              <a:buFontTx/>
              <a:buAutoNum type="arabicPeriod"/>
            </a:pPr>
            <a:r>
              <a:rPr lang="ar-EG" dirty="0"/>
              <a:t>معيار بالدريج</a:t>
            </a:r>
            <a:endParaRPr lang="th-TH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شعار هذا اللقاء</a:t>
            </a:r>
            <a:endParaRPr lang="en-US" dirty="0"/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1524000" y="1752600"/>
            <a:ext cx="6324600" cy="3429000"/>
          </a:xfrm>
          <a:prstGeom prst="flowChartMultidocument">
            <a:avLst/>
          </a:prstGeom>
          <a:solidFill>
            <a:srgbClr val="00B050">
              <a:alpha val="20000"/>
            </a:srgbClr>
          </a:solidFill>
          <a:ln w="76200">
            <a:solidFill>
              <a:srgbClr val="FF0000"/>
            </a:solidFill>
            <a:miter lim="800000"/>
            <a:headEnd/>
            <a:tailEnd/>
          </a:ln>
          <a:effectLst/>
          <a:scene3d>
            <a:camera prst="perspectiveBelow"/>
            <a:lightRig rig="legacyFlat3" dir="t"/>
          </a:scene3d>
          <a:sp3d extrusionH="430200" prstMaterial="legacyMatte">
            <a:bevelT w="13500" h="13500" prst="slope"/>
            <a:bevelB w="13500" h="13500" prst="angle"/>
            <a:extrusionClr>
              <a:srgbClr val="0000FF"/>
            </a:extrusionClr>
          </a:sp3d>
        </p:spPr>
        <p:txBody>
          <a:bodyPr wrap="none" anchor="ctr" anchorCtr="1">
            <a:flatTx/>
          </a:bodyPr>
          <a:lstStyle/>
          <a:p>
            <a:pPr algn="ctr" rtl="1">
              <a:spcBef>
                <a:spcPct val="20000"/>
              </a:spcBef>
            </a:pPr>
            <a:r>
              <a:rPr lang="ar-EG" sz="4000" b="1" dirty="0" smtClean="0">
                <a:cs typeface="MCS Jeddah S_U normal." pitchFamily="2" charset="-78"/>
              </a:rPr>
              <a:t>من لا يتقدم يتقادم</a:t>
            </a:r>
            <a:endParaRPr lang="th-TH" sz="4000" b="1" dirty="0">
              <a:cs typeface="PT Bold Heading" pitchFamily="2" charset="-78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/>
          <a:lstStyle/>
          <a:p>
            <a:r>
              <a:rPr lang="ar-EG" dirty="0"/>
              <a:t>1. معيار الأيزو</a:t>
            </a:r>
            <a:endParaRPr lang="th-TH" dirty="0"/>
          </a:p>
        </p:txBody>
      </p:sp>
      <p:pic>
        <p:nvPicPr>
          <p:cNvPr id="29699" name="Picture 3" descr="1580535267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92500" y="1773238"/>
            <a:ext cx="2808288" cy="331311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4787900" y="274638"/>
            <a:ext cx="3898900" cy="1143000"/>
          </a:xfrm>
          <a:ln/>
        </p:spPr>
        <p:txBody>
          <a:bodyPr>
            <a:normAutofit fontScale="90000"/>
          </a:bodyPr>
          <a:lstStyle/>
          <a:p>
            <a:r>
              <a:rPr lang="ar-EG" sz="4000" dirty="0"/>
              <a:t>2. المعيار البريطانى</a:t>
            </a:r>
            <a:endParaRPr lang="th-TH" sz="4000" dirty="0"/>
          </a:p>
        </p:txBody>
      </p:sp>
      <p:pic>
        <p:nvPicPr>
          <p:cNvPr id="30723" name="Picture 3" descr="bs5750a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76600" y="1844675"/>
            <a:ext cx="2519363" cy="316865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/>
              <a:t>3.1 المعيار الأوربى</a:t>
            </a:r>
            <a:endParaRPr lang="th-TH" dirty="0"/>
          </a:p>
        </p:txBody>
      </p:sp>
      <p:pic>
        <p:nvPicPr>
          <p:cNvPr id="31747" name="Picture 3" descr="EFQMlogo-RGB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95513" y="1916113"/>
            <a:ext cx="3090862" cy="331311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/>
          <a:lstStyle/>
          <a:p>
            <a:r>
              <a:rPr lang="ar-EG" sz="4000" dirty="0"/>
              <a:t>3.2 المعيار الأوربى</a:t>
            </a:r>
            <a:endParaRPr lang="th-TH" sz="4000" dirty="0"/>
          </a:p>
        </p:txBody>
      </p:sp>
      <p:pic>
        <p:nvPicPr>
          <p:cNvPr id="32771" name="Picture 3" descr="Model_cmyk"/>
          <p:cNvPicPr>
            <a:picLocks noChangeAspect="1" noChangeArrowheads="1"/>
          </p:cNvPicPr>
          <p:nvPr/>
        </p:nvPicPr>
        <p:blipFill>
          <a:blip r:embed="rId2" cstate="print"/>
          <a:srcRect l="1428" r="1904" b="7999"/>
          <a:stretch>
            <a:fillRect/>
          </a:stretch>
        </p:blipFill>
        <p:spPr bwMode="auto">
          <a:xfrm>
            <a:off x="468313" y="1557338"/>
            <a:ext cx="8208962" cy="507206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/>
          <a:lstStyle/>
          <a:p>
            <a:r>
              <a:rPr lang="ar-EG" dirty="0"/>
              <a:t>3.3 المعيار الأوربى</a:t>
            </a:r>
            <a:endParaRPr lang="th-TH" dirty="0"/>
          </a:p>
        </p:txBody>
      </p:sp>
      <p:pic>
        <p:nvPicPr>
          <p:cNvPr id="33795" name="Picture 3" descr="dg-4-EFQM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3850" y="1552575"/>
            <a:ext cx="8351838" cy="432435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/>
          <a:lstStyle/>
          <a:p>
            <a:r>
              <a:rPr lang="ar-EG" dirty="0"/>
              <a:t>4. معيار بالدريج</a:t>
            </a:r>
            <a:endParaRPr lang="th-TH" dirty="0"/>
          </a:p>
        </p:txBody>
      </p:sp>
      <p:pic>
        <p:nvPicPr>
          <p:cNvPr id="34819" name="Picture 3" descr="Malcolm_Baldrige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908175" y="1412875"/>
            <a:ext cx="1584325" cy="2089150"/>
          </a:xfrm>
          <a:prstGeom prst="rect">
            <a:avLst/>
          </a:prstGeom>
          <a:noFill/>
        </p:spPr>
      </p:pic>
      <p:pic>
        <p:nvPicPr>
          <p:cNvPr id="34820" name="Picture 4" descr="undefined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24300" y="4076700"/>
            <a:ext cx="2035175" cy="1873250"/>
          </a:xfrm>
          <a:prstGeom prst="rect">
            <a:avLst/>
          </a:prstGeom>
          <a:noFill/>
        </p:spPr>
      </p:pic>
      <p:pic>
        <p:nvPicPr>
          <p:cNvPr id="34821" name="Picture 5" descr="baldrige-award-crystal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700338" y="3500438"/>
            <a:ext cx="1223962" cy="1512887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 descr="Parchment"/>
          <p:cNvSpPr>
            <a:spLocks noGrp="1" noChangeArrowheads="1"/>
          </p:cNvSpPr>
          <p:nvPr>
            <p:ph type="title"/>
          </p:nvPr>
        </p:nvSpPr>
        <p:spPr>
          <a:xfrm>
            <a:off x="3995738" y="533400"/>
            <a:ext cx="4691062" cy="838200"/>
          </a:xfrm>
          <a:blipFill dpi="0" rotWithShape="1">
            <a:blip r:embed="rId2" cstate="print"/>
            <a:srcRect/>
            <a:tile tx="0" ty="0" sx="100000" sy="100000" flip="none" algn="tl"/>
          </a:blipFill>
          <a:ln/>
        </p:spPr>
        <p:txBody>
          <a:bodyPr>
            <a:normAutofit fontScale="90000"/>
          </a:bodyPr>
          <a:lstStyle/>
          <a:p>
            <a:r>
              <a:rPr lang="ar-EG" sz="4900" b="1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نموذج بالدريج للتميز</a:t>
            </a:r>
            <a:endParaRPr lang="en-US" sz="4900" b="1" dirty="0">
              <a:solidFill>
                <a:schemeClr val="tx1"/>
              </a:solidFill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381000" y="1844675"/>
            <a:ext cx="8382000" cy="4022725"/>
            <a:chOff x="381000" y="1844675"/>
            <a:chExt cx="8382000" cy="4022725"/>
          </a:xfrm>
        </p:grpSpPr>
        <p:sp>
          <p:nvSpPr>
            <p:cNvPr id="35843" name="Rectangle 3" descr="White marble"/>
            <p:cNvSpPr>
              <a:spLocks noChangeArrowheads="1"/>
            </p:cNvSpPr>
            <p:nvPr/>
          </p:nvSpPr>
          <p:spPr bwMode="auto">
            <a:xfrm>
              <a:off x="3352800" y="3352800"/>
              <a:ext cx="2133600" cy="1066800"/>
            </a:xfrm>
            <a:prstGeom prst="rect">
              <a:avLst/>
            </a:prstGeom>
            <a:blipFill dpi="0" rotWithShape="1">
              <a:blip r:embed="rId3" cstate="print"/>
              <a:srcRect/>
              <a:tile tx="0" ty="0" sx="100000" sy="100000" flip="none" algn="tl"/>
            </a:blipFill>
            <a:ln w="57150">
              <a:solidFill>
                <a:srgbClr val="7030A0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wrap="none" anchor="ctr"/>
            <a:lstStyle/>
            <a:p>
              <a:pPr algn="ctr" rtl="1"/>
              <a:r>
                <a:rPr lang="ar-EG" sz="2300" b="1">
                  <a:cs typeface="AdvertisingMedium" pitchFamily="2" charset="-78"/>
                </a:rPr>
                <a:t>إدارة</a:t>
              </a:r>
            </a:p>
            <a:p>
              <a:pPr algn="ctr" rtl="1"/>
              <a:r>
                <a:rPr lang="ar-EG" sz="2300" b="1">
                  <a:cs typeface="AdvertisingMedium" pitchFamily="2" charset="-78"/>
                </a:rPr>
                <a:t>المعلومات وتحليلها</a:t>
              </a:r>
              <a:endParaRPr lang="en-US" sz="2300" b="1">
                <a:cs typeface="AdvertisingMedium" pitchFamily="2" charset="-78"/>
              </a:endParaRPr>
            </a:p>
          </p:txBody>
        </p:sp>
        <p:sp>
          <p:nvSpPr>
            <p:cNvPr id="35844" name="Rectangle 4" descr="Newsprint"/>
            <p:cNvSpPr>
              <a:spLocks noChangeArrowheads="1"/>
            </p:cNvSpPr>
            <p:nvPr/>
          </p:nvSpPr>
          <p:spPr bwMode="auto">
            <a:xfrm>
              <a:off x="6019800" y="3429000"/>
              <a:ext cx="2514600" cy="914400"/>
            </a:xfrm>
            <a:prstGeom prst="rect">
              <a:avLst/>
            </a:prstGeom>
            <a:blipFill dpi="0" rotWithShape="1">
              <a:blip r:embed="rId4" cstate="print"/>
              <a:srcRect/>
              <a:tile tx="0" ty="0" sx="100000" sy="100000" flip="none" algn="tl"/>
            </a:blipFill>
            <a:ln w="57150">
              <a:solidFill>
                <a:srgbClr val="7030A0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wrap="none" anchor="ctr"/>
            <a:lstStyle/>
            <a:p>
              <a:pPr algn="ctr" rtl="1"/>
              <a:r>
                <a:rPr lang="ar-EG" sz="2400" b="1">
                  <a:cs typeface="AdvertisingMedium" pitchFamily="2" charset="-78"/>
                </a:rPr>
                <a:t>القيادة</a:t>
              </a:r>
              <a:endParaRPr lang="en-US" sz="2400" b="1">
                <a:cs typeface="AdvertisingMedium" pitchFamily="2" charset="-78"/>
              </a:endParaRPr>
            </a:p>
          </p:txBody>
        </p:sp>
        <p:sp>
          <p:nvSpPr>
            <p:cNvPr id="35845" name="Rectangle 5" descr="Water droplets"/>
            <p:cNvSpPr>
              <a:spLocks noChangeArrowheads="1"/>
            </p:cNvSpPr>
            <p:nvPr/>
          </p:nvSpPr>
          <p:spPr bwMode="auto">
            <a:xfrm>
              <a:off x="381000" y="3276600"/>
              <a:ext cx="2514600" cy="914400"/>
            </a:xfrm>
            <a:prstGeom prst="rect">
              <a:avLst/>
            </a:prstGeom>
            <a:blipFill dpi="0" rotWithShape="1">
              <a:blip r:embed="rId5" cstate="print"/>
              <a:srcRect/>
              <a:tile tx="0" ty="0" sx="100000" sy="100000" flip="none" algn="tl"/>
            </a:blipFill>
            <a:ln w="57150">
              <a:solidFill>
                <a:srgbClr val="7030A0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wrap="none" anchor="ctr"/>
            <a:lstStyle/>
            <a:p>
              <a:pPr algn="ctr" rtl="1"/>
              <a:r>
                <a:rPr lang="ar-EG" sz="2400" b="1">
                  <a:cs typeface="AdvertisingMedium" pitchFamily="2" charset="-78"/>
                </a:rPr>
                <a:t>نتائج الأداء المؤسسى </a:t>
              </a:r>
              <a:endParaRPr lang="en-US" sz="2400" b="1">
                <a:cs typeface="AdvertisingMedium" pitchFamily="2" charset="-78"/>
              </a:endParaRPr>
            </a:p>
          </p:txBody>
        </p:sp>
        <p:sp>
          <p:nvSpPr>
            <p:cNvPr id="35846" name="Rectangle 6" descr="Pink tissue paper"/>
            <p:cNvSpPr>
              <a:spLocks noChangeArrowheads="1"/>
            </p:cNvSpPr>
            <p:nvPr/>
          </p:nvSpPr>
          <p:spPr bwMode="auto">
            <a:xfrm>
              <a:off x="6096000" y="4953000"/>
              <a:ext cx="2514600" cy="914400"/>
            </a:xfrm>
            <a:prstGeom prst="rect">
              <a:avLst/>
            </a:prstGeom>
            <a:blipFill dpi="0" rotWithShape="1">
              <a:blip r:embed="rId6" cstate="print"/>
              <a:srcRect/>
              <a:tile tx="0" ty="0" sx="100000" sy="100000" flip="none" algn="tl"/>
            </a:blipFill>
            <a:ln w="57150">
              <a:solidFill>
                <a:srgbClr val="7030A0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wrap="none" anchor="ctr"/>
            <a:lstStyle/>
            <a:p>
              <a:pPr algn="ctr" rtl="1"/>
              <a:r>
                <a:rPr lang="ar-EG" sz="2200" b="1">
                  <a:cs typeface="AdvertisingMedium" pitchFamily="2" charset="-78"/>
                </a:rPr>
                <a:t>الطلاب والمعنيون</a:t>
              </a:r>
            </a:p>
            <a:p>
              <a:pPr algn="ctr" rtl="1"/>
              <a:r>
                <a:rPr lang="ar-EG" sz="2200" b="1">
                  <a:cs typeface="AdvertisingMedium" pitchFamily="2" charset="-78"/>
                </a:rPr>
                <a:t> وسوق العمل</a:t>
              </a:r>
              <a:r>
                <a:rPr lang="ar-EG" sz="2400" b="1">
                  <a:cs typeface="AdvertisingMedium" pitchFamily="2" charset="-78"/>
                </a:rPr>
                <a:t> </a:t>
              </a:r>
              <a:endParaRPr lang="en-US" sz="2400" b="1">
                <a:cs typeface="AdvertisingMedium" pitchFamily="2" charset="-78"/>
              </a:endParaRPr>
            </a:p>
          </p:txBody>
        </p:sp>
        <p:sp>
          <p:nvSpPr>
            <p:cNvPr id="35847" name="Rectangle 7" descr="Blue tissue paper"/>
            <p:cNvSpPr>
              <a:spLocks noChangeArrowheads="1"/>
            </p:cNvSpPr>
            <p:nvPr/>
          </p:nvSpPr>
          <p:spPr bwMode="auto">
            <a:xfrm>
              <a:off x="381000" y="4953000"/>
              <a:ext cx="2514600" cy="914400"/>
            </a:xfrm>
            <a:prstGeom prst="rect">
              <a:avLst/>
            </a:prstGeom>
            <a:blipFill dpi="0" rotWithShape="1">
              <a:blip r:embed="rId7" cstate="print"/>
              <a:srcRect/>
              <a:tile tx="0" ty="0" sx="100000" sy="100000" flip="none" algn="tl"/>
            </a:blipFill>
            <a:ln w="57150">
              <a:solidFill>
                <a:srgbClr val="7030A0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wrap="none" anchor="ctr"/>
            <a:lstStyle/>
            <a:p>
              <a:pPr algn="ctr" rtl="1"/>
              <a:r>
                <a:rPr lang="ar-EG" sz="2400" b="1">
                  <a:cs typeface="AdvertisingMedium" pitchFamily="2" charset="-78"/>
                </a:rPr>
                <a:t>إدارة العملية</a:t>
              </a:r>
              <a:endParaRPr lang="en-US" sz="2400" b="1">
                <a:cs typeface="AdvertisingMedium" pitchFamily="2" charset="-78"/>
              </a:endParaRPr>
            </a:p>
          </p:txBody>
        </p:sp>
        <p:sp>
          <p:nvSpPr>
            <p:cNvPr id="35848" name="Rectangle 8" descr="Parchment"/>
            <p:cNvSpPr>
              <a:spLocks noChangeArrowheads="1"/>
            </p:cNvSpPr>
            <p:nvPr/>
          </p:nvSpPr>
          <p:spPr bwMode="auto">
            <a:xfrm>
              <a:off x="5943600" y="1905000"/>
              <a:ext cx="2514600" cy="914400"/>
            </a:xfrm>
            <a:prstGeom prst="rect">
              <a:avLst/>
            </a:prstGeom>
            <a:blipFill dpi="0" rotWithShape="1">
              <a:blip r:embed="rId2" cstate="print"/>
              <a:srcRect/>
              <a:tile tx="0" ty="0" sx="100000" sy="100000" flip="none" algn="tl"/>
            </a:blipFill>
            <a:ln w="57150">
              <a:solidFill>
                <a:srgbClr val="7030A0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wrap="none" anchor="ctr"/>
            <a:lstStyle/>
            <a:p>
              <a:pPr algn="ctr" rtl="1"/>
              <a:r>
                <a:rPr lang="ar-EG" sz="2400" b="1">
                  <a:cs typeface="AdvertisingMedium" pitchFamily="2" charset="-78"/>
                </a:rPr>
                <a:t>التخطيط الإستراتيجى</a:t>
              </a:r>
              <a:endParaRPr lang="en-US" sz="2400" b="1">
                <a:cs typeface="AdvertisingMedium" pitchFamily="2" charset="-78"/>
              </a:endParaRPr>
            </a:p>
          </p:txBody>
        </p:sp>
        <p:sp>
          <p:nvSpPr>
            <p:cNvPr id="35849" name="Rectangle 9" descr="Papyrus"/>
            <p:cNvSpPr>
              <a:spLocks noChangeArrowheads="1"/>
            </p:cNvSpPr>
            <p:nvPr/>
          </p:nvSpPr>
          <p:spPr bwMode="auto">
            <a:xfrm>
              <a:off x="468313" y="1844675"/>
              <a:ext cx="2514600" cy="914400"/>
            </a:xfrm>
            <a:prstGeom prst="rect">
              <a:avLst/>
            </a:prstGeom>
            <a:blipFill dpi="0" rotWithShape="1">
              <a:blip r:embed="rId8" cstate="print"/>
              <a:srcRect/>
              <a:tile tx="0" ty="0" sx="100000" sy="100000" flip="none" algn="tl"/>
            </a:blipFill>
            <a:ln w="57150">
              <a:solidFill>
                <a:srgbClr val="7030A0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wrap="none" anchor="ctr"/>
            <a:lstStyle/>
            <a:p>
              <a:pPr algn="ctr" rtl="1"/>
              <a:r>
                <a:rPr lang="ar-EG" sz="2400" b="1">
                  <a:cs typeface="AdvertisingMedium" pitchFamily="2" charset="-78"/>
                </a:rPr>
                <a:t>العاملون </a:t>
              </a:r>
              <a:endParaRPr lang="en-US" sz="2400" b="1">
                <a:cs typeface="AdvertisingMedium" pitchFamily="2" charset="-78"/>
              </a:endParaRPr>
            </a:p>
          </p:txBody>
        </p:sp>
        <p:sp>
          <p:nvSpPr>
            <p:cNvPr id="35850" name="Line 10"/>
            <p:cNvSpPr>
              <a:spLocks noChangeShapeType="1"/>
            </p:cNvSpPr>
            <p:nvPr/>
          </p:nvSpPr>
          <p:spPr bwMode="auto">
            <a:xfrm>
              <a:off x="5486400" y="3810000"/>
              <a:ext cx="533400" cy="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Line 11"/>
            <p:cNvSpPr>
              <a:spLocks noChangeShapeType="1"/>
            </p:cNvSpPr>
            <p:nvPr/>
          </p:nvSpPr>
          <p:spPr bwMode="auto">
            <a:xfrm flipV="1">
              <a:off x="5486400" y="2819400"/>
              <a:ext cx="685800" cy="99060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Line 12"/>
            <p:cNvSpPr>
              <a:spLocks noChangeShapeType="1"/>
            </p:cNvSpPr>
            <p:nvPr/>
          </p:nvSpPr>
          <p:spPr bwMode="auto">
            <a:xfrm>
              <a:off x="5486400" y="3810000"/>
              <a:ext cx="609600" cy="144780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Line 13"/>
            <p:cNvSpPr>
              <a:spLocks noChangeShapeType="1"/>
            </p:cNvSpPr>
            <p:nvPr/>
          </p:nvSpPr>
          <p:spPr bwMode="auto">
            <a:xfrm flipH="1" flipV="1">
              <a:off x="2971800" y="2590800"/>
              <a:ext cx="381000" cy="91440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Line 14"/>
            <p:cNvSpPr>
              <a:spLocks noChangeShapeType="1"/>
            </p:cNvSpPr>
            <p:nvPr/>
          </p:nvSpPr>
          <p:spPr bwMode="auto">
            <a:xfrm flipH="1">
              <a:off x="2895600" y="3505200"/>
              <a:ext cx="457200" cy="15240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Line 15"/>
            <p:cNvSpPr>
              <a:spLocks noChangeShapeType="1"/>
            </p:cNvSpPr>
            <p:nvPr/>
          </p:nvSpPr>
          <p:spPr bwMode="auto">
            <a:xfrm flipH="1">
              <a:off x="2819400" y="3505200"/>
              <a:ext cx="533400" cy="144780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Line 16"/>
            <p:cNvSpPr>
              <a:spLocks noChangeShapeType="1"/>
            </p:cNvSpPr>
            <p:nvPr/>
          </p:nvSpPr>
          <p:spPr bwMode="auto">
            <a:xfrm>
              <a:off x="8763000" y="2286000"/>
              <a:ext cx="0" cy="160020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Line 17"/>
            <p:cNvSpPr>
              <a:spLocks noChangeShapeType="1"/>
            </p:cNvSpPr>
            <p:nvPr/>
          </p:nvSpPr>
          <p:spPr bwMode="auto">
            <a:xfrm flipH="1">
              <a:off x="8458200" y="2286000"/>
              <a:ext cx="304800" cy="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18"/>
            <p:cNvSpPr>
              <a:spLocks noChangeShapeType="1"/>
            </p:cNvSpPr>
            <p:nvPr/>
          </p:nvSpPr>
          <p:spPr bwMode="auto">
            <a:xfrm>
              <a:off x="8534400" y="3886200"/>
              <a:ext cx="228600" cy="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Line 19"/>
            <p:cNvSpPr>
              <a:spLocks noChangeShapeType="1"/>
            </p:cNvSpPr>
            <p:nvPr/>
          </p:nvSpPr>
          <p:spPr bwMode="auto">
            <a:xfrm>
              <a:off x="8763000" y="3886200"/>
              <a:ext cx="0" cy="160020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20"/>
            <p:cNvSpPr>
              <a:spLocks noChangeShapeType="1"/>
            </p:cNvSpPr>
            <p:nvPr/>
          </p:nvSpPr>
          <p:spPr bwMode="auto">
            <a:xfrm flipH="1">
              <a:off x="8610600" y="5486400"/>
              <a:ext cx="152400" cy="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Line 21"/>
            <p:cNvSpPr>
              <a:spLocks noChangeShapeType="1"/>
            </p:cNvSpPr>
            <p:nvPr/>
          </p:nvSpPr>
          <p:spPr bwMode="auto">
            <a:xfrm flipH="1">
              <a:off x="2971800" y="2286000"/>
              <a:ext cx="2971800" cy="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22"/>
            <p:cNvSpPr>
              <a:spLocks noChangeShapeType="1"/>
            </p:cNvSpPr>
            <p:nvPr/>
          </p:nvSpPr>
          <p:spPr bwMode="auto">
            <a:xfrm>
              <a:off x="1600200" y="2819400"/>
              <a:ext cx="0" cy="45720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Line 23"/>
            <p:cNvSpPr>
              <a:spLocks noChangeShapeType="1"/>
            </p:cNvSpPr>
            <p:nvPr/>
          </p:nvSpPr>
          <p:spPr bwMode="auto">
            <a:xfrm flipH="1">
              <a:off x="2895600" y="5410200"/>
              <a:ext cx="3200400" cy="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Line 24"/>
            <p:cNvSpPr>
              <a:spLocks noChangeShapeType="1"/>
            </p:cNvSpPr>
            <p:nvPr/>
          </p:nvSpPr>
          <p:spPr bwMode="auto">
            <a:xfrm flipV="1">
              <a:off x="1600200" y="4191000"/>
              <a:ext cx="0" cy="762000"/>
            </a:xfrm>
            <a:prstGeom prst="line">
              <a:avLst/>
            </a:prstGeom>
            <a:noFill/>
            <a:ln w="57150">
              <a:solidFill>
                <a:srgbClr val="7030A0"/>
              </a:solidFill>
              <a:round/>
              <a:headEnd/>
              <a:tailEnd type="triangle" w="med" len="med"/>
            </a:ln>
            <a:effectLst/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ar-EG"/>
              <a:t>أين نحن من ذلك ؟</a:t>
            </a:r>
            <a:endParaRPr lang="th-TH"/>
          </a:p>
        </p:txBody>
      </p:sp>
      <p:graphicFrame>
        <p:nvGraphicFramePr>
          <p:cNvPr id="36867" name="Object 3"/>
          <p:cNvGraphicFramePr>
            <a:graphicFrameLocks/>
          </p:cNvGraphicFramePr>
          <p:nvPr>
            <p:ph idx="1"/>
          </p:nvPr>
        </p:nvGraphicFramePr>
        <p:xfrm>
          <a:off x="2916238" y="1676400"/>
          <a:ext cx="3179762" cy="4800600"/>
        </p:xfrm>
        <a:graphic>
          <a:graphicData uri="http://schemas.openxmlformats.org/presentationml/2006/ole">
            <p:oleObj spid="_x0000_s3074" name="Microsoft ClipArt Gallery" r:id="rId3" imgW="2147760" imgH="5811480" progId="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/>
              <a:t>لدينا .... نقاء</a:t>
            </a:r>
            <a:endParaRPr lang="th-TH" dirty="0"/>
          </a:p>
        </p:txBody>
      </p:sp>
      <p:pic>
        <p:nvPicPr>
          <p:cNvPr id="37891" name="Picture 3" descr="naqaa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42988" y="1773238"/>
            <a:ext cx="6842125" cy="3671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/>
          <p:cNvGraphicFramePr/>
          <p:nvPr/>
        </p:nvGraphicFramePr>
        <p:xfrm>
          <a:off x="228600" y="404813"/>
          <a:ext cx="8664575" cy="622458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بعض قواعد العمل 1 – 2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71800" y="1600200"/>
            <a:ext cx="5715000" cy="4525963"/>
          </a:xfrm>
        </p:spPr>
        <p:txBody>
          <a:bodyPr>
            <a:normAutofit lnSpcReduction="10000"/>
          </a:bodyPr>
          <a:lstStyle/>
          <a:p>
            <a:pPr>
              <a:buClr>
                <a:srgbClr val="FF0000"/>
              </a:buClr>
              <a:buFont typeface="Wingdings" pitchFamily="2" charset="2"/>
              <a:buChar char="q"/>
            </a:pPr>
            <a:r>
              <a:rPr lang="ar-EG" dirty="0" smtClean="0"/>
              <a:t>الحوار  حول محتوى التدريب  </a:t>
            </a: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endParaRPr lang="ar-EG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Garamond" pitchFamily="18" charset="0"/>
              <a:cs typeface="Simplified Arabic" pitchFamily="18" charset="-78"/>
            </a:endParaRP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r>
              <a:rPr lang="ar-EG" dirty="0" smtClean="0"/>
              <a:t> طرح أسئلة ناقدة </a:t>
            </a: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endParaRPr lang="ar-EG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Garamond" pitchFamily="18" charset="0"/>
              <a:cs typeface="Simplified Arabic" pitchFamily="18" charset="-78"/>
            </a:endParaRP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r>
              <a:rPr lang="ar-EG" dirty="0" smtClean="0"/>
              <a:t> العصف الذهنى </a:t>
            </a: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endParaRPr lang="ar-EG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Garamond" pitchFamily="18" charset="0"/>
              <a:cs typeface="Simplified Arabic" pitchFamily="18" charset="-78"/>
            </a:endParaRP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r>
              <a:rPr lang="ar-EG" dirty="0" smtClean="0"/>
              <a:t> لا نستخدم الهاتف الجوال أثناء التدريب </a:t>
            </a: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endParaRPr lang="ar-EG" dirty="0" smtClean="0"/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r>
              <a:rPr lang="ar-EG" dirty="0" smtClean="0"/>
              <a:t>الصوت الواضح المسموع</a:t>
            </a: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endParaRPr lang="ar-EG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Garamond" pitchFamily="18" charset="0"/>
              <a:cs typeface="Simplified Arabic" pitchFamily="18" charset="-78"/>
            </a:endParaRPr>
          </a:p>
          <a:p>
            <a:pPr>
              <a:buClr>
                <a:srgbClr val="FF0000"/>
              </a:buClr>
              <a:buNone/>
            </a:pPr>
            <a:endParaRPr lang="th-TH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cs typeface="Simplified Arabic" pitchFamily="18" charset="-78"/>
            </a:endParaRPr>
          </a:p>
          <a:p>
            <a:endParaRPr lang="en-US" dirty="0"/>
          </a:p>
        </p:txBody>
      </p:sp>
      <p:pic>
        <p:nvPicPr>
          <p:cNvPr id="4" name="Picture 4" descr="MCPE07250_0000[1]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73063" y="1689100"/>
            <a:ext cx="2447925" cy="2820988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3886200" y="71414"/>
            <a:ext cx="4589463" cy="946150"/>
          </a:xfrm>
        </p:spPr>
        <p:txBody>
          <a:bodyPr>
            <a:normAutofit/>
          </a:bodyPr>
          <a:lstStyle/>
          <a:p>
            <a:r>
              <a:rPr lang="ar-EG" dirty="0"/>
              <a:t>تطبيق المعايير الأكاديمية</a:t>
            </a:r>
            <a:endParaRPr lang="th-TH" dirty="0"/>
          </a:p>
        </p:txBody>
      </p:sp>
      <p:sp>
        <p:nvSpPr>
          <p:cNvPr id="10243" name="Rectangle 3" descr="Paper bag"/>
          <p:cNvSpPr>
            <a:spLocks noGrp="1" noChangeArrowheads="1"/>
          </p:cNvSpPr>
          <p:nvPr>
            <p:ph type="body" idx="1"/>
          </p:nvPr>
        </p:nvSpPr>
        <p:spPr>
          <a:xfrm>
            <a:off x="152400" y="1357298"/>
            <a:ext cx="8777318" cy="5024452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إنشاء برامج أكاديمية جديدة .</a:t>
            </a:r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endParaRPr lang="ar-EG" dirty="0"/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إعادة تنظيم البرامج الأكاديمية القائمة (تعديل اللوائح) .</a:t>
            </a:r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endParaRPr lang="ar-EG" dirty="0"/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تقويم الطلاب المبنى على المعايير  </a:t>
            </a:r>
            <a:r>
              <a:rPr lang="en-US" dirty="0"/>
              <a:t>Standards-based Evaluation</a:t>
            </a:r>
            <a:r>
              <a:rPr lang="ar-EG" dirty="0"/>
              <a:t> .</a:t>
            </a:r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endParaRPr lang="ar-EG" dirty="0"/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التدريس المبنى على المعايير  </a:t>
            </a:r>
            <a:r>
              <a:rPr lang="en-US" dirty="0"/>
              <a:t>Standards-based Teaching</a:t>
            </a:r>
            <a:r>
              <a:rPr lang="ar-EG" dirty="0"/>
              <a:t> .</a:t>
            </a:r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endParaRPr lang="ar-EG" dirty="0"/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سياسات القبول .</a:t>
            </a:r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endParaRPr lang="ar-EG" dirty="0"/>
          </a:p>
          <a:p>
            <a:pPr>
              <a:lnSpc>
                <a:spcPct val="90000"/>
              </a:lnSpc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التدريب الميدانى .</a:t>
            </a:r>
            <a:endParaRPr lang="th-TH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تطبيق المعايير المؤسسية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22437"/>
            <a:ext cx="8382000" cy="4525963"/>
          </a:xfrm>
        </p:spPr>
        <p:txBody>
          <a:bodyPr>
            <a:normAutofit lnSpcReduction="10000"/>
          </a:bodyPr>
          <a:lstStyle/>
          <a:p>
            <a:r>
              <a:rPr lang="ar-EG" dirty="0" smtClean="0"/>
              <a:t>فى الإنشاءات وأعمال الإحلال والتجديد</a:t>
            </a:r>
          </a:p>
          <a:p>
            <a:endParaRPr lang="ar-EG" dirty="0" smtClean="0"/>
          </a:p>
          <a:p>
            <a:r>
              <a:rPr lang="ar-EG" dirty="0" smtClean="0"/>
              <a:t>فى التعيينات والترقى </a:t>
            </a:r>
          </a:p>
          <a:p>
            <a:endParaRPr lang="ar-EG" dirty="0" smtClean="0"/>
          </a:p>
          <a:p>
            <a:r>
              <a:rPr lang="ar-EG" dirty="0" smtClean="0"/>
              <a:t>فى المساءلة أو المحاسبية</a:t>
            </a:r>
          </a:p>
          <a:p>
            <a:endParaRPr lang="ar-EG" dirty="0" smtClean="0"/>
          </a:p>
          <a:p>
            <a:r>
              <a:rPr lang="ar-EG" dirty="0" smtClean="0"/>
              <a:t>فى اختيار القيادات الأكاديمية</a:t>
            </a:r>
          </a:p>
          <a:p>
            <a:endParaRPr lang="ar-EG" dirty="0" smtClean="0"/>
          </a:p>
          <a:p>
            <a:r>
              <a:rPr lang="ar-EG" dirty="0" smtClean="0"/>
              <a:t>فى الأخذ بمنحى التخطيط الإستراتيجى</a:t>
            </a:r>
            <a:endParaRPr lang="en-US" dirty="0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/>
          <p:cNvSpPr>
            <a:spLocks noGrp="1" noChangeArrowheads="1"/>
          </p:cNvSpPr>
          <p:nvPr>
            <p:ph type="title"/>
          </p:nvPr>
        </p:nvSpPr>
        <p:spPr>
          <a:xfrm>
            <a:off x="4932363" y="71414"/>
            <a:ext cx="3543300" cy="946150"/>
          </a:xfrm>
        </p:spPr>
        <p:txBody>
          <a:bodyPr>
            <a:normAutofit fontScale="90000"/>
          </a:bodyPr>
          <a:lstStyle/>
          <a:p>
            <a:r>
              <a:rPr lang="ar-EG" dirty="0"/>
              <a:t>مسئولية  تطبيق المعايير</a:t>
            </a:r>
            <a:endParaRPr lang="th-TH" dirty="0"/>
          </a:p>
        </p:txBody>
      </p:sp>
      <p:sp>
        <p:nvSpPr>
          <p:cNvPr id="223235" name="Rectangle 3" descr="Paper bag"/>
          <p:cNvSpPr>
            <a:spLocks noGrp="1" noChangeArrowheads="1"/>
          </p:cNvSpPr>
          <p:nvPr>
            <p:ph type="body" idx="1"/>
          </p:nvPr>
        </p:nvSpPr>
        <p:spPr>
          <a:xfrm>
            <a:off x="2928926" y="1260491"/>
            <a:ext cx="5757874" cy="4525963"/>
          </a:xfrm>
        </p:spPr>
        <p:txBody>
          <a:bodyPr>
            <a:normAutofit lnSpcReduction="10000"/>
          </a:bodyPr>
          <a:lstStyle/>
          <a:p>
            <a:pPr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مسئولية المجلس العلمى الحاكم .</a:t>
            </a:r>
          </a:p>
          <a:p>
            <a:pPr>
              <a:buClr>
                <a:srgbClr val="FF3300"/>
              </a:buClr>
              <a:buFont typeface="Wingdings" pitchFamily="2" charset="2"/>
              <a:buChar char="q"/>
            </a:pPr>
            <a:endParaRPr lang="ar-EG" dirty="0"/>
          </a:p>
          <a:p>
            <a:pPr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مسئولية إدارة البرنامج الأكاديمى . </a:t>
            </a:r>
          </a:p>
          <a:p>
            <a:pPr>
              <a:buClr>
                <a:srgbClr val="FF3300"/>
              </a:buClr>
              <a:buFont typeface="Wingdings" pitchFamily="2" charset="2"/>
              <a:buChar char="q"/>
            </a:pPr>
            <a:endParaRPr lang="ar-EG" dirty="0"/>
          </a:p>
          <a:p>
            <a:pPr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مسئولية المجلس الحاكم للكلية .</a:t>
            </a:r>
          </a:p>
          <a:p>
            <a:pPr>
              <a:buClr>
                <a:srgbClr val="FF3300"/>
              </a:buClr>
              <a:buFont typeface="Wingdings" pitchFamily="2" charset="2"/>
              <a:buChar char="q"/>
            </a:pPr>
            <a:endParaRPr lang="ar-EG" dirty="0"/>
          </a:p>
          <a:p>
            <a:pPr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مسئولية مركز ضمان الجودة والاعتماد  .</a:t>
            </a:r>
          </a:p>
          <a:p>
            <a:pPr>
              <a:buClr>
                <a:srgbClr val="FF3300"/>
              </a:buClr>
              <a:buFont typeface="Wingdings" pitchFamily="2" charset="2"/>
              <a:buChar char="q"/>
            </a:pPr>
            <a:endParaRPr lang="ar-EG" dirty="0"/>
          </a:p>
          <a:p>
            <a:pPr>
              <a:buClr>
                <a:srgbClr val="FF3300"/>
              </a:buClr>
              <a:buFont typeface="Wingdings" pitchFamily="2" charset="2"/>
              <a:buChar char="q"/>
            </a:pPr>
            <a:r>
              <a:rPr lang="ar-EG" dirty="0"/>
              <a:t>مسئولية المجلس الحاكم للجامعة .</a:t>
            </a:r>
            <a:endParaRPr lang="th-TH" dirty="0"/>
          </a:p>
        </p:txBody>
      </p:sp>
      <p:pic>
        <p:nvPicPr>
          <p:cNvPr id="223237" name="Picture 5" descr="Discussion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8313" y="1125538"/>
            <a:ext cx="2016125" cy="309562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1186" name="Group 2"/>
          <p:cNvGraphicFramePr>
            <a:graphicFrameLocks noGrp="1"/>
          </p:cNvGraphicFramePr>
          <p:nvPr>
            <p:ph/>
          </p:nvPr>
        </p:nvGraphicFramePr>
        <p:xfrm>
          <a:off x="2700338" y="263525"/>
          <a:ext cx="5775325" cy="5713413"/>
        </p:xfrm>
        <a:graphic>
          <a:graphicData uri="http://schemas.openxmlformats.org/drawingml/2006/table">
            <a:tbl>
              <a:tblPr/>
              <a:tblGrid>
                <a:gridCol w="5775325"/>
              </a:tblGrid>
              <a:tr h="57134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EG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L-Mateen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21192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ar-EG"/>
          </a:p>
        </p:txBody>
      </p:sp>
      <p:sp>
        <p:nvSpPr>
          <p:cNvPr id="221193" name="Text Box 9"/>
          <p:cNvSpPr txBox="1">
            <a:spLocks noChangeArrowheads="1"/>
          </p:cNvSpPr>
          <p:nvPr/>
        </p:nvSpPr>
        <p:spPr bwMode="auto">
          <a:xfrm>
            <a:off x="3717925" y="3308350"/>
            <a:ext cx="184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rtl="1"/>
            <a:endParaRPr lang="ar-EG" sz="1800" b="1">
              <a:latin typeface="Verdana" pitchFamily="34" charset="0"/>
              <a:cs typeface="Arial" pitchFamily="34" charset="0"/>
            </a:endParaRPr>
          </a:p>
        </p:txBody>
      </p:sp>
      <p:pic>
        <p:nvPicPr>
          <p:cNvPr id="221194" name="Picture 10" descr="untitled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2876" y="1714488"/>
            <a:ext cx="8786842" cy="4687900"/>
          </a:xfrm>
          <a:prstGeom prst="rect">
            <a:avLst/>
          </a:prstGeom>
          <a:noFill/>
        </p:spPr>
      </p:pic>
      <p:sp>
        <p:nvSpPr>
          <p:cNvPr id="221195" name="Text Box 11"/>
          <p:cNvSpPr txBox="1">
            <a:spLocks noChangeArrowheads="1"/>
          </p:cNvSpPr>
          <p:nvPr/>
        </p:nvSpPr>
        <p:spPr bwMode="auto">
          <a:xfrm>
            <a:off x="1547813" y="5222875"/>
            <a:ext cx="1524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rtl="1"/>
            <a:r>
              <a:rPr lang="en-US" sz="1800" b="1">
                <a:solidFill>
                  <a:srgbClr val="996633"/>
                </a:solidFill>
                <a:latin typeface="Verdana" pitchFamily="34" charset="0"/>
                <a:cs typeface="Arial" pitchFamily="34" charset="0"/>
              </a:rPr>
              <a:t>Attributes</a:t>
            </a:r>
            <a:endParaRPr lang="en-US" sz="1400" b="1">
              <a:solidFill>
                <a:srgbClr val="996633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21196" name="Text Box 12"/>
          <p:cNvSpPr txBox="1">
            <a:spLocks noChangeArrowheads="1"/>
          </p:cNvSpPr>
          <p:nvPr/>
        </p:nvSpPr>
        <p:spPr bwMode="auto">
          <a:xfrm>
            <a:off x="4143372" y="3929066"/>
            <a:ext cx="8969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rtl="1"/>
            <a:r>
              <a:rPr lang="en-US" sz="1800" b="1" dirty="0">
                <a:latin typeface="Verdana" pitchFamily="34" charset="0"/>
                <a:cs typeface="Arial" pitchFamily="34" charset="0"/>
              </a:rPr>
              <a:t>NARS</a:t>
            </a:r>
          </a:p>
        </p:txBody>
      </p:sp>
      <p:sp>
        <p:nvSpPr>
          <p:cNvPr id="221197" name="Rectangle 13"/>
          <p:cNvSpPr>
            <a:spLocks noChangeArrowheads="1"/>
          </p:cNvSpPr>
          <p:nvPr/>
        </p:nvSpPr>
        <p:spPr bwMode="auto">
          <a:xfrm>
            <a:off x="2500298" y="188913"/>
            <a:ext cx="6392877" cy="1143000"/>
          </a:xfrm>
          <a:prstGeom prst="rect">
            <a:avLst/>
          </a:prstGeom>
          <a:solidFill>
            <a:schemeClr val="accent4">
              <a:lumMod val="20000"/>
              <a:lumOff val="80000"/>
              <a:alpha val="53000"/>
            </a:schemeClr>
          </a:solidFill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00"/>
            </a:extrusionClr>
          </a:sp3d>
        </p:spPr>
        <p:txBody>
          <a:bodyPr anchor="ctr" anchorCtr="0">
            <a:flatTx/>
          </a:bodyPr>
          <a:lstStyle/>
          <a:p>
            <a:pPr algn="ctr" rtl="1"/>
            <a:r>
              <a:rPr lang="ar-SA" sz="29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Malik Lt BT" pitchFamily="2" charset="-78"/>
              </a:rPr>
              <a:t>تنفيذ المعايير الأكاديمية المرجعية القومية</a:t>
            </a:r>
            <a:endParaRPr lang="en-US" sz="29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Malik Lt BT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6309" name="Picture 5" descr="Assessing%20Student%20Learni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85720" y="0"/>
            <a:ext cx="8643998" cy="628652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2" name="Oval 4"/>
          <p:cNvSpPr>
            <a:spLocks noChangeArrowheads="1"/>
          </p:cNvSpPr>
          <p:nvPr/>
        </p:nvSpPr>
        <p:spPr bwMode="auto">
          <a:xfrm>
            <a:off x="2124075" y="620713"/>
            <a:ext cx="5184775" cy="5473700"/>
          </a:xfrm>
          <a:prstGeom prst="ellipse">
            <a:avLst/>
          </a:prstGeom>
          <a:noFill/>
          <a:ln w="228600">
            <a:solidFill>
              <a:srgbClr val="00FF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ar-EG"/>
          </a:p>
        </p:txBody>
      </p:sp>
      <p:sp>
        <p:nvSpPr>
          <p:cNvPr id="12293" name="Oval 5"/>
          <p:cNvSpPr>
            <a:spLocks noChangeArrowheads="1"/>
          </p:cNvSpPr>
          <p:nvPr/>
        </p:nvSpPr>
        <p:spPr bwMode="auto">
          <a:xfrm>
            <a:off x="2987675" y="1773238"/>
            <a:ext cx="1258888" cy="1258887"/>
          </a:xfrm>
          <a:prstGeom prst="ellipse">
            <a:avLst/>
          </a:prstGeom>
          <a:solidFill>
            <a:srgbClr val="FF33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 anchorCtr="1"/>
          <a:lstStyle/>
          <a:p>
            <a:pPr algn="ctr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ATs</a:t>
            </a:r>
            <a:endParaRPr lang="th-TH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294" name="Oval 6"/>
          <p:cNvSpPr>
            <a:spLocks noChangeArrowheads="1"/>
          </p:cNvSpPr>
          <p:nvPr/>
        </p:nvSpPr>
        <p:spPr bwMode="auto">
          <a:xfrm>
            <a:off x="3924300" y="4221163"/>
            <a:ext cx="1258888" cy="1258887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 anchorCtr="1"/>
          <a:lstStyle/>
          <a:p>
            <a:pPr algn="ctr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TLAs</a:t>
            </a:r>
            <a:endParaRPr lang="th-TH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295" name="Oval 7"/>
          <p:cNvSpPr>
            <a:spLocks noChangeArrowheads="1"/>
          </p:cNvSpPr>
          <p:nvPr/>
        </p:nvSpPr>
        <p:spPr bwMode="auto">
          <a:xfrm>
            <a:off x="5508625" y="2276475"/>
            <a:ext cx="1258888" cy="1258888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 anchorCtr="1"/>
          <a:lstStyle/>
          <a:p>
            <a:pPr algn="ctr"/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ILOs</a:t>
            </a:r>
            <a:endParaRPr lang="th-TH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305" name="Freeform 17"/>
          <p:cNvSpPr>
            <a:spLocks/>
          </p:cNvSpPr>
          <p:nvPr/>
        </p:nvSpPr>
        <p:spPr bwMode="auto">
          <a:xfrm>
            <a:off x="3479800" y="3068638"/>
            <a:ext cx="587375" cy="1296987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53" y="136"/>
              </a:cxn>
              <a:cxn ang="0">
                <a:pos x="370" y="817"/>
              </a:cxn>
            </a:cxnLst>
            <a:rect l="0" t="0" r="r" b="b"/>
            <a:pathLst>
              <a:path w="370" h="817">
                <a:moveTo>
                  <a:pt x="53" y="0"/>
                </a:moveTo>
                <a:cubicBezTo>
                  <a:pt x="26" y="0"/>
                  <a:pt x="0" y="0"/>
                  <a:pt x="53" y="136"/>
                </a:cubicBezTo>
                <a:cubicBezTo>
                  <a:pt x="106" y="272"/>
                  <a:pt x="317" y="704"/>
                  <a:pt x="370" y="817"/>
                </a:cubicBezTo>
              </a:path>
            </a:pathLst>
          </a:custGeom>
          <a:noFill/>
          <a:ln w="63500">
            <a:solidFill>
              <a:schemeClr val="tx1"/>
            </a:solidFill>
            <a:round/>
            <a:headEnd type="stealth" w="med" len="med"/>
            <a:tailEnd type="none" w="med" len="med"/>
          </a:ln>
          <a:effectLst/>
        </p:spPr>
        <p:txBody>
          <a:bodyPr/>
          <a:lstStyle/>
          <a:p>
            <a:endParaRPr lang="ar-EG"/>
          </a:p>
        </p:txBody>
      </p:sp>
      <p:sp>
        <p:nvSpPr>
          <p:cNvPr id="12306" name="Freeform 18"/>
          <p:cNvSpPr>
            <a:spLocks/>
          </p:cNvSpPr>
          <p:nvPr/>
        </p:nvSpPr>
        <p:spPr bwMode="auto">
          <a:xfrm>
            <a:off x="4284663" y="2349500"/>
            <a:ext cx="1295400" cy="2159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62" y="45"/>
              </a:cxn>
              <a:cxn ang="0">
                <a:pos x="816" y="136"/>
              </a:cxn>
            </a:cxnLst>
            <a:rect l="0" t="0" r="r" b="b"/>
            <a:pathLst>
              <a:path w="816" h="136">
                <a:moveTo>
                  <a:pt x="0" y="0"/>
                </a:moveTo>
                <a:cubicBezTo>
                  <a:pt x="113" y="11"/>
                  <a:pt x="226" y="22"/>
                  <a:pt x="362" y="45"/>
                </a:cubicBezTo>
                <a:cubicBezTo>
                  <a:pt x="498" y="68"/>
                  <a:pt x="740" y="121"/>
                  <a:pt x="816" y="136"/>
                </a:cubicBezTo>
              </a:path>
            </a:pathLst>
          </a:custGeom>
          <a:noFill/>
          <a:ln w="63500">
            <a:solidFill>
              <a:schemeClr val="tx1"/>
            </a:solidFill>
            <a:round/>
            <a:headEnd/>
            <a:tailEnd type="stealth" w="med" len="med"/>
          </a:ln>
          <a:effectLst/>
        </p:spPr>
        <p:txBody>
          <a:bodyPr/>
          <a:lstStyle/>
          <a:p>
            <a:endParaRPr lang="ar-EG"/>
          </a:p>
        </p:txBody>
      </p:sp>
      <p:sp>
        <p:nvSpPr>
          <p:cNvPr id="12307" name="Freeform 19"/>
          <p:cNvSpPr>
            <a:spLocks/>
          </p:cNvSpPr>
          <p:nvPr/>
        </p:nvSpPr>
        <p:spPr bwMode="auto">
          <a:xfrm>
            <a:off x="5148263" y="3500438"/>
            <a:ext cx="923925" cy="1152525"/>
          </a:xfrm>
          <a:custGeom>
            <a:avLst/>
            <a:gdLst/>
            <a:ahLst/>
            <a:cxnLst>
              <a:cxn ang="0">
                <a:pos x="499" y="0"/>
              </a:cxn>
              <a:cxn ang="0">
                <a:pos x="499" y="182"/>
              </a:cxn>
              <a:cxn ang="0">
                <a:pos x="0" y="726"/>
              </a:cxn>
            </a:cxnLst>
            <a:rect l="0" t="0" r="r" b="b"/>
            <a:pathLst>
              <a:path w="582" h="726">
                <a:moveTo>
                  <a:pt x="499" y="0"/>
                </a:moveTo>
                <a:cubicBezTo>
                  <a:pt x="540" y="30"/>
                  <a:pt x="582" y="61"/>
                  <a:pt x="499" y="182"/>
                </a:cubicBezTo>
                <a:cubicBezTo>
                  <a:pt x="416" y="303"/>
                  <a:pt x="83" y="635"/>
                  <a:pt x="0" y="726"/>
                </a:cubicBezTo>
              </a:path>
            </a:pathLst>
          </a:custGeom>
          <a:noFill/>
          <a:ln w="63500">
            <a:solidFill>
              <a:schemeClr val="tx1"/>
            </a:solidFill>
            <a:round/>
            <a:headEnd/>
            <a:tailEnd type="stealth" w="med" len="med"/>
          </a:ln>
          <a:effectLst/>
        </p:spPr>
        <p:txBody>
          <a:bodyPr/>
          <a:lstStyle/>
          <a:p>
            <a:endParaRPr lang="ar-EG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ILOs</a:t>
            </a:r>
            <a:endParaRPr lang="th-TH" dirty="0"/>
          </a:p>
        </p:txBody>
      </p:sp>
      <p:sp>
        <p:nvSpPr>
          <p:cNvPr id="48131" name="Rectangle 3" descr="Paper bag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Tx/>
              <a:buChar char="•"/>
            </a:pPr>
            <a:r>
              <a:rPr lang="ar-EG"/>
              <a:t>نواتج التعلم المستهدفة .</a:t>
            </a:r>
          </a:p>
          <a:p>
            <a:pPr>
              <a:buFontTx/>
              <a:buChar char="•"/>
            </a:pPr>
            <a:endParaRPr lang="ar-EG"/>
          </a:p>
          <a:p>
            <a:pPr>
              <a:buFontTx/>
              <a:buChar char="•"/>
            </a:pPr>
            <a:r>
              <a:rPr lang="en-US"/>
              <a:t>Intended Learning Outcomes</a:t>
            </a:r>
            <a:r>
              <a:rPr lang="ar-EG"/>
              <a:t> .</a:t>
            </a:r>
            <a:endParaRPr lang="th-TH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ATs</a:t>
            </a:r>
            <a:endParaRPr lang="th-TH" dirty="0"/>
          </a:p>
        </p:txBody>
      </p:sp>
      <p:sp>
        <p:nvSpPr>
          <p:cNvPr id="49155" name="Rectangle 3" descr="Paper bag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Tx/>
              <a:buChar char="•"/>
            </a:pPr>
            <a:r>
              <a:rPr lang="ar-EG" dirty="0"/>
              <a:t>مهام التقييم .</a:t>
            </a:r>
          </a:p>
          <a:p>
            <a:pPr>
              <a:buFontTx/>
              <a:buChar char="•"/>
            </a:pPr>
            <a:endParaRPr lang="ar-EG" dirty="0"/>
          </a:p>
          <a:p>
            <a:pPr>
              <a:buFontTx/>
              <a:buChar char="•"/>
            </a:pPr>
            <a:r>
              <a:rPr lang="en-US" dirty="0"/>
              <a:t>Assessment Tasks</a:t>
            </a:r>
            <a:r>
              <a:rPr lang="ar-EG" dirty="0"/>
              <a:t> .</a:t>
            </a:r>
            <a:endParaRPr lang="th-TH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TLAs</a:t>
            </a:r>
            <a:endParaRPr lang="th-TH" dirty="0"/>
          </a:p>
        </p:txBody>
      </p:sp>
      <p:sp>
        <p:nvSpPr>
          <p:cNvPr id="50179" name="Rectangle 3" descr="Paper bag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Tx/>
              <a:buChar char="•"/>
            </a:pPr>
            <a:r>
              <a:rPr lang="ar-EG"/>
              <a:t>أنشطة التعليم والتعلم .</a:t>
            </a:r>
          </a:p>
          <a:p>
            <a:pPr>
              <a:buFontTx/>
              <a:buChar char="•"/>
            </a:pPr>
            <a:endParaRPr lang="ar-EG"/>
          </a:p>
          <a:p>
            <a:pPr>
              <a:buFontTx/>
              <a:buChar char="•"/>
            </a:pPr>
            <a:r>
              <a:rPr lang="en-US"/>
              <a:t>Teaching &amp; Learning Activities</a:t>
            </a:r>
            <a:r>
              <a:rPr lang="ar-EG"/>
              <a:t> .</a:t>
            </a:r>
            <a:endParaRPr lang="th-TH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57400" y="2057400"/>
            <a:ext cx="5334000" cy="1143000"/>
          </a:xfrm>
        </p:spPr>
        <p:txBody>
          <a:bodyPr/>
          <a:lstStyle/>
          <a:p>
            <a:r>
              <a:rPr lang="ar-EG" dirty="0" smtClean="0"/>
              <a:t>المعلم الجامعى المثالى</a:t>
            </a:r>
            <a:endParaRPr lang="en-US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بعض قواعد العمل 2-2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buClr>
                <a:srgbClr val="FF0000"/>
              </a:buClr>
              <a:buFont typeface="Wingdings" pitchFamily="2" charset="2"/>
              <a:buChar char="q"/>
            </a:pPr>
            <a:r>
              <a:rPr lang="ar-EG" dirty="0" smtClean="0"/>
              <a:t> احترام آراء الآخرين</a:t>
            </a: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endParaRPr lang="ar-EG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cs typeface="Simplified Arabic" pitchFamily="18" charset="-78"/>
            </a:endParaRP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r>
              <a:rPr lang="ar-EG" dirty="0" smtClean="0"/>
              <a:t> عدم مقاطعة المتحدث</a:t>
            </a: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endParaRPr lang="ar-EG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cs typeface="Simplified Arabic" pitchFamily="18" charset="-78"/>
            </a:endParaRP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r>
              <a:rPr lang="ar-EG" dirty="0" smtClean="0"/>
              <a:t> الالتزام بالوقت</a:t>
            </a: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endParaRPr lang="ar-EG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cs typeface="Simplified Arabic" pitchFamily="18" charset="-78"/>
            </a:endParaRPr>
          </a:p>
          <a:p>
            <a:pPr>
              <a:buClr>
                <a:srgbClr val="FF0000"/>
              </a:buClr>
              <a:buFont typeface="Wingdings" pitchFamily="2" charset="2"/>
              <a:buChar char="q"/>
            </a:pPr>
            <a:r>
              <a:rPr lang="ar-EG" dirty="0" smtClean="0"/>
              <a:t> كن إيجابياً متعاوناً أثناء التدريب </a:t>
            </a:r>
            <a:endParaRPr lang="th-TH" dirty="0" smtClean="0"/>
          </a:p>
          <a:p>
            <a:endParaRPr lang="en-US" dirty="0"/>
          </a:p>
        </p:txBody>
      </p:sp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3213" y="1293813"/>
            <a:ext cx="2971800" cy="320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1143000"/>
          </a:xfrm>
        </p:spPr>
        <p:txBody>
          <a:bodyPr>
            <a:normAutofit/>
          </a:bodyPr>
          <a:lstStyle/>
          <a:p>
            <a:r>
              <a:rPr lang="ar-EG" dirty="0" smtClean="0"/>
              <a:t>المعايير القومية للمارسة الأكاديمية للمعلم الجامعى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22437"/>
            <a:ext cx="8229600" cy="4525963"/>
          </a:xfrm>
        </p:spPr>
        <p:txBody>
          <a:bodyPr/>
          <a:lstStyle/>
          <a:p>
            <a:r>
              <a:rPr lang="ar-EG" dirty="0" smtClean="0"/>
              <a:t>المجال الأول : التعليم</a:t>
            </a:r>
          </a:p>
          <a:p>
            <a:endParaRPr lang="ar-EG" dirty="0" smtClean="0"/>
          </a:p>
          <a:p>
            <a:r>
              <a:rPr lang="ar-EG" dirty="0" smtClean="0"/>
              <a:t>المجال الثانى : البحث العلمى</a:t>
            </a:r>
          </a:p>
          <a:p>
            <a:endParaRPr lang="ar-EG" dirty="0" smtClean="0"/>
          </a:p>
          <a:p>
            <a:r>
              <a:rPr lang="ar-EG" dirty="0" smtClean="0"/>
              <a:t> المجال الثالث : خدمة المجتمع</a:t>
            </a:r>
          </a:p>
          <a:p>
            <a:endParaRPr lang="ar-EG" dirty="0" smtClean="0"/>
          </a:p>
          <a:p>
            <a:r>
              <a:rPr lang="ar-EG" dirty="0" smtClean="0"/>
              <a:t> المجال الرابع : الجوانب الإدارية والتنمية المهنية</a:t>
            </a:r>
            <a:endParaRPr lang="en-US" dirty="0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معايير مجال : التعليم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1722437"/>
            <a:ext cx="8686800" cy="4906963"/>
          </a:xfrm>
        </p:spPr>
        <p:txBody>
          <a:bodyPr>
            <a:normAutofit fontScale="70000" lnSpcReduction="20000"/>
          </a:bodyPr>
          <a:lstStyle/>
          <a:p>
            <a:r>
              <a:rPr lang="ar-EG" dirty="0" smtClean="0"/>
              <a:t> تمكن المعلم الجامعى من المحتوى العلمى لمجال تخصصه .</a:t>
            </a:r>
          </a:p>
          <a:p>
            <a:endParaRPr lang="ar-EG" dirty="0" smtClean="0"/>
          </a:p>
          <a:p>
            <a:r>
              <a:rPr lang="ar-EG" dirty="0" smtClean="0"/>
              <a:t>تمكن المعلم الجامعى من التخطيط الجيد لعملية التعليم</a:t>
            </a:r>
          </a:p>
          <a:p>
            <a:endParaRPr lang="ar-EG" dirty="0" smtClean="0"/>
          </a:p>
          <a:p>
            <a:r>
              <a:rPr lang="ar-EG" dirty="0" smtClean="0"/>
              <a:t>تمكن المعلم الجامعى من طرق التعليم المختلفة </a:t>
            </a:r>
          </a:p>
          <a:p>
            <a:endParaRPr lang="ar-EG" dirty="0" smtClean="0"/>
          </a:p>
          <a:p>
            <a:r>
              <a:rPr lang="ar-EG" dirty="0" smtClean="0"/>
              <a:t>تمكن المعلم الجامعى من مهارات التعليم المختلفة </a:t>
            </a:r>
          </a:p>
          <a:p>
            <a:endParaRPr lang="ar-EG" dirty="0" smtClean="0"/>
          </a:p>
          <a:p>
            <a:r>
              <a:rPr lang="ar-EG" dirty="0" smtClean="0"/>
              <a:t> تمكن المعلم الجامعى من مهارات إدارة الموقف التعليمى</a:t>
            </a:r>
          </a:p>
          <a:p>
            <a:endParaRPr lang="ar-EG" dirty="0" smtClean="0"/>
          </a:p>
          <a:p>
            <a:pPr algn="just"/>
            <a:r>
              <a:rPr lang="ar-EG" dirty="0" smtClean="0"/>
              <a:t> تمكن المعلم الجامعى من مهارات ووسائل دعم الطلاب الأكاديمى والاجتماعى والمشاركة بفعالية فى أنشطتها .</a:t>
            </a:r>
          </a:p>
          <a:p>
            <a:endParaRPr lang="ar-EG" dirty="0" smtClean="0"/>
          </a:p>
          <a:p>
            <a:r>
              <a:rPr lang="ar-EG" dirty="0" smtClean="0"/>
              <a:t> تمكن المعلم الجامعى من مهارات عملية التقويم .</a:t>
            </a:r>
          </a:p>
          <a:p>
            <a:endParaRPr lang="ar-EG" dirty="0" smtClean="0"/>
          </a:p>
          <a:p>
            <a:r>
              <a:rPr lang="ar-EG" dirty="0" smtClean="0"/>
              <a:t> تمكن المعلم الجامعى من تخطيط وإدارة البرامج الأكاديمية وتطويرها </a:t>
            </a:r>
            <a:endParaRPr lang="en-US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معايير مجال : البحث العلمى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722437"/>
            <a:ext cx="8305800" cy="4525963"/>
          </a:xfrm>
        </p:spPr>
        <p:txBody>
          <a:bodyPr/>
          <a:lstStyle/>
          <a:p>
            <a:pPr algn="just"/>
            <a:r>
              <a:rPr lang="ar-EG" dirty="0" smtClean="0"/>
              <a:t>تميز المعلم الجامعى كباحث علمى وتمكنه من استخدام مهارات البحث فى مجال تخصصه .</a:t>
            </a:r>
            <a:endParaRPr lang="en-US" dirty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معايير مجال خدمة المجتمع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22437"/>
            <a:ext cx="8458200" cy="4525963"/>
          </a:xfrm>
        </p:spPr>
        <p:txBody>
          <a:bodyPr/>
          <a:lstStyle/>
          <a:p>
            <a:pPr algn="just"/>
            <a:r>
              <a:rPr lang="ar-EG" dirty="0" smtClean="0"/>
              <a:t>مساهمة المعلم الجامعى فى تطوير البيئة المحلية والمجتمع</a:t>
            </a:r>
          </a:p>
          <a:p>
            <a:endParaRPr lang="ar-EG" dirty="0" smtClean="0"/>
          </a:p>
          <a:p>
            <a:r>
              <a:rPr lang="ar-EG" dirty="0" smtClean="0"/>
              <a:t> إلتزام المعلم الجامعى بالقيم والأعراف الاجتماعية والدينية والجامعية</a:t>
            </a:r>
            <a:endParaRPr lang="en-US" dirty="0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152400"/>
            <a:ext cx="7620000" cy="1143000"/>
          </a:xfrm>
        </p:spPr>
        <p:txBody>
          <a:bodyPr/>
          <a:lstStyle/>
          <a:p>
            <a:r>
              <a:rPr lang="ar-EG" dirty="0" smtClean="0"/>
              <a:t>معايير مجال الجوانب الإدارية والتنمية المهنية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722437"/>
            <a:ext cx="8305800" cy="4525963"/>
          </a:xfrm>
        </p:spPr>
        <p:txBody>
          <a:bodyPr/>
          <a:lstStyle/>
          <a:p>
            <a:r>
              <a:rPr lang="ar-EG" dirty="0" smtClean="0"/>
              <a:t>امتلاك المعلم الجامعى لمهارات الإدارة والقيادة الناجحة</a:t>
            </a:r>
          </a:p>
          <a:p>
            <a:endParaRPr lang="ar-EG" dirty="0" smtClean="0"/>
          </a:p>
          <a:p>
            <a:r>
              <a:rPr lang="ar-EG" dirty="0" smtClean="0"/>
              <a:t>تحمل المعلم الجامعى لمسئوليات التنمية المهنية </a:t>
            </a:r>
            <a:endParaRPr lang="en-US" dirty="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تعليق ختامى ........... الحل هو </a:t>
            </a:r>
            <a:endParaRPr lang="en-US" dirty="0"/>
          </a:p>
        </p:txBody>
      </p:sp>
      <p:pic>
        <p:nvPicPr>
          <p:cNvPr id="4" name="Picture 4" descr="creative-thinkin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95600" y="1524000"/>
            <a:ext cx="4038600" cy="47244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فى النهاية</a:t>
            </a:r>
            <a:endParaRPr lang="en-US" dirty="0"/>
          </a:p>
        </p:txBody>
      </p:sp>
      <p:pic>
        <p:nvPicPr>
          <p:cNvPr id="4" name="Picture 3" descr="flowers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051050" y="1524000"/>
            <a:ext cx="4773613" cy="2951162"/>
          </a:xfrm>
          <a:prstGeom prst="rect">
            <a:avLst/>
          </a:prstGeom>
          <a:noFill/>
        </p:spPr>
      </p:pic>
      <p:sp>
        <p:nvSpPr>
          <p:cNvPr id="5" name="Rectangle 3"/>
          <p:cNvSpPr txBox="1">
            <a:spLocks noChangeArrowheads="1"/>
          </p:cNvSpPr>
          <p:nvPr/>
        </p:nvSpPr>
        <p:spPr>
          <a:xfrm>
            <a:off x="304800" y="4876800"/>
            <a:ext cx="8305800" cy="1674813"/>
          </a:xfrm>
          <a:prstGeom prst="rect">
            <a:avLst/>
          </a:prstGeom>
          <a:solidFill>
            <a:schemeClr val="bg1">
              <a:lumMod val="85000"/>
            </a:schemeClr>
          </a:solidFill>
          <a:ln w="57150"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perspectiveFront"/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vert="horz" lIns="91440" tIns="45720" rIns="91440" bIns="45720" rtlCol="0" anchor="ctr">
            <a:normAutofit fontScale="82500" lnSpcReduction="10000"/>
          </a:bodyPr>
          <a:lstStyle/>
          <a:p>
            <a:pPr marL="0" marR="0" lvl="0" indent="0" algn="ctr" defTabSz="914400" eaLnBrk="1" fontAlgn="auto" latinLnBrk="0" hangingPunct="1">
              <a:lnSpc>
                <a:spcPct val="2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500" b="1" i="1" u="none" strike="noStrike" kern="1200" cap="none" spc="0" normalizeH="0" baseline="0" noProof="0" dirty="0" smtClean="0">
                <a:ln>
                  <a:noFill/>
                </a:ln>
                <a:solidFill>
                  <a:srgbClr val="8E22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Monotype Corsiva" pitchFamily="66" charset="0"/>
                <a:ea typeface="+mj-ea"/>
                <a:cs typeface="Malik Lt BT" pitchFamily="2" charset="-78"/>
              </a:rPr>
              <a:t> Try and fail ……..but don’t fail to try</a:t>
            </a:r>
            <a:endParaRPr kumimoji="0" lang="en-US" sz="5500" b="1" i="1" u="none" strike="noStrike" kern="1200" cap="none" spc="0" normalizeH="0" baseline="0" noProof="0" dirty="0">
              <a:ln>
                <a:noFill/>
              </a:ln>
              <a:solidFill>
                <a:srgbClr val="8E2200"/>
              </a:solidFill>
              <a:effectLst>
                <a:outerShdw blurRad="38100" dist="38100" dir="2700000" algn="tl">
                  <a:srgbClr val="C0C0C0"/>
                </a:outerShdw>
              </a:effectLst>
              <a:uLnTx/>
              <a:uFillTx/>
              <a:latin typeface="Monotype Corsiva" pitchFamily="66" charset="0"/>
              <a:ea typeface="+mj-ea"/>
              <a:cs typeface="Malik Lt BT" pitchFamily="2" charset="-7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EAD7EA-75F7-41CB-948C-5F46C087FA93}" type="slidenum">
              <a:rPr lang="en-US" smtClean="0"/>
              <a:pPr/>
              <a:t>67</a:t>
            </a:fld>
            <a:endParaRPr lang="en-US"/>
          </a:p>
        </p:txBody>
      </p:sp>
      <p:pic>
        <p:nvPicPr>
          <p:cNvPr id="3" name="Picture 2" descr="http://www.arabsys.net/pic/thanx/39.gif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85721" y="857232"/>
            <a:ext cx="8143932" cy="457203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ميثاق العمل ............. قبل البدء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r">
              <a:lnSpc>
                <a:spcPct val="200000"/>
              </a:lnSpc>
            </a:pPr>
            <a:r>
              <a:rPr lang="ar-EG" dirty="0" smtClean="0"/>
              <a:t> </a:t>
            </a:r>
            <a:r>
              <a:rPr lang="ar-SA" dirty="0" smtClean="0"/>
              <a:t>لا </a:t>
            </a:r>
            <a:r>
              <a:rPr lang="ar-SA" dirty="0"/>
              <a:t>أحد منا يعرف كل </a:t>
            </a:r>
            <a:r>
              <a:rPr lang="ar-SA" dirty="0" smtClean="0"/>
              <a:t>ش</a:t>
            </a:r>
            <a:r>
              <a:rPr lang="ar-EG" dirty="0" smtClean="0"/>
              <a:t>ى</a:t>
            </a:r>
            <a:r>
              <a:rPr lang="ar-SA" dirty="0" smtClean="0"/>
              <a:t>ء</a:t>
            </a:r>
            <a:r>
              <a:rPr lang="ar-EG" dirty="0" smtClean="0"/>
              <a:t> </a:t>
            </a:r>
            <a:r>
              <a:rPr lang="ar-SA" dirty="0" smtClean="0"/>
              <a:t>..</a:t>
            </a:r>
            <a:r>
              <a:rPr lang="ar-EG" dirty="0" smtClean="0"/>
              <a:t>....</a:t>
            </a:r>
            <a:endParaRPr lang="ar-SA" dirty="0" smtClean="0"/>
          </a:p>
          <a:p>
            <a:pPr algn="r">
              <a:lnSpc>
                <a:spcPct val="200000"/>
              </a:lnSpc>
            </a:pPr>
            <a:r>
              <a:rPr lang="ar-SA" dirty="0" smtClean="0"/>
              <a:t> </a:t>
            </a:r>
            <a:r>
              <a:rPr lang="ar-SA" dirty="0"/>
              <a:t>كل منا لديه ما </a:t>
            </a:r>
            <a:r>
              <a:rPr lang="ar-SA" dirty="0" smtClean="0"/>
              <a:t>يعطيه</a:t>
            </a:r>
            <a:r>
              <a:rPr lang="ar-EG" dirty="0" smtClean="0"/>
              <a:t> </a:t>
            </a:r>
            <a:r>
              <a:rPr lang="ar-SA" dirty="0" smtClean="0"/>
              <a:t>.</a:t>
            </a:r>
            <a:r>
              <a:rPr lang="ar-EG" dirty="0" smtClean="0"/>
              <a:t>........</a:t>
            </a:r>
            <a:r>
              <a:rPr lang="ar-SA" dirty="0" smtClean="0"/>
              <a:t>.</a:t>
            </a:r>
          </a:p>
          <a:p>
            <a:pPr algn="r">
              <a:lnSpc>
                <a:spcPct val="200000"/>
              </a:lnSpc>
            </a:pPr>
            <a:r>
              <a:rPr lang="ar-SA" dirty="0"/>
              <a:t> </a:t>
            </a:r>
            <a:r>
              <a:rPr lang="ar-SA" dirty="0" smtClean="0"/>
              <a:t>كل </a:t>
            </a:r>
            <a:r>
              <a:rPr lang="ar-SA" dirty="0"/>
              <a:t>منا بحاجة لما </a:t>
            </a:r>
            <a:r>
              <a:rPr lang="ar-SA" dirty="0" smtClean="0"/>
              <a:t>يتعلمه</a:t>
            </a:r>
            <a:r>
              <a:rPr lang="ar-EG" dirty="0" smtClean="0"/>
              <a:t> </a:t>
            </a:r>
            <a:r>
              <a:rPr lang="ar-SA" dirty="0" smtClean="0"/>
              <a:t>.</a:t>
            </a:r>
            <a:r>
              <a:rPr lang="ar-EG" dirty="0" smtClean="0"/>
              <a:t>.........</a:t>
            </a:r>
            <a:r>
              <a:rPr lang="ar-SA" dirty="0" smtClean="0"/>
              <a:t>.</a:t>
            </a:r>
          </a:p>
          <a:p>
            <a:pPr algn="r">
              <a:lnSpc>
                <a:spcPct val="200000"/>
              </a:lnSpc>
            </a:pPr>
            <a:r>
              <a:rPr lang="ar-SA" dirty="0"/>
              <a:t> </a:t>
            </a:r>
            <a:r>
              <a:rPr lang="ar-SA" dirty="0" smtClean="0"/>
              <a:t>النـاس </a:t>
            </a:r>
            <a:r>
              <a:rPr lang="ar-SA" dirty="0"/>
              <a:t>يتعلمون </a:t>
            </a:r>
            <a:r>
              <a:rPr lang="ar-SA" dirty="0" smtClean="0"/>
              <a:t>معاً</a:t>
            </a:r>
            <a:r>
              <a:rPr lang="ar-EG" dirty="0" smtClean="0"/>
              <a:t> </a:t>
            </a:r>
            <a:r>
              <a:rPr lang="ar-SA" dirty="0" smtClean="0"/>
              <a:t>..</a:t>
            </a:r>
            <a:r>
              <a:rPr lang="ar-EG" dirty="0" smtClean="0"/>
              <a:t>.........</a:t>
            </a:r>
            <a:endParaRPr lang="ar-SA" dirty="0" smtClean="0"/>
          </a:p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ar-EG" dirty="0" smtClean="0"/>
              <a:t>الهدف الرئيسى للتدريب 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600201"/>
            <a:ext cx="8458200" cy="1600200"/>
          </a:xfrm>
        </p:spPr>
        <p:txBody>
          <a:bodyPr/>
          <a:lstStyle/>
          <a:p>
            <a:pPr algn="just"/>
            <a:r>
              <a:rPr lang="ar-EG" dirty="0" smtClean="0"/>
              <a:t> بناء قدرات المشاركين فى مجال إدارة الجودة الشاملة وخصائص المعلم الجامعى المثالى </a:t>
            </a:r>
            <a:endParaRPr lang="en-US" dirty="0"/>
          </a:p>
        </p:txBody>
      </p:sp>
      <p:pic>
        <p:nvPicPr>
          <p:cNvPr id="5" name="Picture 4" descr="bullseye_goal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24075" y="3933825"/>
            <a:ext cx="5832475" cy="1655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EG" dirty="0" smtClean="0"/>
              <a:t>الأهداف التفصيلية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95600" y="1371600"/>
            <a:ext cx="5791200" cy="4754563"/>
          </a:xfrm>
        </p:spPr>
        <p:txBody>
          <a:bodyPr>
            <a:normAutofit lnSpcReduction="10000"/>
          </a:bodyPr>
          <a:lstStyle/>
          <a:p>
            <a:pPr algn="just"/>
            <a:r>
              <a:rPr lang="ar-EG" dirty="0" smtClean="0"/>
              <a:t> تعرف مفهوم إدارة الجودة .</a:t>
            </a:r>
          </a:p>
          <a:p>
            <a:pPr algn="just"/>
            <a:endParaRPr lang="ar-EG" dirty="0" smtClean="0"/>
          </a:p>
          <a:p>
            <a:pPr algn="just"/>
            <a:r>
              <a:rPr lang="ar-EG" dirty="0" smtClean="0"/>
              <a:t>تعرف مفهوم إدارة الجودة الشاملة .</a:t>
            </a:r>
          </a:p>
          <a:p>
            <a:pPr algn="just"/>
            <a:endParaRPr lang="ar-EG" dirty="0" smtClean="0"/>
          </a:p>
          <a:p>
            <a:pPr algn="just"/>
            <a:r>
              <a:rPr lang="ar-EG" dirty="0" smtClean="0"/>
              <a:t> تعرف الخطوات التى تقطعها الكلية لتطبيق مدخل إدارة الجودة الشاملة .</a:t>
            </a:r>
          </a:p>
          <a:p>
            <a:pPr algn="just"/>
            <a:endParaRPr lang="ar-EG" dirty="0" smtClean="0"/>
          </a:p>
          <a:p>
            <a:pPr algn="just"/>
            <a:r>
              <a:rPr lang="ar-EG" dirty="0" smtClean="0"/>
              <a:t>تعرف معايير المعلم الجامعى الصادرة عن الهيئة القومية لضمان جودة التعليم والاعتماد  فوائد اللعب .</a:t>
            </a:r>
          </a:p>
          <a:p>
            <a:endParaRPr lang="ar-EG" dirty="0" smtClean="0"/>
          </a:p>
          <a:p>
            <a:pPr>
              <a:buNone/>
            </a:pPr>
            <a:endParaRPr lang="en-US" dirty="0"/>
          </a:p>
        </p:txBody>
      </p:sp>
      <p:pic>
        <p:nvPicPr>
          <p:cNvPr id="1026" name="Picture 2" descr="http://www.ksu.edu.sa/sites/KSUArabic/Mngmnt/RectorAndDeputies/HesrAr/RL/PublishingImages/الأهداف%2022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2400" y="1143000"/>
            <a:ext cx="2590800" cy="28194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271</TotalTime>
  <Words>1338</Words>
  <Application>Microsoft Office PowerPoint</Application>
  <PresentationFormat>On-screen Show (4:3)</PresentationFormat>
  <Paragraphs>350</Paragraphs>
  <Slides>67</Slides>
  <Notes>1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67</vt:i4>
      </vt:variant>
    </vt:vector>
  </HeadingPairs>
  <TitlesOfParts>
    <vt:vector size="69" baseType="lpstr">
      <vt:lpstr>Office Theme</vt:lpstr>
      <vt:lpstr>Microsoft ClipArt Gallery</vt:lpstr>
      <vt:lpstr>Slide 1</vt:lpstr>
      <vt:lpstr>إدارة الجودة الشاملة والمعلم الجامعى المثالى</vt:lpstr>
      <vt:lpstr>Slide 3</vt:lpstr>
      <vt:lpstr>شعار هذا اللقاء</vt:lpstr>
      <vt:lpstr>بعض قواعد العمل 1 – 2</vt:lpstr>
      <vt:lpstr>بعض قواعد العمل 2-2</vt:lpstr>
      <vt:lpstr>ميثاق العمل ............. قبل البدء</vt:lpstr>
      <vt:lpstr>الهدف الرئيسى للتدريب </vt:lpstr>
      <vt:lpstr>الأهداف التفصيلية</vt:lpstr>
      <vt:lpstr>مفهوم إدارة الجودة</vt:lpstr>
      <vt:lpstr>تابع : مفهوم إدارة الجودة</vt:lpstr>
      <vt:lpstr>إدارة الجودة الشاملة TQM</vt:lpstr>
      <vt:lpstr>ماذا تعنى إدارة الجودة الشاملة ؟ 1-2</vt:lpstr>
      <vt:lpstr>ماذا تعنى إدارة الجودة الشاملة ؟ 2-2</vt:lpstr>
      <vt:lpstr>الهدف من إدارة الجودة الشاملة What’s the goal of TQM?</vt:lpstr>
      <vt:lpstr>The three aspects of TQM</vt:lpstr>
      <vt:lpstr>The TQM System</vt:lpstr>
      <vt:lpstr>نظام الجودة الشاملة</vt:lpstr>
      <vt:lpstr>CORRECTIONS ( TAKING MEASURES FOR CORRECTION)</vt:lpstr>
      <vt:lpstr>محطات / خطوات تطبيق مدخل إدارة الجودة الشاملة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شبكة جودة الأداء</vt:lpstr>
      <vt:lpstr>المعايير العالمية لقياس إدارة الجودة الشاملة</vt:lpstr>
      <vt:lpstr>1. معيار الأيزو</vt:lpstr>
      <vt:lpstr>2. المعيار البريطانى</vt:lpstr>
      <vt:lpstr>3.1 المعيار الأوربى</vt:lpstr>
      <vt:lpstr>3.2 المعيار الأوربى</vt:lpstr>
      <vt:lpstr>3.3 المعيار الأوربى</vt:lpstr>
      <vt:lpstr>4. معيار بالدريج</vt:lpstr>
      <vt:lpstr>نموذج بالدريج للتميز</vt:lpstr>
      <vt:lpstr>أين نحن من ذلك ؟</vt:lpstr>
      <vt:lpstr>لدينا .... نقاء</vt:lpstr>
      <vt:lpstr>Slide 49</vt:lpstr>
      <vt:lpstr>تطبيق المعايير الأكاديمية</vt:lpstr>
      <vt:lpstr>تطبيق المعايير المؤسسية</vt:lpstr>
      <vt:lpstr>مسئولية  تطبيق المعايير</vt:lpstr>
      <vt:lpstr>Slide 53</vt:lpstr>
      <vt:lpstr>Slide 54</vt:lpstr>
      <vt:lpstr>Slide 55</vt:lpstr>
      <vt:lpstr>ILOs</vt:lpstr>
      <vt:lpstr>ATs</vt:lpstr>
      <vt:lpstr>TLAs</vt:lpstr>
      <vt:lpstr>المعلم الجامعى المثالى</vt:lpstr>
      <vt:lpstr>المعايير القومية للمارسة الأكاديمية للمعلم الجامعى</vt:lpstr>
      <vt:lpstr>معايير مجال : التعليم</vt:lpstr>
      <vt:lpstr>معايير مجال : البحث العلمى</vt:lpstr>
      <vt:lpstr>معايير مجال خدمة المجتمع</vt:lpstr>
      <vt:lpstr>معايير مجال الجوانب الإدارية والتنمية المهنية</vt:lpstr>
      <vt:lpstr>تعليق ختامى ........... الحل هو </vt:lpstr>
      <vt:lpstr>فى النهاية</vt:lpstr>
      <vt:lpstr>Slide 67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إدارة الجودة الشاملة والمعلم الجامعى المثالى</dc:title>
  <dc:creator>gg</dc:creator>
  <cp:lastModifiedBy>vip</cp:lastModifiedBy>
  <cp:revision>10</cp:revision>
  <dcterms:created xsi:type="dcterms:W3CDTF">2010-11-05T06:15:42Z</dcterms:created>
  <dcterms:modified xsi:type="dcterms:W3CDTF">2013-12-20T07:17:01Z</dcterms:modified>
</cp:coreProperties>
</file>