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sldIdLst>
    <p:sldId id="256" r:id="rId2"/>
    <p:sldId id="267" r:id="rId3"/>
    <p:sldId id="268" r:id="rId4"/>
    <p:sldId id="274" r:id="rId5"/>
    <p:sldId id="269" r:id="rId6"/>
    <p:sldId id="271" r:id="rId7"/>
    <p:sldId id="270" r:id="rId8"/>
    <p:sldId id="278" r:id="rId9"/>
    <p:sldId id="282" r:id="rId10"/>
    <p:sldId id="320" r:id="rId11"/>
    <p:sldId id="318" r:id="rId12"/>
    <p:sldId id="330" r:id="rId13"/>
    <p:sldId id="322" r:id="rId14"/>
    <p:sldId id="319" r:id="rId15"/>
    <p:sldId id="327" r:id="rId16"/>
    <p:sldId id="321" r:id="rId17"/>
    <p:sldId id="328" r:id="rId18"/>
    <p:sldId id="323" r:id="rId19"/>
    <p:sldId id="329" r:id="rId20"/>
    <p:sldId id="326" r:id="rId21"/>
    <p:sldId id="324" r:id="rId22"/>
    <p:sldId id="325" r:id="rId23"/>
    <p:sldId id="317" r:id="rId24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01493B7-C51C-4C67-8AB3-20EFC0B76360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B10571D-E2D3-49B6-BA36-B7B72F976D9D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eg/imgres?imgurl=http://www.heep2.edu.eg/sc/img/logo/dsasp.gif&amp;imgrefurl=http://www.heep2.edu.eg/sc/forms.html&amp;usg=__cv85bIk5OHmOcb9rXKRM3Eto5sY=&amp;h=100&amp;w=200&amp;sz=12&amp;hl=ar&amp;start=1&amp;itbs=1&amp;tbnid=W939y3N-FAbAbM:&amp;tbnh=52&amp;tbnw=104&amp;prev=/images?q=DSASP&amp;hl=ar&amp;gbv=2&amp;tbs=isch:1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5C4F-5B15-4ACF-90DA-46A48E77A9F6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EBFC-D335-4BED-9670-7A62BE902D5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5C4F-5B15-4ACF-90DA-46A48E77A9F6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EBFC-D335-4BED-9670-7A62BE902D5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5C4F-5B15-4ACF-90DA-46A48E77A9F6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EBFC-D335-4BED-9670-7A62BE902D5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116632"/>
            <a:ext cx="5482952" cy="994122"/>
          </a:xfrm>
          <a:solidFill>
            <a:schemeClr val="accent6">
              <a:lumMod val="60000"/>
              <a:lumOff val="40000"/>
              <a:alpha val="84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>
            <a:lvl1pPr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3848" y="1412776"/>
            <a:ext cx="5482952" cy="4713387"/>
          </a:xfrm>
        </p:spPr>
        <p:txBody>
          <a:bodyPr>
            <a:normAutofit/>
          </a:bodyPr>
          <a:lstStyle>
            <a:lvl1pPr algn="just">
              <a:buFont typeface="Wingdings" pitchFamily="2" charset="2"/>
              <a:buChar char="q"/>
              <a:defRPr sz="2800" b="1">
                <a:solidFill>
                  <a:srgbClr val="002060"/>
                </a:solidFill>
                <a:effectLst/>
                <a:latin typeface="Sakkal Majalla" pitchFamily="2" charset="-78"/>
                <a:cs typeface="Sakkal Majalla" pitchFamily="2" charset="-78"/>
              </a:defRPr>
            </a:lvl1pPr>
          </a:lstStyle>
          <a:p>
            <a:pPr lvl="0"/>
            <a:endParaRPr lang="ar-EG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516216" y="6402814"/>
            <a:ext cx="2448272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1">
            <a:spAutoFit/>
          </a:bodyPr>
          <a:lstStyle/>
          <a:p>
            <a:r>
              <a:rPr lang="ar-EG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د/ محسوب عبد القادر -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QAAC</a:t>
            </a:r>
            <a:endParaRPr lang="ar-EG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6" name="AutoShape 2" descr="data:image/jpg;base64,/9j/4AAQSkZJRgABAQAAAQABAAD/2wBDAAkGBwgHBgkIBwgKCgkLDRYPDQwMDRsUFRAWIB0iIiAdHx8kKDQsJCYxJx8fLT0tMTU3Ojo6Iys/RD84QzQ5Ojf/2wBDAQoKCg0MDRoPDxo3JR8lNzc3Nzc3Nzc3Nzc3Nzc3Nzc3Nzc3Nzc3Nzc3Nzc3Nzc3Nzc3Nzc3Nzc3Nzc3Nzc3Nzf/wAARCAA0AGgDASIAAhEBAxEB/8QAGgAAAgMBAQAAAAAAAAAAAAAAAAYEBQcDAv/EADIQAAIBAwMCBAQFBQEBAAAAAAECAwQFEQASIQYxEyJBUQcyYYEUFSNCcVJikaGxgpL/xAAZAQACAwEAAAAAAAAAAAAAAAABAwACBAX/xAAtEQABAwIDBwQBBQAAAAAAAAABAAIRAzEhQdEEUWGRobHBEyJxgeESMkLw8f/aAAwDAQACEQMRAD8A3HRo0pXVb3cJZ48iipIn2maoYRhgWPKBWYnC8DdtyWJ4IGLNANzCBJyCZKuup6RJGmY/poHKqpZiCcAADuSRgAck6roupqGWngnSOpKzyCNAI8kk78djxkoR/OBxpaSht1LWDx6iuutasvj+DIzlVkJB3iFcleQuN2BwCCNWcdDcpIoIqS101HDA26FZmSIRk55CIH55P7geTo+3IE9B1Ug5mOvZc67qO7VDrJYrdNUUrZAJp2STy9z58DBJC84I2seR2kxXDqP8BVVU9DFBUHKwU0zqwDHYFJKn5eXJzyP4wdQrzDWW5adq+vh8KVip8GAkqcZ4EjsCSeOw7/XUaSa3QFUlr7krFSxCUtKuAGZTn9PPdW4+mrgOIENHXRV9gOJPTVSp7x1HVw0op7YEL5kmCziNowHUbdzDByA/+Qf5911z6mp6eGGktM05WBS8ySIzeLgEqdxwRyORnkHSXdrnXi6mKgu8tPTGKNk8elhlZmaV0A4QYztHHPf76gJderoiWkntzBdxLSUsajaM5JIQccd/qPfThRqRgG9dEs1GbzyGq1EdUwUtMj3OGpgnlLlKbwsyhR2yozjJ4BPBOORnXSHqy0z1FVDDOHamDbgrDJKkhxj+3Gee4PGdZHTfEy4qAlXQU0yccI8iduRwSy9/pq5t3W/S9S9N+YWqKnkgIMbzUyuEIOeJEG7H/g/XQdsz2iXMP0Z/KgrU3ftfzw/C16OVJQTG6tglTg5wR3B+uvekC2y1MsVPNYbjQNGpctJvKxyyuQS8gXcC2BjB2nLE4GANMVgqL0aqohvFA0e4mQTrUI8Q+UBEAAbHc+Yf91nLRjB15J0kXCvdGjRqiK5VM6U0DzSZ2qOwGSfYD6nS9TQ1V/qXmlmaGiidkDRNhpGBwwRv2qCCCw8zEHBVcZu7pkUhcKWEbpIwAycKwJx9gdV/SEqCyQUWV8ehUU8yg/uUcN/DDDA+oYaAxJO6POKscGiM58KxprfS0lIaWkhWCEg5EPkOT3ORzn699ZPaKu+z27qiugv1wE9mmJgWSUOjopbIZSOeF1sWsi6TYJZfiEzdg0//ACXWugfa4nh3WarcD57KffuqprjZulKxp2oaO4TmOumhwGjI8pAYg7Rnd9hq96ao7lS9S3agu9W1fSxwQyUbzImdpZ85wBlsjBPrgHS/0vZ6W/fC6js9VIsdRUvPJSMw7Orsc/8Ac/QnVv8ADLqCapoKmz3cFLjaP05C/dowSASfUjGD9j66ZUADHBosfOB8KrCS4F2en9KVviXTxVdsrbrTRiOSku34QvGNp2BBxx7SZP8ALaqbNBHB8P5r4lFDcaiKv8OpWpZ2EcWB8uGG05Yebvz9NW9pSW89A9T7g0iz7rgrjJUSb3Zlz/UAiEj+4e+qD4c3sWisNJc4w9luxNNNv+UMABn/AA4B+jZ9NaWgimWj+JSHEfrBOYVlbKaxVfX9mp7fbqc2quolZoJk8TB2uTknJ3BlwTn01J/KbXe4+sKP8ro6Sazl3pJ6VDGcKX8rDOD8n+9R7HYH6b+LdBbyzPCHeSB27tGY3x9xyD9RqH1R1QlBV9R2q025aV62rkSsqmnMjyAMwIUYAUHJ457nUgucAw5DupIDSXbz2SfbrjWWypFTb6iSCXGCyH5h7EdiPocjW0/DrrQXmE09SAk8W0SIPlAJwHX2XJAK+hIxweMM08/Cm31E93qaqMMIRAafd6M7kYH2ALH226m30mGkXm4sfH2psVRwqhmRvr9Le9GjRrkLoJSq75crXfJJLjSVX5fIWRAgRlUKQFcEc5YsowSCS2APLlvaR0tym/H9OVv60a4zEOwyfIQeGXOTtJGM5BXPLSyqwwwBHsRpUuHRcLVUU9nnNAUXsuSAQcqFwQQM4zyR5V476Z7HXwO9VBc3iFMS/wBTT7orhQP4qrkSU4ZlJ/uTHiL9lYD3OkWzdOXappb1QUV1snh3ebfUNFO8kkK7iSoTaOecc40xzydVW2Aw1VJT3WFFG15F3MTkjuozx5Tkr6HnXmtrrZVTVcUtunnShyszuI5Bv3BQEEmcZO891wEJ9dMYajLAGd2h1VXCm+5I+dRopdw6VrIKCw03T1XDTvaXLq9QpPieQgggf1EnP8nUGPpW9Crv12dretyulP8AhkiikcRRAqAXLFck8A4x99dadLMY4mpLy1L4hISP8TNEeM58viYA8p/bjU1IKxpzBS3+V5QM7BVRMQM49YW0PWc28/Y4zlKPpNNiOesJIkudN0Tfko7vFKYvyWKlkgowHR2yQXyxXnA9vX6cqNHcrCOn5LLXw17r+MaeGsiVA8YKKvyFsHOORn251pNz6Gg6jqVuVfXS1blAglWtjClQT/TCB76jn4ddM0XNbUQpzj9e4HH+gutLNqogYzPAHykP2erNxHyErt1vQVHW1Be6mGrWkt1P4MKKqvJLwwy3mAHzE8Z7aXbrE/UPUNbU2KmrapamZptngeZCxJIO0sMDPfI1qMVl6QoJ2goqejq6tUkKxxxeLyisSC0hdQfKR9DjUoXjxIYI7NaTUnaMiUl41Yg8BFGMcZ3YHYjvxojaCDNNhtGJjVA0ARD38h/iQ7H8OamZDVXudKWmjG6RY5FJUDvuk+RB/wDR+mtEp7lYel6OOKhEdSUj8sVH5goJGcH1JwSSTk4H0AkUNv6iuTq94mjp6VgQ1IoAGxlIKEL3ODwSeCO2rik6etlNFEopkd41QCRh5gVC8g+mSik47kaz1aheZqmeAsnMaGCKYjibrn01VXSqp5pLtB4RMm6LgDyn9uPUAjgnuCNGrnRrO4yZTAICNGjRoIo1xqaSmq4zHVQRTRkglZEDAkHI4PsedGjUUVJU9F2KoBBpGQHuElYD09M49Pb1PudEHStvoHR6UyowqFnHyfMqMv8AT25/z98mjT2vcRiUotAOAUBui7a+KZp6soqeGCWUttIl9Sv97DUxOirRgB/HdRztLgD39APXJ/lm99GjTXOdF1VoCsKPp+00UiyU9FGrqxdWOWKse5GTx31PhpoICxhiSMsAp2rjgdh/A0aNZC4m5TgALLro0aNBFGjRo1FF/9k=">
            <a:hlinkClick r:id="rId2"/>
          </p:cNvPr>
          <p:cNvSpPr>
            <a:spLocks noChangeAspect="1" noChangeArrowheads="1"/>
          </p:cNvSpPr>
          <p:nvPr userDrawn="1"/>
        </p:nvSpPr>
        <p:spPr bwMode="auto">
          <a:xfrm>
            <a:off x="7927975" y="-236538"/>
            <a:ext cx="990600" cy="495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sp>
        <p:nvSpPr>
          <p:cNvPr id="11268" name="AutoShape 4" descr="data:image/jpg;base64,/9j/4AAQSkZJRgABAQAAAQABAAD/2wBDAAkGBwgHBgkIBwgKCgkLDRYPDQwMDRsUFRAWIB0iIiAdHx8kKDQsJCYxJx8fLT0tMTU3Ojo6Iys/RD84QzQ5Ojf/2wBDAQoKCg0MDRoPDxo3JR8lNzc3Nzc3Nzc3Nzc3Nzc3Nzc3Nzc3Nzc3Nzc3Nzc3Nzc3Nzc3Nzc3Nzc3Nzc3Nzc3Nzf/wAARCAA0AGgDASIAAhEBAxEB/8QAGgAAAgMBAQAAAAAAAAAAAAAAAAYEBQcDAv/EADIQAAIBAwMCBAQFBQEBAAAAAAECAwQFEQASIQYxEyJBUQcyYYEUFSNCcVJikaGxgpL/xAAZAQACAwEAAAAAAAAAAAAAAAABAwACBAX/xAAtEQABAwIDBwQBBQAAAAAAAAABAAIRAzEhQdEEUWGRobHBEyJxgeESMkLw8f/aAAwDAQACEQMRAD8A3HRo0pXVb3cJZ48iipIn2maoYRhgWPKBWYnC8DdtyWJ4IGLNANzCBJyCZKuup6RJGmY/poHKqpZiCcAADuSRgAck6roupqGWngnSOpKzyCNAI8kk78djxkoR/OBxpaSht1LWDx6iuutasvj+DIzlVkJB3iFcleQuN2BwCCNWcdDcpIoIqS101HDA26FZmSIRk55CIH55P7geTo+3IE9B1Ug5mOvZc67qO7VDrJYrdNUUrZAJp2STy9z58DBJC84I2seR2kxXDqP8BVVU9DFBUHKwU0zqwDHYFJKn5eXJzyP4wdQrzDWW5adq+vh8KVip8GAkqcZ4EjsCSeOw7/XUaSa3QFUlr7krFSxCUtKuAGZTn9PPdW4+mrgOIENHXRV9gOJPTVSp7x1HVw0op7YEL5kmCziNowHUbdzDByA/+Qf5911z6mp6eGGktM05WBS8ySIzeLgEqdxwRyORnkHSXdrnXi6mKgu8tPTGKNk8elhlZmaV0A4QYztHHPf76gJderoiWkntzBdxLSUsajaM5JIQccd/qPfThRqRgG9dEs1GbzyGq1EdUwUtMj3OGpgnlLlKbwsyhR2yozjJ4BPBOORnXSHqy0z1FVDDOHamDbgrDJKkhxj+3Gee4PGdZHTfEy4qAlXQU0yccI8iduRwSy9/pq5t3W/S9S9N+YWqKnkgIMbzUyuEIOeJEG7H/g/XQdsz2iXMP0Z/KgrU3ftfzw/C16OVJQTG6tglTg5wR3B+uvekC2y1MsVPNYbjQNGpctJvKxyyuQS8gXcC2BjB2nLE4GANMVgqL0aqohvFA0e4mQTrUI8Q+UBEAAbHc+Yf91nLRjB15J0kXCvdGjRqiK5VM6U0DzSZ2qOwGSfYD6nS9TQ1V/qXmlmaGiidkDRNhpGBwwRv2qCCCw8zEHBVcZu7pkUhcKWEbpIwAycKwJx9gdV/SEqCyQUWV8ehUU8yg/uUcN/DDDA+oYaAxJO6POKscGiM58KxprfS0lIaWkhWCEg5EPkOT3ORzn699ZPaKu+z27qiugv1wE9mmJgWSUOjopbIZSOeF1sWsi6TYJZfiEzdg0//ACXWugfa4nh3WarcD57KffuqprjZulKxp2oaO4TmOumhwGjI8pAYg7Rnd9hq96ao7lS9S3agu9W1fSxwQyUbzImdpZ85wBlsjBPrgHS/0vZ6W/fC6js9VIsdRUvPJSMw7Orsc/8Ac/QnVv8ADLqCapoKmz3cFLjaP05C/dowSASfUjGD9j66ZUADHBosfOB8KrCS4F2en9KVviXTxVdsrbrTRiOSku34QvGNp2BBxx7SZP8ALaqbNBHB8P5r4lFDcaiKv8OpWpZ2EcWB8uGG05Yebvz9NW9pSW89A9T7g0iz7rgrjJUSb3Zlz/UAiEj+4e+qD4c3sWisNJc4w9luxNNNv+UMABn/AA4B+jZ9NaWgimWj+JSHEfrBOYVlbKaxVfX9mp7fbqc2quolZoJk8TB2uTknJ3BlwTn01J/KbXe4+sKP8ro6Sazl3pJ6VDGcKX8rDOD8n+9R7HYH6b+LdBbyzPCHeSB27tGY3x9xyD9RqH1R1QlBV9R2q025aV62rkSsqmnMjyAMwIUYAUHJ457nUgucAw5DupIDSXbz2SfbrjWWypFTb6iSCXGCyH5h7EdiPocjW0/DrrQXmE09SAk8W0SIPlAJwHX2XJAK+hIxweMM08/Cm31E93qaqMMIRAafd6M7kYH2ALH226m30mGkXm4sfH2psVRwqhmRvr9Le9GjRrkLoJSq75crXfJJLjSVX5fIWRAgRlUKQFcEc5YsowSCS2APLlvaR0tym/H9OVv60a4zEOwyfIQeGXOTtJGM5BXPLSyqwwwBHsRpUuHRcLVUU9nnNAUXsuSAQcqFwQQM4zyR5V476Z7HXwO9VBc3iFMS/wBTT7orhQP4qrkSU4ZlJ/uTHiL9lYD3OkWzdOXappb1QUV1snh3ebfUNFO8kkK7iSoTaOecc40xzydVW2Aw1VJT3WFFG15F3MTkjuozx5Tkr6HnXmtrrZVTVcUtunnShyszuI5Bv3BQEEmcZO891wEJ9dMYajLAGd2h1VXCm+5I+dRopdw6VrIKCw03T1XDTvaXLq9QpPieQgggf1EnP8nUGPpW9Crv12dretyulP8AhkiikcRRAqAXLFck8A4x99dadLMY4mpLy1L4hISP8TNEeM58viYA8p/bjU1IKxpzBS3+V5QM7BVRMQM49YW0PWc28/Y4zlKPpNNiOesJIkudN0Tfko7vFKYvyWKlkgowHR2yQXyxXnA9vX6cqNHcrCOn5LLXw17r+MaeGsiVA8YKKvyFsHOORn251pNz6Gg6jqVuVfXS1blAglWtjClQT/TCB76jn4ddM0XNbUQpzj9e4HH+gutLNqogYzPAHykP2erNxHyErt1vQVHW1Be6mGrWkt1P4MKKqvJLwwy3mAHzE8Z7aXbrE/UPUNbU2KmrapamZptngeZCxJIO0sMDPfI1qMVl6QoJ2goqejq6tUkKxxxeLyisSC0hdQfKR9DjUoXjxIYI7NaTUnaMiUl41Yg8BFGMcZ3YHYjvxojaCDNNhtGJjVA0ARD38h/iQ7H8OamZDVXudKWmjG6RY5FJUDvuk+RB/wDR+mtEp7lYel6OOKhEdSUj8sVH5goJGcH1JwSSTk4H0AkUNv6iuTq94mjp6VgQ1IoAGxlIKEL3ODwSeCO2rik6etlNFEopkd41QCRh5gVC8g+mSik47kaz1aheZqmeAsnMaGCKYjibrn01VXSqp5pLtB4RMm6LgDyn9uPUAjgnuCNGrnRrO4yZTAICNGjRoIo1xqaSmq4zHVQRTRkglZEDAkHI4PsedGjUUVJU9F2KoBBpGQHuElYD09M49Pb1PudEHStvoHR6UyowqFnHyfMqMv8AT25/z98mjT2vcRiUotAOAUBui7a+KZp6soqeGCWUttIl9Sv97DUxOirRgB/HdRztLgD39APXJ/lm99GjTXOdF1VoCsKPp+00UiyU9FGrqxdWOWKse5GTx31PhpoICxhiSMsAp2rjgdh/A0aNZC4m5TgALLro0aNBFGjRo1FF/9k=">
            <a:hlinkClick r:id="rId2"/>
          </p:cNvPr>
          <p:cNvSpPr>
            <a:spLocks noChangeAspect="1" noChangeArrowheads="1"/>
          </p:cNvSpPr>
          <p:nvPr userDrawn="1"/>
        </p:nvSpPr>
        <p:spPr bwMode="auto">
          <a:xfrm>
            <a:off x="7927975" y="-236538"/>
            <a:ext cx="990600" cy="495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sp>
        <p:nvSpPr>
          <p:cNvPr id="11270" name="AutoShape 6" descr="data:image/jpg;base64,/9j/4AAQSkZJRgABAQAAAQABAAD/2wBDAAkGBwgHBgkIBwgKCgkLDRYPDQwMDRsUFRAWIB0iIiAdHx8kKDQsJCYxJx8fLT0tMTU3Ojo6Iys/RD84QzQ5Ojf/2wBDAQoKCg0MDRoPDxo3JR8lNzc3Nzc3Nzc3Nzc3Nzc3Nzc3Nzc3Nzc3Nzc3Nzc3Nzc3Nzc3Nzc3Nzc3Nzc3Nzc3Nzf/wAARCAA0AGgDASIAAhEBAxEB/8QAGgAAAgMBAQAAAAAAAAAAAAAAAAYEBQcDAv/EADIQAAIBAwMCBAQFBQEBAAAAAAECAwQFEQASIQYxEyJBUQcyYYEUFSNCcVJikaGxgpL/xAAZAQACAwEAAAAAAAAAAAAAAAABAwACBAX/xAAtEQABAwIDBwQBBQAAAAAAAAABAAIRAzEhQdEEUWGRobHBEyJxgeESMkLw8f/aAAwDAQACEQMRAD8A3HRo0pXVb3cJZ48iipIn2maoYRhgWPKBWYnC8DdtyWJ4IGLNANzCBJyCZKuup6RJGmY/poHKqpZiCcAADuSRgAck6roupqGWngnSOpKzyCNAI8kk78djxkoR/OBxpaSht1LWDx6iuutasvj+DIzlVkJB3iFcleQuN2BwCCNWcdDcpIoIqS101HDA26FZmSIRk55CIH55P7geTo+3IE9B1Ug5mOvZc67qO7VDrJYrdNUUrZAJp2STy9z58DBJC84I2seR2kxXDqP8BVVU9DFBUHKwU0zqwDHYFJKn5eXJzyP4wdQrzDWW5adq+vh8KVip8GAkqcZ4EjsCSeOw7/XUaSa3QFUlr7krFSxCUtKuAGZTn9PPdW4+mrgOIENHXRV9gOJPTVSp7x1HVw0op7YEL5kmCziNowHUbdzDByA/+Qf5911z6mp6eGGktM05WBS8ySIzeLgEqdxwRyORnkHSXdrnXi6mKgu8tPTGKNk8elhlZmaV0A4QYztHHPf76gJderoiWkntzBdxLSUsajaM5JIQccd/qPfThRqRgG9dEs1GbzyGq1EdUwUtMj3OGpgnlLlKbwsyhR2yozjJ4BPBOORnXSHqy0z1FVDDOHamDbgrDJKkhxj+3Gee4PGdZHTfEy4qAlXQU0yccI8iduRwSy9/pq5t3W/S9S9N+YWqKnkgIMbzUyuEIOeJEG7H/g/XQdsz2iXMP0Z/KgrU3ftfzw/C16OVJQTG6tglTg5wR3B+uvekC2y1MsVPNYbjQNGpctJvKxyyuQS8gXcC2BjB2nLE4GANMVgqL0aqohvFA0e4mQTrUI8Q+UBEAAbHc+Yf91nLRjB15J0kXCvdGjRqiK5VM6U0DzSZ2qOwGSfYD6nS9TQ1V/qXmlmaGiidkDRNhpGBwwRv2qCCCw8zEHBVcZu7pkUhcKWEbpIwAycKwJx9gdV/SEqCyQUWV8ehUU8yg/uUcN/DDDA+oYaAxJO6POKscGiM58KxprfS0lIaWkhWCEg5EPkOT3ORzn699ZPaKu+z27qiugv1wE9mmJgWSUOjopbIZSOeF1sWsi6TYJZfiEzdg0//ACXWugfa4nh3WarcD57KffuqprjZulKxp2oaO4TmOumhwGjI8pAYg7Rnd9hq96ao7lS9S3agu9W1fSxwQyUbzImdpZ85wBlsjBPrgHS/0vZ6W/fC6js9VIsdRUvPJSMw7Orsc/8Ac/QnVv8ADLqCapoKmz3cFLjaP05C/dowSASfUjGD9j66ZUADHBosfOB8KrCS4F2en9KVviXTxVdsrbrTRiOSku34QvGNp2BBxx7SZP8ALaqbNBHB8P5r4lFDcaiKv8OpWpZ2EcWB8uGG05Yebvz9NW9pSW89A9T7g0iz7rgrjJUSb3Zlz/UAiEj+4e+qD4c3sWisNJc4w9luxNNNv+UMABn/AA4B+jZ9NaWgimWj+JSHEfrBOYVlbKaxVfX9mp7fbqc2quolZoJk8TB2uTknJ3BlwTn01J/KbXe4+sKP8ro6Sazl3pJ6VDGcKX8rDOD8n+9R7HYH6b+LdBbyzPCHeSB27tGY3x9xyD9RqH1R1QlBV9R2q025aV62rkSsqmnMjyAMwIUYAUHJ457nUgucAw5DupIDSXbz2SfbrjWWypFTb6iSCXGCyH5h7EdiPocjW0/DrrQXmE09SAk8W0SIPlAJwHX2XJAK+hIxweMM08/Cm31E93qaqMMIRAafd6M7kYH2ALH226m30mGkXm4sfH2psVRwqhmRvr9Le9GjRrkLoJSq75crXfJJLjSVX5fIWRAgRlUKQFcEc5YsowSCS2APLlvaR0tym/H9OVv60a4zEOwyfIQeGXOTtJGM5BXPLSyqwwwBHsRpUuHRcLVUU9nnNAUXsuSAQcqFwQQM4zyR5V476Z7HXwO9VBc3iFMS/wBTT7orhQP4qrkSU4ZlJ/uTHiL9lYD3OkWzdOXappb1QUV1snh3ebfUNFO8kkK7iSoTaOecc40xzydVW2Aw1VJT3WFFG15F3MTkjuozx5Tkr6HnXmtrrZVTVcUtunnShyszuI5Bv3BQEEmcZO891wEJ9dMYajLAGd2h1VXCm+5I+dRopdw6VrIKCw03T1XDTvaXLq9QpPieQgggf1EnP8nUGPpW9Crv12dretyulP8AhkiikcRRAqAXLFck8A4x99dadLMY4mpLy1L4hISP8TNEeM58viYA8p/bjU1IKxpzBS3+V5QM7BVRMQM49YW0PWc28/Y4zlKPpNNiOesJIkudN0Tfko7vFKYvyWKlkgowHR2yQXyxXnA9vX6cqNHcrCOn5LLXw17r+MaeGsiVA8YKKvyFsHOORn251pNz6Gg6jqVuVfXS1blAglWtjClQT/TCB76jn4ddM0XNbUQpzj9e4HH+gutLNqogYzPAHykP2erNxHyErt1vQVHW1Be6mGrWkt1P4MKKqvJLwwy3mAHzE8Z7aXbrE/UPUNbU2KmrapamZptngeZCxJIO0sMDPfI1qMVl6QoJ2goqejq6tUkKxxxeLyisSC0hdQfKR9DjUoXjxIYI7NaTUnaMiUl41Yg8BFGMcZ3YHYjvxojaCDNNhtGJjVA0ARD38h/iQ7H8OamZDVXudKWmjG6RY5FJUDvuk+RB/wDR+mtEp7lYel6OOKhEdSUj8sVH5goJGcH1JwSSTk4H0AkUNv6iuTq94mjp6VgQ1IoAGxlIKEL3ODwSeCO2rik6etlNFEopkd41QCRh5gVC8g+mSik47kaz1aheZqmeAsnMaGCKYjibrn01VXSqp5pLtB4RMm6LgDyn9uPUAjgnuCNGrnRrO4yZTAICNGjRoIo1xqaSmq4zHVQRTRkglZEDAkHI4PsedGjUUVJU9F2KoBBpGQHuElYD09M49Pb1PudEHStvoHR6UyowqFnHyfMqMv8AT25/z98mjT2vcRiUotAOAUBui7a+KZp6soqeGCWUttIl9Sv97DUxOirRgB/HdRztLgD39APXJ/lm99GjTXOdF1VoCsKPp+00UiyU9FGrqxdWOWKse5GTx31PhpoICxhiSMsAp2rjgdh/A0aNZC4m5TgALLro0aNBFGjRo1FF/9k=">
            <a:hlinkClick r:id="rId2"/>
          </p:cNvPr>
          <p:cNvSpPr>
            <a:spLocks noChangeAspect="1" noChangeArrowheads="1"/>
          </p:cNvSpPr>
          <p:nvPr userDrawn="1"/>
        </p:nvSpPr>
        <p:spPr bwMode="auto">
          <a:xfrm>
            <a:off x="7927975" y="-236538"/>
            <a:ext cx="990600" cy="495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sp>
        <p:nvSpPr>
          <p:cNvPr id="11272" name="AutoShape 8" descr="data:image/jpg;base64,/9j/4AAQSkZJRgABAQAAAQABAAD/2wBDAAkGBwgHBgkIBwgKCgkLDRYPDQwMDRsUFRAWIB0iIiAdHx8kKDQsJCYxJx8fLT0tMTU3Ojo6Iys/RD84QzQ5Ojf/2wBDAQoKCg0MDRoPDxo3JR8lNzc3Nzc3Nzc3Nzc3Nzc3Nzc3Nzc3Nzc3Nzc3Nzc3Nzc3Nzc3Nzc3Nzc3Nzc3Nzc3Nzf/wAARCAA0AGgDASIAAhEBAxEB/8QAGgAAAgMBAQAAAAAAAAAAAAAAAAYEBQcDAv/EADIQAAIBAwMCBAQFBQEBAAAAAAECAwQFEQASIQYxEyJBUQcyYYEUFSNCcVJikaGxgpL/xAAZAQACAwEAAAAAAAAAAAAAAAABAwACBAX/xAAtEQABAwIDBwQBBQAAAAAAAAABAAIRAzEhQdEEUWGRobHBEyJxgeESMkLw8f/aAAwDAQACEQMRAD8A3HRo0pXVb3cJZ48iipIn2maoYRhgWPKBWYnC8DdtyWJ4IGLNANzCBJyCZKuup6RJGmY/poHKqpZiCcAADuSRgAck6roupqGWngnSOpKzyCNAI8kk78djxkoR/OBxpaSht1LWDx6iuutasvj+DIzlVkJB3iFcleQuN2BwCCNWcdDcpIoIqS101HDA26FZmSIRk55CIH55P7geTo+3IE9B1Ug5mOvZc67qO7VDrJYrdNUUrZAJp2STy9z58DBJC84I2seR2kxXDqP8BVVU9DFBUHKwU0zqwDHYFJKn5eXJzyP4wdQrzDWW5adq+vh8KVip8GAkqcZ4EjsCSeOw7/XUaSa3QFUlr7krFSxCUtKuAGZTn9PPdW4+mrgOIENHXRV9gOJPTVSp7x1HVw0op7YEL5kmCziNowHUbdzDByA/+Qf5911z6mp6eGGktM05WBS8ySIzeLgEqdxwRyORnkHSXdrnXi6mKgu8tPTGKNk8elhlZmaV0A4QYztHHPf76gJderoiWkntzBdxLSUsajaM5JIQccd/qPfThRqRgG9dEs1GbzyGq1EdUwUtMj3OGpgnlLlKbwsyhR2yozjJ4BPBOORnXSHqy0z1FVDDOHamDbgrDJKkhxj+3Gee4PGdZHTfEy4qAlXQU0yccI8iduRwSy9/pq5t3W/S9S9N+YWqKnkgIMbzUyuEIOeJEG7H/g/XQdsz2iXMP0Z/KgrU3ftfzw/C16OVJQTG6tglTg5wR3B+uvekC2y1MsVPNYbjQNGpctJvKxyyuQS8gXcC2BjB2nLE4GANMVgqL0aqohvFA0e4mQTrUI8Q+UBEAAbHc+Yf91nLRjB15J0kXCvdGjRqiK5VM6U0DzSZ2qOwGSfYD6nS9TQ1V/qXmlmaGiidkDRNhpGBwwRv2qCCCw8zEHBVcZu7pkUhcKWEbpIwAycKwJx9gdV/SEqCyQUWV8ehUU8yg/uUcN/DDDA+oYaAxJO6POKscGiM58KxprfS0lIaWkhWCEg5EPkOT3ORzn699ZPaKu+z27qiugv1wE9mmJgWSUOjopbIZSOeF1sWsi6TYJZfiEzdg0//ACXWugfa4nh3WarcD57KffuqprjZulKxp2oaO4TmOumhwGjI8pAYg7Rnd9hq96ao7lS9S3agu9W1fSxwQyUbzImdpZ85wBlsjBPrgHS/0vZ6W/fC6js9VIsdRUvPJSMw7Orsc/8Ac/QnVv8ADLqCapoKmz3cFLjaP05C/dowSASfUjGD9j66ZUADHBosfOB8KrCS4F2en9KVviXTxVdsrbrTRiOSku34QvGNp2BBxx7SZP8ALaqbNBHB8P5r4lFDcaiKv8OpWpZ2EcWB8uGG05Yebvz9NW9pSW89A9T7g0iz7rgrjJUSb3Zlz/UAiEj+4e+qD4c3sWisNJc4w9luxNNNv+UMABn/AA4B+jZ9NaWgimWj+JSHEfrBOYVlbKaxVfX9mp7fbqc2quolZoJk8TB2uTknJ3BlwTn01J/KbXe4+sKP8ro6Sazl3pJ6VDGcKX8rDOD8n+9R7HYH6b+LdBbyzPCHeSB27tGY3x9xyD9RqH1R1QlBV9R2q025aV62rkSsqmnMjyAMwIUYAUHJ457nUgucAw5DupIDSXbz2SfbrjWWypFTb6iSCXGCyH5h7EdiPocjW0/DrrQXmE09SAk8W0SIPlAJwHX2XJAK+hIxweMM08/Cm31E93qaqMMIRAafd6M7kYH2ALH226m30mGkXm4sfH2psVRwqhmRvr9Le9GjRrkLoJSq75crXfJJLjSVX5fIWRAgRlUKQFcEc5YsowSCS2APLlvaR0tym/H9OVv60a4zEOwyfIQeGXOTtJGM5BXPLSyqwwwBHsRpUuHRcLVUU9nnNAUXsuSAQcqFwQQM4zyR5V476Z7HXwO9VBc3iFMS/wBTT7orhQP4qrkSU4ZlJ/uTHiL9lYD3OkWzdOXappb1QUV1snh3ebfUNFO8kkK7iSoTaOecc40xzydVW2Aw1VJT3WFFG15F3MTkjuozx5Tkr6HnXmtrrZVTVcUtunnShyszuI5Bv3BQEEmcZO891wEJ9dMYajLAGd2h1VXCm+5I+dRopdw6VrIKCw03T1XDTvaXLq9QpPieQgggf1EnP8nUGPpW9Crv12dretyulP8AhkiikcRRAqAXLFck8A4x99dadLMY4mpLy1L4hISP8TNEeM58viYA8p/bjU1IKxpzBS3+V5QM7BVRMQM49YW0PWc28/Y4zlKPpNNiOesJIkudN0Tfko7vFKYvyWKlkgowHR2yQXyxXnA9vX6cqNHcrCOn5LLXw17r+MaeGsiVA8YKKvyFsHOORn251pNz6Gg6jqVuVfXS1blAglWtjClQT/TCB76jn4ddM0XNbUQpzj9e4HH+gutLNqogYzPAHykP2erNxHyErt1vQVHW1Be6mGrWkt1P4MKKqvJLwwy3mAHzE8Z7aXbrE/UPUNbU2KmrapamZptngeZCxJIO0sMDPfI1qMVl6QoJ2goqejq6tUkKxxxeLyisSC0hdQfKR9DjUoXjxIYI7NaTUnaMiUl41Yg8BFGMcZ3YHYjvxojaCDNNhtGJjVA0ARD38h/iQ7H8OamZDVXudKWmjG6RY5FJUDvuk+RB/wDR+mtEp7lYel6OOKhEdSUj8sVH5goJGcH1JwSSTk4H0AkUNv6iuTq94mjp6VgQ1IoAGxlIKEL3ODwSeCO2rik6etlNFEopkd41QCRh5gVC8g+mSik47kaz1aheZqmeAsnMaGCKYjibrn01VXSqp5pLtB4RMm6LgDyn9uPUAjgnuCNGrnRrO4yZTAICNGjRoIo1xqaSmq4zHVQRTRkglZEDAkHI4PsedGjUUVJU9F2KoBBpGQHuElYD09M49Pb1PudEHStvoHR6UyowqFnHyfMqMv8AT25/z98mjT2vcRiUotAOAUBui7a+KZp6soqeGCWUttIl9Sv97DUxOirRgB/HdRztLgD39APXJ/lm99GjTXOdF1VoCsKPp+00UiyU9FGrqxdWOWKse5GTx31PhpoICxhiSMsAp2rjgdh/A0aNZC4m5TgALLro0aNBFGjRo1FF/9k=">
            <a:hlinkClick r:id="rId2"/>
          </p:cNvPr>
          <p:cNvSpPr>
            <a:spLocks noChangeAspect="1" noChangeArrowheads="1"/>
          </p:cNvSpPr>
          <p:nvPr userDrawn="1"/>
        </p:nvSpPr>
        <p:spPr bwMode="auto">
          <a:xfrm>
            <a:off x="7927975" y="-236538"/>
            <a:ext cx="990600" cy="495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5C4F-5B15-4ACF-90DA-46A48E77A9F6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EBFC-D335-4BED-9670-7A62BE902D5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5C4F-5B15-4ACF-90DA-46A48E77A9F6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EBFC-D335-4BED-9670-7A62BE902D5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5C4F-5B15-4ACF-90DA-46A48E77A9F6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EBFC-D335-4BED-9670-7A62BE902D5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5C4F-5B15-4ACF-90DA-46A48E77A9F6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EBFC-D335-4BED-9670-7A62BE902D5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5C4F-5B15-4ACF-90DA-46A48E77A9F6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EBFC-D335-4BED-9670-7A62BE902D5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5C4F-5B15-4ACF-90DA-46A48E77A9F6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EBFC-D335-4BED-9670-7A62BE902D5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5C4F-5B15-4ACF-90DA-46A48E77A9F6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EBFC-D335-4BED-9670-7A62BE902D5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05C4F-5B15-4ACF-90DA-46A48E77A9F6}" type="datetimeFigureOut">
              <a:rPr lang="ar-EG" smtClean="0"/>
              <a:pPr/>
              <a:t>02/08/1431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6EBFC-D335-4BED-9670-7A62BE902D54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LearningTaxonomy_Cognitive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Course%20Specification-updated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interview_rubric.pdf" TargetMode="External"/><Relationship Id="rId2" Type="http://schemas.openxmlformats.org/officeDocument/2006/relationships/hyperlink" Target="Training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CreativeThinking.pdf" TargetMode="External"/><Relationship Id="rId2" Type="http://schemas.openxmlformats.org/officeDocument/2006/relationships/hyperlink" Target="CFSD_Critical__Creative_Thinking_Rubrics%5b1%5d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research%20paper_rubrics.pdf" TargetMode="External"/><Relationship Id="rId2" Type="http://schemas.openxmlformats.org/officeDocument/2006/relationships/hyperlink" Target="WrittenCommunication_rubrics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tsu.edu/aqi/Year1/measure_outcomes.asp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eg/imgres?imgurl=http://basmagm.files.wordpress.com/2007/11/268_2.jpg&amp;imgrefurl=http://basmagm.wordpress.com/2007/11/&amp;usg=__gN9_r3QJDJILKTzssEgaBBa2VF8=&amp;h=500&amp;w=500&amp;sz=106&amp;hl=ar&amp;start=18&amp;itbs=1&amp;tbnid=VwRJGWmkB6lxEM:&amp;tbnh=130&amp;tbnw=130&amp;prev=/images?q=%D8%A8%D8%A7%D9%82%D8%A9+%D9%88%D8%B1%D8%AF&amp;hl=ar&amp;gbv=2&amp;tbs=isch:1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eg/imgres?imgurl=http://www.blackcommentator.com/311/311_images/311_cartoon_obama_expectations_small_over.jpg&amp;imgrefurl=http://www.blackcommentator.com/index_311.html&amp;usg=__8MDgJVJu-uvhu65dxT7RhrqrfU4=&amp;h=451&amp;w=470&amp;sz=19&amp;hl=ar&amp;start=22&amp;itbs=1&amp;tbnid=qRk6IelBRGw_FM:&amp;tbnh=124&amp;tbnw=129&amp;prev=/images?q=expectations&amp;start=21&amp;hl=ar&amp;sa=N&amp;gbv=2&amp;ndsp=21&amp;tbs=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www.google.com.eg/imgres?imgurl=http://richardwiseman.files.wordpress.com/2009/05/question-mark3a.jpg&amp;imgrefurl=http://richardwiseman.wordpress.com/2009/05/&amp;usg=__w1kt9mHBTE25kSaBZUn3inqShQ4=&amp;h=375&amp;w=300&amp;sz=9&amp;hl=ar&amp;start=1&amp;itbs=1&amp;tbnid=RcKEWbm16NCR_M:&amp;tbnh=122&amp;tbnw=98&amp;prev=/images?q=what+is&amp;hl=ar&amp;gbv=2&amp;tbs=isch:1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.eg/imgres?imgurl=http://marketingassassin.files.wordpress.com/2009/09/objectives.jpg&amp;imgrefurl=http://marketingassassin.wordpress.com/2009/09/22/principles-of-marketing-6-know-where-you-want-to-go-and-focus-on-it/&amp;usg=__c0ocokc6GNDqrsFlsbIwtuFarUY=&amp;h=300&amp;w=400&amp;sz=61&amp;hl=ar&amp;start=9&amp;itbs=1&amp;tbnid=0xH9U_RgPyLkAM:&amp;tbnh=93&amp;tbnw=124&amp;prev=/images?q=objectives&amp;hl=ar&amp;sa=N&amp;gbv=2&amp;ndsp=21&amp;tbs=isch: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com.eg/imgres?imgurl=http://www.acc-tau.co.il/Agenda.gif&amp;imgrefurl=http://www.acc-tau.co.il/WS_108e.html&amp;usg=__Go802MD04CCGivYxPvFrzIuR0N4=&amp;h=364&amp;w=331&amp;sz=9&amp;hl=ar&amp;start=1&amp;um=1&amp;tbnid=XvHK5DcvHgq8MM:&amp;tbnh=121&amp;tbnw=110&amp;prev=/images?q=agenda&amp;hl=ar&amp;um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hyperlink" Target="http://www.google.com.eg/imgres?imgurl=http://studenthacks.org/wp-content/uploads/2007/09/test.jpg&amp;imgrefurl=http://studenthacks.org/2007/10/01/multiple-choice-tests/&amp;usg=__-1hwgG2OUaiZLMW46MCMwM1VViw=&amp;h=253&amp;w=380&amp;sz=74&amp;hl=ar&amp;start=1&amp;sig2=SvYIU08NHWu4C3BJH3EIAQ&amp;itbs=1&amp;tbnid=_vGagdi7dz3K9M:&amp;tbnh=82&amp;tbnw=123&amp;prev=/images?q=multiple+choice+questions&amp;hl=ar&amp;gbv=2&amp;tbs=isch:1&amp;ei=DR9YTPTlNducsgbqu_SbCQ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bliqueBottomLef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ar-EG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أساليب تقويم نواتج تعلم الطلاب</a:t>
            </a:r>
            <a:endParaRPr lang="ar-EG" sz="8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EG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 / محسوب عبد القادر</a:t>
            </a:r>
          </a:p>
          <a:p>
            <a:r>
              <a:rPr lang="ar-EG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مدرس القياس والتقويم – كلية التربية </a:t>
            </a:r>
          </a:p>
          <a:p>
            <a:r>
              <a:rPr lang="ar-EG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نائب مدير مركز ضمان الجودة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نشاط (2)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برأيك ما الأسس التى يمكن الاعتماد عليها عند اختيار أدوات تقويم نواتج تعلم الطلاب ؟</a:t>
            </a:r>
          </a:p>
          <a:p>
            <a:endParaRPr lang="ar-EG" dirty="0" smtClean="0"/>
          </a:p>
          <a:p>
            <a:r>
              <a:rPr lang="ar-EG" dirty="0" smtClean="0"/>
              <a:t> العمل : فردى</a:t>
            </a:r>
          </a:p>
          <a:p>
            <a:endParaRPr lang="ar-EG" dirty="0" smtClean="0"/>
          </a:p>
          <a:p>
            <a:r>
              <a:rPr lang="ar-EG" dirty="0" smtClean="0"/>
              <a:t>زمن النشاط : 10 دقائق </a:t>
            </a:r>
            <a:endParaRPr lang="ar-E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116632"/>
            <a:ext cx="6203032" cy="994122"/>
          </a:xfrm>
        </p:spPr>
        <p:txBody>
          <a:bodyPr/>
          <a:lstStyle/>
          <a:p>
            <a:r>
              <a:rPr lang="ar-EG" dirty="0" smtClean="0"/>
              <a:t>تفكر ....... قبل الاتفاق على أدوات التقويم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</p:spPr>
        <p:txBody>
          <a:bodyPr/>
          <a:lstStyle/>
          <a:p>
            <a:r>
              <a:rPr lang="ar-EG" dirty="0" smtClean="0"/>
              <a:t>ماذا نقيس ؟ (الهدف من القياس ، المتغير المستهدف ، </a:t>
            </a:r>
            <a:r>
              <a:rPr lang="ar-EG" dirty="0" smtClean="0">
                <a:hlinkClick r:id="rId2" action="ppaction://hlinkfile"/>
              </a:rPr>
              <a:t>النواتج</a:t>
            </a:r>
            <a:r>
              <a:rPr lang="ar-EG" dirty="0" smtClean="0"/>
              <a:t> ،  ....)</a:t>
            </a:r>
          </a:p>
          <a:p>
            <a:pPr>
              <a:buNone/>
            </a:pPr>
            <a:endParaRPr lang="ar-EG" dirty="0" smtClean="0"/>
          </a:p>
          <a:p>
            <a:r>
              <a:rPr lang="ar-EG" dirty="0" smtClean="0"/>
              <a:t> لماذا نقيس ؟ .......... (التمييز العادل ، اتخاذ قرار </a:t>
            </a:r>
            <a:r>
              <a:rPr lang="ar-EG" dirty="0" smtClean="0"/>
              <a:t>،...)</a:t>
            </a:r>
            <a:endParaRPr lang="ar-EG" dirty="0" smtClean="0"/>
          </a:p>
          <a:p>
            <a:endParaRPr lang="ar-EG" dirty="0" smtClean="0"/>
          </a:p>
          <a:p>
            <a:r>
              <a:rPr lang="ar-EG" dirty="0" smtClean="0"/>
              <a:t> ما مفهوم المنهج ؟  (المكون المعرفى والمكون المهارى والمكون الوجدانى لتحقيق مخرجات التعلم المنشودة فى فترة زمنية محددة)</a:t>
            </a:r>
          </a:p>
          <a:p>
            <a:endParaRPr lang="ar-EG" dirty="0" smtClean="0"/>
          </a:p>
          <a:p>
            <a:r>
              <a:rPr lang="ar-EG" dirty="0" smtClean="0"/>
              <a:t> ما هى الأسس العلمية لاختيار أداة التقويم ؟ (أساليب التعلم ، التكلفة ، الهدف ، .....)</a:t>
            </a:r>
            <a:endParaRPr lang="ar-E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416824" cy="2088232"/>
          </a:xfrm>
        </p:spPr>
        <p:txBody>
          <a:bodyPr/>
          <a:lstStyle/>
          <a:p>
            <a:r>
              <a:rPr lang="ar-EG" dirty="0" smtClean="0"/>
              <a:t>انتبه إلى أن .... </a:t>
            </a:r>
            <a:br>
              <a:rPr lang="ar-EG" dirty="0" smtClean="0"/>
            </a:br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>
                <a:hlinkClick r:id="rId2" action="ppaction://hlinkfile"/>
              </a:rPr>
              <a:t>توصيف المقرر هو نقطة البداية ونقطة النهاية</a:t>
            </a:r>
            <a:endParaRPr lang="ar-EG" dirty="0"/>
          </a:p>
        </p:txBody>
      </p:sp>
      <p:pic>
        <p:nvPicPr>
          <p:cNvPr id="1026" name="Picture 2" descr="C:\Users\D mahsob\Pictures\untitled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501008"/>
            <a:ext cx="3456384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نشاط (3)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حدد بالاشتراك مع الزملاء الأدوات المناسبة لقياس نواتج تعلم الطلاب فى جانب المعرفة والفهم .</a:t>
            </a:r>
          </a:p>
          <a:p>
            <a:endParaRPr lang="ar-EG" dirty="0" smtClean="0"/>
          </a:p>
          <a:p>
            <a:r>
              <a:rPr lang="ar-EG" dirty="0" smtClean="0"/>
              <a:t>العمل : جماعى</a:t>
            </a:r>
          </a:p>
          <a:p>
            <a:endParaRPr lang="ar-EG" dirty="0" smtClean="0"/>
          </a:p>
          <a:p>
            <a:r>
              <a:rPr lang="ar-EG" dirty="0" smtClean="0"/>
              <a:t> زمن النشاط : 10 دقيقة</a:t>
            </a:r>
            <a:endParaRPr lang="ar-E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116632"/>
            <a:ext cx="6203032" cy="994122"/>
          </a:xfrm>
        </p:spPr>
        <p:txBody>
          <a:bodyPr/>
          <a:lstStyle/>
          <a:p>
            <a:r>
              <a:rPr lang="ar-EG" dirty="0" smtClean="0"/>
              <a:t>من أدوات تقويم نواتج المعرفة والفهم ....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507288" cy="4713387"/>
          </a:xfrm>
        </p:spPr>
        <p:txBody>
          <a:bodyPr>
            <a:normAutofit fontScale="92500" lnSpcReduction="20000"/>
          </a:bodyPr>
          <a:lstStyle/>
          <a:p>
            <a:r>
              <a:rPr lang="ar-EG" dirty="0" smtClean="0"/>
              <a:t>الاختبارات التحريرية المقالية (الطويلة والقصيرة) ... </a:t>
            </a:r>
            <a:r>
              <a:rPr lang="ar-EG" dirty="0" smtClean="0">
                <a:hlinkClick r:id="rId2" action="ppaction://hlinkpres?slideindex=1&amp;slidetitle="/>
              </a:rPr>
              <a:t>الورقة الامتحانية</a:t>
            </a:r>
            <a:endParaRPr lang="ar-EG" dirty="0" smtClean="0"/>
          </a:p>
          <a:p>
            <a:endParaRPr lang="ar-EG" dirty="0" smtClean="0"/>
          </a:p>
          <a:p>
            <a:r>
              <a:rPr lang="ar-EG" dirty="0" smtClean="0"/>
              <a:t>الاختبارات التحريرية الموضوعية (الصواب والخطأ ، الاختيار من متعدد ..)</a:t>
            </a:r>
          </a:p>
          <a:p>
            <a:endParaRPr lang="ar-EG" dirty="0" smtClean="0"/>
          </a:p>
          <a:p>
            <a:r>
              <a:rPr lang="ar-EG" dirty="0" smtClean="0"/>
              <a:t>الاختبارات الشفهية</a:t>
            </a:r>
          </a:p>
          <a:p>
            <a:endParaRPr lang="ar-EG" dirty="0" smtClean="0"/>
          </a:p>
          <a:p>
            <a:r>
              <a:rPr lang="ar-EG" dirty="0" smtClean="0">
                <a:hlinkClick r:id="rId3" action="ppaction://hlinkfile"/>
              </a:rPr>
              <a:t>المقابلات</a:t>
            </a:r>
            <a:endParaRPr lang="ar-EG" dirty="0" smtClean="0"/>
          </a:p>
          <a:p>
            <a:endParaRPr lang="ar-EG" dirty="0" smtClean="0"/>
          </a:p>
          <a:p>
            <a:r>
              <a:rPr lang="ar-EG" dirty="0" smtClean="0"/>
              <a:t>قواعد تقويم الأداء</a:t>
            </a:r>
          </a:p>
          <a:p>
            <a:endParaRPr lang="ar-EG" dirty="0" smtClean="0"/>
          </a:p>
          <a:p>
            <a:r>
              <a:rPr lang="ar-EG" dirty="0" smtClean="0"/>
              <a:t>بورتفوليو الطالب 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نشاط (4)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حدد بالاشتراك مع الزملاء الأدوات المناسبة لقياس نواتج تعلم الطلاب فى جانب المهارات الذهنية .</a:t>
            </a:r>
          </a:p>
          <a:p>
            <a:endParaRPr lang="ar-EG" dirty="0" smtClean="0"/>
          </a:p>
          <a:p>
            <a:r>
              <a:rPr lang="ar-EG" dirty="0" smtClean="0"/>
              <a:t>العمل : جماعى</a:t>
            </a:r>
          </a:p>
          <a:p>
            <a:endParaRPr lang="ar-EG" dirty="0" smtClean="0"/>
          </a:p>
          <a:p>
            <a:r>
              <a:rPr lang="ar-EG" dirty="0" smtClean="0"/>
              <a:t> زمن النشاط : 10 دقيقة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116632"/>
            <a:ext cx="6203032" cy="994122"/>
          </a:xfrm>
        </p:spPr>
        <p:txBody>
          <a:bodyPr/>
          <a:lstStyle/>
          <a:p>
            <a:r>
              <a:rPr lang="ar-EG" dirty="0" smtClean="0"/>
              <a:t>من أدوات تقويم نواتج المهارات الذهنية ....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412776"/>
            <a:ext cx="6851104" cy="4713387"/>
          </a:xfrm>
        </p:spPr>
        <p:txBody>
          <a:bodyPr/>
          <a:lstStyle/>
          <a:p>
            <a:r>
              <a:rPr lang="ar-EG" dirty="0" smtClean="0"/>
              <a:t>الاختبارات التحريرية</a:t>
            </a:r>
          </a:p>
          <a:p>
            <a:endParaRPr lang="ar-EG" dirty="0" smtClean="0"/>
          </a:p>
          <a:p>
            <a:r>
              <a:rPr lang="ar-EG" dirty="0" smtClean="0"/>
              <a:t>قواعد تقويم الأداء (</a:t>
            </a:r>
            <a:r>
              <a:rPr lang="ar-EG" dirty="0" smtClean="0">
                <a:hlinkClick r:id="rId2" action="ppaction://hlinkfile"/>
              </a:rPr>
              <a:t>التفكير الناقد </a:t>
            </a:r>
            <a:r>
              <a:rPr lang="ar-EG" dirty="0" smtClean="0"/>
              <a:t>، </a:t>
            </a:r>
            <a:r>
              <a:rPr lang="ar-EG" dirty="0" smtClean="0">
                <a:hlinkClick r:id="rId3" action="ppaction://hlinkfile"/>
              </a:rPr>
              <a:t>التفكير الابتكارى </a:t>
            </a:r>
            <a:r>
              <a:rPr lang="ar-EG" dirty="0" smtClean="0"/>
              <a:t>، .....)  </a:t>
            </a:r>
            <a:r>
              <a:rPr lang="en-US" dirty="0" smtClean="0"/>
              <a:t>Rubrics</a:t>
            </a:r>
            <a:endParaRPr lang="ar-EG" dirty="0" smtClean="0"/>
          </a:p>
          <a:p>
            <a:endParaRPr lang="ar-EG" dirty="0" smtClean="0"/>
          </a:p>
          <a:p>
            <a:r>
              <a:rPr lang="ar-EG" dirty="0" smtClean="0"/>
              <a:t> بورتفوليو الطالب</a:t>
            </a:r>
          </a:p>
          <a:p>
            <a:endParaRPr lang="ar-EG" dirty="0" smtClean="0"/>
          </a:p>
          <a:p>
            <a:r>
              <a:rPr lang="ar-EG" dirty="0" smtClean="0"/>
              <a:t> المشروع البحثى</a:t>
            </a:r>
          </a:p>
          <a:p>
            <a:endParaRPr lang="ar-EG" dirty="0" smtClean="0"/>
          </a:p>
          <a:p>
            <a:endParaRPr lang="ar-E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نشاط (5)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حدد بالاشتراك مع الزملاء الأدوات المناسبة لقياس نواتج تعلم الطلاب فى جانب المهارات المهنية أو العملية .</a:t>
            </a:r>
          </a:p>
          <a:p>
            <a:endParaRPr lang="ar-EG" dirty="0" smtClean="0"/>
          </a:p>
          <a:p>
            <a:r>
              <a:rPr lang="ar-EG" dirty="0" smtClean="0"/>
              <a:t>العمل : جماعى</a:t>
            </a:r>
          </a:p>
          <a:p>
            <a:endParaRPr lang="ar-EG" dirty="0" smtClean="0"/>
          </a:p>
          <a:p>
            <a:r>
              <a:rPr lang="ar-EG" dirty="0" smtClean="0"/>
              <a:t> زمن النشاط : 10 دقيقة</a:t>
            </a:r>
            <a:endParaRPr lang="ar-E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83152" cy="994122"/>
          </a:xfrm>
        </p:spPr>
        <p:txBody>
          <a:bodyPr/>
          <a:lstStyle/>
          <a:p>
            <a:r>
              <a:rPr lang="ar-EG" dirty="0" smtClean="0"/>
              <a:t>من أدوات تقويم نواتج المهارات المهنية أو العملية ....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</p:spPr>
        <p:txBody>
          <a:bodyPr/>
          <a:lstStyle/>
          <a:p>
            <a:r>
              <a:rPr lang="ar-EG" dirty="0" smtClean="0"/>
              <a:t>الملاحظة </a:t>
            </a:r>
            <a:r>
              <a:rPr lang="en-US" dirty="0" smtClean="0"/>
              <a:t>Standards-based Observation</a:t>
            </a:r>
            <a:endParaRPr lang="ar-EG" dirty="0" smtClean="0"/>
          </a:p>
          <a:p>
            <a:endParaRPr lang="ar-EG" dirty="0" smtClean="0"/>
          </a:p>
          <a:p>
            <a:r>
              <a:rPr lang="ar-EG" dirty="0" smtClean="0"/>
              <a:t>قواعد تقويم الأداء </a:t>
            </a:r>
          </a:p>
          <a:p>
            <a:endParaRPr lang="ar-EG" dirty="0" smtClean="0"/>
          </a:p>
          <a:p>
            <a:endParaRPr lang="ar-E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نشاط (6)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حدد بالاشتراك مع الزملاء الأدوات المناسبة لقياس نواتج تعلم الطلاب فى جانب المهارات العامة أو المنقولة .</a:t>
            </a:r>
          </a:p>
          <a:p>
            <a:endParaRPr lang="ar-EG" dirty="0" smtClean="0"/>
          </a:p>
          <a:p>
            <a:r>
              <a:rPr lang="ar-EG" dirty="0" smtClean="0"/>
              <a:t>العمل : جماعى</a:t>
            </a:r>
          </a:p>
          <a:p>
            <a:endParaRPr lang="ar-EG" dirty="0" smtClean="0"/>
          </a:p>
          <a:p>
            <a:r>
              <a:rPr lang="ar-EG" dirty="0" smtClean="0"/>
              <a:t> زمن النشاط : 10 دقيقة</a:t>
            </a:r>
            <a:endParaRPr lang="ar-E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بسم الله الرحمان الرحي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928688"/>
            <a:ext cx="77152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4" descr="السلام عليكم ورحمة الله وبركات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0" y="2928938"/>
            <a:ext cx="62865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83152" cy="994122"/>
          </a:xfrm>
        </p:spPr>
        <p:txBody>
          <a:bodyPr/>
          <a:lstStyle/>
          <a:p>
            <a:r>
              <a:rPr lang="ar-EG" dirty="0" smtClean="0"/>
              <a:t>من أدوات تقويم نواتج المهارات العامة أو المنقولة ...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412776"/>
            <a:ext cx="6851104" cy="4713387"/>
          </a:xfrm>
        </p:spPr>
        <p:txBody>
          <a:bodyPr/>
          <a:lstStyle/>
          <a:p>
            <a:r>
              <a:rPr lang="ar-EG" dirty="0" smtClean="0"/>
              <a:t>الملاحظة (بنهاية دورة البرنامج ، المراجع المعتمد ، ...)</a:t>
            </a:r>
          </a:p>
          <a:p>
            <a:endParaRPr lang="ar-EG" dirty="0" smtClean="0"/>
          </a:p>
          <a:p>
            <a:r>
              <a:rPr lang="ar-EG" dirty="0" smtClean="0"/>
              <a:t>قواعد تقويم الأداء (</a:t>
            </a:r>
            <a:r>
              <a:rPr lang="ar-EG" dirty="0" smtClean="0">
                <a:hlinkClick r:id="rId2" action="ppaction://hlinkfile"/>
              </a:rPr>
              <a:t>الاتصال</a:t>
            </a:r>
            <a:r>
              <a:rPr lang="ar-EG" dirty="0" smtClean="0"/>
              <a:t> ، </a:t>
            </a:r>
            <a:r>
              <a:rPr lang="ar-EG" dirty="0" smtClean="0">
                <a:hlinkClick r:id="rId3" action="ppaction://hlinkfile"/>
              </a:rPr>
              <a:t>العرض</a:t>
            </a:r>
            <a:r>
              <a:rPr lang="ar-EG" dirty="0" smtClean="0"/>
              <a:t> ، .....) </a:t>
            </a:r>
          </a:p>
          <a:p>
            <a:endParaRPr lang="ar-EG" dirty="0" smtClean="0"/>
          </a:p>
          <a:p>
            <a:r>
              <a:rPr lang="ar-EG" dirty="0" smtClean="0"/>
              <a:t> المقابلة الفردية</a:t>
            </a:r>
          </a:p>
          <a:p>
            <a:endParaRPr lang="ar-EG" dirty="0" smtClean="0"/>
          </a:p>
          <a:p>
            <a:r>
              <a:rPr lang="ar-EG" dirty="0" smtClean="0"/>
              <a:t> المقابلة الجماعية (أصحاب العمل ، .....)</a:t>
            </a:r>
          </a:p>
          <a:p>
            <a:endParaRPr lang="ar-EG" dirty="0" smtClean="0"/>
          </a:p>
          <a:p>
            <a:r>
              <a:rPr lang="ar-EG" dirty="0" smtClean="0"/>
              <a:t> الاستبيانات (استبيان الرضا عن أداء الخريجين ، ...)</a:t>
            </a:r>
          </a:p>
          <a:p>
            <a:endParaRPr lang="ar-EG" dirty="0" smtClean="0"/>
          </a:p>
          <a:p>
            <a:endParaRPr lang="ar-E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نصائح ..... (1 /2)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412776"/>
            <a:ext cx="6563072" cy="4713387"/>
          </a:xfrm>
        </p:spPr>
        <p:txBody>
          <a:bodyPr>
            <a:normAutofit/>
          </a:bodyPr>
          <a:lstStyle/>
          <a:p>
            <a:r>
              <a:rPr lang="ar-EG" dirty="0" smtClean="0"/>
              <a:t>يمكن استخدام أكثر من أداة لتقويم ناتج تعلم واحد</a:t>
            </a:r>
          </a:p>
          <a:p>
            <a:endParaRPr lang="ar-EG" dirty="0" smtClean="0"/>
          </a:p>
          <a:p>
            <a:r>
              <a:rPr lang="ar-EG" dirty="0" smtClean="0"/>
              <a:t> تعدد الأدوات يجعل الحكم أكثر عدالة</a:t>
            </a:r>
          </a:p>
          <a:p>
            <a:endParaRPr lang="ar-EG" dirty="0" smtClean="0"/>
          </a:p>
          <a:p>
            <a:r>
              <a:rPr lang="ar-EG" dirty="0" smtClean="0"/>
              <a:t> تحليل البيانات أكثر إفادة من جمعها</a:t>
            </a:r>
          </a:p>
          <a:p>
            <a:endParaRPr lang="ar-EG" dirty="0" smtClean="0"/>
          </a:p>
          <a:p>
            <a:r>
              <a:rPr lang="ar-EG" dirty="0" smtClean="0"/>
              <a:t> الاتفاق على أدوات تقويم نواتج التعلم</a:t>
            </a:r>
          </a:p>
          <a:p>
            <a:endParaRPr lang="ar-EG" dirty="0" smtClean="0"/>
          </a:p>
          <a:p>
            <a:r>
              <a:rPr lang="ar-EG" dirty="0" smtClean="0"/>
              <a:t> تطوير مهارة كتابة البنود الاختبارية </a:t>
            </a:r>
            <a:endParaRPr lang="ar-E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نصائح ..... (2 /2)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412776"/>
            <a:ext cx="6563072" cy="4713387"/>
          </a:xfrm>
        </p:spPr>
        <p:txBody>
          <a:bodyPr>
            <a:normAutofit lnSpcReduction="10000"/>
          </a:bodyPr>
          <a:lstStyle/>
          <a:p>
            <a:r>
              <a:rPr lang="ar-EG" dirty="0" smtClean="0"/>
              <a:t> تطوير مهارة كتابة الورقة الامتحانية</a:t>
            </a:r>
          </a:p>
          <a:p>
            <a:endParaRPr lang="ar-EG" dirty="0" smtClean="0"/>
          </a:p>
          <a:p>
            <a:r>
              <a:rPr lang="ar-EG" dirty="0" smtClean="0"/>
              <a:t>كتابة توصيف المقرر بدقة وكذا فحصه</a:t>
            </a:r>
          </a:p>
          <a:p>
            <a:endParaRPr lang="ar-EG" dirty="0" smtClean="0"/>
          </a:p>
          <a:p>
            <a:r>
              <a:rPr lang="ar-EG" dirty="0" smtClean="0"/>
              <a:t>استقلالية البنود الاختبارية</a:t>
            </a:r>
          </a:p>
          <a:p>
            <a:endParaRPr lang="ar-EG" dirty="0" smtClean="0"/>
          </a:p>
          <a:p>
            <a:r>
              <a:rPr lang="ar-EG" dirty="0" smtClean="0">
                <a:hlinkClick r:id="rId2"/>
              </a:rPr>
              <a:t>التعلم الذاتى لأعضاء هيئة التدريس</a:t>
            </a:r>
            <a:endParaRPr lang="ar-EG" dirty="0" smtClean="0"/>
          </a:p>
          <a:p>
            <a:pPr>
              <a:buNone/>
            </a:pPr>
            <a:endParaRPr lang="ar-EG" dirty="0" smtClean="0"/>
          </a:p>
          <a:p>
            <a:endParaRPr lang="ar-EG" dirty="0" smtClean="0"/>
          </a:p>
          <a:p>
            <a:pPr>
              <a:buNone/>
            </a:pPr>
            <a:r>
              <a:rPr lang="ar-EG" dirty="0" smtClean="0"/>
              <a:t>  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42" y="1285860"/>
            <a:ext cx="5629260" cy="3714776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ar-EG" sz="7200" dirty="0" smtClean="0">
                <a:latin typeface="Arabic Typesetting" pitchFamily="66" charset="-78"/>
                <a:cs typeface="Arabic Typesetting" pitchFamily="66" charset="-78"/>
              </a:rPr>
              <a:t>شكراً لتفاعلكم</a:t>
            </a:r>
            <a:endParaRPr lang="ar-EG" sz="7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1.gstatic.com/images?q=tbn:VwRJGWmkB6lxEM:http://basmagm.files.wordpress.com/2007/11/268_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0" y="642938"/>
            <a:ext cx="6357938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143625" y="214312"/>
            <a:ext cx="2643188" cy="9104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1" anchor="ctr" anchorCtr="0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مرحباً بكم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ماهى توقعاتك لهذه الورشة ؟</a:t>
            </a:r>
            <a:endParaRPr lang="ar-EG" dirty="0"/>
          </a:p>
        </p:txBody>
      </p:sp>
      <p:pic>
        <p:nvPicPr>
          <p:cNvPr id="10242" name="Picture 2" descr="http://t2.gstatic.com/images?q=tbn:qRk6IelBRGw_FM:http://www.blackcommentator.com/311/311_images/311_cartoon_obama_expectations_small_ov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3857628"/>
            <a:ext cx="2014543" cy="2500330"/>
          </a:xfrm>
          <a:prstGeom prst="rect">
            <a:avLst/>
          </a:prstGeom>
          <a:noFill/>
        </p:spPr>
      </p:pic>
      <p:pic>
        <p:nvPicPr>
          <p:cNvPr id="10244" name="Picture 4" descr="http://t0.gstatic.com/images?q=tbn:RcKEWbm16NCR_M:http://richardwiseman.files.wordpress.com/2009/05/question-mark3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714356"/>
            <a:ext cx="2428892" cy="292895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75856" y="1412776"/>
            <a:ext cx="5184576" cy="4392488"/>
          </a:xfrm>
          <a:prstGeom prst="rect">
            <a:avLst/>
          </a:prstGeom>
          <a:noFill/>
        </p:spPr>
        <p:txBody>
          <a:bodyPr wrap="square" rtlCol="1"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endParaRPr lang="ar-EG" dirty="0" smtClean="0"/>
          </a:p>
          <a:p>
            <a:pPr algn="just">
              <a:lnSpc>
                <a:spcPct val="200000"/>
              </a:lnSpc>
              <a:buClr>
                <a:srgbClr val="002060"/>
              </a:buClr>
              <a:buFont typeface="Wingdings" pitchFamily="2" charset="2"/>
              <a:buChar char="q"/>
            </a:pPr>
            <a:r>
              <a:rPr lang="ar-EG" sz="2800" dirty="0" smtClean="0">
                <a:latin typeface="Arabic Typesetting" pitchFamily="66" charset="-78"/>
                <a:cs typeface="Arabic Typesetting" pitchFamily="66" charset="-78"/>
              </a:rPr>
              <a:t> ...</a:t>
            </a:r>
          </a:p>
          <a:p>
            <a:pPr algn="just">
              <a:lnSpc>
                <a:spcPct val="200000"/>
              </a:lnSpc>
              <a:buClr>
                <a:srgbClr val="002060"/>
              </a:buClr>
              <a:buFont typeface="Wingdings" pitchFamily="2" charset="2"/>
              <a:buChar char="q"/>
            </a:pPr>
            <a:r>
              <a:rPr lang="ar-EG" sz="2800" dirty="0" smtClean="0">
                <a:latin typeface="Arabic Typesetting" pitchFamily="66" charset="-78"/>
                <a:cs typeface="Arabic Typesetting" pitchFamily="66" charset="-78"/>
              </a:rPr>
              <a:t>..........</a:t>
            </a:r>
          </a:p>
          <a:p>
            <a:pPr algn="just">
              <a:lnSpc>
                <a:spcPct val="200000"/>
              </a:lnSpc>
              <a:buClr>
                <a:srgbClr val="002060"/>
              </a:buClr>
              <a:buFont typeface="Wingdings" pitchFamily="2" charset="2"/>
              <a:buChar char="q"/>
            </a:pPr>
            <a:r>
              <a:rPr lang="ar-EG" sz="2800" dirty="0" smtClean="0">
                <a:latin typeface="Arabic Typesetting" pitchFamily="66" charset="-78"/>
                <a:cs typeface="Arabic Typesetting" pitchFamily="66" charset="-78"/>
              </a:rPr>
              <a:t>...............</a:t>
            </a:r>
          </a:p>
          <a:p>
            <a:pPr algn="just">
              <a:lnSpc>
                <a:spcPct val="200000"/>
              </a:lnSpc>
              <a:buClr>
                <a:srgbClr val="002060"/>
              </a:buClr>
              <a:buFont typeface="Wingdings" pitchFamily="2" charset="2"/>
              <a:buChar char="q"/>
            </a:pPr>
            <a:r>
              <a:rPr lang="ar-EG" sz="2800" dirty="0" smtClean="0">
                <a:latin typeface="Arabic Typesetting" pitchFamily="66" charset="-78"/>
                <a:cs typeface="Arabic Typesetting" pitchFamily="66" charset="-78"/>
              </a:rPr>
              <a:t>......................</a:t>
            </a:r>
          </a:p>
          <a:p>
            <a:pPr algn="just">
              <a:lnSpc>
                <a:spcPct val="200000"/>
              </a:lnSpc>
              <a:buClr>
                <a:srgbClr val="002060"/>
              </a:buClr>
              <a:buFont typeface="Wingdings" pitchFamily="2" charset="2"/>
              <a:buChar char="q"/>
            </a:pPr>
            <a:r>
              <a:rPr lang="ar-EG" sz="2800" dirty="0" smtClean="0">
                <a:latin typeface="Arabic Typesetting" pitchFamily="66" charset="-78"/>
                <a:cs typeface="Arabic Typesetting" pitchFamily="66" charset="-78"/>
              </a:rPr>
              <a:t>...............................</a:t>
            </a:r>
            <a:endParaRPr lang="ar-EG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635896" y="274638"/>
            <a:ext cx="5135042" cy="777875"/>
          </a:xfrm>
          <a:solidFill>
            <a:schemeClr val="accent6">
              <a:lumMod val="60000"/>
              <a:lumOff val="40000"/>
            </a:schemeClr>
          </a:solidFill>
          <a:ln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ar-EG" sz="4000" b="1" dirty="0" smtClean="0">
                <a:effectLst/>
                <a:latin typeface="Sakkal Majalla" pitchFamily="2" charset="-78"/>
                <a:cs typeface="Sakkal Majalla" pitchFamily="2" charset="-78"/>
              </a:rPr>
              <a:t>الهدف العام لورشة العمل</a:t>
            </a:r>
            <a:endParaRPr lang="th-TH" sz="4000" b="1" dirty="0" smtClean="0">
              <a:effectLst/>
              <a:latin typeface="Sakkal Majalla" pitchFamily="2" charset="-78"/>
              <a:cs typeface="PT Bold Heading" pitchFamily="2" charset="-78"/>
            </a:endParaRPr>
          </a:p>
        </p:txBody>
      </p:sp>
      <p:sp>
        <p:nvSpPr>
          <p:cNvPr id="70659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268413"/>
            <a:ext cx="8146231" cy="2620962"/>
          </a:xfrm>
        </p:spPr>
        <p:txBody>
          <a:bodyPr>
            <a:normAutofit lnSpcReduction="10000"/>
          </a:bodyPr>
          <a:lstStyle/>
          <a:p>
            <a:pPr algn="just">
              <a:buClr>
                <a:srgbClr val="002060"/>
              </a:buClr>
              <a:buSzTx/>
              <a:buFont typeface="Wingdings" pitchFamily="2" charset="2"/>
              <a:buChar char="q"/>
            </a:pPr>
            <a:r>
              <a:rPr lang="ar-EG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اكساب المشاركين المعارف والمهارات الخاصة بأساليب تقويم نواتج تعلم الطلاب .</a:t>
            </a:r>
          </a:p>
          <a:p>
            <a:pPr algn="just">
              <a:buClr>
                <a:srgbClr val="002060"/>
              </a:buClr>
              <a:buSzTx/>
              <a:buFont typeface="Wingdings" pitchFamily="2" charset="2"/>
              <a:buChar char="q"/>
            </a:pPr>
            <a:endParaRPr lang="ar-EG" b="1" dirty="0">
              <a:solidFill>
                <a:srgbClr val="002060"/>
              </a:solidFill>
              <a:latin typeface="Sakkal Majalla" pitchFamily="2" charset="-78"/>
              <a:cs typeface="Sakkal Majalla" pitchFamily="2" charset="-78"/>
            </a:endParaRPr>
          </a:p>
          <a:p>
            <a:pPr algn="just">
              <a:buClr>
                <a:srgbClr val="002060"/>
              </a:buClr>
              <a:buSzTx/>
              <a:buFont typeface="Wingdings" pitchFamily="2" charset="2"/>
              <a:buChar char="q"/>
            </a:pPr>
            <a:r>
              <a:rPr lang="ar-EG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تنمية الاتجاه الإيجابى نحو أهمية الاتفاق على أساليب تقويم نواتج تعلم الطلاب .</a:t>
            </a:r>
            <a:endParaRPr lang="th-TH" sz="2400" b="1" dirty="0" smtClean="0">
              <a:solidFill>
                <a:srgbClr val="002060"/>
              </a:solidFill>
              <a:latin typeface="Sakkal Majalla" pitchFamily="2" charset="-78"/>
              <a:cs typeface="Simplified Arabic" pitchFamily="18" charset="-78"/>
            </a:endParaRPr>
          </a:p>
        </p:txBody>
      </p:sp>
      <p:pic>
        <p:nvPicPr>
          <p:cNvPr id="70660" name="Picture 4" descr="bullseye_goa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3933825"/>
            <a:ext cx="583247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06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begin" delay="0"/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begin" delay="0"/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/>
      <p:bldP spid="706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الأهداف التفصيلية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12776"/>
            <a:ext cx="7859216" cy="4713387"/>
          </a:xfrm>
        </p:spPr>
        <p:txBody>
          <a:bodyPr/>
          <a:lstStyle/>
          <a:p>
            <a:pPr>
              <a:buNone/>
            </a:pPr>
            <a:r>
              <a:rPr lang="ar-EG" dirty="0" smtClean="0"/>
              <a:t>بنهاية ورشة العمل يرجى أن يكون المشارك أكثر قدرة على أن :-</a:t>
            </a:r>
          </a:p>
          <a:p>
            <a:r>
              <a:rPr lang="ar-EG" dirty="0" smtClean="0"/>
              <a:t>يحدد كيفية الإفادة من أدوات تقويم نواتج تعلم الطلاب .</a:t>
            </a:r>
          </a:p>
          <a:p>
            <a:r>
              <a:rPr lang="ar-EG" dirty="0" smtClean="0"/>
              <a:t>يميز بين أهداف الاختبارات التحريرية والاختبارات الشفهية</a:t>
            </a:r>
          </a:p>
          <a:p>
            <a:r>
              <a:rPr lang="ar-EG" dirty="0" smtClean="0"/>
              <a:t>يراجع بعض الأوراق الامتحانية مقابل نواتج تعلم محددة لمقرر دراسى  </a:t>
            </a:r>
          </a:p>
          <a:p>
            <a:r>
              <a:rPr lang="ar-EG" dirty="0" smtClean="0"/>
              <a:t>يحدد الأخطاء الشائعة فى الورقة الامتحانية</a:t>
            </a:r>
          </a:p>
          <a:p>
            <a:endParaRPr lang="ar-EG" dirty="0" smtClean="0"/>
          </a:p>
          <a:p>
            <a:endParaRPr lang="ar-EG" dirty="0"/>
          </a:p>
        </p:txBody>
      </p:sp>
      <p:pic>
        <p:nvPicPr>
          <p:cNvPr id="4" name="Picture 2" descr="http://t1.gstatic.com/images?q=tbn:0xH9U_RgPyLkAM:http://marketingassassin.files.wordpress.com/2009/09/objective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437112"/>
            <a:ext cx="3384376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25963" y="76200"/>
            <a:ext cx="4343400" cy="1022350"/>
          </a:xfrm>
          <a:solidFill>
            <a:schemeClr val="accent6">
              <a:lumMod val="60000"/>
              <a:lumOff val="40000"/>
            </a:schemeClr>
          </a:solidFill>
          <a:ln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  <a:flatTx/>
          </a:bodyPr>
          <a:lstStyle/>
          <a:p>
            <a:pPr algn="ctr"/>
            <a:r>
              <a:rPr lang="ar-E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أجندة ورشة العمل</a:t>
            </a:r>
            <a:endParaRPr lang="th-TH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PT Bold Heading" pitchFamily="2" charset="-78"/>
            </a:endParaRPr>
          </a:p>
        </p:txBody>
      </p:sp>
      <p:graphicFrame>
        <p:nvGraphicFramePr>
          <p:cNvPr id="71700" name="Group 20"/>
          <p:cNvGraphicFramePr>
            <a:graphicFrameLocks noGrp="1"/>
          </p:cNvGraphicFramePr>
          <p:nvPr>
            <p:ph idx="4294967295"/>
          </p:nvPr>
        </p:nvGraphicFramePr>
        <p:xfrm>
          <a:off x="2771800" y="1498600"/>
          <a:ext cx="5976664" cy="2874963"/>
        </p:xfrm>
        <a:graphic>
          <a:graphicData uri="http://schemas.openxmlformats.org/drawingml/2006/table">
            <a:tbl>
              <a:tblPr/>
              <a:tblGrid>
                <a:gridCol w="5976664"/>
              </a:tblGrid>
              <a:tr h="80168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akkal Majalla" pitchFamily="2" charset="-78"/>
                          <a:cs typeface="Sakkal Majalla" pitchFamily="2" charset="-78"/>
                        </a:rPr>
                        <a:t>الأنشطة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3275">
                <a:tc>
                  <a:txBody>
                    <a:bodyPr/>
                    <a:lstStyle/>
                    <a:p>
                      <a:pPr marL="0" marR="0" lvl="0" indent="0" algn="justLow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060"/>
                        </a:buClr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</a:pPr>
                      <a:r>
                        <a:rPr kumimoji="0" lang="ar-EG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أدوات / أساليب تقويم نواتج تعلم الطلاب .</a:t>
                      </a:r>
                    </a:p>
                    <a:p>
                      <a:pPr marL="0" marR="0" lvl="0" indent="0" algn="justLow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060"/>
                        </a:buClr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</a:pPr>
                      <a:r>
                        <a:rPr kumimoji="0" lang="ar-EG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أنواع الاختبارات التحصيلية</a:t>
                      </a:r>
                    </a:p>
                    <a:p>
                      <a:pPr marL="0" marR="0" lvl="0" indent="0" algn="justLow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060"/>
                        </a:buClr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</a:pPr>
                      <a:r>
                        <a:rPr kumimoji="0" lang="ar-EG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 الأخطاء الشائعة فى الامتحانات</a:t>
                      </a:r>
                    </a:p>
                    <a:p>
                      <a:pPr marL="0" marR="0" lvl="0" indent="0" algn="justLow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060"/>
                        </a:buClr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</a:pPr>
                      <a:r>
                        <a:rPr kumimoji="0" lang="ar-EG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مراجعة لبعض الأوراق الامتحانية 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1697" name="Picture 17" descr="Agen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338" y="1577975"/>
            <a:ext cx="2447925" cy="343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16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نشاط (1)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هناك العديد من الأدوات أو الأساليب يمكن استخدامها لتقويم نواتج تعلم الطلاب فى المقررات الدراسية المختلفة . شارك الزملاء لتحديد قائمة بأدوات تقويم نواتج التعلم ؟  </a:t>
            </a:r>
          </a:p>
          <a:p>
            <a:endParaRPr lang="ar-EG" dirty="0" smtClean="0"/>
          </a:p>
          <a:p>
            <a:r>
              <a:rPr lang="ar-EG" dirty="0" smtClean="0"/>
              <a:t>العمل : جماعى</a:t>
            </a:r>
          </a:p>
          <a:p>
            <a:pPr>
              <a:buNone/>
            </a:pPr>
            <a:endParaRPr lang="ar-EG" dirty="0" smtClean="0"/>
          </a:p>
          <a:p>
            <a:r>
              <a:rPr lang="ar-EG" dirty="0" smtClean="0"/>
              <a:t>زمن النشاط : 20دقيقة </a:t>
            </a:r>
          </a:p>
          <a:p>
            <a:endParaRPr lang="ar-EG" dirty="0" smtClean="0"/>
          </a:p>
          <a:p>
            <a:endParaRPr lang="ar-E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116632"/>
            <a:ext cx="5987008" cy="994122"/>
          </a:xfrm>
        </p:spPr>
        <p:txBody>
          <a:bodyPr/>
          <a:lstStyle/>
          <a:p>
            <a:r>
              <a:rPr lang="ar-EG" dirty="0" smtClean="0"/>
              <a:t>أساليب / أدوات تقويم نواتج تعلم الطلاب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EG" dirty="0" smtClean="0"/>
              <a:t> الاختبارات التحريرية</a:t>
            </a:r>
          </a:p>
          <a:p>
            <a:endParaRPr lang="ar-EG" dirty="0" smtClean="0"/>
          </a:p>
          <a:p>
            <a:r>
              <a:rPr lang="ar-EG" dirty="0" smtClean="0"/>
              <a:t> الاختبارات الشفهية </a:t>
            </a:r>
          </a:p>
          <a:p>
            <a:endParaRPr lang="ar-EG" dirty="0" smtClean="0"/>
          </a:p>
          <a:p>
            <a:r>
              <a:rPr lang="ar-EG" dirty="0" smtClean="0"/>
              <a:t> المقابلات</a:t>
            </a:r>
          </a:p>
          <a:p>
            <a:endParaRPr lang="ar-EG" dirty="0" smtClean="0"/>
          </a:p>
          <a:p>
            <a:r>
              <a:rPr lang="ar-EG" dirty="0" smtClean="0"/>
              <a:t> الاستبيانات</a:t>
            </a:r>
          </a:p>
          <a:p>
            <a:endParaRPr lang="ar-EG" dirty="0" smtClean="0"/>
          </a:p>
          <a:p>
            <a:r>
              <a:rPr lang="ar-EG" dirty="0" smtClean="0"/>
              <a:t> ملفات الانجاز</a:t>
            </a:r>
          </a:p>
          <a:p>
            <a:endParaRPr lang="ar-EG" dirty="0" smtClean="0"/>
          </a:p>
          <a:p>
            <a:r>
              <a:rPr lang="ar-EG" dirty="0" smtClean="0"/>
              <a:t> الملاحظة</a:t>
            </a:r>
          </a:p>
          <a:p>
            <a:endParaRPr lang="ar-EG" dirty="0" smtClean="0"/>
          </a:p>
          <a:p>
            <a:r>
              <a:rPr lang="ar-EG" dirty="0" smtClean="0"/>
              <a:t> تقويم الأداء</a:t>
            </a:r>
          </a:p>
          <a:p>
            <a:endParaRPr lang="ar-EG" dirty="0" smtClean="0"/>
          </a:p>
          <a:p>
            <a:r>
              <a:rPr lang="ar-EG" dirty="0" smtClean="0"/>
              <a:t> المشروعات طويلة المدى</a:t>
            </a:r>
            <a:endParaRPr lang="ar-EG" dirty="0"/>
          </a:p>
        </p:txBody>
      </p:sp>
      <p:sp>
        <p:nvSpPr>
          <p:cNvPr id="1026" name="AutoShape 2" descr="data:image/jpg;base64,/9j/4AAQSkZJRgABAQAAAQABAAD/2wCEAAkGBhISERUUEhQVEhQWGB0ZGBgYGRwbHxkbGhkbHB8iHRsdHCceIhojGxwYIi8gIycpMDguHR4xNTAqNSgrLCkBCQoKDgwNGg8PGi8kHyQ1NSorLzUwNDQ0LDAsLCw0KS4qLDE0LzU1LywsNCosLC8sLzIsLCksLCwpNSwsLCw1Lf/AABEIAFIAewMBIgACEQEDEQH/xAAbAAACAwEBAQAAAAAAAAAAAAADBAACBQYBB//EADgQAAEDAgQCBwYHAAIDAAAAAAECAxEAIQQSMUEFURMiYXGBkfAGMlKxwdEHFCNCoeHxM2IVcoL/xAAaAQADAQEBAQAAAAAAAAAAAAAAAQMCBAYF/8QALREAAgECAwYFBAMAAAAAAAAAAAECESEDEjEEQVFxkfAiYYGx4TIzwdEjQqH/2gAMAwEAAhEDEQA/APqaXisQkSsCMxGp+QpbG8AZxOVOJSHVJMjUQe8GYonFeDIfU25ncBZVOVtcAn/sN7760zlW6L9Sf5oOlO3BFi8kDIY7ANvGs7hisYpbgxKWkMyejykyRO47qcdw+ZtaQpTSoIS5aUnmAaFwsONtpaccL6xq4UxryF7dpNA0uA26+jDpKlKShsCSpRpnDYlDqQpBCknQikncGFApe66ViCkiZFXYYbw6AlsJQ2kdVKRpQYlHNpdhlpKNAVlXq/8AN6zuK8IU6ptaHnGejMlCCL945+dbDLoWmfOgqYKSOjAvqTt/VBlO9HqLkqcHwfWk+H4rpMQ42rDrQWh1XlgEGfhO3nWjiHUSBGdfwp9WoTqif+VUD4E/U0FaNrgu+vsEOI/akdIf4HjS70DrL/UOwHujwq4KriAlHZaiNs5LpuOZ7PlQO0e/yCSwonNJSNYA+lNIxAIvbvpVx8SSi579O7nSuJMwVe9yn5/ao4+Ph4EHPEdENYTxLMbxoCBKYST2a/akfz6udZnF+MoYTncV3Dc91cBifxDeKzkCQmbCJryWPt21bbL+CsYrzp1f40OzDwIwj47n2VSCgjLlSkRc79hvNR8SM6BJuL7QeXeKaU2FCDoaWWVJVJUAkaAD3vDWdvLx9mfNi6vz9wBw2f3zKxoJ17zSvA8e8tChiWPyygqEgKzZhz5x31ougqGZqJPMXsf90oDrGZKspSp0JOWfdzRImLxpQUrVX6cAvSqPVAIHP+6T4Pwf8ukpLjmIzKzSszHYD/N684K/iOgH54NodzGA2dRNrAm9OrcVGvRI81Hw2oBVemgRxxKFe8SdkjWqwtZhR6MfCPePedqBmKY6NMg6q1J7ztVhh4lYlR5A6UDypc++gc4cpgIhKf3Hfvnfu+9vAptw81ASDsdtJ+dHbxANjY8qE/hiYCCEiesIifEXmkSUr+LXiCdfCbLgzoOXK/r7hIWTMgN93rajsvIWQm64HvEb315ab1R14omTIpSkoqpaKadKX70F3yEe5YnU7iuX9ovalvDiB1nDt96t7Qe1iG7TfkNfCuT4H7JPY90uLlDZJUVEa9ie3Turzm17HibTjZpOq3Lh3vO3DahGrMppjE8RegSeZNkoHbyFd5hvwrw4SArM4qLqCgAe4cq6DA4VjDIDTaAALzG/MnUmiqafOhMeX8V9fZ9jhhxo0RniSk7OnPeeM8ccGKDAw7hbiS9bLp3QPOt1SAoXgjX60kYKOv8ApjYz6vXicQoj9MZU/Gr6Cu443HNdWCklBzOOW2HPw7+XLvmnSLVdA6NPxEXPcKIzgUjrE51H9xv5Cqqc6P3ipZM22IEkHSAQmdNYNjQaTTdrvvd+zG4L7S4bELcRh1FTqPeK0mTeJE7fcVpJSLJeUCde0eNEGDQAVtJS3n6yiEgE85gST/veFWNCzCYKwIk/buoKRblp8oUwasW2+4H+hOGI6mWytbCNfEmkuNcSxjTjX5RgPNKMLv1heOYAAG/yptXEmkuIZxLiUuLukb689BO01pp6kggJR9PnPruDLorav/AYwgBKxJPwg061iJibE7VnqdKf+ITO+/qwpLGcUabOZSuvOUJFypWsJG5+tJuiqNxz/U+Rq4/FJQJmOcb99cRxHjb2KWWcKkuE6qiwB3nQCmcTh1PdfHuDCsTZvMApf/sZt3a91TGe3GCYbLOEmdujTN+07981zuLk6yKRpCiXUJwz2CbZ/VxJ/MOax+0HtnXlfy3rYexSVp6qsgGwED5VweJ9t8aodG1hlDNfrDKL/CIHaY7/AABiPZfiL4C3HS2nXKkGRbYDfx1m9UVEvCh3V5ej+Dq8V7Z4dslJV1hbMRp4Vz7n4ipBI6QHt630UB/FI4b8PA6SFLcKtJ525xyvatNn8K2wkAgT/wDX2p+Jmmox1Z2eNfyNrcSk4lxIsJgT2CpwnFrxTQU4lTK/gNjAOoFjB2JFHbZ6MwlM21PIR5b93jWa/wAGaRiji0rcKzYpBGXQC51IsOrVCNW2svp3uN3BvgSmCANz602/inDB+nZWOUreAN0+uW9M4HFD3QSY5+flGnqQliQ/std4RSyglSlEwDKR+4AmDcwLbW3qoSMoU3EG83GpHdtNrbU0q47rjviks60kqcUAm4IPZMZRfWx569kAovNpr7+hkOYjAYt4WaffZ0JFxF7aAxyrUSkrB6WBOnr19lE8AYQ4cQy0kuKnrDtOw0G8mPrTbuVUZgCscjy5mPXyCkfL5Rz/ABjiGPbecaw+GSUlMNuEyL5QVOKJgRJ6sEmN98/Bex77S+lGISFEmVpBWsSuSAtZ6qMpIhKR8q6tta3AQsZUiwOkURKOjIAGadzvpp5ny7hQPLld7vvec+j8PMMuFu53XNSVrJKrXsTEfxpWvwzh7DQyoZS2lNpiNOZ7aPiSlJKxJOscjrr9KXJU+N0keWv9epooapnjfT2NMsJOgAOxgSJ5TWchPQkrdXJM2H7tNdgdPPW5kuGxAQchJPqLDl/VoprFFGX9SMvb61oIqsHld0xcJDiCW+qZINhr8j/ex0nTBNi6ARsYNBcxS3Acv6be6jy9f7QOiZFsjq/+wQsg9xSIPhTKZdz6a05sR4DxZ/EpWh1lTGUwNcp7idTWqylLZymVc/6G9vlXmIAUErzFAiSn+qVxOLU82pLSyheUpSuBmB53Gs/OgarJW03+XqPPr6NeYqtsPpy7PVqF1TglFr3Gnbes32cwDzbOTGOh1cyYvlHIq+vbWsMyFbJQPI/3HqNUKqXMbwj4IjNmIq77CVRIkju7RHcQSI7aznHwOs2NfXy+lOYZ+bEjMNpvHdQQlFx8SKYYqkgpCUDMCkbGxBzGJBBMxv50FWDSklwdblfYSRflPqKaxWHCwAdjPZqNRMEESL8zSbL4a6iELKc1ydRMaDWPKYOp1CkJN3jrvXyGdhxIzSg7dvgDSw4gSejAUBp5+tKtisEc2bMQP8+XO1WSoLSQjqqvfusdRsdqDaccvFewNOH6MyozO2m+58fW5nGSvKUGE8tI09T272gZfS0iHDmOw3/qguFaxKz0TfLc+vQphVyeZ9ePJBnscJhsdI5Gu1CWEpILys6zonYer1RWJ6kMgDnzNRtjMB0sD50GklFcPfvkPuBLiQQSI0j6jQjsNZr7DSVEdE8rtTmi97QoCjJdWhWXKAkeXbfXx9Ap4ij4hQRTlB2rTmJMqlV7yL9t6NgLJBFjnA8K8qU2VxNH6DOJQOkNhoPrS/FNFetjUqUjOF9US/BRbwrhOBPK/wDML6xusg32yfKpUoDE+uR9QFeBImd9PD0TUqUHEZnA3SpCsxKutuZ2FMN2bMW1r2pQjqxrYklyMngolZJuYmTe9M40zmm+tSpTL4n3gHBh1vP5/wCVMWP1fEfNv7nzqVKBS+8y2PWejRc6J+lZnDrtpJuY+tSpQaw/tPn+z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7673975" y="-373063"/>
            <a:ext cx="1171575" cy="781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pic>
        <p:nvPicPr>
          <p:cNvPr id="1027" name="Picture 3" descr="C:\Users\D mahsob\Pictures\untitled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1584176" cy="1872208"/>
          </a:xfrm>
          <a:prstGeom prst="rect">
            <a:avLst/>
          </a:prstGeom>
          <a:noFill/>
        </p:spPr>
      </p:pic>
      <p:pic>
        <p:nvPicPr>
          <p:cNvPr id="1028" name="Picture 4" descr="C:\Users\D mahsob\Pictures\untitled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348880"/>
            <a:ext cx="1908720" cy="2016224"/>
          </a:xfrm>
          <a:prstGeom prst="rect">
            <a:avLst/>
          </a:prstGeom>
          <a:noFill/>
        </p:spPr>
      </p:pic>
      <p:pic>
        <p:nvPicPr>
          <p:cNvPr id="1029" name="Picture 5" descr="C:\Users\D mahsob\Pictures\untitled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1484784"/>
            <a:ext cx="1944216" cy="2074143"/>
          </a:xfrm>
          <a:prstGeom prst="rect">
            <a:avLst/>
          </a:prstGeom>
          <a:noFill/>
        </p:spPr>
      </p:pic>
      <p:pic>
        <p:nvPicPr>
          <p:cNvPr id="1030" name="Picture 6" descr="C:\Users\D mahsob\Pictures\untitled.bm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83768" y="3933056"/>
            <a:ext cx="1368152" cy="1872208"/>
          </a:xfrm>
          <a:prstGeom prst="rect">
            <a:avLst/>
          </a:prstGeom>
          <a:noFill/>
        </p:spPr>
      </p:pic>
      <p:pic>
        <p:nvPicPr>
          <p:cNvPr id="1031" name="Picture 7" descr="C:\Users\D mahsob\Pictures\untitled.bmp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4581128"/>
            <a:ext cx="2053580" cy="2087488"/>
          </a:xfrm>
          <a:prstGeom prst="rect">
            <a:avLst/>
          </a:prstGeom>
          <a:noFill/>
        </p:spPr>
      </p:pic>
      <p:pic>
        <p:nvPicPr>
          <p:cNvPr id="1032" name="Picture 8" descr="C:\Users\D mahsob\Pictures\untitled.bmp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60032" y="2420888"/>
            <a:ext cx="1727448" cy="1872208"/>
          </a:xfrm>
          <a:prstGeom prst="rect">
            <a:avLst/>
          </a:prstGeom>
          <a:noFill/>
        </p:spPr>
      </p:pic>
      <p:pic>
        <p:nvPicPr>
          <p:cNvPr id="1033" name="Picture 9" descr="C:\Users\D mahsob\Pictures\untitled.bmp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944" y="5301208"/>
            <a:ext cx="1675631" cy="1368152"/>
          </a:xfrm>
          <a:prstGeom prst="rect">
            <a:avLst/>
          </a:prstGeom>
          <a:noFill/>
        </p:spPr>
      </p:pic>
      <p:pic>
        <p:nvPicPr>
          <p:cNvPr id="1034" name="Picture 10" descr="C:\Users\D mahsob\Pictures\untitled.bmp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4221088"/>
            <a:ext cx="1440160" cy="13346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620</Words>
  <Application>Microsoft Office PowerPoint</Application>
  <PresentationFormat>On-screen Show (4:3)</PresentationFormat>
  <Paragraphs>145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أساليب تقويم نواتج تعلم الطلاب</vt:lpstr>
      <vt:lpstr>Slide 2</vt:lpstr>
      <vt:lpstr>Slide 3</vt:lpstr>
      <vt:lpstr>ماهى توقعاتك لهذه الورشة ؟</vt:lpstr>
      <vt:lpstr>الهدف العام لورشة العمل</vt:lpstr>
      <vt:lpstr>الأهداف التفصيلية</vt:lpstr>
      <vt:lpstr>أجندة ورشة العمل</vt:lpstr>
      <vt:lpstr>نشاط (1)</vt:lpstr>
      <vt:lpstr>أساليب / أدوات تقويم نواتج تعلم الطلاب</vt:lpstr>
      <vt:lpstr>نشاط (2)</vt:lpstr>
      <vt:lpstr>تفكر ....... قبل الاتفاق على أدوات التقويم</vt:lpstr>
      <vt:lpstr>انتبه إلى أن ....   توصيف المقرر هو نقطة البداية ونقطة النهاية</vt:lpstr>
      <vt:lpstr>نشاط (3)</vt:lpstr>
      <vt:lpstr>من أدوات تقويم نواتج المعرفة والفهم ....</vt:lpstr>
      <vt:lpstr>نشاط (4)</vt:lpstr>
      <vt:lpstr>من أدوات تقويم نواتج المهارات الذهنية ....</vt:lpstr>
      <vt:lpstr>نشاط (5)</vt:lpstr>
      <vt:lpstr>من أدوات تقويم نواتج المهارات المهنية أو العملية ....</vt:lpstr>
      <vt:lpstr>نشاط (6)</vt:lpstr>
      <vt:lpstr>من أدوات تقويم نواتج المهارات العامة أو المنقولة ...</vt:lpstr>
      <vt:lpstr>نصائح ..... (1 /2)</vt:lpstr>
      <vt:lpstr>نصائح ..... (2 /2)</vt:lpstr>
      <vt:lpstr>شكراً لتفاعلكم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تقويم نواتج التعلم</dc:title>
  <dc:creator>Dr. Hassan</dc:creator>
  <cp:lastModifiedBy>Dr. Hassan</cp:lastModifiedBy>
  <cp:revision>48</cp:revision>
  <dcterms:created xsi:type="dcterms:W3CDTF">2010-07-10T17:59:34Z</dcterms:created>
  <dcterms:modified xsi:type="dcterms:W3CDTF">2010-07-13T06:04:25Z</dcterms:modified>
</cp:coreProperties>
</file>