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4" r:id="rId2"/>
    <p:sldId id="423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407" r:id="rId22"/>
    <p:sldId id="368" r:id="rId23"/>
    <p:sldId id="371" r:id="rId24"/>
    <p:sldId id="369" r:id="rId25"/>
    <p:sldId id="372" r:id="rId26"/>
    <p:sldId id="374" r:id="rId27"/>
    <p:sldId id="375" r:id="rId28"/>
    <p:sldId id="401" r:id="rId29"/>
    <p:sldId id="402" r:id="rId30"/>
    <p:sldId id="377" r:id="rId31"/>
    <p:sldId id="376" r:id="rId32"/>
    <p:sldId id="378" r:id="rId33"/>
    <p:sldId id="379" r:id="rId34"/>
    <p:sldId id="380" r:id="rId35"/>
    <p:sldId id="403" r:id="rId36"/>
    <p:sldId id="404" r:id="rId37"/>
    <p:sldId id="383" r:id="rId38"/>
    <p:sldId id="415" r:id="rId39"/>
    <p:sldId id="384" r:id="rId40"/>
    <p:sldId id="406" r:id="rId41"/>
    <p:sldId id="385" r:id="rId42"/>
    <p:sldId id="405" r:id="rId43"/>
    <p:sldId id="386" r:id="rId44"/>
    <p:sldId id="387" r:id="rId45"/>
    <p:sldId id="388" r:id="rId46"/>
    <p:sldId id="389" r:id="rId47"/>
    <p:sldId id="414" r:id="rId48"/>
    <p:sldId id="40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984660F8-6AEB-4079-859A-5A6DAE05BDD6}"/>
              </a:ext>
            </a:extLst>
          </p:cNvPr>
          <p:cNvSpPr>
            <a:spLocks/>
          </p:cNvSpPr>
          <p:nvPr/>
        </p:nvSpPr>
        <p:spPr bwMode="gray">
          <a:xfrm>
            <a:off x="920752" y="3340101"/>
            <a:ext cx="10204449" cy="485775"/>
          </a:xfrm>
          <a:custGeom>
            <a:avLst/>
            <a:gdLst>
              <a:gd name="T0" fmla="*/ 2147483646 w 4128"/>
              <a:gd name="T1" fmla="*/ 2147483646 h 479"/>
              <a:gd name="T2" fmla="*/ 2147483646 w 4128"/>
              <a:gd name="T3" fmla="*/ 2147483646 h 479"/>
              <a:gd name="T4" fmla="*/ 2147483646 w 4128"/>
              <a:gd name="T5" fmla="*/ 2147483646 h 479"/>
              <a:gd name="T6" fmla="*/ 0 w 4128"/>
              <a:gd name="T7" fmla="*/ 2147483646 h 479"/>
              <a:gd name="T8" fmla="*/ 2147483646 w 4128"/>
              <a:gd name="T9" fmla="*/ 2147483646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9748C8E-2ED8-4E8C-A25F-FBFBDF3AED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C4A38E8-EFC7-4F9E-A053-5C4DA4BFB6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660C275-D2C5-4323-9F31-7DDBBA4EE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D46BE69B-1564-4851-BA7E-F919CC057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14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3DB8A96-2865-4989-95D1-3268843A58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1AB4BBF-5A56-4521-A16C-EE1E27C438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F76A364-7F8D-48F3-A209-4F8FB30AE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5B6D7-F436-44B0-9F43-100E5423B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47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457200"/>
            <a:ext cx="2590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7569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B004146-4E34-4ED7-8FFE-527420014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24A1DD-03C0-4184-844D-EA8172F91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A4FC6CB-785B-4A8A-A5AD-E4460C72A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A0D7F-138D-4671-9ADD-7C9B81864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3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1422DB8-5DA9-4400-B78F-DAD0B440C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924E68D-7B6C-44DD-A621-99EBC87B7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DCA134-8B50-4E48-9B72-6A25FD087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01CE4-41A6-4442-82F1-82267C51B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24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119BA28-4E94-4FB3-A173-3DBC4C749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9F1D2B4-5A3A-43B8-A10E-021C98DAD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C5B3B2B-8EDD-40F3-A8B7-C63F2DF77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7C618-02A3-40E8-945E-A10784B42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79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3CB72E9-73BD-4004-BDFB-BC79277EF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736D05-DAAC-40E0-8617-3EB7A64A1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AA12D2-1AEC-4570-A335-5EDE5E11B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59703-50AD-4664-BB47-C3ED84EAA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14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8C3BF91-97AD-4E4A-8E06-B819BBAD4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D6FF400-2F4C-49CF-BBBA-9E7A88962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5648FF6-AE89-4C57-B402-A3441C16F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7262A-1ABD-4235-B6C5-199561456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9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A739708-A72B-4306-BFB3-4F51D94E7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A1D70CA-47D9-4081-9ADB-1A40989696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E605DB0-CDA5-4EFD-A436-84FCB8A90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56FB4-20C7-4F7F-A956-67B472CAF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54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1F0A06A5-95B2-4E46-8668-2B972E3D8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DD32853-6A3B-4628-B823-BF547F414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8DC86B8-EBA8-4A6D-93C2-29858B6FB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16D7B-00E3-403A-A0F0-22DF057B6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82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157F34-1751-4008-B9ED-473C46C2C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963169E-8A95-4063-85C2-15A240C62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DF8B091-A7A8-4CCA-9735-1C15BA8DD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005E6-BE31-4245-B683-0595F87DB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16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82EF02-9CA0-4C9F-A33A-ADCAF3389B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FD4E3C-9C11-4A51-B9B0-33B2999AC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A273241-6824-4A86-8780-8C9AFCA12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6994D-D243-461C-A789-7524E1D0A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99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135C782-2AA1-4DA0-98FA-844501C76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A82531D3-02A3-4358-B3ED-34874E267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xmlns="" id="{E171FC28-94E5-8D43-B431-A815EA7F08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xmlns="" id="{49FB87BA-9702-C449-9563-D101A6A61C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xmlns="" id="{59AC37AF-A80B-6342-9CFE-371F25027B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9E9F3235-560D-4751-B6D3-5710F27666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95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charset="2"/>
        <a:buChar char="§"/>
        <a:defRPr kumimoji="1"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2"/>
        <a:buChar char="l"/>
        <a:defRPr kumimoji="1"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074F565F-E7BB-5741-9D51-81E6854B28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14476" y="1447800"/>
            <a:ext cx="8848725" cy="8382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PHYSIOLOGY OF REPRODUCTION</a:t>
            </a: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xmlns="" id="{A6317C7D-575A-4304-9F24-1F205EBA48FC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pPr algn="r" eaLnBrk="1" hangingPunct="1">
              <a:buFont typeface="Monotype Sorts" charset="2"/>
              <a:buNone/>
            </a:pPr>
            <a:r>
              <a:rPr lang="en-US" altLang="en-US" sz="3600" b="1">
                <a:solidFill>
                  <a:srgbClr val="002060"/>
                </a:solidFill>
                <a:latin typeface="Monotype Corsiva" panose="03010101010201010101" pitchFamily="66" charset="0"/>
              </a:rPr>
              <a:t>DR/ Hassan Ahmed</a:t>
            </a:r>
          </a:p>
          <a:p>
            <a:pPr algn="r" eaLnBrk="1" hangingPunct="1">
              <a:buFont typeface="Monotype Sorts" charset="2"/>
              <a:buNone/>
            </a:pPr>
            <a:r>
              <a:rPr lang="en-US" altLang="en-US" sz="3600" b="1">
                <a:solidFill>
                  <a:srgbClr val="002060"/>
                </a:solidFill>
                <a:latin typeface="Monotype Corsiva" panose="03010101010201010101" pitchFamily="66" charset="0"/>
              </a:rPr>
              <a:t>B.V.Sc, M.D, Ph.D</a:t>
            </a:r>
          </a:p>
          <a:p>
            <a:pPr algn="r" eaLnBrk="1" hangingPunct="1">
              <a:buFont typeface="Monotype Sorts" charset="2"/>
              <a:buNone/>
            </a:pPr>
            <a:r>
              <a:rPr lang="en-US" altLang="en-US" sz="3600" b="1">
                <a:solidFill>
                  <a:srgbClr val="002060"/>
                </a:solidFill>
                <a:latin typeface="Monotype Corsiva" panose="03010101010201010101" pitchFamily="66" charset="0"/>
              </a:rPr>
              <a:t>South Valley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ontent Placeholder 2">
            <a:extLst>
              <a:ext uri="{FF2B5EF4-FFF2-40B4-BE49-F238E27FC236}">
                <a16:creationId xmlns:a16="http://schemas.microsoft.com/office/drawing/2014/main" xmlns="" id="{C6DF4253-9AE4-4B8B-A837-405F91A87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52400"/>
            <a:ext cx="8305800" cy="5867400"/>
          </a:xfrm>
        </p:spPr>
        <p:txBody>
          <a:bodyPr/>
          <a:lstStyle/>
          <a:p>
            <a:r>
              <a:rPr lang="en-US" altLang="en-US" sz="2800" u="sng"/>
              <a:t>Cyclic changes in ovaries during estrus cycle</a:t>
            </a:r>
          </a:p>
          <a:p>
            <a:pPr lvl="1"/>
            <a:r>
              <a:rPr lang="en-US" altLang="en-US"/>
              <a:t>Follicular growth</a:t>
            </a:r>
          </a:p>
          <a:p>
            <a:pPr lvl="1"/>
            <a:r>
              <a:rPr lang="en-US" altLang="en-US"/>
              <a:t>Ovulation:</a:t>
            </a:r>
          </a:p>
          <a:p>
            <a:pPr lvl="2"/>
            <a:r>
              <a:rPr lang="en-US" altLang="en-US"/>
              <a:t>Definition and mechanism</a:t>
            </a:r>
            <a:endParaRPr lang="en-US" altLang="en-US" sz="2000"/>
          </a:p>
          <a:p>
            <a:pPr lvl="2"/>
            <a:r>
              <a:rPr lang="en-US" altLang="en-US"/>
              <a:t>Type: spontaneous ovulation.</a:t>
            </a:r>
            <a:endParaRPr lang="en-US" altLang="en-US" sz="2000"/>
          </a:p>
          <a:p>
            <a:pPr lvl="2"/>
            <a:r>
              <a:rPr lang="en-US" altLang="en-US"/>
              <a:t>Site: 60% from right ovary.</a:t>
            </a:r>
            <a:endParaRPr lang="en-US" altLang="en-US" sz="2000"/>
          </a:p>
          <a:p>
            <a:pPr lvl="2"/>
            <a:r>
              <a:rPr lang="en-US" altLang="en-US"/>
              <a:t>Time: 11 – 18 hrs before the end of estrus phase.</a:t>
            </a:r>
            <a:endParaRPr lang="en-US" altLang="en-US" sz="2000"/>
          </a:p>
          <a:p>
            <a:pPr lvl="1"/>
            <a:r>
              <a:rPr lang="en-US" altLang="en-US"/>
              <a:t>Formation of CL:</a:t>
            </a:r>
          </a:p>
          <a:p>
            <a:pPr lvl="2"/>
            <a:r>
              <a:rPr lang="en-US" altLang="en-US"/>
              <a:t>Reach maximum size at 7</a:t>
            </a:r>
            <a:r>
              <a:rPr lang="en-US" altLang="en-US" baseline="30000"/>
              <a:t>th – </a:t>
            </a:r>
            <a:r>
              <a:rPr lang="en-US" altLang="en-US"/>
              <a:t>9</a:t>
            </a:r>
            <a:r>
              <a:rPr lang="en-US" altLang="en-US" baseline="30000"/>
              <a:t>th </a:t>
            </a:r>
            <a:r>
              <a:rPr lang="en-US" altLang="en-US"/>
              <a:t> days during estrous.</a:t>
            </a:r>
            <a:endParaRPr lang="en-US" altLang="en-US" sz="2000"/>
          </a:p>
          <a:p>
            <a:pPr lvl="1"/>
            <a:r>
              <a:rPr lang="en-US" altLang="en-US"/>
              <a:t>Luteolysis:</a:t>
            </a:r>
          </a:p>
          <a:p>
            <a:pPr lvl="2"/>
            <a:r>
              <a:rPr lang="en-US" altLang="en-US"/>
              <a:t>Time: 13</a:t>
            </a:r>
            <a:r>
              <a:rPr lang="en-US" altLang="en-US" baseline="30000"/>
              <a:t>th</a:t>
            </a:r>
            <a:r>
              <a:rPr lang="en-US" altLang="en-US"/>
              <a:t> days of cycle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Content Placeholder 2">
            <a:extLst>
              <a:ext uri="{FF2B5EF4-FFF2-40B4-BE49-F238E27FC236}">
                <a16:creationId xmlns:a16="http://schemas.microsoft.com/office/drawing/2014/main" xmlns="" id="{692D140B-5236-4921-9168-493C8DE7FFC3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600" y="215900"/>
            <a:ext cx="7874000" cy="641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Content Placeholder 2">
            <a:extLst>
              <a:ext uri="{FF2B5EF4-FFF2-40B4-BE49-F238E27FC236}">
                <a16:creationId xmlns:a16="http://schemas.microsoft.com/office/drawing/2014/main" xmlns="" id="{3140F0B1-CD22-41CE-AA0D-2B7AED3A44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609600"/>
            <a:ext cx="77724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>
                <a:solidFill>
                  <a:srgbClr val="7030A0"/>
                </a:solidFill>
              </a:rPr>
              <a:t>4- Bitch</a:t>
            </a:r>
          </a:p>
          <a:p>
            <a:pPr marL="0" indent="0"/>
            <a:r>
              <a:rPr lang="en-US" altLang="en-US" sz="2800"/>
              <a:t>seasonal monosetrous.</a:t>
            </a:r>
            <a:r>
              <a:rPr lang="en-US" altLang="en-US"/>
              <a:t> </a:t>
            </a:r>
          </a:p>
          <a:p>
            <a:pPr marL="0" indent="0"/>
            <a:r>
              <a:rPr lang="en-US" altLang="en-US" sz="2800" u="sng"/>
              <a:t>Length of estrous</a:t>
            </a:r>
            <a:r>
              <a:rPr lang="en-US" altLang="en-US" sz="2800"/>
              <a:t>: </a:t>
            </a:r>
          </a:p>
          <a:p>
            <a:pPr lvl="1"/>
            <a:r>
              <a:rPr lang="en-US" altLang="en-US" sz="2400"/>
              <a:t>6-8 months.</a:t>
            </a:r>
          </a:p>
          <a:p>
            <a:pPr marL="0" indent="0"/>
            <a:r>
              <a:rPr lang="en-US" altLang="en-US" sz="2800" u="sng"/>
              <a:t>Phases of the cycle</a:t>
            </a:r>
          </a:p>
          <a:p>
            <a:pPr lvl="1"/>
            <a:r>
              <a:rPr lang="en-US" altLang="en-US"/>
              <a:t>Proestrus: 9 - 10 days (vaginal bleeding) </a:t>
            </a:r>
            <a:endParaRPr lang="en-US" altLang="en-US" sz="2400"/>
          </a:p>
          <a:p>
            <a:pPr lvl="1"/>
            <a:r>
              <a:rPr lang="en-US" altLang="en-US"/>
              <a:t>Estrus:  9 - 10 days.</a:t>
            </a:r>
            <a:endParaRPr lang="en-US" altLang="en-US" sz="2400"/>
          </a:p>
          <a:p>
            <a:pPr lvl="1"/>
            <a:r>
              <a:rPr lang="en-US" altLang="en-US"/>
              <a:t>Diestrus: 60 days</a:t>
            </a:r>
            <a:endParaRPr lang="en-US" altLang="en-US" sz="2400"/>
          </a:p>
          <a:p>
            <a:pPr lvl="1"/>
            <a:r>
              <a:rPr lang="en-US" altLang="en-US"/>
              <a:t>Anestrus: 3-5 months.</a:t>
            </a:r>
            <a:endParaRPr lang="en-US" altLang="en-US" sz="2400"/>
          </a:p>
          <a:p>
            <a:pPr marL="0" indent="0"/>
            <a:endParaRPr lang="en-US" altLang="en-US" sz="2800"/>
          </a:p>
          <a:p>
            <a:pPr lvl="4"/>
            <a:endParaRPr lang="en-US" altLang="en-US" sz="2400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Content Placeholder 2">
            <a:extLst>
              <a:ext uri="{FF2B5EF4-FFF2-40B4-BE49-F238E27FC236}">
                <a16:creationId xmlns:a16="http://schemas.microsoft.com/office/drawing/2014/main" xmlns="" id="{38CACD96-6B96-4EA5-9CB2-54EEB39C48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52400"/>
            <a:ext cx="8305800" cy="5867400"/>
          </a:xfrm>
        </p:spPr>
        <p:txBody>
          <a:bodyPr/>
          <a:lstStyle/>
          <a:p>
            <a:r>
              <a:rPr lang="en-US" altLang="en-US" sz="2800" u="sng"/>
              <a:t>Cyclic changes in ovaries during estrus cycle</a:t>
            </a:r>
          </a:p>
          <a:p>
            <a:pPr lvl="1"/>
            <a:r>
              <a:rPr lang="en-US" altLang="en-US"/>
              <a:t>Follicular growth</a:t>
            </a:r>
          </a:p>
          <a:p>
            <a:pPr lvl="1"/>
            <a:r>
              <a:rPr lang="en-US" altLang="en-US"/>
              <a:t>Ovulation:</a:t>
            </a:r>
          </a:p>
          <a:p>
            <a:pPr lvl="2"/>
            <a:r>
              <a:rPr lang="en-US" altLang="en-US"/>
              <a:t>Definition and mechanism</a:t>
            </a:r>
            <a:endParaRPr lang="en-US" altLang="en-US" sz="2000"/>
          </a:p>
          <a:p>
            <a:pPr lvl="2"/>
            <a:r>
              <a:rPr lang="en-US" altLang="en-US"/>
              <a:t>Type: spontaneous ovulation.</a:t>
            </a:r>
            <a:endParaRPr lang="en-US" altLang="en-US" sz="2000"/>
          </a:p>
          <a:p>
            <a:pPr lvl="2"/>
            <a:r>
              <a:rPr lang="en-US" altLang="en-US"/>
              <a:t>Time: first 3 – 4 days of estrus phase.</a:t>
            </a:r>
          </a:p>
          <a:p>
            <a:pPr lvl="2"/>
            <a:r>
              <a:rPr lang="en-US" altLang="en-US"/>
              <a:t>Ovulation in bitch is continuous process; some follicles extend 12-72 hours after onset of heat so; estrus phase may overlap metestrus</a:t>
            </a:r>
            <a:r>
              <a:rPr lang="en-US" altLang="en-US" sz="2000"/>
              <a:t>.</a:t>
            </a:r>
          </a:p>
          <a:p>
            <a:pPr lvl="1"/>
            <a:r>
              <a:rPr lang="en-US" altLang="en-US"/>
              <a:t>Formation of CL:</a:t>
            </a:r>
          </a:p>
          <a:p>
            <a:pPr lvl="2"/>
            <a:r>
              <a:rPr lang="en-US" altLang="en-US"/>
              <a:t>Formed rapidly after ovulation even estrus phase not ended.</a:t>
            </a:r>
            <a:endParaRPr lang="en-US" altLang="en-US" sz="2000"/>
          </a:p>
          <a:p>
            <a:pPr lvl="1"/>
            <a:r>
              <a:rPr lang="en-US" altLang="en-US"/>
              <a:t>Luteolysis:</a:t>
            </a:r>
          </a:p>
          <a:p>
            <a:pPr lvl="2"/>
            <a:r>
              <a:rPr lang="en-US" altLang="en-US"/>
              <a:t>Time: 30 days after ovulation.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Content Placeholder 2">
            <a:extLst>
              <a:ext uri="{FF2B5EF4-FFF2-40B4-BE49-F238E27FC236}">
                <a16:creationId xmlns:a16="http://schemas.microsoft.com/office/drawing/2014/main" xmlns="" id="{6D34C052-A181-406B-B0F8-22AA57602598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600" y="215900"/>
            <a:ext cx="7874000" cy="64135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Content Placeholder 2">
            <a:extLst>
              <a:ext uri="{FF2B5EF4-FFF2-40B4-BE49-F238E27FC236}">
                <a16:creationId xmlns:a16="http://schemas.microsoft.com/office/drawing/2014/main" xmlns="" id="{04113725-CA3B-478B-9218-D1D80DCE52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609600"/>
            <a:ext cx="81534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>
                <a:solidFill>
                  <a:srgbClr val="7030A0"/>
                </a:solidFill>
              </a:rPr>
              <a:t>5- Queen</a:t>
            </a:r>
          </a:p>
          <a:p>
            <a:pPr marL="0" indent="0"/>
            <a:r>
              <a:rPr lang="en-US" altLang="en-US" sz="2800"/>
              <a:t>Seasonal polyestrous. Estrous cycle of queen is restricted to follicular wave without CL formation  </a:t>
            </a:r>
            <a:endParaRPr lang="en-US" altLang="en-US" sz="2400"/>
          </a:p>
          <a:p>
            <a:pPr marL="0" indent="0"/>
            <a:r>
              <a:rPr lang="en-US" altLang="en-US" sz="2800" u="sng"/>
              <a:t>Phases of the cycle</a:t>
            </a:r>
          </a:p>
          <a:p>
            <a:pPr lvl="1"/>
            <a:r>
              <a:rPr lang="en-US" altLang="en-US"/>
              <a:t>Proestrus: 1 – 3 days. (may be not appear)</a:t>
            </a:r>
            <a:endParaRPr lang="en-US" altLang="en-US" sz="2400"/>
          </a:p>
          <a:p>
            <a:pPr lvl="1"/>
            <a:r>
              <a:rPr lang="en-US" altLang="en-US"/>
              <a:t>Estrus:  8 - 10 days.</a:t>
            </a:r>
            <a:endParaRPr lang="en-US" altLang="en-US" sz="2400"/>
          </a:p>
          <a:p>
            <a:pPr lvl="1"/>
            <a:r>
              <a:rPr lang="en-US" altLang="en-US" i="1">
                <a:solidFill>
                  <a:srgbClr val="FF0000"/>
                </a:solidFill>
              </a:rPr>
              <a:t>Interestrous:</a:t>
            </a:r>
            <a:r>
              <a:rPr lang="en-US" altLang="en-US"/>
              <a:t> 3-14 days (occurs only when in case of no copulation, no ovulation, regression of follicular waves).</a:t>
            </a:r>
            <a:endParaRPr lang="en-US" altLang="en-US" sz="2400"/>
          </a:p>
          <a:p>
            <a:pPr lvl="1"/>
            <a:r>
              <a:rPr lang="en-US" altLang="en-US"/>
              <a:t>Anestrus: 40 days (Copulation and ovulation occur but there is no fertilization (pseudopregnancy) .</a:t>
            </a:r>
            <a:endParaRPr lang="en-US" altLang="en-US" sz="2400"/>
          </a:p>
          <a:p>
            <a:pPr marL="0" indent="0"/>
            <a:endParaRPr lang="en-US" altLang="en-US" sz="2800"/>
          </a:p>
          <a:p>
            <a:pPr lvl="4"/>
            <a:endParaRPr lang="en-US" altLang="en-US" sz="2400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C08539-401D-B448-9F6C-10ADA88C4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"/>
            <a:ext cx="8305800" cy="5867400"/>
          </a:xfrm>
        </p:spPr>
        <p:txBody>
          <a:bodyPr/>
          <a:lstStyle/>
          <a:p>
            <a:pPr>
              <a:buFont typeface="Monotype Sorts" pitchFamily="2" charset="2"/>
              <a:buChar char="§"/>
              <a:defRPr/>
            </a:pPr>
            <a:r>
              <a:rPr lang="en-US" sz="2800" u="sng" dirty="0">
                <a:ea typeface="+mn-ea"/>
                <a:cs typeface="+mn-cs"/>
              </a:rPr>
              <a:t>Cyclic changes in ovaries during estrus cycle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Follicular growth in queen in form of follicular wave i.e. development of large amount of graffian follicles.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+mn-ea"/>
                <a:cs typeface="+mn-cs"/>
              </a:rPr>
              <a:t>Ovulation: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Definition and mechanism</a:t>
            </a:r>
            <a:endParaRPr lang="en-US" sz="2000" dirty="0">
              <a:ea typeface="ＭＳ Ｐゴシック" charset="0"/>
            </a:endParaRP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Type: induced ovulation.</a:t>
            </a:r>
            <a:endParaRPr lang="en-US" sz="2000" dirty="0">
              <a:ea typeface="ＭＳ Ｐゴシック" charset="0"/>
            </a:endParaRP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Time: 30 </a:t>
            </a:r>
            <a:r>
              <a:rPr lang="en-US" dirty="0" err="1">
                <a:ea typeface="ＭＳ Ｐゴシック" charset="0"/>
              </a:rPr>
              <a:t>hrs</a:t>
            </a:r>
            <a:r>
              <a:rPr lang="en-US" dirty="0">
                <a:ea typeface="ＭＳ Ｐゴシック" charset="0"/>
              </a:rPr>
              <a:t> after copulation.</a:t>
            </a:r>
          </a:p>
          <a:p>
            <a:pPr lvl="1">
              <a:buFont typeface="Monotype Sorts" pitchFamily="2" charset="2"/>
              <a:buChar char="l"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Content Placeholder 2">
            <a:extLst>
              <a:ext uri="{FF2B5EF4-FFF2-40B4-BE49-F238E27FC236}">
                <a16:creationId xmlns:a16="http://schemas.microsoft.com/office/drawing/2014/main" xmlns="" id="{94D84FA6-AE7C-4505-B73E-1A86A8623D2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600" y="215900"/>
            <a:ext cx="7899400" cy="64135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Content Placeholder 2">
            <a:extLst>
              <a:ext uri="{FF2B5EF4-FFF2-40B4-BE49-F238E27FC236}">
                <a16:creationId xmlns:a16="http://schemas.microsoft.com/office/drawing/2014/main" xmlns="" id="{284415E1-DFE9-4CD1-BF28-E8BC05CE04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609600"/>
            <a:ext cx="77724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6- </a:t>
            </a:r>
            <a:r>
              <a:rPr lang="en-US" altLang="en-US" u="sng"/>
              <a:t>She-camel</a:t>
            </a:r>
          </a:p>
          <a:p>
            <a:pPr marL="0" indent="0"/>
            <a:r>
              <a:rPr lang="en-US" altLang="en-US" sz="2400"/>
              <a:t>Reproductive cycle in camel is restricted to follicular wave of development, follicular activity all over the year but peak from December to May.</a:t>
            </a:r>
          </a:p>
          <a:p>
            <a:pPr marL="0" indent="0"/>
            <a:r>
              <a:rPr lang="en-US" altLang="en-US" sz="2800" u="sng"/>
              <a:t>Length of estrous</a:t>
            </a:r>
            <a:r>
              <a:rPr lang="en-US" altLang="en-US" sz="2800"/>
              <a:t>: </a:t>
            </a:r>
          </a:p>
          <a:p>
            <a:pPr lvl="1"/>
            <a:r>
              <a:rPr lang="en-US" altLang="en-US" sz="2400"/>
              <a:t>28 days.</a:t>
            </a:r>
          </a:p>
          <a:p>
            <a:pPr marL="0" indent="0"/>
            <a:r>
              <a:rPr lang="en-US" altLang="en-US" sz="2800" u="sng"/>
              <a:t>Phases of the cycle</a:t>
            </a:r>
          </a:p>
          <a:p>
            <a:pPr lvl="1"/>
            <a:r>
              <a:rPr lang="en-US" altLang="en-US" sz="2400"/>
              <a:t>Growing stage: 10 days, follicular diameter 0.3 cm. </a:t>
            </a:r>
          </a:p>
          <a:p>
            <a:pPr lvl="1"/>
            <a:r>
              <a:rPr lang="en-US" altLang="en-US" sz="2400"/>
              <a:t>Mature stage:  7 days, follicular diameter 0.5 – 0.9 cm</a:t>
            </a:r>
          </a:p>
          <a:p>
            <a:pPr lvl="1"/>
            <a:r>
              <a:rPr lang="en-US" altLang="en-US" sz="2400"/>
              <a:t>Atretic stage: 11 days, follicular diameter  more than 0.9 cm.</a:t>
            </a:r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F85F52-E8CB-B74E-B1E3-BD08AF1D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"/>
            <a:ext cx="8305800" cy="5867400"/>
          </a:xfrm>
        </p:spPr>
        <p:txBody>
          <a:bodyPr/>
          <a:lstStyle/>
          <a:p>
            <a:pPr>
              <a:buFont typeface="Monotype Sorts" pitchFamily="2" charset="2"/>
              <a:buChar char="§"/>
              <a:defRPr/>
            </a:pPr>
            <a:r>
              <a:rPr lang="en-US" sz="2800" u="sng" dirty="0">
                <a:ea typeface="+mn-ea"/>
                <a:cs typeface="+mn-cs"/>
              </a:rPr>
              <a:t>Cyclic changes in ovaries during estrus cycle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+mn-ea"/>
                <a:cs typeface="+mn-cs"/>
              </a:rPr>
              <a:t>Ovulation: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Definition and mechanism</a:t>
            </a:r>
            <a:endParaRPr lang="en-US" sz="2000" dirty="0">
              <a:ea typeface="ＭＳ Ｐゴシック" charset="0"/>
            </a:endParaRP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Type: induced ovulation.</a:t>
            </a:r>
            <a:endParaRPr lang="en-US" sz="2000" dirty="0">
              <a:ea typeface="ＭＳ Ｐゴシック" charset="0"/>
            </a:endParaRP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Time: 32 - 40 </a:t>
            </a:r>
            <a:r>
              <a:rPr lang="en-US" dirty="0" err="1">
                <a:ea typeface="ＭＳ Ｐゴシック" charset="0"/>
              </a:rPr>
              <a:t>hrs</a:t>
            </a:r>
            <a:r>
              <a:rPr lang="en-US" dirty="0">
                <a:ea typeface="ＭＳ Ｐゴシック" charset="0"/>
              </a:rPr>
              <a:t> after copulation.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Formation of CL: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Reach maximum size at 9</a:t>
            </a:r>
            <a:r>
              <a:rPr lang="en-US" baseline="30000" dirty="0">
                <a:ea typeface="ＭＳ Ｐゴシック" charset="0"/>
              </a:rPr>
              <a:t>th</a:t>
            </a:r>
            <a:r>
              <a:rPr lang="en-US" dirty="0">
                <a:ea typeface="ＭＳ Ｐゴシック" charset="0"/>
              </a:rPr>
              <a:t> day after copulation.</a:t>
            </a:r>
            <a:endParaRPr lang="en-US" sz="2000" dirty="0">
              <a:ea typeface="ＭＳ Ｐゴシック" charset="0"/>
            </a:endParaRP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Luteolysis: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Time: 13</a:t>
            </a:r>
            <a:r>
              <a:rPr lang="en-US" baseline="30000" dirty="0">
                <a:ea typeface="ＭＳ Ｐゴシック" charset="0"/>
              </a:rPr>
              <a:t>th</a:t>
            </a:r>
            <a:r>
              <a:rPr lang="en-US" dirty="0">
                <a:ea typeface="ＭＳ Ｐゴシック" charset="0"/>
              </a:rPr>
              <a:t> after copulation.</a:t>
            </a:r>
          </a:p>
          <a:p>
            <a:pPr lvl="1">
              <a:buFont typeface="Monotype Sorts" pitchFamily="2" charset="2"/>
              <a:buChar char="l"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8CA2068-392A-4E82-86A5-7EF47A6A1CF0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9100" y="1917700"/>
            <a:ext cx="8864600" cy="4254500"/>
          </a:xfrm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xmlns="" id="{7FD0016E-1327-46BC-9A29-4716FD60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13716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Comic Sans MS" charset="0"/>
              </a:rPr>
              <a:t>Today we should understand the following topics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Content Placeholder 2">
            <a:extLst>
              <a:ext uri="{FF2B5EF4-FFF2-40B4-BE49-F238E27FC236}">
                <a16:creationId xmlns:a16="http://schemas.microsoft.com/office/drawing/2014/main" xmlns="" id="{5BB1BF0A-5799-47C2-9219-E0EFC56C5727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600" y="215900"/>
            <a:ext cx="7874000" cy="64135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935909BF-5714-2F41-A34B-063432BB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4384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PHYSIOLOGY OF PREGNANCY, PARTURITION AND LACTATION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Content Placeholder 2">
            <a:extLst>
              <a:ext uri="{FF2B5EF4-FFF2-40B4-BE49-F238E27FC236}">
                <a16:creationId xmlns:a16="http://schemas.microsoft.com/office/drawing/2014/main" xmlns="" id="{8AFC1C87-1DE7-4208-A6C1-F5F5EC44AB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609600"/>
            <a:ext cx="830580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>
                <a:solidFill>
                  <a:srgbClr val="FF0000"/>
                </a:solidFill>
              </a:rPr>
              <a:t>I- </a:t>
            </a:r>
            <a:r>
              <a:rPr lang="en-US" altLang="en-US" sz="4000" u="sng">
                <a:solidFill>
                  <a:srgbClr val="FF0000"/>
                </a:solidFill>
              </a:rPr>
              <a:t>Pregnancy </a:t>
            </a:r>
          </a:p>
          <a:p>
            <a:pPr marL="0" indent="0">
              <a:buNone/>
            </a:pPr>
            <a:r>
              <a:rPr lang="en-US" altLang="en-US" sz="2800"/>
              <a:t>It is the period extends from fertilization till birth of the fetus. It divides into three periods: </a:t>
            </a:r>
          </a:p>
          <a:p>
            <a:pPr marL="0" indent="0">
              <a:buNone/>
            </a:pPr>
            <a:r>
              <a:rPr lang="en-US" altLang="en-US" sz="2800" b="1" i="1" u="sng">
                <a:solidFill>
                  <a:srgbClr val="0070C0"/>
                </a:solidFill>
              </a:rPr>
              <a:t>1- Period of ovum: </a:t>
            </a:r>
          </a:p>
          <a:p>
            <a:pPr lvl="1"/>
            <a:r>
              <a:rPr lang="en-US" altLang="en-US" sz="2400"/>
              <a:t>Duration: 10 – 15 days.</a:t>
            </a:r>
          </a:p>
          <a:p>
            <a:pPr lvl="1"/>
            <a:r>
              <a:rPr lang="en-US" altLang="en-US" sz="2400"/>
              <a:t>This period starts from fertilization and formation of zygote till blastocyst formation.</a:t>
            </a:r>
          </a:p>
          <a:p>
            <a:pPr lvl="1"/>
            <a:r>
              <a:rPr lang="en-US" altLang="en-US" sz="2400"/>
              <a:t>Implantation of zygote into endometrium of uterus within 4 – 5 d.</a:t>
            </a:r>
          </a:p>
          <a:p>
            <a:pPr lvl="1"/>
            <a:r>
              <a:rPr lang="en-US" altLang="en-US" sz="2400"/>
              <a:t>Eight days post-ovulation, zona pellucida rupture leading to formation of cavitation forming blastula then trophoblast and finally blastocyst. </a:t>
            </a:r>
          </a:p>
          <a:p>
            <a:pPr lvl="1"/>
            <a:endParaRPr lang="en-US" altLang="en-US" sz="2400" u="sng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Content Placeholder 3" descr="Description: C:\Users\Hassan\Desktop\GYN_egg_to_embryo.gif">
            <a:extLst>
              <a:ext uri="{FF2B5EF4-FFF2-40B4-BE49-F238E27FC236}">
                <a16:creationId xmlns:a16="http://schemas.microsoft.com/office/drawing/2014/main" xmlns="" id="{9CED08BA-258A-405A-B119-9B9787F1FA0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Content Placeholder 2">
            <a:extLst>
              <a:ext uri="{FF2B5EF4-FFF2-40B4-BE49-F238E27FC236}">
                <a16:creationId xmlns:a16="http://schemas.microsoft.com/office/drawing/2014/main" xmlns="" id="{46452DED-8259-43EC-A9E6-DB88B5D3BD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52400"/>
            <a:ext cx="8763000" cy="6019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i="1" u="sng">
                <a:solidFill>
                  <a:srgbClr val="0070C0"/>
                </a:solidFill>
              </a:rPr>
              <a:t>2.  Period of embryo:</a:t>
            </a:r>
          </a:p>
          <a:p>
            <a:pPr lvl="1"/>
            <a:r>
              <a:rPr lang="en-US" altLang="en-US"/>
              <a:t>Duration: 20 – 30days.</a:t>
            </a:r>
          </a:p>
          <a:p>
            <a:pPr lvl="1"/>
            <a:r>
              <a:rPr lang="en-US" altLang="en-US"/>
              <a:t>This period starts at formation of blastocyst till differentiation of embryo organs and systems and formation of placenta.</a:t>
            </a:r>
          </a:p>
          <a:p>
            <a:pPr lvl="1"/>
            <a:r>
              <a:rPr lang="en-US" altLang="en-US"/>
              <a:t>During this period, embryo is firmly attached to uterus by formation of placenta.</a:t>
            </a:r>
          </a:p>
          <a:p>
            <a:pPr marL="0" indent="0">
              <a:buNone/>
            </a:pPr>
            <a:r>
              <a:rPr lang="en-US" altLang="en-US" sz="2800" b="1" i="1" u="sng">
                <a:solidFill>
                  <a:srgbClr val="0070C0"/>
                </a:solidFill>
              </a:rPr>
              <a:t>3.  Period of fetus:</a:t>
            </a:r>
          </a:p>
          <a:p>
            <a:pPr lvl="1"/>
            <a:r>
              <a:rPr lang="en-US" altLang="en-US"/>
              <a:t>It is the longest period of pregnancy.</a:t>
            </a:r>
          </a:p>
          <a:p>
            <a:pPr lvl="1"/>
            <a:r>
              <a:rPr lang="en-US" altLang="en-US"/>
              <a:t>In cow it starts from 46</a:t>
            </a:r>
            <a:r>
              <a:rPr lang="en-US" altLang="en-US" baseline="30000"/>
              <a:t>th</a:t>
            </a:r>
            <a:r>
              <a:rPr lang="en-US" altLang="en-US"/>
              <a:t> day of pregnancy till parturition. </a:t>
            </a:r>
          </a:p>
          <a:p>
            <a:pPr lvl="1"/>
            <a:r>
              <a:rPr lang="en-US" altLang="en-US"/>
              <a:t>During this period, maximum growth of placenta and fetus occur and nutritive requirement of fetus increase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xmlns="" id="{CC22E9D5-235D-4465-9E72-2C84EBED9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685800"/>
          </a:xfrm>
        </p:spPr>
        <p:txBody>
          <a:bodyPr/>
          <a:lstStyle/>
          <a:p>
            <a:r>
              <a:rPr lang="en-US" altLang="en-US"/>
              <a:t>Hormones controlling pregnancy</a:t>
            </a:r>
          </a:p>
        </p:txBody>
      </p:sp>
      <p:sp>
        <p:nvSpPr>
          <p:cNvPr id="114690" name="Content Placeholder 2">
            <a:extLst>
              <a:ext uri="{FF2B5EF4-FFF2-40B4-BE49-F238E27FC236}">
                <a16:creationId xmlns:a16="http://schemas.microsoft.com/office/drawing/2014/main" xmlns="" id="{4686D378-5DA4-4FC7-836A-EE58E30A17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914400"/>
            <a:ext cx="8763000" cy="4800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>
                <a:solidFill>
                  <a:srgbClr val="7030A0"/>
                </a:solidFill>
              </a:rPr>
              <a:t>1. </a:t>
            </a:r>
            <a:r>
              <a:rPr lang="en-US" altLang="en-US" b="1" i="1" u="sng">
                <a:solidFill>
                  <a:srgbClr val="7030A0"/>
                </a:solidFill>
              </a:rPr>
              <a:t>Estrogen and progesterone</a:t>
            </a:r>
            <a:endParaRPr lang="en-US" altLang="en-US" b="1" i="1">
              <a:solidFill>
                <a:srgbClr val="7030A0"/>
              </a:solidFill>
            </a:endParaRPr>
          </a:p>
          <a:p>
            <a:pPr lvl="1"/>
            <a:r>
              <a:rPr lang="en-US" altLang="en-US"/>
              <a:t>During pregnancy, level of progesterone is high due to it responsible for quietness of the uterus by increase concentration of Mg</a:t>
            </a:r>
            <a:r>
              <a:rPr lang="en-US" altLang="en-US" baseline="30000"/>
              <a:t>++</a:t>
            </a:r>
            <a:r>
              <a:rPr lang="en-US" altLang="en-US"/>
              <a:t> it also helps implantation of zygote.</a:t>
            </a:r>
          </a:p>
          <a:p>
            <a:pPr lvl="1"/>
            <a:r>
              <a:rPr lang="en-US" altLang="en-US"/>
              <a:t>Secreted mainly from CL, then by placenta at late pregnancy.</a:t>
            </a:r>
          </a:p>
          <a:p>
            <a:pPr lvl="1"/>
            <a:r>
              <a:rPr lang="en-US" altLang="en-US"/>
              <a:t>Just before parturition, estrogen level increase to cause uterine contraction so, implantation doesn</a:t>
            </a:r>
            <a:r>
              <a:rPr lang="ja-JP" altLang="en-US"/>
              <a:t>’</a:t>
            </a:r>
            <a:r>
              <a:rPr lang="en-US" altLang="ja-JP"/>
              <a:t>t occur in the presence of estrogen.</a:t>
            </a:r>
          </a:p>
          <a:p>
            <a:pPr lvl="1"/>
            <a:r>
              <a:rPr lang="en-US" altLang="en-US"/>
              <a:t>Estrogen also helps in </a:t>
            </a:r>
            <a:r>
              <a:rPr lang="en-US" altLang="en-US" b="1" i="1">
                <a:solidFill>
                  <a:srgbClr val="FF0000"/>
                </a:solidFill>
              </a:rPr>
              <a:t>priming</a:t>
            </a:r>
            <a:r>
              <a:rPr lang="en-US" altLang="en-US"/>
              <a:t> the uterus for the action of progesterone.</a:t>
            </a:r>
          </a:p>
          <a:p>
            <a:pPr marL="0" indent="0"/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Content Placeholder 2">
            <a:extLst>
              <a:ext uri="{FF2B5EF4-FFF2-40B4-BE49-F238E27FC236}">
                <a16:creationId xmlns:a16="http://schemas.microsoft.com/office/drawing/2014/main" xmlns="" id="{C1D28DC5-ED64-4E80-98B5-5B336052DB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304800"/>
            <a:ext cx="8763000" cy="6248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>
                <a:solidFill>
                  <a:srgbClr val="7030A0"/>
                </a:solidFill>
              </a:rPr>
              <a:t>2. Placental gonadotropins (GnH)</a:t>
            </a:r>
          </a:p>
          <a:p>
            <a:pPr lvl="1"/>
            <a:r>
              <a:rPr lang="en-US" altLang="en-US"/>
              <a:t>Pituitary gonadotropins production drop during pregnancy due to gonadal steroid inhibition (estrogen and progesterone inhibit GnH secretion) but placenta releases PMS (in mare) and hCG (in woman) which are gonadotropin-like hormones.</a:t>
            </a:r>
          </a:p>
          <a:p>
            <a:pPr lvl="1"/>
            <a:endParaRPr lang="en-US" altLang="en-US" sz="2400"/>
          </a:p>
          <a:p>
            <a:pPr marL="0" indent="0">
              <a:buNone/>
            </a:pPr>
            <a:r>
              <a:rPr lang="en-US" altLang="en-US" b="1" i="1">
                <a:solidFill>
                  <a:srgbClr val="7030A0"/>
                </a:solidFill>
              </a:rPr>
              <a:t>3. Relaxin hormone</a:t>
            </a:r>
          </a:p>
          <a:p>
            <a:pPr lvl="1"/>
            <a:r>
              <a:rPr lang="en-US" altLang="en-US"/>
              <a:t>Produced at late pregnancy by CL and placenta, its secretion increase at the onset of parturition.</a:t>
            </a:r>
          </a:p>
          <a:p>
            <a:pPr lvl="1"/>
            <a:r>
              <a:rPr lang="en-US" altLang="en-US"/>
              <a:t>It widens the pubic bone and facilitates labor; it also softens the cervix (cervical ripening) and relaxes the uterine musculature. </a:t>
            </a:r>
          </a:p>
          <a:p>
            <a:pPr marL="0" indent="0"/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07345E-BEDC-864F-A716-7D56B94D8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304800"/>
            <a:ext cx="8763000" cy="6248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i="1" dirty="0">
                <a:solidFill>
                  <a:srgbClr val="7030A0"/>
                </a:solidFill>
                <a:ea typeface="+mn-ea"/>
                <a:cs typeface="+mn-cs"/>
              </a:rPr>
              <a:t>4. Oxytocin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Secreted from posterior pituitary at late stage of pregnancy initiating parturition process.</a:t>
            </a:r>
            <a:endParaRPr lang="en-US" sz="2400" dirty="0">
              <a:ea typeface="ＭＳ Ｐゴシック" charset="0"/>
            </a:endParaRP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During pregnancy it secreted in low level causes milk let down .</a:t>
            </a:r>
            <a:endParaRPr lang="en-US" sz="2400" dirty="0">
              <a:ea typeface="ＭＳ Ｐゴシック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>
            <a:extLst>
              <a:ext uri="{FF2B5EF4-FFF2-40B4-BE49-F238E27FC236}">
                <a16:creationId xmlns:a16="http://schemas.microsoft.com/office/drawing/2014/main" xmlns="" id="{00B8D7D0-3E74-4383-A1EB-4ECAA70A6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987550"/>
            <a:ext cx="7772400" cy="685800"/>
          </a:xfrm>
        </p:spPr>
        <p:txBody>
          <a:bodyPr/>
          <a:lstStyle/>
          <a:p>
            <a:r>
              <a:rPr lang="en-US" altLang="en-US"/>
              <a:t>Stages of parturition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293011-8234-CD41-B97F-BCE633A75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588" y="2743200"/>
            <a:ext cx="82296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i="1" u="sng" dirty="0">
                <a:solidFill>
                  <a:srgbClr val="0070C0"/>
                </a:solidFill>
                <a:ea typeface="+mn-ea"/>
                <a:cs typeface="+mn-cs"/>
              </a:rPr>
              <a:t>1. First stage or preparatory stage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During which dilatation of cervix, beginning of myometrium contraction forcing the fetus and fluid filled membrane toward the cervix.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This stage may last for a day or limited for several hours.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The dam is discomfort, restless and her fetal membranes are rupture.</a:t>
            </a:r>
          </a:p>
          <a:p>
            <a:pPr lvl="1">
              <a:buFont typeface="Monotype Sorts" pitchFamily="2" charset="2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7A97EF-244B-FE40-8C96-D4FFD7E912FB}"/>
              </a:ext>
            </a:extLst>
          </p:cNvPr>
          <p:cNvSpPr/>
          <p:nvPr/>
        </p:nvSpPr>
        <p:spPr>
          <a:xfrm>
            <a:off x="1779588" y="200026"/>
            <a:ext cx="8736012" cy="16557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78963"/>
              </a:buClr>
              <a:defRPr/>
            </a:pPr>
            <a:r>
              <a:rPr kumimoji="1" lang="en-US" sz="4000" u="sng" kern="0" dirty="0">
                <a:solidFill>
                  <a:srgbClr val="FF0000"/>
                </a:solidFill>
                <a:latin typeface="Times New Roman"/>
                <a:ea typeface="MS PGothic" panose="020B0600070205080204" pitchFamily="34" charset="-128"/>
              </a:rPr>
              <a:t>II. Parturition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78963"/>
              </a:buClr>
              <a:defRPr/>
            </a:pPr>
            <a:r>
              <a:rPr kumimoji="1" lang="en-US" sz="2800" kern="0" dirty="0">
                <a:solidFill>
                  <a:srgbClr val="333333"/>
                </a:solidFill>
                <a:latin typeface="Times New Roman"/>
                <a:ea typeface="MS PGothic" panose="020B0600070205080204" pitchFamily="34" charset="-128"/>
              </a:rPr>
              <a:t>It is expulsion of the fetus from uterus after full term of pregnancy.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D2FF2E-8859-9D4C-999F-612C9230D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52400"/>
            <a:ext cx="8534400" cy="6629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i="1" u="sng" dirty="0">
                <a:solidFill>
                  <a:srgbClr val="0070C0"/>
                </a:solidFill>
                <a:ea typeface="+mn-ea"/>
                <a:cs typeface="+mn-cs"/>
              </a:rPr>
              <a:t>2. Second stage or expulsive stage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Expulsion of the fetus occurs, cervix is completely dilated.</a:t>
            </a:r>
            <a:endParaRPr lang="en-US" sz="2400" dirty="0">
              <a:ea typeface="ＭＳ Ｐゴシック" charset="0"/>
            </a:endParaRP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Uterine contraction increase in intensity and frequency and their action is reinforced by abdominal muscles.</a:t>
            </a:r>
            <a:endParaRPr lang="en-US" sz="2400" dirty="0">
              <a:ea typeface="ＭＳ Ｐゴシック" charset="0"/>
            </a:endParaRP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Time needed by this stage varies according to species. </a:t>
            </a:r>
            <a:endParaRPr lang="en-US" sz="24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800" b="1" i="1" u="sng" dirty="0">
                <a:solidFill>
                  <a:srgbClr val="0070C0"/>
                </a:solidFill>
                <a:ea typeface="+mn-ea"/>
                <a:cs typeface="+mn-cs"/>
              </a:rPr>
              <a:t>3. Third stage 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The placenta is expulsed, this occurs very rapidly in mare while, in cow occurs 12 hours after parturition.</a:t>
            </a:r>
            <a:endParaRPr lang="en-US" sz="2400" dirty="0">
              <a:ea typeface="ＭＳ Ｐゴシック" charset="0"/>
            </a:endParaRP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In polytocous animals, placenta may be delivered after each fetus or may be expelled after delivery of all fetuses.</a:t>
            </a:r>
            <a:endParaRPr lang="en-US" sz="2400" dirty="0">
              <a:ea typeface="ＭＳ Ｐゴシック" charset="0"/>
            </a:endParaRPr>
          </a:p>
          <a:p>
            <a:pPr lvl="1">
              <a:buFont typeface="Monotype Sorts" pitchFamily="2" charset="2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xmlns="" id="{91BBE558-910F-4CC8-A8D0-8043943B4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REPRODUCTIVE PATTERN IN DIFFERENT SPECIES</a:t>
            </a: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xmlns="" id="{88BE5F76-B4A8-46AC-B826-6CB7D755E0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764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>
                <a:solidFill>
                  <a:srgbClr val="7030A0"/>
                </a:solidFill>
              </a:rPr>
              <a:t>1- </a:t>
            </a:r>
            <a:r>
              <a:rPr lang="en-US" altLang="en-US" b="1" i="1" u="sng">
                <a:solidFill>
                  <a:srgbClr val="7030A0"/>
                </a:solidFill>
              </a:rPr>
              <a:t>Cattle</a:t>
            </a:r>
          </a:p>
          <a:p>
            <a:pPr marL="0" indent="0"/>
            <a:r>
              <a:rPr lang="en-US" altLang="en-US" sz="2800"/>
              <a:t>Non-seasonal poly estrous.</a:t>
            </a:r>
          </a:p>
          <a:p>
            <a:pPr marL="0" indent="0"/>
            <a:r>
              <a:rPr lang="en-US" altLang="en-US" sz="2800"/>
              <a:t>In buffalo signs of heat not clear due to low level of estrogen hormone. In addition, buffalo stay in heat for short period showing silent heat.</a:t>
            </a:r>
          </a:p>
          <a:p>
            <a:pPr marL="0" indent="0"/>
            <a:r>
              <a:rPr lang="en-US" altLang="en-US"/>
              <a:t> </a:t>
            </a:r>
            <a:r>
              <a:rPr lang="en-US" altLang="en-US" sz="2800" u="sng"/>
              <a:t>Length of estrous</a:t>
            </a:r>
            <a:r>
              <a:rPr lang="en-US" altLang="en-US" sz="2800"/>
              <a:t>: </a:t>
            </a:r>
          </a:p>
          <a:p>
            <a:pPr lvl="1"/>
            <a:r>
              <a:rPr lang="en-US" altLang="en-US" sz="2400"/>
              <a:t>Cow and buffalo: 18 – 24 days with average 21 days.</a:t>
            </a:r>
          </a:p>
          <a:p>
            <a:pPr lvl="1"/>
            <a:r>
              <a:rPr lang="en-US" altLang="en-US" sz="2400"/>
              <a:t>Heifer:  18 – 22 days with average 20 days.</a:t>
            </a:r>
          </a:p>
          <a:p>
            <a:pPr marL="0" indent="0"/>
            <a:endParaRPr lang="en-US" altLang="en-US" sz="2800"/>
          </a:p>
          <a:p>
            <a:pPr lvl="4"/>
            <a:endParaRPr lang="en-US" altLang="en-US" sz="2400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Content Placeholder 2">
            <a:extLst>
              <a:ext uri="{FF2B5EF4-FFF2-40B4-BE49-F238E27FC236}">
                <a16:creationId xmlns:a16="http://schemas.microsoft.com/office/drawing/2014/main" xmlns="" id="{B7CC11BE-305E-4E8C-A5FE-F2CEEA0776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457200"/>
            <a:ext cx="7772400" cy="5029200"/>
          </a:xfrm>
        </p:spPr>
        <p:txBody>
          <a:bodyPr/>
          <a:lstStyle/>
          <a:p>
            <a:r>
              <a:rPr lang="en-US" altLang="en-US" u="sng"/>
              <a:t>Hormones of parturition</a:t>
            </a:r>
          </a:p>
          <a:p>
            <a:pPr>
              <a:buFont typeface="Monotype Sorts" charset="2"/>
              <a:buNone/>
            </a:pPr>
            <a:r>
              <a:rPr lang="en-US" altLang="en-US" b="1" i="1">
                <a:solidFill>
                  <a:srgbClr val="FF0000"/>
                </a:solidFill>
              </a:rPr>
              <a:t>1. </a:t>
            </a:r>
            <a:r>
              <a:rPr lang="en-US" altLang="en-US" b="1" i="1" u="sng">
                <a:solidFill>
                  <a:srgbClr val="FF0000"/>
                </a:solidFill>
              </a:rPr>
              <a:t>Maternal hormones</a:t>
            </a:r>
            <a:endParaRPr lang="en-US" altLang="en-US" sz="1800" b="1" i="1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altLang="en-US" sz="3200" b="1" i="1">
                <a:solidFill>
                  <a:srgbClr val="7030A0"/>
                </a:solidFill>
              </a:rPr>
              <a:t>a. Progesterone hormone</a:t>
            </a:r>
          </a:p>
          <a:p>
            <a:pPr lvl="2"/>
            <a:r>
              <a:rPr lang="en-US" altLang="en-US"/>
              <a:t>It is responsible for maintenance of pregnancy but its level drop just before parturition to stimulate uterine contraction and prime uterus to action of estrogen and oxytocin.</a:t>
            </a:r>
          </a:p>
          <a:p>
            <a:pPr lvl="2"/>
            <a:r>
              <a:rPr lang="en-US" altLang="en-US"/>
              <a:t>Progesterone secretion is blocked by interaction between PGF2</a:t>
            </a:r>
            <a:r>
              <a:rPr lang="el-GR" altLang="en-US"/>
              <a:t>α</a:t>
            </a:r>
            <a:r>
              <a:rPr lang="en-US" altLang="en-US"/>
              <a:t> and fetal glucocorticoids.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5288E6-4F09-0143-9806-317E1FFB1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457200"/>
            <a:ext cx="8686800" cy="6172200"/>
          </a:xfrm>
        </p:spPr>
        <p:txBody>
          <a:bodyPr/>
          <a:lstStyle/>
          <a:p>
            <a:pPr marL="0" lvl="1" indent="0">
              <a:buNone/>
              <a:defRPr/>
            </a:pPr>
            <a:r>
              <a:rPr lang="en-US" sz="3200" b="1" i="1" dirty="0">
                <a:solidFill>
                  <a:srgbClr val="7030A0"/>
                </a:solidFill>
                <a:ea typeface="+mn-ea"/>
                <a:cs typeface="+mn-cs"/>
              </a:rPr>
              <a:t>b. Estrogen hormone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Level of estrogen increase gradually in last period of pregnancy and reach its peak few days before parturition.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Estrogen causes:</a:t>
            </a:r>
            <a:endParaRPr lang="en-US" sz="2000" dirty="0">
              <a:ea typeface="ＭＳ Ｐゴシック" charset="0"/>
            </a:endParaRPr>
          </a:p>
          <a:p>
            <a:pPr lvl="3">
              <a:defRPr/>
            </a:pPr>
            <a:r>
              <a:rPr lang="en-US" dirty="0">
                <a:ea typeface="ＭＳ Ｐゴシック" charset="0"/>
              </a:rPr>
              <a:t>Growth of myometrium.</a:t>
            </a:r>
            <a:endParaRPr lang="en-US" sz="1600" dirty="0">
              <a:ea typeface="ＭＳ Ｐゴシック" charset="0"/>
            </a:endParaRPr>
          </a:p>
          <a:p>
            <a:pPr lvl="3">
              <a:defRPr/>
            </a:pPr>
            <a:r>
              <a:rPr lang="en-US" dirty="0">
                <a:ea typeface="ＭＳ Ｐゴシック" charset="0"/>
              </a:rPr>
              <a:t>Synthesis of </a:t>
            </a:r>
            <a:r>
              <a:rPr lang="en-US" dirty="0" err="1">
                <a:ea typeface="ＭＳ Ｐゴシック" charset="0"/>
              </a:rPr>
              <a:t>actomyosin</a:t>
            </a:r>
            <a:r>
              <a:rPr lang="en-US" dirty="0">
                <a:ea typeface="ＭＳ Ｐゴシック" charset="0"/>
              </a:rPr>
              <a:t> to increase the force of uterine contraction.</a:t>
            </a:r>
            <a:endParaRPr lang="en-US" sz="1600" dirty="0">
              <a:ea typeface="ＭＳ Ｐゴシック" charset="0"/>
            </a:endParaRPr>
          </a:p>
          <a:p>
            <a:pPr lvl="3">
              <a:defRPr/>
            </a:pPr>
            <a:r>
              <a:rPr lang="en-US" dirty="0">
                <a:ea typeface="ＭＳ Ｐゴシック" charset="0"/>
              </a:rPr>
              <a:t>Increase contraction capacity of the uterus.</a:t>
            </a:r>
            <a:endParaRPr lang="en-US" sz="1600" dirty="0">
              <a:ea typeface="ＭＳ Ｐゴシック" charset="0"/>
            </a:endParaRPr>
          </a:p>
          <a:p>
            <a:pPr lvl="3">
              <a:defRPr/>
            </a:pPr>
            <a:r>
              <a:rPr lang="en-US" dirty="0">
                <a:ea typeface="ＭＳ Ｐゴシック" charset="0"/>
              </a:rPr>
              <a:t>Relaxation of birth canal especially cervix and vagina.</a:t>
            </a:r>
            <a:endParaRPr lang="en-US" sz="1600" dirty="0">
              <a:ea typeface="ＭＳ Ｐゴシック" charset="0"/>
            </a:endParaRPr>
          </a:p>
          <a:p>
            <a:pPr marL="0" lvl="1" indent="0">
              <a:buNone/>
              <a:defRPr/>
            </a:pPr>
            <a:r>
              <a:rPr lang="en-US" sz="3200" b="1" i="1" dirty="0">
                <a:solidFill>
                  <a:srgbClr val="7030A0"/>
                </a:solidFill>
                <a:ea typeface="+mn-ea"/>
                <a:cs typeface="+mn-cs"/>
              </a:rPr>
              <a:t>c. Adrenal corticoids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sz="2400" dirty="0">
                <a:ea typeface="ＭＳ Ｐゴシック" charset="0"/>
              </a:rPr>
              <a:t>The level rises immediately before parturition in maternal plasma</a:t>
            </a:r>
            <a:r>
              <a:rPr lang="en-US" dirty="0">
                <a:ea typeface="ＭＳ Ｐゴシック" charset="0"/>
              </a:rPr>
              <a:t>.</a:t>
            </a:r>
            <a:endParaRPr lang="en-US" sz="2400" dirty="0">
              <a:ea typeface="ＭＳ Ｐゴシック" charset="0"/>
            </a:endParaRPr>
          </a:p>
          <a:p>
            <a:pPr lvl="1">
              <a:buFont typeface="Monotype Sorts" pitchFamily="2" charset="2"/>
              <a:buChar char="l"/>
              <a:defRPr/>
            </a:pPr>
            <a:r>
              <a:rPr lang="en-US" sz="2400" dirty="0">
                <a:ea typeface="ＭＳ Ｐゴシック" charset="0"/>
              </a:rPr>
              <a:t>Their role is neglectable while, fetal adrenal corticoids play an important role in parturition.</a:t>
            </a:r>
          </a:p>
          <a:p>
            <a:pPr marL="914400" lvl="2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Content Placeholder 2">
            <a:extLst>
              <a:ext uri="{FF2B5EF4-FFF2-40B4-BE49-F238E27FC236}">
                <a16:creationId xmlns:a16="http://schemas.microsoft.com/office/drawing/2014/main" xmlns="" id="{5CF8FEF2-597D-4861-BF0E-6C830280C562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0" y="152400"/>
            <a:ext cx="8864600" cy="64262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Content Placeholder 2">
            <a:extLst>
              <a:ext uri="{FF2B5EF4-FFF2-40B4-BE49-F238E27FC236}">
                <a16:creationId xmlns:a16="http://schemas.microsoft.com/office/drawing/2014/main" xmlns="" id="{EC8868A2-61B5-4B71-9A9A-E1987A154E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457200"/>
            <a:ext cx="8839200" cy="6248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>
                <a:solidFill>
                  <a:srgbClr val="FF0000"/>
                </a:solidFill>
              </a:rPr>
              <a:t>2. </a:t>
            </a:r>
            <a:r>
              <a:rPr lang="en-US" altLang="en-US" b="1" i="1" u="sng">
                <a:solidFill>
                  <a:srgbClr val="FF0000"/>
                </a:solidFill>
              </a:rPr>
              <a:t>fetal hormones</a:t>
            </a:r>
          </a:p>
          <a:p>
            <a:pPr marL="0" lvl="1" indent="0">
              <a:buNone/>
            </a:pPr>
            <a:r>
              <a:rPr lang="en-US" altLang="en-US" sz="1800"/>
              <a:t>     </a:t>
            </a:r>
            <a:r>
              <a:rPr lang="en-US" altLang="en-US" sz="3200" b="1" i="1">
                <a:solidFill>
                  <a:srgbClr val="7030A0"/>
                </a:solidFill>
              </a:rPr>
              <a:t>Fetal adrenal corticoids</a:t>
            </a:r>
          </a:p>
          <a:p>
            <a:pPr marL="0" lvl="1" indent="0"/>
            <a:r>
              <a:rPr lang="en-US" altLang="en-US"/>
              <a:t>At late pregnancy, fetal hypothalamus releases CRH.</a:t>
            </a:r>
            <a:endParaRPr lang="en-US" altLang="en-US" sz="2000"/>
          </a:p>
          <a:p>
            <a:pPr marL="0" lvl="1" indent="0"/>
            <a:r>
              <a:rPr lang="en-US" altLang="en-US"/>
              <a:t>CRH stimulates anterior pituitary to secret ACTH which reach fetal adrenal gland to release adrenal corticoids last few hours before parturition.</a:t>
            </a:r>
            <a:endParaRPr lang="en-US" altLang="en-US" sz="2400"/>
          </a:p>
          <a:p>
            <a:pPr marL="0" lvl="1" indent="0"/>
            <a:r>
              <a:rPr lang="en-US" altLang="en-US"/>
              <a:t>Adrenal corticoids stimulate synthesis and release of PF2α from placenta and endometrium in the same time they increase the level of estrogen hormone. </a:t>
            </a:r>
          </a:p>
          <a:p>
            <a:pPr marL="0" lvl="1" indent="0"/>
            <a:r>
              <a:rPr lang="en-US" altLang="en-US"/>
              <a:t>PF2α has luteolytic effect on CL and stop progesterone secretion.</a:t>
            </a:r>
          </a:p>
          <a:p>
            <a:pPr marL="0" lvl="1" indent="0"/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Content Placeholder 2">
            <a:extLst>
              <a:ext uri="{FF2B5EF4-FFF2-40B4-BE49-F238E27FC236}">
                <a16:creationId xmlns:a16="http://schemas.microsoft.com/office/drawing/2014/main" xmlns="" id="{7CB8D0F4-A438-4370-90FE-CC6D735FBF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304800"/>
            <a:ext cx="7772400" cy="6096000"/>
          </a:xfrm>
        </p:spPr>
        <p:txBody>
          <a:bodyPr/>
          <a:lstStyle/>
          <a:p>
            <a:pPr lvl="1" algn="just"/>
            <a:r>
              <a:rPr lang="en-US" altLang="en-US"/>
              <a:t>Adrenal corticoids stimulate surfactant production in the lung to decrease surface tension alveoli allowing expansion and easier breathing after parturition.</a:t>
            </a:r>
          </a:p>
          <a:p>
            <a:pPr lvl="1" algn="just"/>
            <a:r>
              <a:rPr lang="en-US" altLang="en-US"/>
              <a:t>In some species, gestation period may prolonged due to hypoplasia or aplasia of pituitary gland so, no ACTH secretion and no adrenal corticoids secretion and persistence of progesterone level.</a:t>
            </a:r>
          </a:p>
          <a:p>
            <a:pPr lvl="1" algn="just"/>
            <a:r>
              <a:rPr lang="en-US" altLang="en-US"/>
              <a:t>In sheep, disease called GrootLamsiekte in which the pregnancy prolonged due to ingestion a toxic plant called Salsola tuberculata which has nephrotoxic effect and prevent secretion of adrenal corticoids.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CB5009-784F-6047-A824-09FD8F422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533400"/>
            <a:ext cx="8686800" cy="5943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i="1" dirty="0">
                <a:solidFill>
                  <a:srgbClr val="FF0000"/>
                </a:solidFill>
                <a:ea typeface="+mn-ea"/>
                <a:cs typeface="+mn-cs"/>
              </a:rPr>
              <a:t>Physical and mechanical factors</a:t>
            </a:r>
          </a:p>
          <a:p>
            <a:pPr marL="0" lvl="1" indent="0">
              <a:buNone/>
              <a:defRPr/>
            </a:pPr>
            <a:r>
              <a:rPr lang="en-US" sz="3200" b="1" i="1" dirty="0">
                <a:solidFill>
                  <a:srgbClr val="7030A0"/>
                </a:solidFill>
                <a:ea typeface="+mn-ea"/>
                <a:cs typeface="+mn-cs"/>
              </a:rPr>
              <a:t>A. Size and weight of the fetus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sz="3200" dirty="0">
                <a:ea typeface="ＭＳ Ｐゴシック" charset="0"/>
              </a:rPr>
              <a:t>Size and weight of the fetus increase gradually until the uterus become distended, this stimulates myometrium contraction and induction of parturition.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sz="3200" dirty="0">
                <a:ea typeface="ＭＳ Ｐゴシック" charset="0"/>
              </a:rPr>
              <a:t>It is found that twin pregnancies have short gestation period so; there is inverse relationship between gestation period and size, weight and number of fetus(s).</a:t>
            </a: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Content Placeholder 2">
            <a:extLst>
              <a:ext uri="{FF2B5EF4-FFF2-40B4-BE49-F238E27FC236}">
                <a16:creationId xmlns:a16="http://schemas.microsoft.com/office/drawing/2014/main" xmlns="" id="{95303D63-13D4-4F82-A197-B41D10D7AE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685800"/>
            <a:ext cx="8534400" cy="5029200"/>
          </a:xfrm>
        </p:spPr>
        <p:txBody>
          <a:bodyPr/>
          <a:lstStyle/>
          <a:p>
            <a:pPr marL="0" lvl="1" indent="0">
              <a:buClr>
                <a:srgbClr val="578963"/>
              </a:buClr>
              <a:buNone/>
            </a:pPr>
            <a:r>
              <a:rPr lang="en-US" altLang="en-US" sz="3200" b="1" i="1">
                <a:solidFill>
                  <a:srgbClr val="7030A0"/>
                </a:solidFill>
              </a:rPr>
              <a:t>B. CNS control</a:t>
            </a:r>
          </a:p>
          <a:p>
            <a:pPr>
              <a:buClr>
                <a:srgbClr val="578963"/>
              </a:buClr>
            </a:pPr>
            <a:r>
              <a:rPr lang="en-US" altLang="en-US">
                <a:solidFill>
                  <a:srgbClr val="333333"/>
                </a:solidFill>
              </a:rPr>
              <a:t>Parturition can</a:t>
            </a:r>
            <a:r>
              <a:rPr lang="ja-JP" altLang="en-US">
                <a:solidFill>
                  <a:srgbClr val="333333"/>
                </a:solidFill>
              </a:rPr>
              <a:t>’</a:t>
            </a:r>
            <a:r>
              <a:rPr lang="en-US" altLang="ja-JP">
                <a:solidFill>
                  <a:srgbClr val="333333"/>
                </a:solidFill>
              </a:rPr>
              <a:t>t be prevented by denervation of the uterus but parturition process lacks some normal aspects so, intact CNS enhances parturition but not necessary for that. </a:t>
            </a:r>
            <a:endParaRPr lang="en-US" altLang="en-US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Content Placeholder 2">
            <a:extLst>
              <a:ext uri="{FF2B5EF4-FFF2-40B4-BE49-F238E27FC236}">
                <a16:creationId xmlns:a16="http://schemas.microsoft.com/office/drawing/2014/main" xmlns="" id="{507439FC-EF09-47A8-99D1-8F551D8AA7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0" indent="0">
              <a:buClr>
                <a:srgbClr val="578963"/>
              </a:buClr>
              <a:buNone/>
            </a:pPr>
            <a:r>
              <a:rPr lang="en-US" altLang="en-US" sz="4000" u="sng">
                <a:solidFill>
                  <a:srgbClr val="FF0000"/>
                </a:solidFill>
              </a:rPr>
              <a:t>III. Lactation</a:t>
            </a:r>
          </a:p>
          <a:p>
            <a:pPr marL="0" indent="0">
              <a:buNone/>
            </a:pPr>
            <a:r>
              <a:rPr lang="en-US" altLang="en-US" sz="2800"/>
              <a:t>It is the secretion of milk from the mammary glands during this period mother lactates to feed her young in order to provide nutrition and immune protection.</a:t>
            </a:r>
          </a:p>
        </p:txBody>
      </p:sp>
      <p:pic>
        <p:nvPicPr>
          <p:cNvPr id="126978" name="Picture 2" descr="D:\Work\Reproduction\0507_thayer_1_full.jpg">
            <a:extLst>
              <a:ext uri="{FF2B5EF4-FFF2-40B4-BE49-F238E27FC236}">
                <a16:creationId xmlns:a16="http://schemas.microsoft.com/office/drawing/2014/main" xmlns="" id="{4AD80C64-0FEC-46FF-84B1-9CE275D64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514601"/>
            <a:ext cx="78724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3">
            <a:extLst>
              <a:ext uri="{FF2B5EF4-FFF2-40B4-BE49-F238E27FC236}">
                <a16:creationId xmlns:a16="http://schemas.microsoft.com/office/drawing/2014/main" xmlns="" id="{F88F87B7-6B14-494A-A327-363D0F716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87D171-D776-5940-BA6A-2A9F9C2B5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33400"/>
            <a:ext cx="8686800" cy="6096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Stages and hormonal control</a:t>
            </a:r>
          </a:p>
          <a:p>
            <a:pPr marL="0" indent="0">
              <a:buNone/>
              <a:defRPr/>
            </a:pPr>
            <a:r>
              <a:rPr lang="en-US" sz="2800" b="1" i="1" u="sng" dirty="0">
                <a:solidFill>
                  <a:srgbClr val="0070C0"/>
                </a:solidFill>
                <a:ea typeface="+mn-ea"/>
                <a:cs typeface="+mn-cs"/>
              </a:rPr>
              <a:t>1. Mammogenesis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It is development and growth of mammary gland from birth to puberty. Starts from fetal stage till early lactation period.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Hormonal control</a:t>
            </a:r>
          </a:p>
          <a:p>
            <a:pPr marL="0" indent="0">
              <a:buNone/>
              <a:defRPr/>
            </a:pPr>
            <a:r>
              <a:rPr lang="en-US" sz="2800" dirty="0">
                <a:ea typeface="+mn-ea"/>
                <a:cs typeface="+mn-cs"/>
              </a:rPr>
              <a:t>According to the effect of hormones on mammogenesis, female animals are classified into:</a:t>
            </a:r>
          </a:p>
          <a:p>
            <a:pPr marL="857250" lvl="2" indent="-457200">
              <a:defRPr/>
            </a:pPr>
            <a:r>
              <a:rPr lang="en-US" sz="2800" dirty="0">
                <a:ea typeface="ＭＳ Ｐゴシック" charset="0"/>
              </a:rPr>
              <a:t>Animals which the estrogen is primary hormone which stimulates growth of </a:t>
            </a:r>
            <a:r>
              <a:rPr lang="en-US" sz="2800" b="1" i="1" dirty="0">
                <a:solidFill>
                  <a:srgbClr val="FF0000"/>
                </a:solidFill>
                <a:ea typeface="ＭＳ Ｐゴシック" charset="0"/>
              </a:rPr>
              <a:t>duct system </a:t>
            </a:r>
            <a:r>
              <a:rPr lang="en-US" sz="2800" dirty="0">
                <a:ea typeface="ＭＳ Ｐゴシック" charset="0"/>
              </a:rPr>
              <a:t>such as </a:t>
            </a:r>
            <a:r>
              <a:rPr lang="en-US" sz="2800" b="1" i="1" dirty="0">
                <a:solidFill>
                  <a:srgbClr val="FF0000"/>
                </a:solidFill>
                <a:ea typeface="ＭＳ Ｐゴシック" charset="0"/>
              </a:rPr>
              <a:t>mouse, rat, rabbit and cat.</a:t>
            </a: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Content Placeholder 2">
            <a:extLst>
              <a:ext uri="{FF2B5EF4-FFF2-40B4-BE49-F238E27FC236}">
                <a16:creationId xmlns:a16="http://schemas.microsoft.com/office/drawing/2014/main" xmlns="" id="{3E4928AA-7D88-48B2-9703-8F32C406C18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0"/>
            <a:ext cx="8407400" cy="64008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Content Placeholder 2">
            <a:extLst>
              <a:ext uri="{FF2B5EF4-FFF2-40B4-BE49-F238E27FC236}">
                <a16:creationId xmlns:a16="http://schemas.microsoft.com/office/drawing/2014/main" xmlns="" id="{D006130F-6A8A-4583-8DC1-190B5017DA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304800"/>
            <a:ext cx="7772400" cy="4114800"/>
          </a:xfrm>
        </p:spPr>
        <p:txBody>
          <a:bodyPr/>
          <a:lstStyle/>
          <a:p>
            <a:pPr marL="342900" lvl="2" indent="-342900">
              <a:buClr>
                <a:schemeClr val="bg2"/>
              </a:buClr>
              <a:buFont typeface="Monotype Sorts" charset="2"/>
              <a:buChar char="§"/>
            </a:pPr>
            <a:r>
              <a:rPr lang="en-US" altLang="en-US" sz="2800"/>
              <a:t>Animals in which the estrogen cause growth of duct and lobuloalveolar systems such as guinea pig, cattle and goat.</a:t>
            </a:r>
          </a:p>
          <a:p>
            <a:r>
              <a:rPr lang="en-US" altLang="en-US" sz="2800"/>
              <a:t>Animals whose mammary gland growth doesn</a:t>
            </a:r>
            <a:r>
              <a:rPr lang="ja-JP" altLang="en-US" sz="2800"/>
              <a:t>’</a:t>
            </a:r>
            <a:r>
              <a:rPr lang="en-US" altLang="ja-JP" sz="2800"/>
              <a:t>t depend on estrogen alone but complete lobuloalveolar development need combination between </a:t>
            </a:r>
            <a:r>
              <a:rPr lang="en-US" altLang="ja-JP" sz="2800" b="1" i="1">
                <a:solidFill>
                  <a:srgbClr val="FF0000"/>
                </a:solidFill>
              </a:rPr>
              <a:t>estrogen and progesterone </a:t>
            </a:r>
            <a:r>
              <a:rPr lang="en-US" altLang="ja-JP" sz="2800"/>
              <a:t>such as bitch and ferret. </a:t>
            </a:r>
          </a:p>
          <a:p>
            <a:r>
              <a:rPr lang="en-US" altLang="en-US" sz="2800"/>
              <a:t>Estrogen hormone, growth hormone and adrenal corticoids are essential for growth of duct system while, progesterone and prolactin hormones are required for lobuloalveolar development.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F3CB4C-CC51-8F41-A2F8-8DB091F0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533400"/>
            <a:ext cx="7772400" cy="6096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i="1" u="sng" dirty="0">
                <a:solidFill>
                  <a:srgbClr val="0070C0"/>
                </a:solidFill>
                <a:ea typeface="+mn-ea"/>
                <a:cs typeface="+mn-cs"/>
              </a:rPr>
              <a:t>2. Lactogenesis</a:t>
            </a:r>
          </a:p>
          <a:p>
            <a:pPr>
              <a:buFont typeface="Monotype Sorts" pitchFamily="2" charset="2"/>
              <a:buChar char="§"/>
              <a:defRPr/>
            </a:pPr>
            <a:r>
              <a:rPr lang="en-US" sz="2800" dirty="0">
                <a:ea typeface="+mn-ea"/>
                <a:cs typeface="+mn-cs"/>
              </a:rPr>
              <a:t>It is initiation of milk secretion starts at mid pregnancy to few days postpartum.</a:t>
            </a:r>
          </a:p>
          <a:p>
            <a:pPr>
              <a:buFont typeface="Monotype Sorts" pitchFamily="2" charset="2"/>
              <a:buChar char="§"/>
              <a:defRPr/>
            </a:pPr>
            <a:r>
              <a:rPr lang="en-US" sz="2800" dirty="0">
                <a:ea typeface="+mn-ea"/>
                <a:cs typeface="+mn-cs"/>
              </a:rPr>
              <a:t>Two stages: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sz="2400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First stage: at mid pregnancy during which there is increase </a:t>
            </a:r>
            <a:r>
              <a:rPr lang="en-US" b="1" i="1" dirty="0">
                <a:solidFill>
                  <a:srgbClr val="FF0000"/>
                </a:solidFill>
                <a:ea typeface="ＭＳ Ｐゴシック" charset="0"/>
              </a:rPr>
              <a:t>mammary enzymatic activity and cytological differentiation of the alveolar cells </a:t>
            </a:r>
            <a:r>
              <a:rPr lang="en-US" dirty="0">
                <a:ea typeface="ＭＳ Ｐゴシック" charset="0"/>
              </a:rPr>
              <a:t>with limited milk secretion before parturition. 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Second stage: begins with the copious secretion of all milk components shortly </a:t>
            </a:r>
            <a:r>
              <a:rPr lang="en-US" b="1" i="1" dirty="0">
                <a:solidFill>
                  <a:srgbClr val="FF0000"/>
                </a:solidFill>
                <a:ea typeface="ＭＳ Ｐゴシック" charset="0"/>
              </a:rPr>
              <a:t>before parturition </a:t>
            </a:r>
            <a:r>
              <a:rPr lang="en-US" dirty="0">
                <a:ea typeface="ＭＳ Ｐゴシック" charset="0"/>
              </a:rPr>
              <a:t>and extends throughout </a:t>
            </a:r>
            <a:r>
              <a:rPr lang="en-US" b="1" i="1" dirty="0">
                <a:solidFill>
                  <a:srgbClr val="FF0000"/>
                </a:solidFill>
                <a:ea typeface="ＭＳ Ｐゴシック" charset="0"/>
              </a:rPr>
              <a:t>several days postpartum </a:t>
            </a:r>
            <a:r>
              <a:rPr lang="en-US" dirty="0">
                <a:ea typeface="ＭＳ Ｐゴシック" charset="0"/>
              </a:rPr>
              <a:t>in most species.</a:t>
            </a:r>
          </a:p>
          <a:p>
            <a:pPr lvl="2"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0EA7EF-A991-5748-BF10-4AB02A327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57200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Hormonal control (Second stage only)</a:t>
            </a:r>
          </a:p>
          <a:p>
            <a:pPr marL="857250" lvl="2" indent="-457200">
              <a:defRPr/>
            </a:pPr>
            <a:r>
              <a:rPr lang="en-US" dirty="0">
                <a:ea typeface="ＭＳ Ｐゴシック" charset="0"/>
              </a:rPr>
              <a:t>Lactogenesis under control of prolactin, estrogen, adrenocorticotropic hormone, glucocorticoids and minute effect of growth, thyroid, insulin hormones and prostaglandin. </a:t>
            </a:r>
          </a:p>
          <a:p>
            <a:pPr marL="857250" lvl="2" indent="-457200">
              <a:defRPr/>
            </a:pPr>
            <a:r>
              <a:rPr lang="en-US" b="1" i="1" dirty="0">
                <a:solidFill>
                  <a:srgbClr val="FF0000"/>
                </a:solidFill>
                <a:ea typeface="ＭＳ Ｐゴシック" charset="0"/>
              </a:rPr>
              <a:t>Prolactin</a:t>
            </a:r>
            <a:r>
              <a:rPr lang="en-US" dirty="0">
                <a:ea typeface="ＭＳ Ｐゴシック" charset="0"/>
              </a:rPr>
              <a:t> is the main hormone, its peak at 24-48 </a:t>
            </a:r>
            <a:r>
              <a:rPr lang="en-US" dirty="0" err="1">
                <a:ea typeface="ＭＳ Ｐゴシック" charset="0"/>
              </a:rPr>
              <a:t>hrs</a:t>
            </a:r>
            <a:r>
              <a:rPr lang="en-US" dirty="0">
                <a:ea typeface="ＭＳ Ｐゴシック" charset="0"/>
              </a:rPr>
              <a:t> before parturition. It stimulates gene expression for casein synthesis.</a:t>
            </a:r>
          </a:p>
          <a:p>
            <a:pPr marL="857250" lvl="2" indent="-457200">
              <a:defRPr/>
            </a:pPr>
            <a:r>
              <a:rPr lang="en-US" dirty="0">
                <a:ea typeface="ＭＳ Ｐゴシック" charset="0"/>
              </a:rPr>
              <a:t> Receptors of prolactin and glucocorticoids decreased in presence of progesterone so, lactogenesis is stopped during pregnancy.</a:t>
            </a:r>
          </a:p>
          <a:p>
            <a:pPr marL="857250" lvl="2" indent="-457200">
              <a:defRPr/>
            </a:pPr>
            <a:r>
              <a:rPr lang="en-US" dirty="0">
                <a:ea typeface="ＭＳ Ｐゴシック" charset="0"/>
              </a:rPr>
              <a:t>Prostaglandin increase just before parturition causing luteolysis of CL to decline progesterone level. </a:t>
            </a: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Content Placeholder 2">
            <a:extLst>
              <a:ext uri="{FF2B5EF4-FFF2-40B4-BE49-F238E27FC236}">
                <a16:creationId xmlns:a16="http://schemas.microsoft.com/office/drawing/2014/main" xmlns="" id="{8C4F6E3F-341C-4271-BCAA-A4D0D20EFF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533400"/>
            <a:ext cx="7772400" cy="6248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i="1" u="sng">
                <a:solidFill>
                  <a:srgbClr val="0070C0"/>
                </a:solidFill>
              </a:rPr>
              <a:t>3. Galactopoiesis</a:t>
            </a:r>
          </a:p>
          <a:p>
            <a:pPr marL="857250" lvl="2" indent="-457200"/>
            <a:r>
              <a:rPr lang="en-US" altLang="en-US"/>
              <a:t>It is maintenance of milk production few days postpartum till weaning.</a:t>
            </a:r>
          </a:p>
          <a:p>
            <a:pPr marL="0" indent="0">
              <a:buNone/>
            </a:pPr>
            <a:r>
              <a:rPr lang="en-US" altLang="en-US"/>
              <a:t>Hormonal control</a:t>
            </a:r>
          </a:p>
          <a:p>
            <a:pPr marL="857250" lvl="2" indent="-457200">
              <a:buFont typeface="Times New Roman" panose="02020603050405020304" pitchFamily="18" charset="0"/>
              <a:buAutoNum type="alphaLcPeriod"/>
            </a:pPr>
            <a:r>
              <a:rPr lang="en-US" altLang="en-US" sz="3200" b="1" i="1">
                <a:solidFill>
                  <a:srgbClr val="7030A0"/>
                </a:solidFill>
              </a:rPr>
              <a:t>Oxytocin</a:t>
            </a:r>
            <a:r>
              <a:rPr lang="en-US" altLang="en-US"/>
              <a:t>  Causing emptying of m. gland by contraction of myoepith. Cells leading to continuous milk secretion. </a:t>
            </a:r>
          </a:p>
          <a:p>
            <a:pPr marL="857250" lvl="2" indent="-457200">
              <a:buFont typeface="Times New Roman" panose="02020603050405020304" pitchFamily="18" charset="0"/>
              <a:buAutoNum type="alphaLcPeriod"/>
            </a:pPr>
            <a:r>
              <a:rPr lang="en-US" altLang="en-US" sz="3200" b="1" i="1">
                <a:solidFill>
                  <a:srgbClr val="7030A0"/>
                </a:solidFill>
              </a:rPr>
              <a:t>Growth H. </a:t>
            </a:r>
            <a:r>
              <a:rPr lang="en-US" altLang="en-US"/>
              <a:t>is galactopoietic in goat and cow inhibited by stress factor. Its effect isn</a:t>
            </a:r>
            <a:r>
              <a:rPr lang="ja-JP" altLang="en-US"/>
              <a:t>’</a:t>
            </a:r>
            <a:r>
              <a:rPr lang="en-US" altLang="ja-JP"/>
              <a:t>t direct on m. gland but by direction of nutrients to milk synthesis.</a:t>
            </a:r>
          </a:p>
          <a:p>
            <a:pPr marL="857250" lvl="2" indent="-457200">
              <a:buFont typeface="Times New Roman" panose="02020603050405020304" pitchFamily="18" charset="0"/>
              <a:buAutoNum type="alphaLcPeriod"/>
            </a:pPr>
            <a:r>
              <a:rPr lang="en-US" altLang="en-US" sz="3200" b="1" i="1">
                <a:solidFill>
                  <a:srgbClr val="7030A0"/>
                </a:solidFill>
              </a:rPr>
              <a:t>Prolactin</a:t>
            </a:r>
            <a:r>
              <a:rPr lang="en-US" altLang="en-US"/>
              <a:t> is mainly lactogenic but in high dose it is galactopoietic.</a:t>
            </a:r>
          </a:p>
          <a:p>
            <a:pPr marL="857250" lvl="2" indent="-457200">
              <a:buFont typeface="Times New Roman" panose="02020603050405020304" pitchFamily="18" charset="0"/>
              <a:buAutoNum type="alphaLcPeriod"/>
            </a:pPr>
            <a:r>
              <a:rPr lang="en-US" altLang="en-US" sz="3200" b="1" i="1">
                <a:solidFill>
                  <a:srgbClr val="7030A0"/>
                </a:solidFill>
              </a:rPr>
              <a:t>Adrenal corticoids  </a:t>
            </a:r>
            <a:r>
              <a:rPr lang="en-US" altLang="en-US"/>
              <a:t>stimulates cell numbers of m. gland and metabolic activity.</a:t>
            </a:r>
          </a:p>
          <a:p>
            <a:pPr marL="857250" lvl="2" indent="-457200">
              <a:buFont typeface="Times New Roman" panose="02020603050405020304" pitchFamily="18" charset="0"/>
              <a:buAutoNum type="alphaLcPeriod"/>
            </a:pPr>
            <a:endParaRPr lang="en-US" altLang="en-US" u="sng"/>
          </a:p>
          <a:p>
            <a:pPr marL="0" indent="0"/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AE2034-2D45-CB42-9E3D-9DDB1BB1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533400"/>
            <a:ext cx="7772400" cy="4114800"/>
          </a:xfrm>
        </p:spPr>
        <p:txBody>
          <a:bodyPr/>
          <a:lstStyle/>
          <a:p>
            <a:pPr marL="642937" lvl="2" indent="-457200">
              <a:buFontTx/>
              <a:buAutoNum type="alphaLcPeriod" startAt="5"/>
              <a:defRPr/>
            </a:pPr>
            <a:r>
              <a:rPr lang="en-US" sz="3200" b="1" i="1" dirty="0">
                <a:solidFill>
                  <a:srgbClr val="7030A0"/>
                </a:solidFill>
                <a:ea typeface="+mn-ea"/>
                <a:cs typeface="+mn-cs"/>
              </a:rPr>
              <a:t>Thyroid hormone  </a:t>
            </a:r>
            <a:r>
              <a:rPr lang="en-US" dirty="0">
                <a:ea typeface="ＭＳ Ｐゴシック" charset="0"/>
              </a:rPr>
              <a:t>by stimulation of all metabolic activity. </a:t>
            </a:r>
          </a:p>
          <a:p>
            <a:pPr marL="642937" lvl="2" indent="-457200">
              <a:buFontTx/>
              <a:buAutoNum type="alphaLcPeriod" startAt="5"/>
              <a:defRPr/>
            </a:pPr>
            <a:r>
              <a:rPr lang="en-US" sz="3200" b="1" i="1" dirty="0">
                <a:solidFill>
                  <a:srgbClr val="7030A0"/>
                </a:solidFill>
                <a:ea typeface="+mn-ea"/>
                <a:cs typeface="+mn-cs"/>
              </a:rPr>
              <a:t>Parathyroid hormone </a:t>
            </a:r>
            <a:r>
              <a:rPr lang="en-US" dirty="0">
                <a:ea typeface="ＭＳ Ｐゴシック" charset="0"/>
              </a:rPr>
              <a:t>stimulates milk yield and increases the concentration of plasma calcium.</a:t>
            </a:r>
          </a:p>
          <a:p>
            <a:pPr marL="642937" lvl="2" indent="-457200">
              <a:buFontTx/>
              <a:buAutoNum type="alphaLcPeriod" startAt="5"/>
              <a:defRPr/>
            </a:pPr>
            <a:r>
              <a:rPr lang="en-US" sz="3200" b="1" i="1" dirty="0">
                <a:solidFill>
                  <a:srgbClr val="7030A0"/>
                </a:solidFill>
                <a:ea typeface="+mn-ea"/>
                <a:cs typeface="+mn-cs"/>
              </a:rPr>
              <a:t>Insulin hormone  </a:t>
            </a:r>
            <a:r>
              <a:rPr lang="en-US" dirty="0">
                <a:ea typeface="ＭＳ Ｐゴシック" charset="0"/>
              </a:rPr>
              <a:t>stimulates galactopoiesis by increasing synthesis of fat, lactose and casein.</a:t>
            </a:r>
          </a:p>
          <a:p>
            <a:pPr marL="642937" lvl="2" indent="-457200">
              <a:buFontTx/>
              <a:buAutoNum type="alphaLcPeriod" startAt="5"/>
              <a:defRPr/>
            </a:pPr>
            <a:r>
              <a:rPr lang="en-US" sz="3200" b="1" i="1" dirty="0">
                <a:solidFill>
                  <a:srgbClr val="7030A0"/>
                </a:solidFill>
                <a:ea typeface="+mn-ea"/>
                <a:cs typeface="+mn-cs"/>
              </a:rPr>
              <a:t>Placental lactogen </a:t>
            </a:r>
            <a:r>
              <a:rPr lang="en-US" dirty="0">
                <a:ea typeface="ＭＳ Ｐゴシック" charset="0"/>
              </a:rPr>
              <a:t>prolactin-like hormone secreted by placenta of woman (human placental lactogen) and cow. it plays an important role in </a:t>
            </a:r>
            <a:r>
              <a:rPr lang="en-US" b="1" i="1" dirty="0">
                <a:solidFill>
                  <a:srgbClr val="FF0000"/>
                </a:solidFill>
                <a:ea typeface="ＭＳ Ｐゴシック" charset="0"/>
              </a:rPr>
              <a:t>growth and development</a:t>
            </a:r>
            <a:r>
              <a:rPr lang="en-US" dirty="0">
                <a:ea typeface="ＭＳ Ｐゴシック" charset="0"/>
              </a:rPr>
              <a:t> of mammary gland. In addition, it stimulates </a:t>
            </a:r>
            <a:r>
              <a:rPr lang="en-US" b="1" i="1" dirty="0">
                <a:solidFill>
                  <a:srgbClr val="FF0000"/>
                </a:solidFill>
                <a:ea typeface="ＭＳ Ｐゴシック" charset="0"/>
              </a:rPr>
              <a:t>growth of lobuloalveolar system</a:t>
            </a:r>
            <a:r>
              <a:rPr lang="en-US" dirty="0">
                <a:ea typeface="ＭＳ Ｐゴシック" charset="0"/>
              </a:rPr>
              <a:t> in goat.</a:t>
            </a:r>
          </a:p>
          <a:p>
            <a:pPr marL="400050" lvl="2" indent="0">
              <a:buNone/>
              <a:defRPr/>
            </a:pPr>
            <a:endParaRPr lang="en-US" u="sng" dirty="0">
              <a:ea typeface="ＭＳ Ｐゴシック" charset="0"/>
            </a:endParaRP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>
            <a:extLst>
              <a:ext uri="{FF2B5EF4-FFF2-40B4-BE49-F238E27FC236}">
                <a16:creationId xmlns:a16="http://schemas.microsoft.com/office/drawing/2014/main" xmlns="" id="{D7F691F2-C37E-44AB-9D7F-E002C6504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38200"/>
          </a:xfrm>
        </p:spPr>
        <p:txBody>
          <a:bodyPr/>
          <a:lstStyle/>
          <a:p>
            <a:r>
              <a:rPr lang="en-US" altLang="en-US" b="1" u="sng"/>
              <a:t/>
            </a:r>
            <a:br>
              <a:rPr lang="en-US" altLang="en-US" b="1" u="sng"/>
            </a:br>
            <a:r>
              <a:rPr lang="en-US" altLang="en-US" b="1" u="sng"/>
              <a:t/>
            </a:r>
            <a:br>
              <a:rPr lang="en-US" altLang="en-US" b="1" u="sng"/>
            </a:br>
            <a:r>
              <a:rPr lang="en-US" altLang="en-US" b="1" u="sng"/>
              <a:t/>
            </a:r>
            <a:br>
              <a:rPr lang="en-US" altLang="en-US" b="1" u="sng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 b="1"/>
              <a:t>Mechanism of milk ejection</a:t>
            </a:r>
            <a:endParaRPr lang="en-US" altLang="en-US"/>
          </a:p>
        </p:txBody>
      </p:sp>
      <p:sp>
        <p:nvSpPr>
          <p:cNvPr id="135170" name="Content Placeholder 2">
            <a:extLst>
              <a:ext uri="{FF2B5EF4-FFF2-40B4-BE49-F238E27FC236}">
                <a16:creationId xmlns:a16="http://schemas.microsoft.com/office/drawing/2014/main" xmlns="" id="{34AF7C9A-C833-443D-BBAA-C9FAB5C60A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295400"/>
            <a:ext cx="8077200" cy="4114800"/>
          </a:xfrm>
        </p:spPr>
        <p:txBody>
          <a:bodyPr/>
          <a:lstStyle/>
          <a:p>
            <a:r>
              <a:rPr lang="en-US" altLang="en-US"/>
              <a:t>Stimulus: </a:t>
            </a:r>
            <a:r>
              <a:rPr lang="en-US" altLang="en-US" sz="2800"/>
              <a:t>Suckling, milking, manipulation of genitalia or application of teat-cups.</a:t>
            </a:r>
          </a:p>
          <a:p>
            <a:r>
              <a:rPr lang="en-US" altLang="en-US" sz="2800"/>
              <a:t>Nerve impulse reach hypothalamus to produce oxytocin and ADH (released from p. pituitary).</a:t>
            </a:r>
          </a:p>
          <a:p>
            <a:r>
              <a:rPr lang="en-US" altLang="en-US" sz="2800"/>
              <a:t>ADH produced with high osmotic pressure of milk.</a:t>
            </a:r>
          </a:p>
          <a:p>
            <a:r>
              <a:rPr lang="en-US" altLang="en-US" sz="2800"/>
              <a:t>Oxytocin stimulates contraction of myoepithelial cells around the alveoli lead to squeezing of the milk out into duct and cisternae and milk ejection.</a:t>
            </a:r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Content Placeholder 2">
            <a:extLst>
              <a:ext uri="{FF2B5EF4-FFF2-40B4-BE49-F238E27FC236}">
                <a16:creationId xmlns:a16="http://schemas.microsoft.com/office/drawing/2014/main" xmlns="" id="{CA977D2F-A87A-44A3-A4CE-A5E18561E9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457200"/>
            <a:ext cx="7772400" cy="5334000"/>
          </a:xfrm>
        </p:spPr>
        <p:txBody>
          <a:bodyPr/>
          <a:lstStyle/>
          <a:p>
            <a:r>
              <a:rPr lang="en-US" altLang="en-US"/>
              <a:t>Milk ejection reflex may be inhibited by stress such as fright due to:</a:t>
            </a:r>
            <a:endParaRPr lang="en-US" altLang="en-US" sz="2800"/>
          </a:p>
          <a:p>
            <a:pPr lvl="1"/>
            <a:r>
              <a:rPr lang="en-US" altLang="en-US"/>
              <a:t>Hyperactivity of mammary adrenergic nerves and activation of sympathetic nervous system leading to vasoconstriction inhibiting oxytocin circulation.</a:t>
            </a:r>
            <a:endParaRPr lang="en-US" altLang="en-US" sz="2400"/>
          </a:p>
          <a:p>
            <a:pPr lvl="1"/>
            <a:r>
              <a:rPr lang="en-US" altLang="en-US"/>
              <a:t>Central inhibition and paraventricular nuclei of hypothalamus.</a:t>
            </a:r>
            <a:endParaRPr lang="en-US" altLang="en-US" sz="2400"/>
          </a:p>
          <a:p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Content Placeholder 3" descr="0010_1A_Book_angol_05_termeleselettan.png">
            <a:extLst>
              <a:ext uri="{FF2B5EF4-FFF2-40B4-BE49-F238E27FC236}">
                <a16:creationId xmlns:a16="http://schemas.microsoft.com/office/drawing/2014/main" xmlns="" id="{5B7632A9-2274-4771-A6CE-C3F4C8EA13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02" r="-40302"/>
          <a:stretch>
            <a:fillRect/>
          </a:stretch>
        </p:blipFill>
        <p:spPr>
          <a:xfrm>
            <a:off x="0" y="152401"/>
            <a:ext cx="12420600" cy="6575425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6">
            <a:extLst>
              <a:ext uri="{FF2B5EF4-FFF2-40B4-BE49-F238E27FC236}">
                <a16:creationId xmlns:a16="http://schemas.microsoft.com/office/drawing/2014/main" xmlns="" id="{E0C07993-1AC2-4E1E-A6CC-430DB988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Content Placeholder 2">
            <a:extLst>
              <a:ext uri="{FF2B5EF4-FFF2-40B4-BE49-F238E27FC236}">
                <a16:creationId xmlns:a16="http://schemas.microsoft.com/office/drawing/2014/main" xmlns="" id="{3CD419DA-AFAC-4D43-B697-F5AF4C622D1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600" y="152400"/>
            <a:ext cx="8039100" cy="6477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Content Placeholder 2">
            <a:extLst>
              <a:ext uri="{FF2B5EF4-FFF2-40B4-BE49-F238E27FC236}">
                <a16:creationId xmlns:a16="http://schemas.microsoft.com/office/drawing/2014/main" xmlns="" id="{0A44A76A-70EF-41AE-809D-DBD7DBB3A4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609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>
                <a:solidFill>
                  <a:srgbClr val="7030A0"/>
                </a:solidFill>
              </a:rPr>
              <a:t>2- </a:t>
            </a:r>
            <a:r>
              <a:rPr lang="en-US" altLang="en-US" b="1" i="1" u="sng">
                <a:solidFill>
                  <a:srgbClr val="7030A0"/>
                </a:solidFill>
              </a:rPr>
              <a:t>Mare</a:t>
            </a:r>
          </a:p>
          <a:p>
            <a:pPr marL="0" indent="0"/>
            <a:r>
              <a:rPr lang="en-US" altLang="en-US" sz="2800"/>
              <a:t>seasonal polyestrous (in spring and winter) near to poles (long day breeder), non-seasonal polyestrous near to equator.</a:t>
            </a:r>
          </a:p>
          <a:p>
            <a:pPr marL="0" indent="0"/>
            <a:r>
              <a:rPr lang="en-US" altLang="en-US"/>
              <a:t> </a:t>
            </a:r>
            <a:r>
              <a:rPr lang="en-US" altLang="en-US" sz="2800" u="sng"/>
              <a:t>Length of estrous</a:t>
            </a:r>
            <a:r>
              <a:rPr lang="en-US" altLang="en-US" sz="2800"/>
              <a:t>: </a:t>
            </a:r>
          </a:p>
          <a:p>
            <a:pPr lvl="1"/>
            <a:r>
              <a:rPr lang="en-US" altLang="en-US" sz="2400"/>
              <a:t>16 – 24 days with average 24 days.</a:t>
            </a:r>
          </a:p>
          <a:p>
            <a:pPr marL="0" indent="0"/>
            <a:r>
              <a:rPr lang="en-US" altLang="en-US" sz="2800" u="sng"/>
              <a:t>Phases of the cycle</a:t>
            </a:r>
          </a:p>
          <a:p>
            <a:pPr lvl="1"/>
            <a:r>
              <a:rPr lang="en-US" altLang="en-US"/>
              <a:t>Proestrus: 2 days </a:t>
            </a:r>
          </a:p>
          <a:p>
            <a:pPr lvl="1"/>
            <a:r>
              <a:rPr lang="en-US" altLang="en-US"/>
              <a:t>Estrus: 6 - 7 days.</a:t>
            </a:r>
          </a:p>
          <a:p>
            <a:pPr lvl="1"/>
            <a:r>
              <a:rPr lang="en-US" altLang="en-US"/>
              <a:t>Metestrus: 2 days</a:t>
            </a:r>
          </a:p>
          <a:p>
            <a:pPr lvl="1"/>
            <a:r>
              <a:rPr lang="en-US" altLang="en-US"/>
              <a:t>Diestrus: 12 days</a:t>
            </a:r>
          </a:p>
          <a:p>
            <a:pPr marL="0" indent="0"/>
            <a:endParaRPr lang="en-US" altLang="en-US" sz="2800"/>
          </a:p>
          <a:p>
            <a:pPr lvl="4"/>
            <a:endParaRPr lang="en-US" altLang="en-US" sz="2400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Content Placeholder 2">
            <a:extLst>
              <a:ext uri="{FF2B5EF4-FFF2-40B4-BE49-F238E27FC236}">
                <a16:creationId xmlns:a16="http://schemas.microsoft.com/office/drawing/2014/main" xmlns="" id="{5419797E-1BB9-4DCB-BC3E-394CFED660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52400"/>
            <a:ext cx="8305800" cy="5867400"/>
          </a:xfrm>
        </p:spPr>
        <p:txBody>
          <a:bodyPr/>
          <a:lstStyle/>
          <a:p>
            <a:r>
              <a:rPr lang="en-US" altLang="en-US" sz="2800" u="sng"/>
              <a:t>Cyclic changes in ovaries during estrus cycle</a:t>
            </a:r>
          </a:p>
          <a:p>
            <a:pPr lvl="1"/>
            <a:r>
              <a:rPr lang="en-US" altLang="en-US"/>
              <a:t>Follicular growth</a:t>
            </a:r>
          </a:p>
          <a:p>
            <a:pPr lvl="1"/>
            <a:r>
              <a:rPr lang="en-US" altLang="en-US"/>
              <a:t>Ovulation:</a:t>
            </a:r>
          </a:p>
          <a:p>
            <a:pPr lvl="2"/>
            <a:r>
              <a:rPr lang="en-US" altLang="en-US"/>
              <a:t>Definition and mechanism</a:t>
            </a:r>
            <a:endParaRPr lang="en-US" altLang="en-US" sz="2000"/>
          </a:p>
          <a:p>
            <a:pPr lvl="2"/>
            <a:r>
              <a:rPr lang="en-US" altLang="en-US"/>
              <a:t>Type: spontaneous ovulation.</a:t>
            </a:r>
            <a:endParaRPr lang="en-US" altLang="en-US" sz="2000"/>
          </a:p>
          <a:p>
            <a:pPr lvl="2"/>
            <a:r>
              <a:rPr lang="en-US" altLang="en-US"/>
              <a:t>Site: Ovulation fossa.</a:t>
            </a:r>
            <a:endParaRPr lang="en-US" altLang="en-US" sz="2000"/>
          </a:p>
          <a:p>
            <a:pPr lvl="2"/>
            <a:r>
              <a:rPr lang="en-US" altLang="en-US"/>
              <a:t>Time: 1 – 2 days before the end of estrus phase.</a:t>
            </a:r>
            <a:endParaRPr lang="en-US" altLang="en-US" sz="2000"/>
          </a:p>
          <a:p>
            <a:pPr lvl="1"/>
            <a:r>
              <a:rPr lang="en-US" altLang="en-US"/>
              <a:t>Formation of CL:</a:t>
            </a:r>
          </a:p>
          <a:p>
            <a:pPr lvl="2"/>
            <a:r>
              <a:rPr lang="en-US" altLang="en-US"/>
              <a:t>Reach maximum size at 14</a:t>
            </a:r>
            <a:r>
              <a:rPr lang="en-US" altLang="en-US" baseline="30000"/>
              <a:t>th</a:t>
            </a:r>
            <a:r>
              <a:rPr lang="en-US" altLang="en-US"/>
              <a:t> days during estrous.</a:t>
            </a:r>
            <a:endParaRPr lang="en-US" altLang="en-US" sz="2000"/>
          </a:p>
          <a:p>
            <a:pPr lvl="1"/>
            <a:r>
              <a:rPr lang="en-US" altLang="en-US"/>
              <a:t>Luteolysis:</a:t>
            </a:r>
          </a:p>
          <a:p>
            <a:pPr lvl="2"/>
            <a:r>
              <a:rPr lang="en-US" altLang="en-US"/>
              <a:t>Time: 18</a:t>
            </a:r>
            <a:r>
              <a:rPr lang="en-US" altLang="en-US" baseline="30000"/>
              <a:t>th</a:t>
            </a:r>
            <a:r>
              <a:rPr lang="en-US" altLang="en-US"/>
              <a:t> days of cycle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Content Placeholder 2">
            <a:extLst>
              <a:ext uri="{FF2B5EF4-FFF2-40B4-BE49-F238E27FC236}">
                <a16:creationId xmlns:a16="http://schemas.microsoft.com/office/drawing/2014/main" xmlns="" id="{87CA6279-809A-4656-AC8E-7FBFF9532F89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600" y="215900"/>
            <a:ext cx="8039100" cy="641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Content Placeholder 2">
            <a:extLst>
              <a:ext uri="{FF2B5EF4-FFF2-40B4-BE49-F238E27FC236}">
                <a16:creationId xmlns:a16="http://schemas.microsoft.com/office/drawing/2014/main" xmlns="" id="{71C8CA23-F838-44EC-9CEF-BCC58725C2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609600"/>
            <a:ext cx="77724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>
                <a:solidFill>
                  <a:srgbClr val="7030A0"/>
                </a:solidFill>
              </a:rPr>
              <a:t>3- Doe and ewe</a:t>
            </a:r>
          </a:p>
          <a:p>
            <a:pPr marL="0" indent="0"/>
            <a:r>
              <a:rPr lang="en-US" altLang="en-US" sz="2800"/>
              <a:t>Seasonal polyestrous near to poles (short day breeder), non-seasonal polyestrous near to equator and tropical areas</a:t>
            </a:r>
          </a:p>
          <a:p>
            <a:pPr marL="0" indent="0"/>
            <a:r>
              <a:rPr lang="en-US" altLang="en-US"/>
              <a:t> </a:t>
            </a:r>
            <a:r>
              <a:rPr lang="en-US" altLang="en-US" sz="2800" u="sng"/>
              <a:t>Length of estrous</a:t>
            </a:r>
            <a:r>
              <a:rPr lang="en-US" altLang="en-US" sz="2800"/>
              <a:t>: </a:t>
            </a:r>
          </a:p>
          <a:p>
            <a:pPr lvl="1"/>
            <a:r>
              <a:rPr lang="en-US" altLang="en-US" sz="2400"/>
              <a:t>Ewe: 16 – 17 days.</a:t>
            </a:r>
          </a:p>
          <a:p>
            <a:pPr lvl="1"/>
            <a:r>
              <a:rPr lang="en-US" altLang="en-US" sz="2400"/>
              <a:t>Doe: 15 – 25 days with average 17 days.</a:t>
            </a:r>
          </a:p>
          <a:p>
            <a:pPr marL="0" indent="0"/>
            <a:r>
              <a:rPr lang="en-US" altLang="en-US" sz="2800" u="sng"/>
              <a:t>Phases of the cycle</a:t>
            </a:r>
          </a:p>
          <a:p>
            <a:pPr lvl="1"/>
            <a:r>
              <a:rPr lang="en-US" altLang="en-US"/>
              <a:t>Proestrus: 2 days </a:t>
            </a:r>
          </a:p>
          <a:p>
            <a:pPr lvl="1"/>
            <a:r>
              <a:rPr lang="en-US" altLang="en-US"/>
              <a:t>Estrus: 24 – 48 hours in doe 36 hours in ewe.</a:t>
            </a:r>
          </a:p>
          <a:p>
            <a:pPr lvl="1"/>
            <a:r>
              <a:rPr lang="en-US" altLang="en-US"/>
              <a:t>Metestrus: 2 - 3 days</a:t>
            </a:r>
          </a:p>
          <a:p>
            <a:pPr lvl="1"/>
            <a:r>
              <a:rPr lang="en-US" altLang="en-US"/>
              <a:t>Diestrus: 11 - 12 days</a:t>
            </a:r>
          </a:p>
          <a:p>
            <a:pPr marL="0" indent="0"/>
            <a:endParaRPr lang="en-US" altLang="en-US" sz="2800"/>
          </a:p>
          <a:p>
            <a:pPr lvl="4"/>
            <a:endParaRPr lang="en-US" altLang="en-US" sz="2400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2000</Words>
  <Application>Microsoft Office PowerPoint</Application>
  <PresentationFormat>مخصص</PresentationFormat>
  <Paragraphs>224</Paragraphs>
  <Slides>48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48</vt:i4>
      </vt:variant>
    </vt:vector>
  </HeadingPairs>
  <TitlesOfParts>
    <vt:vector size="49" baseType="lpstr">
      <vt:lpstr>Serene</vt:lpstr>
      <vt:lpstr>PHYSIOLOGY OF REPRODUCTION</vt:lpstr>
      <vt:lpstr>Today we should understand the following topics</vt:lpstr>
      <vt:lpstr>REPRODUCTIVE PATTERN IN DIFFERENT SPECIES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PHYSIOLOGY OF PREGNANCY, PARTURITION AND LACTATION</vt:lpstr>
      <vt:lpstr>عرض تقديمي في PowerPoint</vt:lpstr>
      <vt:lpstr>عرض تقديمي في PowerPoint</vt:lpstr>
      <vt:lpstr>عرض تقديمي في PowerPoint</vt:lpstr>
      <vt:lpstr>Hormones controlling pregnancy</vt:lpstr>
      <vt:lpstr>عرض تقديمي في PowerPoint</vt:lpstr>
      <vt:lpstr>عرض تقديمي في PowerPoint</vt:lpstr>
      <vt:lpstr>Stages of parturition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 Mechanism of milk ejection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REPRODUCTION</dc:title>
  <dc:creator>dr.hassan ahmed</dc:creator>
  <cp:lastModifiedBy>itvet3</cp:lastModifiedBy>
  <cp:revision>2</cp:revision>
  <dcterms:created xsi:type="dcterms:W3CDTF">2020-03-16T20:28:00Z</dcterms:created>
  <dcterms:modified xsi:type="dcterms:W3CDTF">2020-03-22T07:08:50Z</dcterms:modified>
</cp:coreProperties>
</file>