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0" r:id="rId2"/>
    <p:sldId id="316" r:id="rId3"/>
    <p:sldId id="317" r:id="rId4"/>
    <p:sldId id="318" r:id="rId5"/>
    <p:sldId id="421" r:id="rId6"/>
    <p:sldId id="319" r:id="rId7"/>
    <p:sldId id="320" r:id="rId8"/>
    <p:sldId id="321" r:id="rId9"/>
    <p:sldId id="322" r:id="rId10"/>
    <p:sldId id="398" r:id="rId11"/>
    <p:sldId id="422" r:id="rId12"/>
    <p:sldId id="323" r:id="rId13"/>
    <p:sldId id="324" r:id="rId14"/>
    <p:sldId id="325" r:id="rId15"/>
    <p:sldId id="326" r:id="rId16"/>
    <p:sldId id="327" r:id="rId17"/>
    <p:sldId id="329" r:id="rId18"/>
    <p:sldId id="330" r:id="rId19"/>
    <p:sldId id="328" r:id="rId20"/>
    <p:sldId id="413" r:id="rId21"/>
    <p:sldId id="331" r:id="rId22"/>
    <p:sldId id="332" r:id="rId23"/>
    <p:sldId id="334" r:id="rId24"/>
    <p:sldId id="335" r:id="rId25"/>
    <p:sldId id="336" r:id="rId26"/>
    <p:sldId id="337" r:id="rId27"/>
    <p:sldId id="339" r:id="rId28"/>
    <p:sldId id="340" r:id="rId29"/>
    <p:sldId id="341" r:id="rId30"/>
    <p:sldId id="342" r:id="rId31"/>
    <p:sldId id="343" r:id="rId32"/>
    <p:sldId id="344" r:id="rId33"/>
    <p:sldId id="399" r:id="rId34"/>
    <p:sldId id="345" r:id="rId35"/>
    <p:sldId id="346" r:id="rId36"/>
    <p:sldId id="347" r:id="rId37"/>
    <p:sldId id="348" r:id="rId38"/>
    <p:sldId id="400" r:id="rId39"/>
    <p:sldId id="34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984660F8-6AEB-4079-859A-5A6DAE05BDD6}"/>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23907"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23908" name="Rectangle 4"/>
          <p:cNvSpPr>
            <a:spLocks noGrp="1" noChangeArrowheads="1"/>
          </p:cNvSpPr>
          <p:nvPr>
            <p:ph type="subTitle" idx="1"/>
          </p:nvPr>
        </p:nvSpPr>
        <p:spPr>
          <a:xfrm>
            <a:off x="1828800" y="3886200"/>
            <a:ext cx="85344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a:extLst>
              <a:ext uri="{FF2B5EF4-FFF2-40B4-BE49-F238E27FC236}">
                <a16:creationId xmlns:a16="http://schemas.microsoft.com/office/drawing/2014/main" xmlns="" id="{59748C8E-2ED8-4E8C-A25F-FBFBDF3AEDED}"/>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xmlns="" id="{8C4A38E8-EFC7-4F9E-A053-5C4DA4BFB638}"/>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xmlns="" id="{F660C275-D2C5-4323-9F31-7DDBBA4EED32}"/>
              </a:ext>
            </a:extLst>
          </p:cNvPr>
          <p:cNvSpPr>
            <a:spLocks noGrp="1" noChangeArrowheads="1"/>
          </p:cNvSpPr>
          <p:nvPr>
            <p:ph type="sldNum" sz="quarter" idx="12"/>
          </p:nvPr>
        </p:nvSpPr>
        <p:spPr/>
        <p:txBody>
          <a:bodyPr/>
          <a:lstStyle>
            <a:lvl1pPr>
              <a:defRPr>
                <a:solidFill>
                  <a:srgbClr val="578963"/>
                </a:solidFill>
              </a:defRPr>
            </a:lvl1pPr>
          </a:lstStyle>
          <a:p>
            <a:fld id="{D46BE69B-1564-4851-BA7E-F919CC05755C}" type="slidenum">
              <a:rPr lang="en-US" altLang="en-US"/>
              <a:pPr/>
              <a:t>‹#›</a:t>
            </a:fld>
            <a:endParaRPr lang="en-US" altLang="en-US"/>
          </a:p>
        </p:txBody>
      </p:sp>
    </p:spTree>
    <p:extLst>
      <p:ext uri="{BB962C8B-B14F-4D97-AF65-F5344CB8AC3E}">
        <p14:creationId xmlns:p14="http://schemas.microsoft.com/office/powerpoint/2010/main" val="56111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3DB8A96-2865-4989-95D1-3268843A58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1AB4BBF-5A56-4521-A16C-EE1E27C438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F76A364-7F8D-48F3-A209-4F8FB30AE022}"/>
              </a:ext>
            </a:extLst>
          </p:cNvPr>
          <p:cNvSpPr>
            <a:spLocks noGrp="1" noChangeArrowheads="1"/>
          </p:cNvSpPr>
          <p:nvPr>
            <p:ph type="sldNum" sz="quarter" idx="12"/>
          </p:nvPr>
        </p:nvSpPr>
        <p:spPr>
          <a:ln/>
        </p:spPr>
        <p:txBody>
          <a:bodyPr/>
          <a:lstStyle>
            <a:lvl1pPr>
              <a:defRPr/>
            </a:lvl1pPr>
          </a:lstStyle>
          <a:p>
            <a:fld id="{EF35B6D7-F436-44B0-9F43-100E5423BAC2}" type="slidenum">
              <a:rPr lang="en-US" altLang="en-US"/>
              <a:pPr/>
              <a:t>‹#›</a:t>
            </a:fld>
            <a:endParaRPr lang="en-US" altLang="en-US"/>
          </a:p>
        </p:txBody>
      </p:sp>
    </p:spTree>
    <p:extLst>
      <p:ext uri="{BB962C8B-B14F-4D97-AF65-F5344CB8AC3E}">
        <p14:creationId xmlns:p14="http://schemas.microsoft.com/office/powerpoint/2010/main" val="111909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B004146-4E34-4ED7-8FFE-5274200141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624A1DD-03C0-4184-844D-EA8172F919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A4FC6CB-785B-4A8A-A5AD-E4460C72A86A}"/>
              </a:ext>
            </a:extLst>
          </p:cNvPr>
          <p:cNvSpPr>
            <a:spLocks noGrp="1" noChangeArrowheads="1"/>
          </p:cNvSpPr>
          <p:nvPr>
            <p:ph type="sldNum" sz="quarter" idx="12"/>
          </p:nvPr>
        </p:nvSpPr>
        <p:spPr>
          <a:ln/>
        </p:spPr>
        <p:txBody>
          <a:bodyPr/>
          <a:lstStyle>
            <a:lvl1pPr>
              <a:defRPr/>
            </a:lvl1pPr>
          </a:lstStyle>
          <a:p>
            <a:fld id="{CC0A0D7F-138D-4671-9ADD-7C9B81864F0E}" type="slidenum">
              <a:rPr lang="en-US" altLang="en-US"/>
              <a:pPr/>
              <a:t>‹#›</a:t>
            </a:fld>
            <a:endParaRPr lang="en-US" altLang="en-US"/>
          </a:p>
        </p:txBody>
      </p:sp>
    </p:spTree>
    <p:extLst>
      <p:ext uri="{BB962C8B-B14F-4D97-AF65-F5344CB8AC3E}">
        <p14:creationId xmlns:p14="http://schemas.microsoft.com/office/powerpoint/2010/main" val="162303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1422DB8-5DA9-4400-B78F-DAD0B440C5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924E68D-7B6C-44DD-A621-99EBC87B7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DDCA134-8B50-4E48-9B72-6A25FD087B48}"/>
              </a:ext>
            </a:extLst>
          </p:cNvPr>
          <p:cNvSpPr>
            <a:spLocks noGrp="1" noChangeArrowheads="1"/>
          </p:cNvSpPr>
          <p:nvPr>
            <p:ph type="sldNum" sz="quarter" idx="12"/>
          </p:nvPr>
        </p:nvSpPr>
        <p:spPr>
          <a:ln/>
        </p:spPr>
        <p:txBody>
          <a:bodyPr/>
          <a:lstStyle>
            <a:lvl1pPr>
              <a:defRPr/>
            </a:lvl1pPr>
          </a:lstStyle>
          <a:p>
            <a:fld id="{54401CE4-41A6-4442-82F1-82267C51BAAD}" type="slidenum">
              <a:rPr lang="en-US" altLang="en-US"/>
              <a:pPr/>
              <a:t>‹#›</a:t>
            </a:fld>
            <a:endParaRPr lang="en-US" altLang="en-US"/>
          </a:p>
        </p:txBody>
      </p:sp>
    </p:spTree>
    <p:extLst>
      <p:ext uri="{BB962C8B-B14F-4D97-AF65-F5344CB8AC3E}">
        <p14:creationId xmlns:p14="http://schemas.microsoft.com/office/powerpoint/2010/main" val="362229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3119BA28-4E94-4FB3-A173-3DBC4C7492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9F1D2B4-5A3A-43B8-A10E-021C98DAD3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C5B3B2B-8EDD-40F3-A8B7-C63F2DF7749E}"/>
              </a:ext>
            </a:extLst>
          </p:cNvPr>
          <p:cNvSpPr>
            <a:spLocks noGrp="1" noChangeArrowheads="1"/>
          </p:cNvSpPr>
          <p:nvPr>
            <p:ph type="sldNum" sz="quarter" idx="12"/>
          </p:nvPr>
        </p:nvSpPr>
        <p:spPr>
          <a:ln/>
        </p:spPr>
        <p:txBody>
          <a:bodyPr/>
          <a:lstStyle>
            <a:lvl1pPr>
              <a:defRPr/>
            </a:lvl1pPr>
          </a:lstStyle>
          <a:p>
            <a:fld id="{0627C618-02A3-40E8-945E-A10784B424A0}" type="slidenum">
              <a:rPr lang="en-US" altLang="en-US"/>
              <a:pPr/>
              <a:t>‹#›</a:t>
            </a:fld>
            <a:endParaRPr lang="en-US" altLang="en-US"/>
          </a:p>
        </p:txBody>
      </p:sp>
    </p:spTree>
    <p:extLst>
      <p:ext uri="{BB962C8B-B14F-4D97-AF65-F5344CB8AC3E}">
        <p14:creationId xmlns:p14="http://schemas.microsoft.com/office/powerpoint/2010/main" val="21615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3CB72E9-73BD-4004-BDFB-BC79277EF8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D736D05-DAAC-40E0-8617-3EB7A64A16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5AA12D2-1AEC-4570-A335-5EDE5E11B640}"/>
              </a:ext>
            </a:extLst>
          </p:cNvPr>
          <p:cNvSpPr>
            <a:spLocks noGrp="1" noChangeArrowheads="1"/>
          </p:cNvSpPr>
          <p:nvPr>
            <p:ph type="sldNum" sz="quarter" idx="12"/>
          </p:nvPr>
        </p:nvSpPr>
        <p:spPr>
          <a:ln/>
        </p:spPr>
        <p:txBody>
          <a:bodyPr/>
          <a:lstStyle>
            <a:lvl1pPr>
              <a:defRPr/>
            </a:lvl1pPr>
          </a:lstStyle>
          <a:p>
            <a:fld id="{8AD59703-50AD-4664-BB47-C3ED84EAA933}" type="slidenum">
              <a:rPr lang="en-US" altLang="en-US"/>
              <a:pPr/>
              <a:t>‹#›</a:t>
            </a:fld>
            <a:endParaRPr lang="en-US" altLang="en-US"/>
          </a:p>
        </p:txBody>
      </p:sp>
    </p:spTree>
    <p:extLst>
      <p:ext uri="{BB962C8B-B14F-4D97-AF65-F5344CB8AC3E}">
        <p14:creationId xmlns:p14="http://schemas.microsoft.com/office/powerpoint/2010/main" val="154471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8C3BF91-97AD-4E4A-8E06-B819BBAD4E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AD6FF400-2F4C-49CF-BBBA-9E7A889628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45648FF6-AE89-4C57-B402-A3441C16FCE7}"/>
              </a:ext>
            </a:extLst>
          </p:cNvPr>
          <p:cNvSpPr>
            <a:spLocks noGrp="1" noChangeArrowheads="1"/>
          </p:cNvSpPr>
          <p:nvPr>
            <p:ph type="sldNum" sz="quarter" idx="12"/>
          </p:nvPr>
        </p:nvSpPr>
        <p:spPr>
          <a:ln/>
        </p:spPr>
        <p:txBody>
          <a:bodyPr/>
          <a:lstStyle>
            <a:lvl1pPr>
              <a:defRPr/>
            </a:lvl1pPr>
          </a:lstStyle>
          <a:p>
            <a:fld id="{DBC7262A-1ABD-4235-B6C5-199561456931}" type="slidenum">
              <a:rPr lang="en-US" altLang="en-US"/>
              <a:pPr/>
              <a:t>‹#›</a:t>
            </a:fld>
            <a:endParaRPr lang="en-US" altLang="en-US"/>
          </a:p>
        </p:txBody>
      </p:sp>
    </p:spTree>
    <p:extLst>
      <p:ext uri="{BB962C8B-B14F-4D97-AF65-F5344CB8AC3E}">
        <p14:creationId xmlns:p14="http://schemas.microsoft.com/office/powerpoint/2010/main" val="51930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8A739708-A72B-4306-BFB3-4F51D94E79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6A1D70CA-47D9-4081-9ADB-1A40989696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6E605DB0-CDA5-4EFD-A436-84FCB8A902F0}"/>
              </a:ext>
            </a:extLst>
          </p:cNvPr>
          <p:cNvSpPr>
            <a:spLocks noGrp="1" noChangeArrowheads="1"/>
          </p:cNvSpPr>
          <p:nvPr>
            <p:ph type="sldNum" sz="quarter" idx="12"/>
          </p:nvPr>
        </p:nvSpPr>
        <p:spPr>
          <a:ln/>
        </p:spPr>
        <p:txBody>
          <a:bodyPr/>
          <a:lstStyle>
            <a:lvl1pPr>
              <a:defRPr/>
            </a:lvl1pPr>
          </a:lstStyle>
          <a:p>
            <a:fld id="{07156FB4-20C7-4F7F-A956-67B472CAF494}" type="slidenum">
              <a:rPr lang="en-US" altLang="en-US"/>
              <a:pPr/>
              <a:t>‹#›</a:t>
            </a:fld>
            <a:endParaRPr lang="en-US" altLang="en-US"/>
          </a:p>
        </p:txBody>
      </p:sp>
    </p:spTree>
    <p:extLst>
      <p:ext uri="{BB962C8B-B14F-4D97-AF65-F5344CB8AC3E}">
        <p14:creationId xmlns:p14="http://schemas.microsoft.com/office/powerpoint/2010/main" val="219366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F0A06A5-95B2-4E46-8668-2B972E3D82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DD32853-6A3B-4628-B823-BF547F4149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28DC86B8-EBA8-4A6D-93C2-29858B6FB5AF}"/>
              </a:ext>
            </a:extLst>
          </p:cNvPr>
          <p:cNvSpPr>
            <a:spLocks noGrp="1" noChangeArrowheads="1"/>
          </p:cNvSpPr>
          <p:nvPr>
            <p:ph type="sldNum" sz="quarter" idx="12"/>
          </p:nvPr>
        </p:nvSpPr>
        <p:spPr>
          <a:ln/>
        </p:spPr>
        <p:txBody>
          <a:bodyPr/>
          <a:lstStyle>
            <a:lvl1pPr>
              <a:defRPr/>
            </a:lvl1pPr>
          </a:lstStyle>
          <a:p>
            <a:fld id="{28616D7B-00E3-403A-A0F0-22DF057B66A3}" type="slidenum">
              <a:rPr lang="en-US" altLang="en-US"/>
              <a:pPr/>
              <a:t>‹#›</a:t>
            </a:fld>
            <a:endParaRPr lang="en-US" altLang="en-US"/>
          </a:p>
        </p:txBody>
      </p:sp>
    </p:spTree>
    <p:extLst>
      <p:ext uri="{BB962C8B-B14F-4D97-AF65-F5344CB8AC3E}">
        <p14:creationId xmlns:p14="http://schemas.microsoft.com/office/powerpoint/2010/main" val="8426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C157F34-1751-4008-B9ED-473C46C2C2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4963169E-8A95-4063-85C2-15A240C629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DF8B091-A7A8-4CCA-9735-1C15BA8DD312}"/>
              </a:ext>
            </a:extLst>
          </p:cNvPr>
          <p:cNvSpPr>
            <a:spLocks noGrp="1" noChangeArrowheads="1"/>
          </p:cNvSpPr>
          <p:nvPr>
            <p:ph type="sldNum" sz="quarter" idx="12"/>
          </p:nvPr>
        </p:nvSpPr>
        <p:spPr>
          <a:ln/>
        </p:spPr>
        <p:txBody>
          <a:bodyPr/>
          <a:lstStyle>
            <a:lvl1pPr>
              <a:defRPr/>
            </a:lvl1pPr>
          </a:lstStyle>
          <a:p>
            <a:fld id="{741005E6-BE31-4245-B683-0595F87DB82C}" type="slidenum">
              <a:rPr lang="en-US" altLang="en-US"/>
              <a:pPr/>
              <a:t>‹#›</a:t>
            </a:fld>
            <a:endParaRPr lang="en-US" altLang="en-US"/>
          </a:p>
        </p:txBody>
      </p:sp>
    </p:spTree>
    <p:extLst>
      <p:ext uri="{BB962C8B-B14F-4D97-AF65-F5344CB8AC3E}">
        <p14:creationId xmlns:p14="http://schemas.microsoft.com/office/powerpoint/2010/main" val="384279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482EF02-9CA0-4C9F-A33A-ADCAF3389B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7FD4E3C-9C11-4A51-B9B0-33B2999AC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A273241-6824-4A86-8780-8C9AFCA12FD0}"/>
              </a:ext>
            </a:extLst>
          </p:cNvPr>
          <p:cNvSpPr>
            <a:spLocks noGrp="1" noChangeArrowheads="1"/>
          </p:cNvSpPr>
          <p:nvPr>
            <p:ph type="sldNum" sz="quarter" idx="12"/>
          </p:nvPr>
        </p:nvSpPr>
        <p:spPr>
          <a:ln/>
        </p:spPr>
        <p:txBody>
          <a:bodyPr/>
          <a:lstStyle>
            <a:lvl1pPr>
              <a:defRPr/>
            </a:lvl1pPr>
          </a:lstStyle>
          <a:p>
            <a:fld id="{CA16994D-D243-461C-A789-7524E1D0AFDC}" type="slidenum">
              <a:rPr lang="en-US" altLang="en-US"/>
              <a:pPr/>
              <a:t>‹#›</a:t>
            </a:fld>
            <a:endParaRPr lang="en-US" altLang="en-US"/>
          </a:p>
        </p:txBody>
      </p:sp>
    </p:spTree>
    <p:extLst>
      <p:ext uri="{BB962C8B-B14F-4D97-AF65-F5344CB8AC3E}">
        <p14:creationId xmlns:p14="http://schemas.microsoft.com/office/powerpoint/2010/main" val="254260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135C782-2AA1-4DA0-98FA-844501C76BD0}"/>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A82531D3-02A3-4358-B3ED-34874E267E9B}"/>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a:extLst>
              <a:ext uri="{FF2B5EF4-FFF2-40B4-BE49-F238E27FC236}">
                <a16:creationId xmlns:a16="http://schemas.microsoft.com/office/drawing/2014/main" xmlns="" id="{E171FC28-94E5-8D43-B431-A815EA7F087C}"/>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panose="02020603050405020304" pitchFamily="18" charset="0"/>
                <a:ea typeface="+mn-ea"/>
                <a:cs typeface="+mn-cs"/>
              </a:defRPr>
            </a:lvl1pPr>
          </a:lstStyle>
          <a:p>
            <a:pPr>
              <a:defRPr/>
            </a:pPr>
            <a:endParaRPr lang="en-US"/>
          </a:p>
        </p:txBody>
      </p:sp>
      <p:sp>
        <p:nvSpPr>
          <p:cNvPr id="122885" name="Rectangle 5">
            <a:extLst>
              <a:ext uri="{FF2B5EF4-FFF2-40B4-BE49-F238E27FC236}">
                <a16:creationId xmlns:a16="http://schemas.microsoft.com/office/drawing/2014/main" xmlns="" id="{49FB87BA-9702-C449-9563-D101A6A61CE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panose="02020603050405020304" pitchFamily="18" charset="0"/>
                <a:ea typeface="+mn-ea"/>
                <a:cs typeface="+mn-cs"/>
              </a:defRPr>
            </a:lvl1pPr>
          </a:lstStyle>
          <a:p>
            <a:pPr>
              <a:defRPr/>
            </a:pPr>
            <a:endParaRPr lang="en-US"/>
          </a:p>
        </p:txBody>
      </p:sp>
      <p:sp>
        <p:nvSpPr>
          <p:cNvPr id="122886" name="Rectangle 6">
            <a:extLst>
              <a:ext uri="{FF2B5EF4-FFF2-40B4-BE49-F238E27FC236}">
                <a16:creationId xmlns:a16="http://schemas.microsoft.com/office/drawing/2014/main" xmlns="" id="{59AC37AF-A80B-6342-9CFE-371F25027BE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fld id="{9E9F3235-560D-4751-B6D3-5710F2766621}" type="slidenum">
              <a:rPr lang="en-US" altLang="en-US"/>
              <a:pPr/>
              <a:t>‹#›</a:t>
            </a:fld>
            <a:endParaRPr lang="en-US" altLang="en-US"/>
          </a:p>
        </p:txBody>
      </p:sp>
    </p:spTree>
    <p:extLst>
      <p:ext uri="{BB962C8B-B14F-4D97-AF65-F5344CB8AC3E}">
        <p14:creationId xmlns:p14="http://schemas.microsoft.com/office/powerpoint/2010/main" val="156791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charset="2"/>
        <a:buChar char="§"/>
        <a:defRPr kumimoji="1"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bg2"/>
        </a:buClr>
        <a:buSzPct val="50000"/>
        <a:buFont typeface="Monotype Sorts" charset="2"/>
        <a:buChar char="l"/>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47E5EDEB-7A82-4455-84F6-FDD5295071BF}"/>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6300" y="1676400"/>
            <a:ext cx="7861300" cy="4495800"/>
          </a:xfrm>
        </p:spPr>
      </p:pic>
      <p:sp>
        <p:nvSpPr>
          <p:cNvPr id="5" name="Rounded Rectangle 1">
            <a:extLst>
              <a:ext uri="{FF2B5EF4-FFF2-40B4-BE49-F238E27FC236}">
                <a16:creationId xmlns:a16="http://schemas.microsoft.com/office/drawing/2014/main" xmlns="" id="{7FD0016E-1327-46BC-9A29-4716FD601E7A}"/>
              </a:ext>
            </a:extLst>
          </p:cNvPr>
          <p:cNvSpPr>
            <a:spLocks noGrp="1"/>
          </p:cNvSpPr>
          <p:nvPr>
            <p:ph type="title"/>
          </p:nvPr>
        </p:nvSpPr>
        <p:spPr>
          <a:xfrm>
            <a:off x="2209800" y="914400"/>
            <a:ext cx="7772400" cy="685800"/>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defRPr/>
            </a:pPr>
            <a:r>
              <a:rPr lang="en-US" altLang="en-US" sz="3600" b="1" dirty="0">
                <a:solidFill>
                  <a:srgbClr val="FFFF00"/>
                </a:solidFill>
                <a:latin typeface="Comic Sans MS" charset="0"/>
              </a:rPr>
              <a:t>Today’s topics</a:t>
            </a:r>
            <a:endParaRPr lang="en-US" alt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a:extLst>
              <a:ext uri="{FF2B5EF4-FFF2-40B4-BE49-F238E27FC236}">
                <a16:creationId xmlns:a16="http://schemas.microsoft.com/office/drawing/2014/main" xmlns="" id="{88BC9B2C-A077-4887-A31A-DD0EF346E3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938"/>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A close up of a map&#10;&#10;Description automatically generated">
            <a:extLst>
              <a:ext uri="{FF2B5EF4-FFF2-40B4-BE49-F238E27FC236}">
                <a16:creationId xmlns:a16="http://schemas.microsoft.com/office/drawing/2014/main" xmlns="" id="{010ABCC9-3EDD-4F39-88CF-51B796CBE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1B13814A-8B29-3C46-9363-1E727813322A}"/>
              </a:ext>
            </a:extLst>
          </p:cNvPr>
          <p:cNvSpPr>
            <a:spLocks noGrp="1" noChangeArrowheads="1"/>
          </p:cNvSpPr>
          <p:nvPr>
            <p:ph type="ctrTitle"/>
          </p:nvPr>
        </p:nvSpPr>
        <p:spPr>
          <a:xfrm>
            <a:off x="2209800" y="1447800"/>
            <a:ext cx="7772400" cy="1143000"/>
          </a:xfrm>
        </p:spPr>
        <p:txBody>
          <a:bodyPr/>
          <a:lstStyle/>
          <a:p>
            <a:pPr algn="ctr">
              <a:defRPr/>
            </a:pPr>
            <a:r>
              <a:rPr lang="en-US" altLang="en-US">
                <a:effectLst>
                  <a:outerShdw blurRad="38100" dist="38100" dir="2700000" algn="tl">
                    <a:srgbClr val="000000"/>
                  </a:outerShdw>
                </a:effectLst>
                <a:ea typeface="ＭＳ Ｐゴシック" charset="-128"/>
              </a:rPr>
              <a:t>PHYSIOLOGY OF FEMALE REPRODUCTION</a:t>
            </a:r>
          </a:p>
        </p:txBody>
      </p:sp>
      <p:sp>
        <p:nvSpPr>
          <p:cNvPr id="62466" name="Subtitle 2">
            <a:extLst>
              <a:ext uri="{FF2B5EF4-FFF2-40B4-BE49-F238E27FC236}">
                <a16:creationId xmlns:a16="http://schemas.microsoft.com/office/drawing/2014/main" xmlns="" id="{0A566EA0-8CFC-4533-97DB-2DB829DB7F0D}"/>
              </a:ext>
            </a:extLst>
          </p:cNvPr>
          <p:cNvSpPr>
            <a:spLocks noGrp="1" noChangeArrowheads="1"/>
          </p:cNvSpPr>
          <p:nvPr>
            <p:ph type="subTitle" idx="1"/>
            <p:custDataLst>
              <p:tags r:id="rId1"/>
            </p:custDataLst>
          </p:nvPr>
        </p:nvSpPr>
        <p:spPr/>
        <p:txBody>
          <a:bodyPr/>
          <a:lstStyle/>
          <a:p>
            <a:pPr marL="342900" indent="-342900" algn="r" eaLnBrk="1" hangingPunct="1">
              <a:buFont typeface="Arial" panose="020B0604020202020204" pitchFamily="34" charset="0"/>
              <a:buChar char="•"/>
            </a:pPr>
            <a:r>
              <a:rPr lang="en-US" altLang="en-US" sz="3600" b="1">
                <a:solidFill>
                  <a:srgbClr val="002060"/>
                </a:solidFill>
                <a:latin typeface="Monotype Corsiva" panose="03010101010201010101" pitchFamily="66" charset="0"/>
              </a:rPr>
              <a:t>DR/ Hassan Ahmed </a:t>
            </a:r>
          </a:p>
          <a:p>
            <a:pPr marL="342900" indent="-342900" algn="r" eaLnBrk="1" hangingPunct="1">
              <a:buFont typeface="Arial" panose="020B0604020202020204" pitchFamily="34" charset="0"/>
              <a:buChar char="•"/>
            </a:pPr>
            <a:r>
              <a:rPr lang="en-US" altLang="en-US" sz="3600" b="1">
                <a:solidFill>
                  <a:srgbClr val="002060"/>
                </a:solidFill>
                <a:latin typeface="Monotype Corsiva" panose="03010101010201010101" pitchFamily="66" charset="0"/>
              </a:rPr>
              <a:t>B.V.Sc, M.D, Ph.D</a:t>
            </a:r>
          </a:p>
          <a:p>
            <a:pPr marL="342900" indent="-342900" algn="r" eaLnBrk="1" hangingPunct="1">
              <a:buFont typeface="Arial" panose="020B0604020202020204" pitchFamily="34" charset="0"/>
              <a:buChar char="•"/>
            </a:pPr>
            <a:r>
              <a:rPr lang="en-US" altLang="en-US" sz="3600" b="1">
                <a:solidFill>
                  <a:srgbClr val="002060"/>
                </a:solidFill>
                <a:latin typeface="Monotype Corsiva" panose="03010101010201010101" pitchFamily="66" charset="0"/>
              </a:rPr>
              <a:t>South Valley University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C:\Users\Hassan\Desktop\uterus-and-ovaries.jpg">
            <a:extLst>
              <a:ext uri="{FF2B5EF4-FFF2-40B4-BE49-F238E27FC236}">
                <a16:creationId xmlns:a16="http://schemas.microsoft.com/office/drawing/2014/main" xmlns="" id="{AF11D786-6F22-4D8A-B8B7-8BA3F57B4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xmlns="" id="{FB328CF3-E676-41A2-8E14-72BE48847C97}"/>
              </a:ext>
            </a:extLst>
          </p:cNvPr>
          <p:cNvSpPr>
            <a:spLocks noGrp="1" noChangeArrowheads="1"/>
          </p:cNvSpPr>
          <p:nvPr>
            <p:ph type="title"/>
          </p:nvPr>
        </p:nvSpPr>
        <p:spPr>
          <a:xfrm>
            <a:off x="2209800" y="533400"/>
            <a:ext cx="7772400" cy="914400"/>
          </a:xfrm>
        </p:spPr>
        <p:txBody>
          <a:bodyPr/>
          <a:lstStyle/>
          <a:p>
            <a:r>
              <a:rPr lang="en-US" altLang="en-US"/>
              <a:t>ESTROUS CYCLE</a:t>
            </a:r>
          </a:p>
        </p:txBody>
      </p:sp>
      <p:sp>
        <p:nvSpPr>
          <p:cNvPr id="64514" name="Content Placeholder 2">
            <a:extLst>
              <a:ext uri="{FF2B5EF4-FFF2-40B4-BE49-F238E27FC236}">
                <a16:creationId xmlns:a16="http://schemas.microsoft.com/office/drawing/2014/main" xmlns="" id="{0EE5DBD9-0E47-498D-BD3C-C5E24D93D714}"/>
              </a:ext>
            </a:extLst>
          </p:cNvPr>
          <p:cNvSpPr>
            <a:spLocks noGrp="1" noChangeArrowheads="1"/>
          </p:cNvSpPr>
          <p:nvPr>
            <p:ph idx="1"/>
          </p:nvPr>
        </p:nvSpPr>
        <p:spPr>
          <a:xfrm>
            <a:off x="2057400" y="1676400"/>
            <a:ext cx="7772400" cy="4114800"/>
          </a:xfrm>
        </p:spPr>
        <p:txBody>
          <a:bodyPr/>
          <a:lstStyle/>
          <a:p>
            <a:pPr algn="just"/>
            <a:r>
              <a:rPr lang="en-US" altLang="en-US"/>
              <a:t>It is rhythmic sexual behavior pattern characterized by </a:t>
            </a:r>
            <a:r>
              <a:rPr lang="en-US" altLang="en-US" b="1" i="1">
                <a:solidFill>
                  <a:srgbClr val="FF0000"/>
                </a:solidFill>
              </a:rPr>
              <a:t>physical and hormonal events</a:t>
            </a:r>
            <a:r>
              <a:rPr lang="en-US" altLang="en-US"/>
              <a:t> associated with </a:t>
            </a:r>
            <a:r>
              <a:rPr lang="en-US" altLang="en-US" b="1" i="1">
                <a:solidFill>
                  <a:srgbClr val="FF0000"/>
                </a:solidFill>
              </a:rPr>
              <a:t>folliculogenesis, ovulation, leutinization and luteolysis </a:t>
            </a:r>
            <a:r>
              <a:rPr lang="en-US" altLang="en-US"/>
              <a:t>in an adult female animal.</a:t>
            </a:r>
          </a:p>
          <a:p>
            <a:pPr algn="just"/>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xmlns="" id="{74BD754B-2DE5-490F-97BD-DEA0C59281E6}"/>
              </a:ext>
            </a:extLst>
          </p:cNvPr>
          <p:cNvSpPr>
            <a:spLocks noGrp="1" noChangeArrowheads="1"/>
          </p:cNvSpPr>
          <p:nvPr>
            <p:ph type="title"/>
          </p:nvPr>
        </p:nvSpPr>
        <p:spPr/>
        <p:txBody>
          <a:bodyPr/>
          <a:lstStyle/>
          <a:p>
            <a:r>
              <a:rPr lang="en-US" altLang="en-US"/>
              <a:t>STAGES OF ESTROUS</a:t>
            </a:r>
          </a:p>
        </p:txBody>
      </p:sp>
      <p:sp>
        <p:nvSpPr>
          <p:cNvPr id="65538" name="Content Placeholder 2">
            <a:extLst>
              <a:ext uri="{FF2B5EF4-FFF2-40B4-BE49-F238E27FC236}">
                <a16:creationId xmlns:a16="http://schemas.microsoft.com/office/drawing/2014/main" xmlns="" id="{BD59FB2A-E825-4E31-A7A6-FC56744CD9F7}"/>
              </a:ext>
            </a:extLst>
          </p:cNvPr>
          <p:cNvSpPr>
            <a:spLocks noGrp="1" noChangeArrowheads="1"/>
          </p:cNvSpPr>
          <p:nvPr>
            <p:ph idx="1"/>
          </p:nvPr>
        </p:nvSpPr>
        <p:spPr>
          <a:xfrm>
            <a:off x="2057400" y="1676400"/>
            <a:ext cx="8153400" cy="4114800"/>
          </a:xfrm>
        </p:spPr>
        <p:txBody>
          <a:bodyPr/>
          <a:lstStyle/>
          <a:p>
            <a:pPr marL="0" indent="0">
              <a:buNone/>
            </a:pPr>
            <a:r>
              <a:rPr lang="en-US" altLang="en-US" b="1" i="1">
                <a:solidFill>
                  <a:srgbClr val="7030A0"/>
                </a:solidFill>
              </a:rPr>
              <a:t>1- </a:t>
            </a:r>
            <a:r>
              <a:rPr lang="en-US" altLang="en-US" b="1" i="1" u="sng">
                <a:solidFill>
                  <a:srgbClr val="7030A0"/>
                </a:solidFill>
              </a:rPr>
              <a:t>Proestrus</a:t>
            </a:r>
          </a:p>
          <a:p>
            <a:pPr marL="0" indent="0">
              <a:buNone/>
            </a:pPr>
            <a:r>
              <a:rPr lang="en-US" altLang="en-US" u="sng"/>
              <a:t>Ovarian changes</a:t>
            </a:r>
          </a:p>
          <a:p>
            <a:pPr marL="0" indent="0">
              <a:buNone/>
            </a:pPr>
            <a:r>
              <a:rPr lang="en-US" altLang="en-US" sz="2800" b="1" i="1">
                <a:solidFill>
                  <a:srgbClr val="FF0000"/>
                </a:solidFill>
              </a:rPr>
              <a:t>Primary follicle</a:t>
            </a:r>
            <a:r>
              <a:rPr lang="en-US" altLang="en-US" sz="2800"/>
              <a:t>: </a:t>
            </a:r>
            <a:r>
              <a:rPr lang="en-US" altLang="en-US" sz="2400"/>
              <a:t>primary oocyte (selective development) surrounded by single and thin layer cuboidal epithelial.</a:t>
            </a:r>
          </a:p>
          <a:p>
            <a:pPr marL="0" indent="0">
              <a:buNone/>
            </a:pPr>
            <a:r>
              <a:rPr lang="en-US" altLang="en-US" sz="2800" b="1" i="1">
                <a:solidFill>
                  <a:srgbClr val="FF0000"/>
                </a:solidFill>
              </a:rPr>
              <a:t>Secondary follicle</a:t>
            </a:r>
          </a:p>
          <a:p>
            <a:pPr marL="0" indent="0">
              <a:buNone/>
            </a:pPr>
            <a:r>
              <a:rPr lang="en-US" altLang="en-US" sz="2800"/>
              <a:t>Surrounded by multi layers of polyhedral cells, zona layer and antrum without theca layer.</a:t>
            </a:r>
            <a:r>
              <a:rPr lang="en-US" altLang="en-US" sz="2800" b="1" i="1">
                <a:solidFill>
                  <a:srgbClr val="FF0000"/>
                </a:solidFill>
              </a:rPr>
              <a:t> </a:t>
            </a:r>
          </a:p>
          <a:p>
            <a:pPr marL="0" indent="0">
              <a:buNone/>
            </a:pPr>
            <a:r>
              <a:rPr lang="en-US" altLang="en-US" u="sng"/>
              <a:t>Hormonal changes</a:t>
            </a:r>
          </a:p>
          <a:p>
            <a:pPr marL="0" indent="0">
              <a:buNone/>
            </a:pPr>
            <a:r>
              <a:rPr lang="en-US" altLang="en-US" sz="2800"/>
              <a:t>Increase FSH.RH, FSH</a:t>
            </a:r>
          </a:p>
          <a:p>
            <a:pPr marL="0" indent="0">
              <a:buNone/>
            </a:pPr>
            <a:r>
              <a:rPr lang="en-US" altLang="en-US" sz="2800"/>
              <a:t>Level of progesterone vey low</a:t>
            </a: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D:\Work\Reproduction\009f.gif">
            <a:extLst>
              <a:ext uri="{FF2B5EF4-FFF2-40B4-BE49-F238E27FC236}">
                <a16:creationId xmlns:a16="http://schemas.microsoft.com/office/drawing/2014/main" xmlns="" id="{A71D6C5C-90F9-4E13-9E0F-55F97E31A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14300"/>
            <a:ext cx="5105400"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a:extLst>
              <a:ext uri="{FF2B5EF4-FFF2-40B4-BE49-F238E27FC236}">
                <a16:creationId xmlns:a16="http://schemas.microsoft.com/office/drawing/2014/main" xmlns="" id="{D5DF477F-5435-47A7-AE25-20F064555309}"/>
              </a:ext>
            </a:extLst>
          </p:cNvPr>
          <p:cNvSpPr>
            <a:spLocks noGrp="1" noChangeArrowheads="1"/>
          </p:cNvSpPr>
          <p:nvPr>
            <p:ph idx="1"/>
          </p:nvPr>
        </p:nvSpPr>
        <p:spPr>
          <a:xfrm>
            <a:off x="1752600" y="304800"/>
            <a:ext cx="8839200" cy="6096000"/>
          </a:xfrm>
        </p:spPr>
        <p:txBody>
          <a:bodyPr/>
          <a:lstStyle/>
          <a:p>
            <a:pPr marL="0" indent="0">
              <a:buNone/>
            </a:pPr>
            <a:r>
              <a:rPr lang="en-US" altLang="en-US" b="1" i="1">
                <a:solidFill>
                  <a:srgbClr val="7030A0"/>
                </a:solidFill>
              </a:rPr>
              <a:t>2- Estrus</a:t>
            </a:r>
          </a:p>
          <a:p>
            <a:pPr marL="0" indent="0">
              <a:buNone/>
            </a:pPr>
            <a:r>
              <a:rPr lang="en-US" altLang="en-US" u="sng"/>
              <a:t>Ovarian changes</a:t>
            </a:r>
          </a:p>
          <a:p>
            <a:pPr marL="0" indent="0">
              <a:buNone/>
            </a:pPr>
            <a:r>
              <a:rPr lang="en-US" altLang="en-US" sz="2800" b="1" i="1">
                <a:solidFill>
                  <a:srgbClr val="FF0000"/>
                </a:solidFill>
              </a:rPr>
              <a:t>Graafian follicle</a:t>
            </a:r>
            <a:r>
              <a:rPr lang="en-US" altLang="en-US" sz="2800"/>
              <a:t>: </a:t>
            </a:r>
          </a:p>
          <a:p>
            <a:pPr marL="0" indent="0">
              <a:buNone/>
            </a:pPr>
            <a:r>
              <a:rPr lang="en-US" altLang="en-US" sz="2800" b="1" i="1">
                <a:solidFill>
                  <a:srgbClr val="FF0000"/>
                </a:solidFill>
              </a:rPr>
              <a:t>Antrum</a:t>
            </a:r>
            <a:r>
              <a:rPr lang="en-US" altLang="en-US"/>
              <a:t>: </a:t>
            </a:r>
            <a:endParaRPr lang="en-US" altLang="en-US" sz="2400"/>
          </a:p>
          <a:p>
            <a:pPr marL="0" indent="0">
              <a:buNone/>
            </a:pPr>
            <a:r>
              <a:rPr lang="en-US" altLang="en-US" sz="2800" b="1" i="1">
                <a:solidFill>
                  <a:srgbClr val="FF0000"/>
                </a:solidFill>
              </a:rPr>
              <a:t>Granulosa cell layer</a:t>
            </a:r>
            <a:r>
              <a:rPr lang="en-US" altLang="en-US"/>
              <a:t>: </a:t>
            </a:r>
            <a:endParaRPr lang="en-US" altLang="en-US" sz="2400"/>
          </a:p>
          <a:p>
            <a:pPr lvl="1"/>
            <a:r>
              <a:rPr lang="en-US" altLang="en-US"/>
              <a:t>Layer of stratified follicular epithelial cell lining antral cavity.</a:t>
            </a:r>
            <a:endParaRPr lang="en-US" altLang="en-US" sz="2000"/>
          </a:p>
          <a:p>
            <a:pPr lvl="1"/>
            <a:r>
              <a:rPr lang="en-US" altLang="en-US"/>
              <a:t>Cumulus oophorus: </a:t>
            </a:r>
            <a:endParaRPr lang="en-US" altLang="en-US" sz="2400"/>
          </a:p>
          <a:p>
            <a:pPr lvl="2"/>
            <a:r>
              <a:rPr lang="en-US" altLang="en-US"/>
              <a:t>Collection of cells around corona radiata.</a:t>
            </a:r>
            <a:endParaRPr lang="en-US" altLang="en-US" sz="2000"/>
          </a:p>
          <a:p>
            <a:pPr lvl="2"/>
            <a:r>
              <a:rPr lang="en-US" altLang="en-US"/>
              <a:t>Play an important role in amino acid transportation, steroid biosynthesis and regulation of oocyte gene transcription.</a:t>
            </a:r>
            <a:endParaRPr lang="en-US" altLang="en-US" sz="2000"/>
          </a:p>
          <a:p>
            <a:pPr lvl="1"/>
            <a:endParaRPr lang="en-US" altLang="en-US" sz="2000"/>
          </a:p>
          <a:p>
            <a:pPr marL="0" indent="0">
              <a:buNone/>
            </a:pPr>
            <a:endParaRPr lang="en-US"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xmlns="" id="{29049DCA-812B-744E-A193-3BD9CF051078}"/>
              </a:ext>
            </a:extLst>
          </p:cNvPr>
          <p:cNvSpPr>
            <a:spLocks noGrp="1"/>
          </p:cNvSpPr>
          <p:nvPr>
            <p:ph idx="1"/>
          </p:nvPr>
        </p:nvSpPr>
        <p:spPr>
          <a:xfrm>
            <a:off x="2057400" y="914400"/>
            <a:ext cx="7772400" cy="4114800"/>
          </a:xfrm>
        </p:spPr>
        <p:txBody>
          <a:bodyPr/>
          <a:lstStyle/>
          <a:p>
            <a:pPr lvl="1">
              <a:buFont typeface="Monotype Sorts" pitchFamily="2" charset="2"/>
              <a:buChar char="l"/>
              <a:defRPr/>
            </a:pPr>
            <a:r>
              <a:rPr lang="en-US" altLang="en-US" b="1" i="1" dirty="0">
                <a:solidFill>
                  <a:srgbClr val="FF0000"/>
                </a:solidFill>
                <a:ea typeface="+mn-ea"/>
                <a:cs typeface="+mn-cs"/>
              </a:rPr>
              <a:t>Theca </a:t>
            </a:r>
            <a:r>
              <a:rPr lang="en-US" altLang="en-US" b="1" i="1" dirty="0" err="1">
                <a:solidFill>
                  <a:srgbClr val="FF0000"/>
                </a:solidFill>
                <a:ea typeface="+mn-ea"/>
                <a:cs typeface="+mn-cs"/>
              </a:rPr>
              <a:t>interna</a:t>
            </a:r>
            <a:r>
              <a:rPr lang="en-US" altLang="en-US" dirty="0">
                <a:ea typeface="ＭＳ Ｐゴシック" charset="0"/>
              </a:rPr>
              <a:t>: </a:t>
            </a:r>
            <a:endParaRPr lang="en-US" altLang="en-US" sz="2400" dirty="0">
              <a:ea typeface="ＭＳ Ｐゴシック" charset="0"/>
            </a:endParaRPr>
          </a:p>
          <a:p>
            <a:pPr lvl="2">
              <a:defRPr/>
            </a:pPr>
            <a:r>
              <a:rPr lang="en-US" altLang="en-US" dirty="0">
                <a:ea typeface="ＭＳ Ｐゴシック" charset="0"/>
              </a:rPr>
              <a:t>More cellular and vascular and less fibrous tissue.</a:t>
            </a:r>
            <a:endParaRPr lang="en-US" altLang="en-US" sz="2000" dirty="0">
              <a:ea typeface="ＭＳ Ｐゴシック" charset="0"/>
            </a:endParaRPr>
          </a:p>
          <a:p>
            <a:pPr lvl="2">
              <a:defRPr/>
            </a:pPr>
            <a:r>
              <a:rPr lang="en-US" altLang="en-US" dirty="0">
                <a:ea typeface="ＭＳ Ｐゴシック" charset="0"/>
              </a:rPr>
              <a:t>Secrets testosterone hormone which converted by granulosa cells to estradiol which in role converted by aromatase enzyme into estrogen.</a:t>
            </a:r>
            <a:endParaRPr lang="en-US" altLang="en-US" sz="2000" dirty="0">
              <a:ea typeface="ＭＳ Ｐゴシック" charset="0"/>
            </a:endParaRPr>
          </a:p>
          <a:p>
            <a:pPr lvl="1">
              <a:buFont typeface="Monotype Sorts" pitchFamily="2" charset="2"/>
              <a:buChar char="l"/>
              <a:defRPr/>
            </a:pPr>
            <a:r>
              <a:rPr lang="en-US" altLang="en-US" b="1" i="1" dirty="0">
                <a:solidFill>
                  <a:srgbClr val="FF0000"/>
                </a:solidFill>
                <a:ea typeface="+mn-ea"/>
                <a:cs typeface="+mn-cs"/>
              </a:rPr>
              <a:t>Theca externa</a:t>
            </a:r>
            <a:r>
              <a:rPr lang="en-US" altLang="en-US" dirty="0">
                <a:ea typeface="ＭＳ Ｐゴシック" charset="0"/>
              </a:rPr>
              <a:t>: </a:t>
            </a:r>
            <a:endParaRPr lang="en-US" altLang="en-US" sz="2400" dirty="0">
              <a:ea typeface="ＭＳ Ｐゴシック" charset="0"/>
            </a:endParaRPr>
          </a:p>
          <a:p>
            <a:pPr lvl="2">
              <a:defRPr/>
            </a:pPr>
            <a:r>
              <a:rPr lang="en-US" altLang="en-US" dirty="0">
                <a:ea typeface="ＭＳ Ｐゴシック" charset="0"/>
              </a:rPr>
              <a:t>Composed of high amount of fibrous tissue and low cellular and vascular.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Content Placeholder 3" descr="D:\Work\Reproduction\repro_15.jpg">
            <a:extLst>
              <a:ext uri="{FF2B5EF4-FFF2-40B4-BE49-F238E27FC236}">
                <a16:creationId xmlns:a16="http://schemas.microsoft.com/office/drawing/2014/main" xmlns="" id="{613FDC22-8F33-4E7D-8D60-15D1850B3BE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5670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xmlns="" id="{F45C6BAF-D9F3-4F27-9A11-A7AE2229B590}"/>
              </a:ext>
            </a:extLst>
          </p:cNvPr>
          <p:cNvSpPr>
            <a:spLocks noGrp="1" noChangeArrowheads="1"/>
          </p:cNvSpPr>
          <p:nvPr>
            <p:ph type="title"/>
          </p:nvPr>
        </p:nvSpPr>
        <p:spPr>
          <a:xfrm>
            <a:off x="2209800" y="457200"/>
            <a:ext cx="7772400" cy="914400"/>
          </a:xfrm>
        </p:spPr>
        <p:txBody>
          <a:bodyPr/>
          <a:lstStyle/>
          <a:p>
            <a:r>
              <a:rPr lang="en-US" altLang="en-US" b="1">
                <a:solidFill>
                  <a:srgbClr val="FF0000"/>
                </a:solidFill>
              </a:rPr>
              <a:t>PHYSIOLOGY OF SPERM</a:t>
            </a:r>
          </a:p>
        </p:txBody>
      </p:sp>
      <p:sp>
        <p:nvSpPr>
          <p:cNvPr id="3" name="Content Placeholder 2">
            <a:extLst>
              <a:ext uri="{FF2B5EF4-FFF2-40B4-BE49-F238E27FC236}">
                <a16:creationId xmlns:a16="http://schemas.microsoft.com/office/drawing/2014/main" xmlns="" id="{679C4E5A-68C0-8441-BC3B-C245A3B7CCB9}"/>
              </a:ext>
            </a:extLst>
          </p:cNvPr>
          <p:cNvSpPr>
            <a:spLocks noGrp="1"/>
          </p:cNvSpPr>
          <p:nvPr>
            <p:ph idx="1"/>
          </p:nvPr>
        </p:nvSpPr>
        <p:spPr>
          <a:xfrm>
            <a:off x="1752600" y="1447800"/>
            <a:ext cx="8763000" cy="5410200"/>
          </a:xfrm>
        </p:spPr>
        <p:txBody>
          <a:bodyPr/>
          <a:lstStyle/>
          <a:p>
            <a:pPr marL="0" indent="0">
              <a:buNone/>
              <a:defRPr/>
            </a:pPr>
            <a:r>
              <a:rPr lang="en-US" b="1" i="1" u="sng" dirty="0">
                <a:solidFill>
                  <a:srgbClr val="7030A0"/>
                </a:solidFill>
                <a:ea typeface="+mn-ea"/>
                <a:cs typeface="+mn-cs"/>
              </a:rPr>
              <a:t>I- SPERM CAPACITATION</a:t>
            </a:r>
          </a:p>
          <a:p>
            <a:pPr>
              <a:buFont typeface="Monotype Sorts" pitchFamily="2" charset="2"/>
              <a:buChar char="§"/>
              <a:defRPr/>
            </a:pPr>
            <a:r>
              <a:rPr lang="en-US" sz="2800" b="1" i="1" dirty="0">
                <a:solidFill>
                  <a:srgbClr val="00B0F0"/>
                </a:solidFill>
                <a:ea typeface="+mn-ea"/>
                <a:cs typeface="+mn-cs"/>
              </a:rPr>
              <a:t>Definition: </a:t>
            </a:r>
          </a:p>
          <a:p>
            <a:pPr marL="0" indent="0">
              <a:buNone/>
              <a:defRPr/>
            </a:pPr>
            <a:r>
              <a:rPr lang="en-US" sz="2800" dirty="0">
                <a:ea typeface="+mn-ea"/>
                <a:cs typeface="+mn-cs"/>
              </a:rPr>
              <a:t>It is the ability of the sperm to </a:t>
            </a:r>
            <a:r>
              <a:rPr lang="en-US" sz="2800" b="1" i="1" dirty="0">
                <a:solidFill>
                  <a:srgbClr val="FF0000"/>
                </a:solidFill>
                <a:ea typeface="+mn-ea"/>
                <a:cs typeface="+mn-cs"/>
              </a:rPr>
              <a:t>penetrate zona pellucida </a:t>
            </a:r>
            <a:r>
              <a:rPr lang="en-US" sz="2800" dirty="0">
                <a:ea typeface="+mn-ea"/>
                <a:cs typeface="+mn-cs"/>
              </a:rPr>
              <a:t>of follicle and fertilize the ovum due destruction of </a:t>
            </a:r>
            <a:r>
              <a:rPr lang="en-US" sz="2800" b="1" i="1" dirty="0">
                <a:solidFill>
                  <a:srgbClr val="FF0000"/>
                </a:solidFill>
                <a:ea typeface="+mn-ea"/>
                <a:cs typeface="+mn-cs"/>
              </a:rPr>
              <a:t>macromolecule called decapacitation factor.</a:t>
            </a:r>
          </a:p>
          <a:p>
            <a:pPr>
              <a:buFont typeface="Monotype Sorts" pitchFamily="2" charset="2"/>
              <a:buChar char="§"/>
              <a:defRPr/>
            </a:pPr>
            <a:r>
              <a:rPr lang="en-US" sz="2800" b="1" i="1" dirty="0">
                <a:solidFill>
                  <a:srgbClr val="00B0F0"/>
                </a:solidFill>
                <a:ea typeface="+mn-ea"/>
                <a:cs typeface="+mn-cs"/>
              </a:rPr>
              <a:t>Site: </a:t>
            </a:r>
          </a:p>
          <a:p>
            <a:pPr marL="0" indent="0">
              <a:buNone/>
              <a:defRPr/>
            </a:pPr>
            <a:r>
              <a:rPr lang="en-US" sz="2800" dirty="0">
                <a:ea typeface="+mn-ea"/>
                <a:cs typeface="+mn-cs"/>
              </a:rPr>
              <a:t>Female genitalia of mammals only.</a:t>
            </a:r>
          </a:p>
          <a:p>
            <a:pPr>
              <a:buFont typeface="Monotype Sorts" pitchFamily="2" charset="2"/>
              <a:buChar char="§"/>
              <a:defRPr/>
            </a:pPr>
            <a:r>
              <a:rPr lang="en-US" sz="2800" b="1" i="1" dirty="0">
                <a:solidFill>
                  <a:srgbClr val="00B0F0"/>
                </a:solidFill>
                <a:ea typeface="+mn-ea"/>
                <a:cs typeface="+mn-cs"/>
              </a:rPr>
              <a:t>Time: </a:t>
            </a:r>
          </a:p>
          <a:p>
            <a:pPr marL="0" indent="0">
              <a:buNone/>
              <a:defRPr/>
            </a:pPr>
            <a:r>
              <a:rPr lang="en-US" sz="2800" dirty="0">
                <a:ea typeface="+mn-ea"/>
                <a:cs typeface="+mn-cs"/>
              </a:rPr>
              <a:t>Few hours after semen deposition, during estrous phase due to due to high level of gonadotropins and estrogen hormone</a:t>
            </a:r>
            <a:r>
              <a:rPr lang="en-US" dirty="0">
                <a:ea typeface="+mn-ea"/>
                <a:cs typeface="+mn-cs"/>
              </a:rPr>
              <a:t>.</a:t>
            </a:r>
          </a:p>
          <a:p>
            <a:pPr>
              <a:buFont typeface="Monotype Sorts" pitchFamily="2" charset="2"/>
              <a:buChar char="§"/>
              <a:defRPr/>
            </a:pPr>
            <a:endParaRPr lang="en-US" dirty="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xmlns="" id="{6C0CE85A-53D3-4CD0-A8D4-D728F3D14FC5}"/>
              </a:ext>
            </a:extLst>
          </p:cNvPr>
          <p:cNvSpPr>
            <a:spLocks noGrp="1" noChangeArrowheads="1"/>
          </p:cNvSpPr>
          <p:nvPr>
            <p:ph type="title"/>
          </p:nvPr>
        </p:nvSpPr>
        <p:spPr/>
        <p:txBody>
          <a:bodyPr/>
          <a:lstStyle/>
          <a:p>
            <a:endParaRPr lang="en-US" altLang="en-US"/>
          </a:p>
        </p:txBody>
      </p:sp>
      <p:pic>
        <p:nvPicPr>
          <p:cNvPr id="70658" name="Content Placeholder 3" descr="c4e_follikelstadien.gif">
            <a:extLst>
              <a:ext uri="{FF2B5EF4-FFF2-40B4-BE49-F238E27FC236}">
                <a16:creationId xmlns:a16="http://schemas.microsoft.com/office/drawing/2014/main" xmlns="" id="{94951F92-292D-4824-8278-9AC9D0CA10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5" t="2016" r="-26228" b="2"/>
          <a:stretch>
            <a:fillRect/>
          </a:stretch>
        </p:blipFill>
        <p:spPr>
          <a:xfrm>
            <a:off x="1890714" y="0"/>
            <a:ext cx="10271125" cy="67246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87AAC02-F518-434B-975A-DA6D395A6B5C}"/>
              </a:ext>
            </a:extLst>
          </p:cNvPr>
          <p:cNvSpPr>
            <a:spLocks noGrp="1"/>
          </p:cNvSpPr>
          <p:nvPr>
            <p:ph idx="1"/>
          </p:nvPr>
        </p:nvSpPr>
        <p:spPr>
          <a:xfrm>
            <a:off x="1981200" y="533400"/>
            <a:ext cx="8153400" cy="6096000"/>
          </a:xfrm>
        </p:spPr>
        <p:txBody>
          <a:bodyPr/>
          <a:lstStyle/>
          <a:p>
            <a:pPr>
              <a:buFont typeface="Monotype Sorts" pitchFamily="2" charset="2"/>
              <a:buChar char="§"/>
              <a:defRPr/>
            </a:pPr>
            <a:r>
              <a:rPr lang="en-US" b="1" i="1" u="sng" dirty="0">
                <a:solidFill>
                  <a:srgbClr val="7030A0"/>
                </a:solidFill>
                <a:ea typeface="+mn-ea"/>
                <a:cs typeface="+mn-cs"/>
              </a:rPr>
              <a:t>Ovulation</a:t>
            </a:r>
            <a:r>
              <a:rPr lang="en-US" u="sng" dirty="0">
                <a:ea typeface="+mn-ea"/>
                <a:cs typeface="+mn-cs"/>
              </a:rPr>
              <a:t>:</a:t>
            </a:r>
            <a:endParaRPr lang="en-US" dirty="0">
              <a:ea typeface="+mn-ea"/>
              <a:cs typeface="+mn-cs"/>
            </a:endParaRPr>
          </a:p>
          <a:p>
            <a:pPr lvl="1">
              <a:buFont typeface="Monotype Sorts" pitchFamily="2" charset="2"/>
              <a:buChar char="l"/>
              <a:defRPr/>
            </a:pPr>
            <a:r>
              <a:rPr lang="en-US" b="1" i="1" dirty="0">
                <a:solidFill>
                  <a:srgbClr val="FF0000"/>
                </a:solidFill>
                <a:ea typeface="+mn-ea"/>
                <a:cs typeface="+mn-cs"/>
              </a:rPr>
              <a:t>Definition </a:t>
            </a:r>
          </a:p>
          <a:p>
            <a:pPr lvl="2">
              <a:defRPr/>
            </a:pPr>
            <a:r>
              <a:rPr lang="en-US" dirty="0">
                <a:ea typeface="ＭＳ Ｐゴシック" charset="0"/>
              </a:rPr>
              <a:t>It is rupture of graffian follicle and discharge the ovum with its corona radiata cells as well as follicular fluid into fallopian tube. </a:t>
            </a:r>
          </a:p>
          <a:p>
            <a:pPr lvl="2">
              <a:defRPr/>
            </a:pPr>
            <a:endParaRPr lang="en-US" sz="2000" dirty="0">
              <a:ea typeface="ＭＳ Ｐゴシック" charset="0"/>
            </a:endParaRPr>
          </a:p>
          <a:p>
            <a:pPr lvl="1">
              <a:buFont typeface="Monotype Sorts" pitchFamily="2" charset="2"/>
              <a:buChar char="l"/>
              <a:defRPr/>
            </a:pPr>
            <a:r>
              <a:rPr lang="en-US" b="1" i="1" dirty="0">
                <a:solidFill>
                  <a:srgbClr val="FF0000"/>
                </a:solidFill>
                <a:ea typeface="+mn-ea"/>
                <a:cs typeface="+mn-cs"/>
              </a:rPr>
              <a:t>Types of ovulation</a:t>
            </a:r>
          </a:p>
          <a:p>
            <a:pPr marL="0" indent="0">
              <a:buNone/>
              <a:defRPr/>
            </a:pPr>
            <a:r>
              <a:rPr lang="en-US" dirty="0">
                <a:ea typeface="+mn-ea"/>
                <a:cs typeface="+mn-cs"/>
              </a:rPr>
              <a:t>	A- Spontaneous</a:t>
            </a:r>
          </a:p>
          <a:p>
            <a:pPr marL="0" indent="0">
              <a:buNone/>
              <a:defRPr/>
            </a:pPr>
            <a:r>
              <a:rPr lang="en-US" dirty="0">
                <a:ea typeface="+mn-ea"/>
                <a:cs typeface="+mn-cs"/>
              </a:rPr>
              <a:t>	B- Induced</a:t>
            </a:r>
          </a:p>
          <a:p>
            <a:pPr marL="0" indent="0">
              <a:buNone/>
              <a:defRPr/>
            </a:pPr>
            <a:endParaRPr lang="en-US" dirty="0">
              <a:ea typeface="+mn-ea"/>
              <a:cs typeface="+mn-cs"/>
            </a:endParaRPr>
          </a:p>
          <a:p>
            <a:pPr marL="0" indent="0">
              <a:buNone/>
              <a:defRPr/>
            </a:pPr>
            <a:endParaRPr lang="en-US" dirty="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a:extLst>
              <a:ext uri="{FF2B5EF4-FFF2-40B4-BE49-F238E27FC236}">
                <a16:creationId xmlns:a16="http://schemas.microsoft.com/office/drawing/2014/main" xmlns="" id="{4BAE0D6A-FE12-4917-BCDE-4B082343B015}"/>
              </a:ext>
            </a:extLst>
          </p:cNvPr>
          <p:cNvSpPr>
            <a:spLocks noGrp="1" noChangeArrowheads="1"/>
          </p:cNvSpPr>
          <p:nvPr>
            <p:ph idx="1"/>
          </p:nvPr>
        </p:nvSpPr>
        <p:spPr>
          <a:xfrm>
            <a:off x="1981200" y="533400"/>
            <a:ext cx="8153400" cy="6096000"/>
          </a:xfrm>
        </p:spPr>
        <p:txBody>
          <a:bodyPr/>
          <a:lstStyle/>
          <a:p>
            <a:pPr lvl="1"/>
            <a:r>
              <a:rPr lang="en-US" altLang="en-US" b="1" i="1">
                <a:solidFill>
                  <a:srgbClr val="FF0000"/>
                </a:solidFill>
              </a:rPr>
              <a:t>Mechanism </a:t>
            </a:r>
          </a:p>
          <a:p>
            <a:pPr marL="0" indent="0">
              <a:buNone/>
            </a:pPr>
            <a:r>
              <a:rPr lang="en-US" altLang="en-US"/>
              <a:t> </a:t>
            </a:r>
            <a:r>
              <a:rPr lang="en-US" altLang="en-US" u="sng"/>
              <a:t>Spontaneous ovulation</a:t>
            </a:r>
          </a:p>
          <a:p>
            <a:pPr marL="0" indent="0">
              <a:buNone/>
            </a:pPr>
            <a:r>
              <a:rPr lang="en-US" altLang="en-US" sz="2800" b="1" i="1" u="sng">
                <a:solidFill>
                  <a:srgbClr val="00B0F0"/>
                </a:solidFill>
              </a:rPr>
              <a:t>Endosmotic theory</a:t>
            </a:r>
            <a:endParaRPr lang="en-US" altLang="en-US" sz="2800" b="1" i="1">
              <a:solidFill>
                <a:srgbClr val="00B0F0"/>
              </a:solidFill>
            </a:endParaRPr>
          </a:p>
          <a:p>
            <a:pPr marL="0" indent="0"/>
            <a:r>
              <a:rPr lang="en-US" altLang="en-US" sz="2800"/>
              <a:t>High level of estrogen leading to concentration of NaCL in antral fluid increasing osmotic pressure followed by exudation of fluid from surrounded tissue to antrum; this increasing intrafollicular pressure on follicular wall ending with rupture and ovulation.</a:t>
            </a:r>
          </a:p>
          <a:p>
            <a:pPr marL="0" indent="0"/>
            <a:r>
              <a:rPr lang="en-US" altLang="en-US" sz="2800"/>
              <a:t> </a:t>
            </a:r>
          </a:p>
          <a:p>
            <a:pPr marL="0" indent="0">
              <a:buNone/>
            </a:pPr>
            <a:endParaRPr lang="en-US" altLang="en-US"/>
          </a:p>
          <a:p>
            <a:pPr marL="0" indent="0">
              <a:buNone/>
            </a:pP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9190AB-D9A1-674A-BD30-082DE7BD71DD}"/>
              </a:ext>
            </a:extLst>
          </p:cNvPr>
          <p:cNvSpPr>
            <a:spLocks noGrp="1"/>
          </p:cNvSpPr>
          <p:nvPr>
            <p:ph idx="1"/>
          </p:nvPr>
        </p:nvSpPr>
        <p:spPr>
          <a:xfrm>
            <a:off x="1981200" y="533400"/>
            <a:ext cx="8153400" cy="6096000"/>
          </a:xfrm>
        </p:spPr>
        <p:txBody>
          <a:bodyPr/>
          <a:lstStyle/>
          <a:p>
            <a:pPr marL="0" indent="0">
              <a:buNone/>
              <a:defRPr/>
            </a:pPr>
            <a:r>
              <a:rPr lang="en-US" sz="2800" b="1" i="1" u="sng" dirty="0">
                <a:solidFill>
                  <a:srgbClr val="00B0F0"/>
                </a:solidFill>
                <a:ea typeface="+mn-ea"/>
                <a:cs typeface="+mn-cs"/>
              </a:rPr>
              <a:t>Hormonal theory</a:t>
            </a:r>
          </a:p>
          <a:p>
            <a:pPr>
              <a:buFont typeface="Monotype Sorts" pitchFamily="2" charset="2"/>
              <a:buChar char="§"/>
              <a:defRPr/>
            </a:pPr>
            <a:r>
              <a:rPr lang="en-US" sz="2800" b="1" i="1" u="sng" dirty="0">
                <a:solidFill>
                  <a:srgbClr val="FF0000"/>
                </a:solidFill>
                <a:ea typeface="+mn-ea"/>
                <a:cs typeface="+mn-cs"/>
              </a:rPr>
              <a:t>LH surge</a:t>
            </a:r>
            <a:r>
              <a:rPr lang="en-US" sz="2800" b="1" i="1" dirty="0">
                <a:solidFill>
                  <a:srgbClr val="FF0000"/>
                </a:solidFill>
                <a:ea typeface="+mn-ea"/>
                <a:cs typeface="+mn-cs"/>
              </a:rPr>
              <a:t>:</a:t>
            </a:r>
            <a:r>
              <a:rPr lang="en-US" dirty="0">
                <a:ea typeface="+mn-ea"/>
                <a:cs typeface="+mn-cs"/>
              </a:rPr>
              <a:t> </a:t>
            </a:r>
            <a:endParaRPr lang="en-US" sz="2800" dirty="0">
              <a:ea typeface="+mn-ea"/>
              <a:cs typeface="+mn-cs"/>
            </a:endParaRPr>
          </a:p>
          <a:p>
            <a:pPr lvl="1">
              <a:buFont typeface="Monotype Sorts" pitchFamily="2" charset="2"/>
              <a:buChar char="l"/>
              <a:defRPr/>
            </a:pPr>
            <a:r>
              <a:rPr lang="en-US" dirty="0">
                <a:ea typeface="ＭＳ Ｐゴシック" charset="0"/>
              </a:rPr>
              <a:t>LH stimulates release estrogen hormone which causing hyperemia and vasodilatation and exudation of plasma from blood to antral fluid increasing intrafollicular pressure ending with rupture and ovulation.</a:t>
            </a:r>
            <a:endParaRPr lang="en-US" sz="2400" dirty="0">
              <a:ea typeface="ＭＳ Ｐゴシック" charset="0"/>
            </a:endParaRPr>
          </a:p>
          <a:p>
            <a:pPr lvl="1">
              <a:buFont typeface="Monotype Sorts" pitchFamily="2" charset="2"/>
              <a:buChar char="l"/>
              <a:defRPr/>
            </a:pPr>
            <a:r>
              <a:rPr lang="en-US" dirty="0">
                <a:ea typeface="ＭＳ Ｐゴシック" charset="0"/>
              </a:rPr>
              <a:t>LH enhances collagenase found in follicular fluid, these proteolytic enzymes have following action:</a:t>
            </a:r>
            <a:endParaRPr lang="en-US" sz="2400" dirty="0">
              <a:ea typeface="ＭＳ Ｐゴシック" charset="0"/>
            </a:endParaRPr>
          </a:p>
          <a:p>
            <a:pPr lvl="2">
              <a:defRPr/>
            </a:pPr>
            <a:r>
              <a:rPr lang="en-US" dirty="0">
                <a:ea typeface="ＭＳ Ｐゴシック" charset="0"/>
              </a:rPr>
              <a:t>Loosen cumulus oophorus from membrane granulosa.</a:t>
            </a:r>
            <a:endParaRPr lang="en-US" sz="2000" dirty="0">
              <a:ea typeface="ＭＳ Ｐゴシック" charset="0"/>
            </a:endParaRPr>
          </a:p>
          <a:p>
            <a:pPr lvl="2">
              <a:defRPr/>
            </a:pPr>
            <a:r>
              <a:rPr lang="en-US" dirty="0">
                <a:ea typeface="ＭＳ Ｐゴシック" charset="0"/>
              </a:rPr>
              <a:t>Lysis of CT in theca externa.</a:t>
            </a:r>
            <a:endParaRPr lang="en-US" sz="2000" dirty="0">
              <a:ea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a:extLst>
              <a:ext uri="{FF2B5EF4-FFF2-40B4-BE49-F238E27FC236}">
                <a16:creationId xmlns:a16="http://schemas.microsoft.com/office/drawing/2014/main" xmlns="" id="{719F2047-7B68-4385-B6FA-C0AEDA75FBAE}"/>
              </a:ext>
            </a:extLst>
          </p:cNvPr>
          <p:cNvSpPr>
            <a:spLocks noGrp="1" noChangeArrowheads="1"/>
          </p:cNvSpPr>
          <p:nvPr>
            <p:ph idx="1"/>
          </p:nvPr>
        </p:nvSpPr>
        <p:spPr>
          <a:xfrm>
            <a:off x="1676400" y="838200"/>
            <a:ext cx="8763000" cy="5715000"/>
          </a:xfrm>
        </p:spPr>
        <p:txBody>
          <a:bodyPr/>
          <a:lstStyle/>
          <a:p>
            <a:pPr lvl="1"/>
            <a:r>
              <a:rPr lang="en-US" altLang="en-US"/>
              <a:t>LH causes contraction of SMF present in theca externa leading to its shrinkage, rupture and ovulation.</a:t>
            </a:r>
          </a:p>
          <a:p>
            <a:r>
              <a:rPr lang="en-US" altLang="en-US" sz="2800" b="1" i="1" u="sng">
                <a:solidFill>
                  <a:srgbClr val="FF0000"/>
                </a:solidFill>
              </a:rPr>
              <a:t>Prostaglandin</a:t>
            </a:r>
            <a:r>
              <a:rPr lang="en-US" altLang="en-US"/>
              <a:t>: </a:t>
            </a:r>
            <a:endParaRPr lang="en-US" altLang="en-US" sz="2800"/>
          </a:p>
          <a:p>
            <a:r>
              <a:rPr lang="en-US" altLang="en-US" sz="2800" b="1" i="1" u="sng">
                <a:solidFill>
                  <a:srgbClr val="FF0000"/>
                </a:solidFill>
              </a:rPr>
              <a:t>Oxytocin hormone:  </a:t>
            </a:r>
          </a:p>
          <a:p>
            <a:r>
              <a:rPr lang="en-US" altLang="en-US" sz="2800" b="1" i="1" u="sng">
                <a:solidFill>
                  <a:srgbClr val="FF0000"/>
                </a:solidFill>
              </a:rPr>
              <a:t>Bradikinin</a:t>
            </a:r>
          </a:p>
          <a:p>
            <a:pPr lvl="1"/>
            <a:r>
              <a:rPr lang="en-US" altLang="en-US"/>
              <a:t>It is local hormone found in follicular fluid of bovine, woman and rabbit at ovulation.</a:t>
            </a:r>
            <a:endParaRPr lang="en-US" altLang="en-US" sz="2400"/>
          </a:p>
          <a:p>
            <a:pPr lvl="1"/>
            <a:r>
              <a:rPr lang="en-US" altLang="en-US"/>
              <a:t>It is found in inactive form, it activated by fallopian tube secretion result in relaxation of SMF in fallopian tube creating negative pressure helps in suction and release of ovum from its corona radiate.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Content Placeholder 2">
            <a:extLst>
              <a:ext uri="{FF2B5EF4-FFF2-40B4-BE49-F238E27FC236}">
                <a16:creationId xmlns:a16="http://schemas.microsoft.com/office/drawing/2014/main" xmlns="" id="{63E411C2-D90A-41E7-9773-938A760BFB3F}"/>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4700" y="520700"/>
            <a:ext cx="8140700" cy="60325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2E016E-FC9B-AB4C-AB7A-7F5BB2244A0B}"/>
              </a:ext>
            </a:extLst>
          </p:cNvPr>
          <p:cNvSpPr>
            <a:spLocks noGrp="1"/>
          </p:cNvSpPr>
          <p:nvPr>
            <p:ph idx="1"/>
          </p:nvPr>
        </p:nvSpPr>
        <p:spPr>
          <a:xfrm>
            <a:off x="1752600" y="-33338"/>
            <a:ext cx="8610600" cy="5791201"/>
          </a:xfrm>
        </p:spPr>
        <p:txBody>
          <a:bodyPr/>
          <a:lstStyle/>
          <a:p>
            <a:pPr marL="0" indent="0">
              <a:buNone/>
              <a:defRPr/>
            </a:pPr>
            <a:r>
              <a:rPr lang="en-US" u="sng" dirty="0">
                <a:ea typeface="+mn-ea"/>
                <a:cs typeface="+mn-cs"/>
              </a:rPr>
              <a:t>Hormonal changes</a:t>
            </a:r>
          </a:p>
          <a:p>
            <a:pPr>
              <a:buFont typeface="Monotype Sorts" pitchFamily="2" charset="2"/>
              <a:buChar char="§"/>
              <a:defRPr/>
            </a:pPr>
            <a:r>
              <a:rPr lang="en-US" sz="2800" dirty="0">
                <a:ea typeface="+mn-ea"/>
                <a:cs typeface="+mn-cs"/>
              </a:rPr>
              <a:t>Estrogen increase as G. follicle increase.</a:t>
            </a:r>
          </a:p>
          <a:p>
            <a:pPr>
              <a:buFont typeface="Monotype Sorts" pitchFamily="2" charset="2"/>
              <a:buChar char="§"/>
              <a:defRPr/>
            </a:pPr>
            <a:r>
              <a:rPr lang="en-US" sz="2800" dirty="0">
                <a:ea typeface="+mn-ea"/>
                <a:cs typeface="+mn-cs"/>
              </a:rPr>
              <a:t>LH level increase (LH surge)</a:t>
            </a:r>
          </a:p>
          <a:p>
            <a:pPr marL="0" indent="0">
              <a:buNone/>
              <a:defRPr/>
            </a:pPr>
            <a:r>
              <a:rPr lang="en-US" b="1" i="1" dirty="0">
                <a:solidFill>
                  <a:srgbClr val="7030A0"/>
                </a:solidFill>
                <a:ea typeface="+mn-ea"/>
                <a:cs typeface="+mn-cs"/>
              </a:rPr>
              <a:t>3- Metestrus phase</a:t>
            </a:r>
          </a:p>
          <a:p>
            <a:pPr>
              <a:buFont typeface="Monotype Sorts" pitchFamily="2" charset="2"/>
              <a:buChar char="§"/>
              <a:defRPr/>
            </a:pPr>
            <a:r>
              <a:rPr lang="en-US" u="sng" dirty="0">
                <a:ea typeface="+mn-ea"/>
                <a:cs typeface="+mn-cs"/>
              </a:rPr>
              <a:t>Ovarian changes</a:t>
            </a:r>
            <a:endParaRPr lang="en-US" sz="2800" dirty="0">
              <a:ea typeface="+mn-ea"/>
              <a:cs typeface="+mn-cs"/>
            </a:endParaRPr>
          </a:p>
          <a:p>
            <a:pPr>
              <a:buFont typeface="Monotype Sorts" pitchFamily="2" charset="2"/>
              <a:buChar char="§"/>
              <a:defRPr/>
            </a:pPr>
            <a:r>
              <a:rPr lang="en-US" sz="2800" dirty="0">
                <a:ea typeface="+mn-ea"/>
                <a:cs typeface="+mn-cs"/>
              </a:rPr>
              <a:t>Site of ovulation or follicular cavity filled with blood forming corpus haemorrhagicum,</a:t>
            </a:r>
          </a:p>
          <a:p>
            <a:pPr>
              <a:buFont typeface="Monotype Sorts" pitchFamily="2" charset="2"/>
              <a:buChar char="§"/>
              <a:defRPr/>
            </a:pPr>
            <a:r>
              <a:rPr lang="en-US" sz="2800" dirty="0">
                <a:ea typeface="+mn-ea"/>
                <a:cs typeface="+mn-cs"/>
              </a:rPr>
              <a:t>In cow and buffalo ovulation takes place during early Metestrus, </a:t>
            </a:r>
            <a:r>
              <a:rPr lang="en-US" sz="2800" b="1" i="1" u="sng" dirty="0">
                <a:solidFill>
                  <a:srgbClr val="FF0000"/>
                </a:solidFill>
                <a:ea typeface="+mn-ea"/>
                <a:cs typeface="+mn-cs"/>
              </a:rPr>
              <a:t>post-estral bleeding</a:t>
            </a:r>
            <a:r>
              <a:rPr lang="en-US" sz="2800" b="1" dirty="0">
                <a:solidFill>
                  <a:srgbClr val="FF0000"/>
                </a:solidFill>
                <a:ea typeface="+mn-ea"/>
                <a:cs typeface="+mn-cs"/>
              </a:rPr>
              <a:t> or </a:t>
            </a:r>
            <a:r>
              <a:rPr lang="en-US" sz="2800" b="1" i="1" u="sng" dirty="0">
                <a:solidFill>
                  <a:srgbClr val="FF0000"/>
                </a:solidFill>
                <a:ea typeface="+mn-ea"/>
                <a:cs typeface="+mn-cs"/>
              </a:rPr>
              <a:t>metrorrhagia</a:t>
            </a:r>
            <a:r>
              <a:rPr lang="en-US" sz="2800" dirty="0">
                <a:ea typeface="+mn-ea"/>
                <a:cs typeface="+mn-cs"/>
              </a:rPr>
              <a:t>.</a:t>
            </a:r>
          </a:p>
          <a:p>
            <a:pPr>
              <a:buFont typeface="Monotype Sorts" pitchFamily="2" charset="2"/>
              <a:buChar char="§"/>
              <a:defRPr/>
            </a:pPr>
            <a:r>
              <a:rPr lang="en-US" sz="2800" u="sng" dirty="0">
                <a:ea typeface="+mn-ea"/>
                <a:cs typeface="+mn-cs"/>
              </a:rPr>
              <a:t>Hormonal changes</a:t>
            </a:r>
            <a:endParaRPr lang="en-US" sz="2800" dirty="0">
              <a:ea typeface="+mn-ea"/>
              <a:cs typeface="+mn-cs"/>
            </a:endParaRPr>
          </a:p>
          <a:p>
            <a:pPr>
              <a:buFont typeface="Monotype Sorts" pitchFamily="2" charset="2"/>
              <a:buChar char="§"/>
              <a:defRPr/>
            </a:pPr>
            <a:r>
              <a:rPr lang="en-US" sz="2800" dirty="0">
                <a:ea typeface="+mn-ea"/>
                <a:cs typeface="+mn-cs"/>
              </a:rPr>
              <a:t>levels of LH and estrogen hormones decline.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204A51-6D3C-424E-8A1B-40467E10F369}"/>
              </a:ext>
            </a:extLst>
          </p:cNvPr>
          <p:cNvSpPr>
            <a:spLocks noGrp="1"/>
          </p:cNvSpPr>
          <p:nvPr>
            <p:ph idx="1"/>
          </p:nvPr>
        </p:nvSpPr>
        <p:spPr>
          <a:xfrm>
            <a:off x="1752600" y="-33338"/>
            <a:ext cx="8610600" cy="5791201"/>
          </a:xfrm>
        </p:spPr>
        <p:txBody>
          <a:bodyPr/>
          <a:lstStyle/>
          <a:p>
            <a:pPr marL="0" indent="0">
              <a:buNone/>
              <a:defRPr/>
            </a:pPr>
            <a:r>
              <a:rPr lang="en-US" b="1" i="1" dirty="0">
                <a:solidFill>
                  <a:srgbClr val="7030A0"/>
                </a:solidFill>
                <a:ea typeface="+mn-ea"/>
                <a:cs typeface="+mn-cs"/>
              </a:rPr>
              <a:t>4- </a:t>
            </a:r>
            <a:r>
              <a:rPr lang="en-US" b="1" i="1" dirty="0" err="1">
                <a:solidFill>
                  <a:srgbClr val="7030A0"/>
                </a:solidFill>
                <a:ea typeface="+mn-ea"/>
                <a:cs typeface="+mn-cs"/>
              </a:rPr>
              <a:t>Dietestrus</a:t>
            </a:r>
            <a:r>
              <a:rPr lang="en-US" b="1" i="1" dirty="0">
                <a:solidFill>
                  <a:srgbClr val="7030A0"/>
                </a:solidFill>
                <a:ea typeface="+mn-ea"/>
                <a:cs typeface="+mn-cs"/>
              </a:rPr>
              <a:t> phase</a:t>
            </a:r>
          </a:p>
          <a:p>
            <a:pPr>
              <a:buFont typeface="Monotype Sorts" pitchFamily="2" charset="2"/>
              <a:buChar char="§"/>
              <a:defRPr/>
            </a:pPr>
            <a:r>
              <a:rPr lang="en-US" u="sng" dirty="0">
                <a:ea typeface="+mn-ea"/>
                <a:cs typeface="+mn-cs"/>
              </a:rPr>
              <a:t>Ovarian changes</a:t>
            </a:r>
            <a:endParaRPr lang="en-US" sz="2800" dirty="0">
              <a:ea typeface="+mn-ea"/>
              <a:cs typeface="+mn-cs"/>
            </a:endParaRPr>
          </a:p>
          <a:p>
            <a:pPr>
              <a:buFont typeface="Monotype Sorts" pitchFamily="2" charset="2"/>
              <a:buChar char="§"/>
              <a:defRPr/>
            </a:pPr>
            <a:r>
              <a:rPr lang="en-US" sz="2800" dirty="0">
                <a:ea typeface="+mn-ea"/>
                <a:cs typeface="+mn-cs"/>
              </a:rPr>
              <a:t>Hyperplasia and hypertrophy of granulosa and theca cells which filled with yellow lipid inclusions called lutein cells (CL).</a:t>
            </a:r>
          </a:p>
          <a:p>
            <a:pPr>
              <a:buFont typeface="Monotype Sorts" pitchFamily="2" charset="2"/>
              <a:buChar char="§"/>
              <a:defRPr/>
            </a:pPr>
            <a:r>
              <a:rPr lang="en-US" sz="2800" dirty="0">
                <a:ea typeface="+mn-ea"/>
                <a:cs typeface="+mn-cs"/>
              </a:rPr>
              <a:t>Lutein cells invaded by network of capillaries start to produce progesterone hormone.</a:t>
            </a:r>
          </a:p>
          <a:p>
            <a:pPr>
              <a:buFont typeface="Monotype Sorts" pitchFamily="2" charset="2"/>
              <a:buChar char="§"/>
              <a:defRPr/>
            </a:pPr>
            <a:endParaRPr lang="en-US" sz="2800" dirty="0">
              <a:ea typeface="+mn-ea"/>
              <a:cs typeface="+mn-cs"/>
            </a:endParaRPr>
          </a:p>
          <a:p>
            <a:pPr>
              <a:buFont typeface="Monotype Sorts" pitchFamily="2" charset="2"/>
              <a:buChar char="§"/>
              <a:defRPr/>
            </a:pPr>
            <a:r>
              <a:rPr lang="en-US" u="sng" dirty="0">
                <a:ea typeface="+mn-ea"/>
                <a:cs typeface="+mn-cs"/>
              </a:rPr>
              <a:t>Hormonal changes</a:t>
            </a:r>
            <a:endParaRPr lang="en-US" sz="2800" dirty="0">
              <a:ea typeface="+mn-ea"/>
              <a:cs typeface="+mn-cs"/>
            </a:endParaRPr>
          </a:p>
          <a:p>
            <a:pPr>
              <a:buFont typeface="Monotype Sorts" pitchFamily="2" charset="2"/>
              <a:buChar char="§"/>
              <a:defRPr/>
            </a:pPr>
            <a:r>
              <a:rPr lang="en-US" dirty="0">
                <a:ea typeface="+mn-ea"/>
                <a:cs typeface="+mn-cs"/>
              </a:rPr>
              <a:t>levels of Progesterone H. increase</a:t>
            </a:r>
          </a:p>
          <a:p>
            <a:pPr>
              <a:buFont typeface="Monotype Sorts" pitchFamily="2" charset="2"/>
              <a:buChar char="§"/>
              <a:defRPr/>
            </a:pPr>
            <a:r>
              <a:rPr lang="en-US" dirty="0">
                <a:ea typeface="+mn-ea"/>
                <a:cs typeface="+mn-cs"/>
              </a:rPr>
              <a:t>FSH gradually increase.</a:t>
            </a:r>
            <a:endParaRPr lang="en-US" sz="2800" dirty="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a:extLst>
              <a:ext uri="{FF2B5EF4-FFF2-40B4-BE49-F238E27FC236}">
                <a16:creationId xmlns:a16="http://schemas.microsoft.com/office/drawing/2014/main" xmlns="" id="{46729BEE-BB51-4E13-B41C-C17FE01AA030}"/>
              </a:ext>
            </a:extLst>
          </p:cNvPr>
          <p:cNvSpPr>
            <a:spLocks noGrp="1" noChangeArrowheads="1"/>
          </p:cNvSpPr>
          <p:nvPr>
            <p:ph idx="1"/>
          </p:nvPr>
        </p:nvSpPr>
        <p:spPr>
          <a:xfrm>
            <a:off x="1676400" y="228600"/>
            <a:ext cx="8610600" cy="5791200"/>
          </a:xfrm>
        </p:spPr>
        <p:txBody>
          <a:bodyPr/>
          <a:lstStyle/>
          <a:p>
            <a:r>
              <a:rPr lang="en-US" altLang="en-US" b="1" i="1" u="sng">
                <a:solidFill>
                  <a:srgbClr val="7030A0"/>
                </a:solidFill>
              </a:rPr>
              <a:t>LUTEOLYSIS</a:t>
            </a:r>
          </a:p>
          <a:p>
            <a:r>
              <a:rPr lang="en-US" altLang="en-US" sz="2800"/>
              <a:t>It is involution or regression of CL of estrous cycle or pregnancy after parturition. Involution caused by:</a:t>
            </a:r>
          </a:p>
          <a:p>
            <a:pPr lvl="3"/>
            <a:r>
              <a:rPr lang="en-US" altLang="en-US" sz="2400" b="1" i="1">
                <a:solidFill>
                  <a:srgbClr val="FF0000"/>
                </a:solidFill>
              </a:rPr>
              <a:t>Oxytocin hormone </a:t>
            </a:r>
          </a:p>
          <a:p>
            <a:pPr lvl="4"/>
            <a:r>
              <a:rPr lang="en-US" altLang="en-US" sz="2400"/>
              <a:t>It causes degenerative changes in CL.</a:t>
            </a:r>
          </a:p>
          <a:p>
            <a:pPr lvl="4"/>
            <a:r>
              <a:rPr lang="en-US" altLang="en-US" sz="2400"/>
              <a:t>Stimulates release thyroid stimulating hormone (TSH) which stimulates vasoconstriction of luteal blood vessels.</a:t>
            </a:r>
          </a:p>
          <a:p>
            <a:pPr lvl="4"/>
            <a:r>
              <a:rPr lang="en-US" altLang="en-US" sz="2400"/>
              <a:t>Enhances formation of CT in CL.</a:t>
            </a:r>
          </a:p>
          <a:p>
            <a:pPr lvl="3"/>
            <a:r>
              <a:rPr lang="en-US" altLang="en-US" sz="2400" b="1" i="1">
                <a:solidFill>
                  <a:srgbClr val="FF0000"/>
                </a:solidFill>
              </a:rPr>
              <a:t>Prostaglandin (PGF2α)</a:t>
            </a:r>
          </a:p>
          <a:p>
            <a:pPr lvl="4"/>
            <a:r>
              <a:rPr lang="en-US" altLang="en-US" sz="2400"/>
              <a:t>It is local hormone secreted by uterus under control of parasympathetic nervous system.</a:t>
            </a:r>
          </a:p>
          <a:p>
            <a:pPr lvl="4"/>
            <a:r>
              <a:rPr lang="en-US" altLang="en-US" sz="2400"/>
              <a:t>It leading to degeneration of luteal cells and decline of CL.</a:t>
            </a:r>
          </a:p>
          <a:p>
            <a:endParaRPr lang="en-US"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xmlns="" id="{72F5E901-CB9E-47D9-BC5B-C50A79733FDF}"/>
              </a:ext>
            </a:extLst>
          </p:cNvPr>
          <p:cNvSpPr>
            <a:spLocks noGrp="1" noChangeArrowheads="1"/>
          </p:cNvSpPr>
          <p:nvPr>
            <p:ph type="title"/>
          </p:nvPr>
        </p:nvSpPr>
        <p:spPr/>
        <p:txBody>
          <a:bodyPr/>
          <a:lstStyle/>
          <a:p>
            <a:r>
              <a:rPr lang="en-US" altLang="en-US"/>
              <a:t>HORMONES CONTROL FEMALE REPRODUCTION</a:t>
            </a:r>
          </a:p>
        </p:txBody>
      </p:sp>
      <p:sp>
        <p:nvSpPr>
          <p:cNvPr id="79874" name="Content Placeholder 2">
            <a:extLst>
              <a:ext uri="{FF2B5EF4-FFF2-40B4-BE49-F238E27FC236}">
                <a16:creationId xmlns:a16="http://schemas.microsoft.com/office/drawing/2014/main" xmlns="" id="{F9F5FB88-3A28-43FA-BB57-96F0E290D31A}"/>
              </a:ext>
            </a:extLst>
          </p:cNvPr>
          <p:cNvSpPr>
            <a:spLocks noGrp="1" noChangeArrowheads="1"/>
          </p:cNvSpPr>
          <p:nvPr>
            <p:ph idx="1"/>
          </p:nvPr>
        </p:nvSpPr>
        <p:spPr/>
        <p:txBody>
          <a:bodyPr/>
          <a:lstStyle/>
          <a:p>
            <a:pPr marL="0" indent="0">
              <a:buNone/>
            </a:pPr>
            <a:r>
              <a:rPr lang="en-US" altLang="en-US" b="1" i="1">
                <a:solidFill>
                  <a:srgbClr val="7030A0"/>
                </a:solidFill>
              </a:rPr>
              <a:t>1- Pituitary GnH</a:t>
            </a:r>
          </a:p>
          <a:p>
            <a:pPr marL="0" indent="0">
              <a:buNone/>
            </a:pPr>
            <a:r>
              <a:rPr lang="en-US" altLang="en-US" b="1" i="1">
                <a:solidFill>
                  <a:srgbClr val="7030A0"/>
                </a:solidFill>
              </a:rPr>
              <a:t>2- Placental GnH:</a:t>
            </a:r>
          </a:p>
          <a:p>
            <a:pPr lvl="3"/>
            <a:r>
              <a:rPr lang="en-US" altLang="en-US" sz="2800"/>
              <a:t>PMS</a:t>
            </a:r>
          </a:p>
          <a:p>
            <a:pPr lvl="4"/>
            <a:r>
              <a:rPr lang="en-US" altLang="en-US"/>
              <a:t>  </a:t>
            </a:r>
            <a:r>
              <a:rPr lang="en-US" altLang="en-US" sz="2400"/>
              <a:t>From endometrial cup</a:t>
            </a:r>
          </a:p>
          <a:p>
            <a:pPr lvl="4"/>
            <a:r>
              <a:rPr lang="en-US" altLang="en-US" sz="2400"/>
              <a:t>   Appear in blood at 40th – 140th days of pregnancy and reaches its peak at 60th – 110th days of pregnancy.</a:t>
            </a:r>
          </a:p>
          <a:p>
            <a:pPr lvl="4"/>
            <a:r>
              <a:rPr lang="en-US" altLang="en-US" sz="2400"/>
              <a:t>It is mainly FSH like action and has traces of LH like action.</a:t>
            </a:r>
          </a:p>
          <a:p>
            <a:pPr marL="0" indent="0"/>
            <a:r>
              <a:rPr lang="en-US" altLang="en-US"/>
              <a:t> </a:t>
            </a:r>
            <a:endParaRPr lang="en-US" altLang="en-US" sz="2800"/>
          </a:p>
          <a:p>
            <a:pPr lvl="4"/>
            <a:endParaRPr lang="en-US" altLang="en-US" sz="2400"/>
          </a:p>
          <a:p>
            <a:pPr marL="0" indent="0">
              <a:buNone/>
            </a:pP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xmlns="" id="{279D5487-B732-8F4D-81A3-58603AFCA6DC}"/>
              </a:ext>
            </a:extLst>
          </p:cNvPr>
          <p:cNvSpPr>
            <a:spLocks noGrp="1"/>
          </p:cNvSpPr>
          <p:nvPr>
            <p:ph idx="1"/>
          </p:nvPr>
        </p:nvSpPr>
        <p:spPr>
          <a:xfrm>
            <a:off x="1676400" y="685800"/>
            <a:ext cx="8839200" cy="5867400"/>
          </a:xfrm>
        </p:spPr>
        <p:txBody>
          <a:bodyPr/>
          <a:lstStyle/>
          <a:p>
            <a:pPr>
              <a:buFont typeface="Monotype Sorts" pitchFamily="2" charset="2"/>
              <a:buChar char="§"/>
              <a:defRPr/>
            </a:pPr>
            <a:r>
              <a:rPr lang="en-US" altLang="en-US" sz="2800" b="1" i="1" dirty="0">
                <a:solidFill>
                  <a:srgbClr val="00B0F0"/>
                </a:solidFill>
                <a:ea typeface="+mn-ea"/>
                <a:cs typeface="+mn-cs"/>
              </a:rPr>
              <a:t>Mechanism: </a:t>
            </a:r>
          </a:p>
          <a:p>
            <a:pPr marL="0" indent="0">
              <a:buNone/>
              <a:defRPr/>
            </a:pPr>
            <a:r>
              <a:rPr lang="en-US" altLang="en-US" sz="2800" dirty="0">
                <a:ea typeface="+mn-ea"/>
                <a:cs typeface="+mn-cs"/>
              </a:rPr>
              <a:t>- Testicular sperm is exposed to decapacitation factor found in seminal plasma and originated from vesicular gland and epididymis.</a:t>
            </a:r>
          </a:p>
          <a:p>
            <a:pPr marL="0" indent="0">
              <a:buNone/>
              <a:defRPr/>
            </a:pPr>
            <a:r>
              <a:rPr lang="en-US" altLang="en-US" sz="2800" dirty="0">
                <a:ea typeface="+mn-ea"/>
                <a:cs typeface="+mn-cs"/>
              </a:rPr>
              <a:t>- Decapacitation factor is macromolecule of glycoprotein stable at heat 65</a:t>
            </a:r>
            <a:r>
              <a:rPr lang="en-US" altLang="en-US" sz="2800" baseline="30000" dirty="0">
                <a:ea typeface="+mn-ea"/>
                <a:cs typeface="+mn-cs"/>
              </a:rPr>
              <a:t>O</a:t>
            </a:r>
            <a:r>
              <a:rPr lang="en-US" altLang="en-US" sz="2800" dirty="0">
                <a:ea typeface="+mn-ea"/>
                <a:cs typeface="+mn-cs"/>
              </a:rPr>
              <a:t> C/30 min or precipitated by 50% ethyl.</a:t>
            </a:r>
          </a:p>
          <a:p>
            <a:pPr marL="0" indent="0">
              <a:buNone/>
              <a:defRPr/>
            </a:pPr>
            <a:r>
              <a:rPr lang="en-US" altLang="en-US" sz="2800" dirty="0">
                <a:ea typeface="+mn-ea"/>
                <a:cs typeface="+mn-cs"/>
              </a:rPr>
              <a:t>- Female uterus secrets </a:t>
            </a:r>
            <a:r>
              <a:rPr lang="en-US" altLang="en-US" sz="2800" b="1" i="1" dirty="0">
                <a:solidFill>
                  <a:srgbClr val="FF0000"/>
                </a:solidFill>
                <a:ea typeface="+mn-ea"/>
                <a:cs typeface="+mn-cs"/>
              </a:rPr>
              <a:t>capacitation promoting factors </a:t>
            </a:r>
            <a:r>
              <a:rPr lang="en-US" altLang="en-US" sz="2800" dirty="0">
                <a:ea typeface="+mn-ea"/>
                <a:cs typeface="+mn-cs"/>
              </a:rPr>
              <a:t>such as steroid binding albumin, lipoprotein, proteolytic and glycolytic enzymes.</a:t>
            </a:r>
          </a:p>
          <a:p>
            <a:pPr marL="0" indent="0">
              <a:buNone/>
              <a:defRPr/>
            </a:pPr>
            <a:r>
              <a:rPr lang="en-US" altLang="en-US" sz="2800" dirty="0">
                <a:ea typeface="+mn-ea"/>
                <a:cs typeface="+mn-cs"/>
              </a:rPr>
              <a:t>- Capacitation promoting factors stimulate destabilization of cell membrane of sperm acrosomal head by increasing influx of Ca</a:t>
            </a:r>
            <a:r>
              <a:rPr lang="en-US" altLang="en-US" sz="2800" baseline="30000" dirty="0">
                <a:ea typeface="+mn-ea"/>
                <a:cs typeface="+mn-cs"/>
              </a:rPr>
              <a:t>++</a:t>
            </a:r>
            <a:r>
              <a:rPr lang="en-US" altLang="en-US" sz="2800" dirty="0">
                <a:ea typeface="+mn-ea"/>
                <a:cs typeface="+mn-cs"/>
              </a:rPr>
              <a:t> and increase intracellular </a:t>
            </a:r>
            <a:r>
              <a:rPr lang="en-US" altLang="en-US" sz="2800" dirty="0" err="1">
                <a:ea typeface="+mn-ea"/>
                <a:cs typeface="+mn-cs"/>
              </a:rPr>
              <a:t>cAMP</a:t>
            </a:r>
            <a:r>
              <a:rPr lang="en-US" altLang="en-US" sz="2800" dirty="0">
                <a:ea typeface="+mn-ea"/>
                <a:cs typeface="+mn-cs"/>
              </a:rPr>
              <a:t> increasing motility and capacitation.</a:t>
            </a:r>
          </a:p>
          <a:p>
            <a:pPr>
              <a:buFont typeface="Monotype Sorts" pitchFamily="2" charset="2"/>
              <a:buChar char="§"/>
              <a:defRPr/>
            </a:pPr>
            <a:endParaRPr lang="en-US" altLang="en-US" sz="2400" dirty="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40B8B3-E3BD-5E49-B922-A3E96B8CAC64}"/>
              </a:ext>
            </a:extLst>
          </p:cNvPr>
          <p:cNvSpPr>
            <a:spLocks noGrp="1"/>
          </p:cNvSpPr>
          <p:nvPr>
            <p:ph idx="1"/>
          </p:nvPr>
        </p:nvSpPr>
        <p:spPr>
          <a:xfrm>
            <a:off x="1981200" y="228600"/>
            <a:ext cx="7772400" cy="4114800"/>
          </a:xfrm>
        </p:spPr>
        <p:txBody>
          <a:bodyPr/>
          <a:lstStyle/>
          <a:p>
            <a:pPr lvl="3">
              <a:defRPr/>
            </a:pPr>
            <a:r>
              <a:rPr lang="en-US" sz="2800" dirty="0" err="1">
                <a:ea typeface="ＭＳ Ｐゴシック" charset="0"/>
              </a:rPr>
              <a:t>hCG</a:t>
            </a:r>
            <a:endParaRPr lang="en-US" sz="2800" dirty="0">
              <a:ea typeface="ＭＳ Ｐゴシック" charset="0"/>
            </a:endParaRPr>
          </a:p>
          <a:p>
            <a:pPr lvl="4">
              <a:defRPr/>
            </a:pPr>
            <a:r>
              <a:rPr lang="en-US" dirty="0">
                <a:ea typeface="ＭＳ Ｐゴシック" charset="0"/>
              </a:rPr>
              <a:t>  </a:t>
            </a:r>
            <a:r>
              <a:rPr lang="en-US" sz="2400" dirty="0">
                <a:ea typeface="ＭＳ Ｐゴシック" charset="0"/>
              </a:rPr>
              <a:t>From </a:t>
            </a:r>
            <a:r>
              <a:rPr lang="en-US" sz="2400" dirty="0" err="1">
                <a:ea typeface="ＭＳ Ｐゴシック" charset="0"/>
              </a:rPr>
              <a:t>chrionic</a:t>
            </a:r>
            <a:r>
              <a:rPr lang="en-US" sz="2400" dirty="0">
                <a:ea typeface="ＭＳ Ｐゴシック" charset="0"/>
              </a:rPr>
              <a:t> villi of pregnant woman</a:t>
            </a:r>
          </a:p>
          <a:p>
            <a:pPr lvl="4">
              <a:defRPr/>
            </a:pPr>
            <a:r>
              <a:rPr lang="en-US" sz="2400" dirty="0">
                <a:ea typeface="ＭＳ Ｐゴシック" charset="0"/>
              </a:rPr>
              <a:t>   Appear in urine at few weeks after pregnancy and reaches its peak at 50</a:t>
            </a:r>
            <a:r>
              <a:rPr lang="en-US" sz="2400" baseline="30000" dirty="0">
                <a:ea typeface="ＭＳ Ｐゴシック" charset="0"/>
              </a:rPr>
              <a:t>th</a:t>
            </a:r>
            <a:r>
              <a:rPr lang="en-US" sz="2400" dirty="0">
                <a:ea typeface="ＭＳ Ｐゴシック" charset="0"/>
              </a:rPr>
              <a:t> days of pregnancy.</a:t>
            </a:r>
          </a:p>
          <a:p>
            <a:pPr lvl="4">
              <a:defRPr/>
            </a:pPr>
            <a:r>
              <a:rPr lang="en-US" sz="2400" dirty="0">
                <a:ea typeface="ＭＳ Ｐゴシック" charset="0"/>
              </a:rPr>
              <a:t>It is mainly LH like action and has traces of FH like action.</a:t>
            </a:r>
          </a:p>
          <a:p>
            <a:pPr marL="0" indent="0">
              <a:buNone/>
              <a:defRPr/>
            </a:pPr>
            <a:r>
              <a:rPr lang="en-US" b="1" i="1" dirty="0">
                <a:solidFill>
                  <a:srgbClr val="7030A0"/>
                </a:solidFill>
                <a:ea typeface="+mn-ea"/>
                <a:cs typeface="+mn-cs"/>
              </a:rPr>
              <a:t>3- Menopausal  GnH </a:t>
            </a:r>
          </a:p>
          <a:p>
            <a:pPr marL="0" indent="0">
              <a:buNone/>
              <a:defRPr/>
            </a:pPr>
            <a:r>
              <a:rPr lang="en-US" b="1" i="1" dirty="0">
                <a:solidFill>
                  <a:srgbClr val="7030A0"/>
                </a:solidFill>
                <a:ea typeface="+mn-ea"/>
                <a:cs typeface="+mn-cs"/>
              </a:rPr>
              <a:t>4- Female sex steroids:</a:t>
            </a:r>
          </a:p>
          <a:p>
            <a:pPr lvl="3">
              <a:defRPr/>
            </a:pPr>
            <a:r>
              <a:rPr lang="en-US" sz="2800" dirty="0">
                <a:ea typeface="ＭＳ Ｐゴシック" charset="0"/>
              </a:rPr>
              <a:t>Estrogen</a:t>
            </a:r>
          </a:p>
          <a:p>
            <a:pPr lvl="3">
              <a:defRPr/>
            </a:pPr>
            <a:r>
              <a:rPr lang="en-US" sz="2800" dirty="0">
                <a:ea typeface="ＭＳ Ｐゴシック" charset="0"/>
              </a:rPr>
              <a:t>Progesterone</a:t>
            </a:r>
          </a:p>
          <a:p>
            <a:pPr lvl="3">
              <a:defRPr/>
            </a:pPr>
            <a:r>
              <a:rPr lang="en-US" sz="2800" dirty="0">
                <a:ea typeface="ＭＳ Ｐゴシック" charset="0"/>
              </a:rPr>
              <a:t>Inhibin</a:t>
            </a:r>
          </a:p>
          <a:p>
            <a:pPr marL="1828800" lvl="4" indent="0">
              <a:buNone/>
              <a:defRPr/>
            </a:pPr>
            <a:endParaRPr lang="en-US" sz="2800" dirty="0">
              <a:ea typeface="ＭＳ Ｐゴシック" charset="0"/>
            </a:endParaRPr>
          </a:p>
          <a:p>
            <a:pPr>
              <a:buFont typeface="Monotype Sorts" pitchFamily="2" charset="2"/>
              <a:buChar char="§"/>
              <a:defRPr/>
            </a:pPr>
            <a:endParaRPr lang="en-US" sz="2800" dirty="0">
              <a:ea typeface="+mn-ea"/>
              <a:cs typeface="+mn-cs"/>
            </a:endParaRPr>
          </a:p>
          <a:p>
            <a:pPr lvl="4">
              <a:defRPr/>
            </a:pPr>
            <a:endParaRPr lang="en-US" sz="2400" dirty="0">
              <a:ea typeface="ＭＳ Ｐゴシック" charset="0"/>
            </a:endParaRPr>
          </a:p>
          <a:p>
            <a:pPr marL="0" indent="0">
              <a:buNone/>
              <a:defRPr/>
            </a:pPr>
            <a:endParaRPr lang="en-US" dirty="0">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a:extLst>
              <a:ext uri="{FF2B5EF4-FFF2-40B4-BE49-F238E27FC236}">
                <a16:creationId xmlns:a16="http://schemas.microsoft.com/office/drawing/2014/main" xmlns="" id="{9048238E-9A30-442B-AD15-E55678B1C997}"/>
              </a:ext>
            </a:extLst>
          </p:cNvPr>
          <p:cNvSpPr>
            <a:spLocks noGrp="1" noChangeArrowheads="1"/>
          </p:cNvSpPr>
          <p:nvPr>
            <p:ph idx="1"/>
          </p:nvPr>
        </p:nvSpPr>
        <p:spPr>
          <a:xfrm>
            <a:off x="1828800" y="609600"/>
            <a:ext cx="8534400" cy="6019800"/>
          </a:xfrm>
        </p:spPr>
        <p:txBody>
          <a:bodyPr/>
          <a:lstStyle/>
          <a:p>
            <a:r>
              <a:rPr lang="en-US" altLang="en-US" b="1" i="1" u="sng">
                <a:solidFill>
                  <a:srgbClr val="00B0F0"/>
                </a:solidFill>
              </a:rPr>
              <a:t>Estrogen H</a:t>
            </a:r>
          </a:p>
          <a:p>
            <a:r>
              <a:rPr lang="en-US" altLang="en-US" i="1" u="sng">
                <a:solidFill>
                  <a:srgbClr val="7030A0"/>
                </a:solidFill>
              </a:rPr>
              <a:t>Site of secretion</a:t>
            </a:r>
          </a:p>
          <a:p>
            <a:pPr lvl="1"/>
            <a:r>
              <a:rPr lang="en-US" altLang="en-US"/>
              <a:t>Mature graafian follicle from theca interna and zona granulosa cells.</a:t>
            </a:r>
            <a:endParaRPr lang="en-US" altLang="en-US" sz="2400"/>
          </a:p>
          <a:p>
            <a:pPr lvl="1"/>
            <a:r>
              <a:rPr lang="en-US" altLang="en-US"/>
              <a:t>Zona reticularis of adrenal cortex in both male and female.</a:t>
            </a:r>
            <a:endParaRPr lang="en-US" altLang="en-US" sz="2400"/>
          </a:p>
          <a:p>
            <a:pPr lvl="1"/>
            <a:r>
              <a:rPr lang="en-US" altLang="en-US"/>
              <a:t>CL secrets small amount.</a:t>
            </a:r>
            <a:endParaRPr lang="en-US" altLang="en-US" sz="2400"/>
          </a:p>
          <a:p>
            <a:pPr lvl="1"/>
            <a:r>
              <a:rPr lang="en-US" altLang="en-US"/>
              <a:t>In male secreted by Leydig cells.</a:t>
            </a:r>
            <a:endParaRPr lang="en-US" altLang="en-US" sz="2400"/>
          </a:p>
          <a:p>
            <a:pPr lvl="1"/>
            <a:r>
              <a:rPr lang="en-US" altLang="en-US"/>
              <a:t>Placenta of some species such as woman, mare and guinea pig</a:t>
            </a:r>
            <a:endParaRPr lang="en-US" altLang="en-US" u="sng"/>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C1A4EAA-BDA6-BD42-81A8-3F8171A68EA1}"/>
              </a:ext>
            </a:extLst>
          </p:cNvPr>
          <p:cNvSpPr>
            <a:spLocks noGrp="1"/>
          </p:cNvSpPr>
          <p:nvPr>
            <p:ph idx="1"/>
          </p:nvPr>
        </p:nvSpPr>
        <p:spPr>
          <a:xfrm>
            <a:off x="1981200" y="685800"/>
            <a:ext cx="8534400" cy="6019800"/>
          </a:xfrm>
        </p:spPr>
        <p:txBody>
          <a:bodyPr/>
          <a:lstStyle/>
          <a:p>
            <a:pPr>
              <a:buFont typeface="Monotype Sorts" pitchFamily="2" charset="2"/>
              <a:buChar char="§"/>
              <a:defRPr/>
            </a:pPr>
            <a:r>
              <a:rPr lang="en-US" i="1" u="sng" dirty="0">
                <a:solidFill>
                  <a:srgbClr val="7030A0"/>
                </a:solidFill>
                <a:ea typeface="+mn-ea"/>
                <a:cs typeface="+mn-cs"/>
              </a:rPr>
              <a:t>Function</a:t>
            </a:r>
          </a:p>
          <a:p>
            <a:pPr lvl="1">
              <a:buFont typeface="Monotype Sorts" pitchFamily="2" charset="2"/>
              <a:buChar char="l"/>
              <a:defRPr/>
            </a:pPr>
            <a:r>
              <a:rPr lang="en-US" dirty="0">
                <a:ea typeface="ＭＳ Ｐゴシック" charset="0"/>
              </a:rPr>
              <a:t>It has estrous inducing capacity.</a:t>
            </a:r>
            <a:endParaRPr lang="en-US" sz="2400" dirty="0">
              <a:ea typeface="ＭＳ Ｐゴシック" charset="0"/>
            </a:endParaRPr>
          </a:p>
          <a:p>
            <a:pPr lvl="1">
              <a:buFont typeface="Monotype Sorts" pitchFamily="2" charset="2"/>
              <a:buChar char="l"/>
              <a:defRPr/>
            </a:pPr>
            <a:r>
              <a:rPr lang="en-US" dirty="0">
                <a:ea typeface="ＭＳ Ｐゴシック" charset="0"/>
              </a:rPr>
              <a:t>Responsible for appearance of secondary sex characters in female.</a:t>
            </a:r>
            <a:endParaRPr lang="en-US" sz="2400" dirty="0">
              <a:ea typeface="ＭＳ Ｐゴシック" charset="0"/>
            </a:endParaRPr>
          </a:p>
          <a:p>
            <a:pPr lvl="1">
              <a:buFont typeface="Monotype Sorts" pitchFamily="2" charset="2"/>
              <a:buChar char="l"/>
              <a:defRPr/>
            </a:pPr>
            <a:r>
              <a:rPr lang="en-US" dirty="0">
                <a:ea typeface="ＭＳ Ｐゴシック" charset="0"/>
              </a:rPr>
              <a:t>Responsible for signs of estrous cycle (internal and external signs).</a:t>
            </a:r>
            <a:endParaRPr lang="en-US" sz="2400" dirty="0">
              <a:ea typeface="ＭＳ Ｐゴシック" charset="0"/>
            </a:endParaRPr>
          </a:p>
          <a:p>
            <a:pPr lvl="1">
              <a:buFont typeface="Monotype Sorts" pitchFamily="2" charset="2"/>
              <a:buChar char="l"/>
              <a:defRPr/>
            </a:pPr>
            <a:r>
              <a:rPr lang="en-US" dirty="0">
                <a:ea typeface="ＭＳ Ｐゴシック" charset="0"/>
              </a:rPr>
              <a:t>On mammary gland:</a:t>
            </a:r>
            <a:endParaRPr lang="en-US" sz="2400" dirty="0">
              <a:ea typeface="ＭＳ Ｐゴシック" charset="0"/>
            </a:endParaRPr>
          </a:p>
          <a:p>
            <a:pPr lvl="3">
              <a:defRPr/>
            </a:pPr>
            <a:r>
              <a:rPr lang="en-US" sz="2400" dirty="0">
                <a:ea typeface="ＭＳ Ｐゴシック" charset="0"/>
              </a:rPr>
              <a:t>Stimulates development of duct system.</a:t>
            </a:r>
          </a:p>
          <a:p>
            <a:pPr lvl="3">
              <a:defRPr/>
            </a:pPr>
            <a:r>
              <a:rPr lang="en-US" sz="2400" dirty="0">
                <a:ea typeface="ＭＳ Ｐゴシック" charset="0"/>
              </a:rPr>
              <a:t>Stimulates secretion of prolactin hormone which initiates milk production.</a:t>
            </a:r>
          </a:p>
          <a:p>
            <a:pPr lvl="3">
              <a:defRPr/>
            </a:pPr>
            <a:r>
              <a:rPr lang="en-US" sz="2400" dirty="0">
                <a:ea typeface="ＭＳ Ｐゴシック" charset="0"/>
              </a:rPr>
              <a:t>It has synergetic effect with progesterone hormone on mammary gland.</a:t>
            </a:r>
          </a:p>
          <a:p>
            <a:pPr marL="457200" lvl="1" indent="0">
              <a:buNone/>
              <a:defRPr/>
            </a:pPr>
            <a:endParaRPr lang="en-US" u="sng" dirty="0">
              <a:ea typeface="ＭＳ Ｐゴシック"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a:extLst>
              <a:ext uri="{FF2B5EF4-FFF2-40B4-BE49-F238E27FC236}">
                <a16:creationId xmlns:a16="http://schemas.microsoft.com/office/drawing/2014/main" xmlns="" id="{92E63500-609D-4070-BD7A-8926C99369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0"/>
            <a:ext cx="91471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a:extLst>
              <a:ext uri="{FF2B5EF4-FFF2-40B4-BE49-F238E27FC236}">
                <a16:creationId xmlns:a16="http://schemas.microsoft.com/office/drawing/2014/main" xmlns="" id="{86C203E8-017F-49E5-AF49-2F3F8CC360C4}"/>
              </a:ext>
            </a:extLst>
          </p:cNvPr>
          <p:cNvSpPr>
            <a:spLocks noGrp="1" noChangeArrowheads="1"/>
          </p:cNvSpPr>
          <p:nvPr>
            <p:ph idx="1"/>
          </p:nvPr>
        </p:nvSpPr>
        <p:spPr>
          <a:xfrm>
            <a:off x="2057400" y="228600"/>
            <a:ext cx="7772400" cy="4114800"/>
          </a:xfrm>
        </p:spPr>
        <p:txBody>
          <a:bodyPr/>
          <a:lstStyle/>
          <a:p>
            <a:pPr lvl="1"/>
            <a:r>
              <a:rPr lang="en-US" altLang="en-US" sz="2400"/>
              <a:t>	</a:t>
            </a:r>
            <a:r>
              <a:rPr lang="en-US" altLang="en-US"/>
              <a:t>At parturition:</a:t>
            </a:r>
          </a:p>
          <a:p>
            <a:pPr lvl="3"/>
            <a:r>
              <a:rPr lang="en-US" altLang="en-US" sz="2400"/>
              <a:t>Increases contraction of uterine muscles help in expulsion of fetus.</a:t>
            </a:r>
          </a:p>
          <a:p>
            <a:pPr lvl="3"/>
            <a:r>
              <a:rPr lang="en-US" altLang="en-US" sz="2400"/>
              <a:t>Increases loosing of pelvic symphysis and relaxation of intrapubic ligaments. </a:t>
            </a:r>
          </a:p>
          <a:p>
            <a:pPr lvl="1"/>
            <a:r>
              <a:rPr lang="en-US" altLang="en-US"/>
              <a:t>On Endocrine system:</a:t>
            </a:r>
            <a:endParaRPr lang="en-US" altLang="en-US" sz="2400"/>
          </a:p>
          <a:p>
            <a:pPr lvl="3"/>
            <a:r>
              <a:rPr lang="en-US" altLang="en-US" sz="2400"/>
              <a:t>Low dose of estrogen stimulates release of TSH and ACTH while, high dose inhibits TSH secretion.</a:t>
            </a:r>
          </a:p>
          <a:p>
            <a:pPr lvl="1"/>
            <a:r>
              <a:rPr lang="en-US" altLang="en-US"/>
              <a:t>On minerals:</a:t>
            </a:r>
            <a:endParaRPr lang="en-US" altLang="en-US" sz="2400"/>
          </a:p>
          <a:p>
            <a:pPr lvl="3"/>
            <a:r>
              <a:rPr lang="en-US" altLang="en-US" sz="2400"/>
              <a:t>Increases ferroxidase enzyme responsible for iron absorption.</a:t>
            </a:r>
          </a:p>
          <a:p>
            <a:pPr lvl="3"/>
            <a:r>
              <a:rPr lang="en-US" altLang="en-US" sz="2400"/>
              <a:t>Helps in deposition of Ca</a:t>
            </a:r>
            <a:r>
              <a:rPr lang="en-US" altLang="en-US" sz="2400" baseline="30000"/>
              <a:t>++</a:t>
            </a:r>
            <a:r>
              <a:rPr lang="en-US" altLang="en-US" sz="2400"/>
              <a:t> (calcification).</a:t>
            </a:r>
          </a:p>
          <a:p>
            <a:pPr lvl="3"/>
            <a:r>
              <a:rPr lang="en-US" altLang="en-US" sz="2400"/>
              <a:t>In mammals, it associated with hypocalcemia while, in birds it associated with hypercalcemia.</a:t>
            </a:r>
          </a:p>
          <a:p>
            <a:pPr lvl="3"/>
            <a:r>
              <a:rPr lang="en-US" altLang="en-US" sz="2400"/>
              <a:t>Inhibits growth of bone by ossification of epiphyseal line.</a:t>
            </a:r>
          </a:p>
          <a:p>
            <a:pPr lvl="1"/>
            <a:endParaRPr lang="en-US" altLang="en-US" sz="2400"/>
          </a:p>
          <a:p>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2">
            <a:extLst>
              <a:ext uri="{FF2B5EF4-FFF2-40B4-BE49-F238E27FC236}">
                <a16:creationId xmlns:a16="http://schemas.microsoft.com/office/drawing/2014/main" xmlns="" id="{D9E00126-0C50-4147-A280-FE03FC713666}"/>
              </a:ext>
            </a:extLst>
          </p:cNvPr>
          <p:cNvSpPr>
            <a:spLocks noGrp="1" noChangeArrowheads="1"/>
          </p:cNvSpPr>
          <p:nvPr>
            <p:ph idx="1"/>
          </p:nvPr>
        </p:nvSpPr>
        <p:spPr>
          <a:xfrm>
            <a:off x="2209800" y="533400"/>
            <a:ext cx="7772400" cy="4114800"/>
          </a:xfrm>
        </p:spPr>
        <p:txBody>
          <a:bodyPr/>
          <a:lstStyle/>
          <a:p>
            <a:pPr lvl="1"/>
            <a:r>
              <a:rPr lang="en-US" altLang="en-US"/>
              <a:t>It has carcinogenic effect in the presence of genetic factors.</a:t>
            </a:r>
            <a:endParaRPr lang="en-US" altLang="en-US" sz="2400"/>
          </a:p>
          <a:p>
            <a:pPr lvl="1"/>
            <a:r>
              <a:rPr lang="en-US" altLang="en-US"/>
              <a:t>In ruminants, it has anabolic effect on protein leading to increase weight gain and growth in the same time; it stimulates secretion of growth hormone.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2">
            <a:extLst>
              <a:ext uri="{FF2B5EF4-FFF2-40B4-BE49-F238E27FC236}">
                <a16:creationId xmlns:a16="http://schemas.microsoft.com/office/drawing/2014/main" xmlns="" id="{385A6250-9E6D-482F-95F4-755B79D82FF2}"/>
              </a:ext>
            </a:extLst>
          </p:cNvPr>
          <p:cNvSpPr>
            <a:spLocks noGrp="1" noChangeArrowheads="1"/>
          </p:cNvSpPr>
          <p:nvPr>
            <p:ph idx="1"/>
          </p:nvPr>
        </p:nvSpPr>
        <p:spPr>
          <a:xfrm>
            <a:off x="2209800" y="609600"/>
            <a:ext cx="7772400" cy="4114800"/>
          </a:xfrm>
        </p:spPr>
        <p:txBody>
          <a:bodyPr/>
          <a:lstStyle/>
          <a:p>
            <a:r>
              <a:rPr lang="en-US" altLang="en-US" u="sng"/>
              <a:t>Progesterone H.</a:t>
            </a:r>
          </a:p>
          <a:p>
            <a:pPr lvl="1"/>
            <a:r>
              <a:rPr lang="en-US" altLang="en-US" u="sng"/>
              <a:t>Site of secretion:</a:t>
            </a:r>
          </a:p>
          <a:p>
            <a:pPr lvl="3"/>
            <a:r>
              <a:rPr lang="en-US" altLang="en-US" sz="2400"/>
              <a:t>Corpus luteum.</a:t>
            </a:r>
          </a:p>
          <a:p>
            <a:pPr lvl="3"/>
            <a:r>
              <a:rPr lang="en-US" altLang="en-US" sz="2400"/>
              <a:t>Theca externa of graafian follicle.</a:t>
            </a:r>
          </a:p>
          <a:p>
            <a:pPr lvl="3"/>
            <a:r>
              <a:rPr lang="en-US" altLang="en-US" sz="2400"/>
              <a:t>Zona reticularis of adrenal cortex in both male and female.</a:t>
            </a:r>
          </a:p>
          <a:p>
            <a:pPr lvl="3"/>
            <a:r>
              <a:rPr lang="en-US" altLang="en-US" sz="2400"/>
              <a:t>Placenta of some species such as woman, monkey, mare and guinea pig in second half of pregnancy.</a:t>
            </a:r>
          </a:p>
          <a:p>
            <a:pPr lvl="1"/>
            <a:endParaRPr lang="en-US" altLang="en-US" u="sng"/>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a:extLst>
              <a:ext uri="{FF2B5EF4-FFF2-40B4-BE49-F238E27FC236}">
                <a16:creationId xmlns:a16="http://schemas.microsoft.com/office/drawing/2014/main" xmlns="" id="{88D664BF-FA6E-4ADE-B8A7-24ED464B9D78}"/>
              </a:ext>
            </a:extLst>
          </p:cNvPr>
          <p:cNvSpPr>
            <a:spLocks noGrp="1" noChangeArrowheads="1"/>
          </p:cNvSpPr>
          <p:nvPr>
            <p:ph idx="1"/>
          </p:nvPr>
        </p:nvSpPr>
        <p:spPr>
          <a:xfrm>
            <a:off x="1752600" y="533400"/>
            <a:ext cx="8686800" cy="5867400"/>
          </a:xfrm>
        </p:spPr>
        <p:txBody>
          <a:bodyPr/>
          <a:lstStyle/>
          <a:p>
            <a:r>
              <a:rPr lang="en-US" altLang="en-US" u="sng">
                <a:solidFill>
                  <a:srgbClr val="7030A0"/>
                </a:solidFill>
              </a:rPr>
              <a:t>Function</a:t>
            </a:r>
          </a:p>
          <a:p>
            <a:pPr lvl="3"/>
            <a:r>
              <a:rPr lang="en-US" altLang="en-US" sz="2400"/>
              <a:t>Low amount of progesterone has synergetic effect on estrogen while, high amount inhibits follicular growth and ovulation due to inhibition FSH and LH secretion.</a:t>
            </a:r>
          </a:p>
          <a:p>
            <a:pPr lvl="3"/>
            <a:r>
              <a:rPr lang="en-US" altLang="en-US" sz="2400"/>
              <a:t>Responsible for pregnancy by calming of uterus through increasing Mg</a:t>
            </a:r>
            <a:r>
              <a:rPr lang="en-US" altLang="en-US" sz="2400" baseline="30000"/>
              <a:t>++</a:t>
            </a:r>
            <a:r>
              <a:rPr lang="en-US" altLang="en-US" sz="2400"/>
              <a:t> concentration which has narcotic effect.</a:t>
            </a:r>
          </a:p>
          <a:p>
            <a:pPr lvl="3"/>
            <a:r>
              <a:rPr lang="en-US" altLang="en-US" sz="2400"/>
              <a:t>Stimulates growth of uterus and increase secretory activity producing uterine milk which considered the main nutrition for implanted ovum.</a:t>
            </a:r>
          </a:p>
          <a:p>
            <a:pPr lvl="3"/>
            <a:r>
              <a:rPr lang="en-US" altLang="en-US" sz="2400"/>
              <a:t>Decreases water content of uterus and oviduct making them flappy.</a:t>
            </a:r>
          </a:p>
          <a:p>
            <a:pPr lvl="3"/>
            <a:r>
              <a:rPr lang="en-US" altLang="en-US" sz="2400"/>
              <a:t>Responsible for implantation of fertilized ovum and placenta formation.</a:t>
            </a:r>
          </a:p>
          <a:p>
            <a:endParaRPr lang="en-US" altLang="en-US" u="sng"/>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ontent Placeholder 2">
            <a:extLst>
              <a:ext uri="{FF2B5EF4-FFF2-40B4-BE49-F238E27FC236}">
                <a16:creationId xmlns:a16="http://schemas.microsoft.com/office/drawing/2014/main" xmlns="" id="{63B28687-38AF-44FE-A1CA-157BCFC31288}"/>
              </a:ext>
            </a:extLst>
          </p:cNvPr>
          <p:cNvSpPr>
            <a:spLocks noGrp="1" noChangeArrowheads="1"/>
          </p:cNvSpPr>
          <p:nvPr>
            <p:ph idx="1"/>
          </p:nvPr>
        </p:nvSpPr>
        <p:spPr>
          <a:xfrm>
            <a:off x="1905000" y="914400"/>
            <a:ext cx="8305800" cy="4419600"/>
          </a:xfrm>
        </p:spPr>
        <p:txBody>
          <a:bodyPr/>
          <a:lstStyle/>
          <a:p>
            <a:pPr lvl="3"/>
            <a:r>
              <a:rPr lang="en-US" altLang="en-US" sz="2400"/>
              <a:t>Help in development of lobuloalveolar system of mammary gland.</a:t>
            </a:r>
          </a:p>
          <a:p>
            <a:pPr lvl="3"/>
            <a:r>
              <a:rPr lang="en-US" altLang="en-US" sz="2400"/>
              <a:t>It has anabolic effect as it stimulates retention of water, salts and nitrogen causing true growth.</a:t>
            </a:r>
          </a:p>
          <a:p>
            <a:pPr lvl="3"/>
            <a:r>
              <a:rPr lang="en-US" altLang="en-US" sz="2400"/>
              <a:t>Induces mucification of vaginal discharge leading to formation of cervical plug.</a:t>
            </a:r>
          </a:p>
          <a:p>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2">
            <a:extLst>
              <a:ext uri="{FF2B5EF4-FFF2-40B4-BE49-F238E27FC236}">
                <a16:creationId xmlns:a16="http://schemas.microsoft.com/office/drawing/2014/main" xmlns="" id="{0FFB8A1F-29DB-4882-AE40-041A9A5F7F6C}"/>
              </a:ext>
            </a:extLst>
          </p:cNvPr>
          <p:cNvSpPr>
            <a:spLocks noGrp="1" noChangeArrowheads="1"/>
          </p:cNvSpPr>
          <p:nvPr>
            <p:ph idx="1"/>
          </p:nvPr>
        </p:nvSpPr>
        <p:spPr>
          <a:xfrm>
            <a:off x="2057400" y="457200"/>
            <a:ext cx="7772400" cy="4114800"/>
          </a:xfrm>
        </p:spPr>
        <p:txBody>
          <a:bodyPr/>
          <a:lstStyle/>
          <a:p>
            <a:pPr marL="0" indent="0">
              <a:buNone/>
            </a:pPr>
            <a:r>
              <a:rPr lang="en-US" altLang="en-US" b="1" i="1">
                <a:solidFill>
                  <a:srgbClr val="7030A0"/>
                </a:solidFill>
              </a:rPr>
              <a:t>5- Other hormones</a:t>
            </a:r>
          </a:p>
          <a:p>
            <a:pPr lvl="1"/>
            <a:r>
              <a:rPr lang="en-US" altLang="en-US" u="sng"/>
              <a:t>Prostaglandins</a:t>
            </a:r>
          </a:p>
          <a:p>
            <a:pPr lvl="1"/>
            <a:r>
              <a:rPr lang="en-US" altLang="en-US" u="sng"/>
              <a:t>Oxytocin</a:t>
            </a:r>
          </a:p>
          <a:p>
            <a:pPr lvl="1"/>
            <a:r>
              <a:rPr lang="en-US" altLang="en-US" u="sng"/>
              <a:t>Bradikinin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041243-7854-0B46-9D10-262E1E096A87}"/>
              </a:ext>
            </a:extLst>
          </p:cNvPr>
          <p:cNvSpPr>
            <a:spLocks noGrp="1"/>
          </p:cNvSpPr>
          <p:nvPr>
            <p:ph idx="1"/>
          </p:nvPr>
        </p:nvSpPr>
        <p:spPr>
          <a:xfrm>
            <a:off x="1905000" y="228600"/>
            <a:ext cx="8534400" cy="4114800"/>
          </a:xfrm>
        </p:spPr>
        <p:txBody>
          <a:bodyPr/>
          <a:lstStyle/>
          <a:p>
            <a:pPr marL="0" indent="0">
              <a:buNone/>
              <a:defRPr/>
            </a:pPr>
            <a:r>
              <a:rPr lang="en-US" sz="2800" dirty="0">
                <a:ea typeface="+mn-ea"/>
                <a:cs typeface="+mn-cs"/>
              </a:rPr>
              <a:t>- There is a synergetic capacitation factor called </a:t>
            </a:r>
            <a:r>
              <a:rPr lang="en-US" sz="2800" b="1" i="1" dirty="0">
                <a:solidFill>
                  <a:srgbClr val="FF0000"/>
                </a:solidFill>
                <a:ea typeface="+mn-ea"/>
                <a:cs typeface="+mn-cs"/>
              </a:rPr>
              <a:t>fertilization promoting peptide (FPP) </a:t>
            </a:r>
            <a:r>
              <a:rPr lang="en-US" sz="2800" dirty="0">
                <a:ea typeface="+mn-ea"/>
                <a:cs typeface="+mn-cs"/>
              </a:rPr>
              <a:t>secreted by prostate gland, this factor act as decapacitation factor in high concentration (in male reproductive system) while; in low concentration as in female genitalia where it diluted by secretion, it acts as capacitation factor.</a:t>
            </a:r>
          </a:p>
          <a:p>
            <a:pPr marL="0" indent="0">
              <a:buNone/>
              <a:defRPr/>
            </a:pPr>
            <a:r>
              <a:rPr lang="en-US" sz="2800" dirty="0">
                <a:ea typeface="+mn-ea"/>
                <a:cs typeface="+mn-cs"/>
              </a:rPr>
              <a:t>- Capacitation can be done in vitro by ultracentrifugation or using 50% ethyl.</a:t>
            </a:r>
          </a:p>
          <a:p>
            <a:pPr marL="0" indent="0">
              <a:buNone/>
              <a:defRPr/>
            </a:pPr>
            <a:r>
              <a:rPr lang="en-US" sz="2800" dirty="0">
                <a:ea typeface="+mn-ea"/>
                <a:cs typeface="+mn-cs"/>
              </a:rPr>
              <a:t>- Capacitation is species specific.</a:t>
            </a:r>
          </a:p>
          <a:p>
            <a:pPr>
              <a:buFont typeface="Monotype Sorts" pitchFamily="2" charset="2"/>
              <a:buChar char="§"/>
              <a:defRPr/>
            </a:pPr>
            <a:endParaRPr lang="en-US" dirty="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a:extLst>
              <a:ext uri="{FF2B5EF4-FFF2-40B4-BE49-F238E27FC236}">
                <a16:creationId xmlns:a16="http://schemas.microsoft.com/office/drawing/2014/main" xmlns="" id="{2B2832A5-3603-4EA4-9D5F-55B7CBF07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4" y="0"/>
            <a:ext cx="893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AC39E0-03C5-EC43-BFF9-45F7A03AC61B}"/>
              </a:ext>
            </a:extLst>
          </p:cNvPr>
          <p:cNvSpPr>
            <a:spLocks noGrp="1"/>
          </p:cNvSpPr>
          <p:nvPr>
            <p:ph idx="1"/>
          </p:nvPr>
        </p:nvSpPr>
        <p:spPr>
          <a:xfrm>
            <a:off x="1676400" y="533400"/>
            <a:ext cx="8763000" cy="6248400"/>
          </a:xfrm>
        </p:spPr>
        <p:txBody>
          <a:bodyPr/>
          <a:lstStyle/>
          <a:p>
            <a:pPr marL="0" indent="0">
              <a:buNone/>
              <a:defRPr/>
            </a:pPr>
            <a:r>
              <a:rPr lang="en-US" b="1" i="1" u="sng" dirty="0">
                <a:solidFill>
                  <a:srgbClr val="7030A0"/>
                </a:solidFill>
                <a:ea typeface="+mn-ea"/>
                <a:cs typeface="+mn-cs"/>
              </a:rPr>
              <a:t>II- Acrosomal reaction</a:t>
            </a:r>
          </a:p>
          <a:p>
            <a:pPr>
              <a:buFont typeface="Monotype Sorts" pitchFamily="2" charset="2"/>
              <a:buChar char="§"/>
              <a:defRPr/>
            </a:pPr>
            <a:r>
              <a:rPr lang="en-US" sz="2800" b="1" i="1" dirty="0">
                <a:solidFill>
                  <a:srgbClr val="00B0F0"/>
                </a:solidFill>
                <a:ea typeface="+mn-ea"/>
                <a:cs typeface="+mn-cs"/>
              </a:rPr>
              <a:t>Definition: </a:t>
            </a:r>
          </a:p>
          <a:p>
            <a:pPr marL="0" indent="0">
              <a:buNone/>
              <a:defRPr/>
            </a:pPr>
            <a:r>
              <a:rPr lang="en-US" sz="2400" dirty="0">
                <a:ea typeface="+mn-ea"/>
                <a:cs typeface="+mn-cs"/>
              </a:rPr>
              <a:t>It is specific reaction occur in acrosomal head of the sperm to release acrosomal content and facilitate fusion, penetrate and fertilization of oocyte.</a:t>
            </a:r>
          </a:p>
          <a:p>
            <a:pPr>
              <a:buFont typeface="Wingdings" pitchFamily="2" charset="2"/>
              <a:buChar char="§"/>
              <a:defRPr/>
            </a:pPr>
            <a:r>
              <a:rPr lang="en-US" sz="2800" b="1" i="1" dirty="0">
                <a:solidFill>
                  <a:srgbClr val="00B0F0"/>
                </a:solidFill>
                <a:ea typeface="+mn-ea"/>
                <a:cs typeface="+mn-cs"/>
              </a:rPr>
              <a:t>Site: </a:t>
            </a:r>
            <a:r>
              <a:rPr lang="en-US" sz="2400" dirty="0">
                <a:ea typeface="+mn-ea"/>
                <a:cs typeface="+mn-cs"/>
              </a:rPr>
              <a:t>Ampulla of oviduct.</a:t>
            </a:r>
          </a:p>
          <a:p>
            <a:pPr>
              <a:buFont typeface="Monotype Sorts" pitchFamily="2" charset="2"/>
              <a:buChar char="§"/>
              <a:defRPr/>
            </a:pPr>
            <a:r>
              <a:rPr lang="en-US" sz="2800" b="1" i="1" dirty="0">
                <a:solidFill>
                  <a:srgbClr val="00B0F0"/>
                </a:solidFill>
                <a:ea typeface="+mn-ea"/>
                <a:cs typeface="+mn-cs"/>
              </a:rPr>
              <a:t>Factors enhance AR</a:t>
            </a:r>
          </a:p>
          <a:p>
            <a:pPr>
              <a:buFont typeface="Arial" pitchFamily="34" charset="0"/>
              <a:buChar char="•"/>
              <a:defRPr/>
            </a:pPr>
            <a:r>
              <a:rPr lang="en-US" sz="2400" dirty="0">
                <a:ea typeface="+mn-ea"/>
                <a:cs typeface="+mn-cs"/>
              </a:rPr>
              <a:t>Concentration of sperm.</a:t>
            </a:r>
          </a:p>
          <a:p>
            <a:pPr>
              <a:buFont typeface="Arial" pitchFamily="34" charset="0"/>
              <a:buChar char="•"/>
              <a:defRPr/>
            </a:pPr>
            <a:r>
              <a:rPr lang="en-US" sz="2400" dirty="0">
                <a:ea typeface="+mn-ea"/>
                <a:cs typeface="+mn-cs"/>
              </a:rPr>
              <a:t>Sperm motility.</a:t>
            </a:r>
          </a:p>
          <a:p>
            <a:pPr>
              <a:buFont typeface="Arial" pitchFamily="34" charset="0"/>
              <a:buChar char="•"/>
              <a:defRPr/>
            </a:pPr>
            <a:r>
              <a:rPr lang="en-US" sz="2400" dirty="0">
                <a:ea typeface="+mn-ea"/>
                <a:cs typeface="+mn-cs"/>
              </a:rPr>
              <a:t>Chemotaxic materials such as 1- malic acid.</a:t>
            </a:r>
          </a:p>
          <a:p>
            <a:pPr>
              <a:buFont typeface="Arial" pitchFamily="34" charset="0"/>
              <a:buChar char="•"/>
              <a:defRPr/>
            </a:pPr>
            <a:r>
              <a:rPr lang="en-US" sz="2400" dirty="0">
                <a:ea typeface="+mn-ea"/>
                <a:cs typeface="+mn-cs"/>
              </a:rPr>
              <a:t>Acrosomal head sperm contains species specific glycoprotein receptors for specific substances on zona pellucida to attract sperm to oocyte.</a:t>
            </a:r>
          </a:p>
          <a:p>
            <a:pPr>
              <a:buFont typeface="Monotype Sorts" pitchFamily="2" charset="2"/>
              <a:buChar char="§"/>
              <a:defRPr/>
            </a:pPr>
            <a:endParaRPr lang="en-US" dirty="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xmlns="" id="{B533915A-6197-7040-9BF9-B33583D92D13}"/>
              </a:ext>
            </a:extLst>
          </p:cNvPr>
          <p:cNvSpPr>
            <a:spLocks noGrp="1"/>
          </p:cNvSpPr>
          <p:nvPr>
            <p:ph idx="1"/>
          </p:nvPr>
        </p:nvSpPr>
        <p:spPr>
          <a:xfrm>
            <a:off x="1600200" y="152400"/>
            <a:ext cx="8839200" cy="6705600"/>
          </a:xfrm>
        </p:spPr>
        <p:txBody>
          <a:bodyPr/>
          <a:lstStyle/>
          <a:p>
            <a:pPr>
              <a:buFont typeface="Monotype Sorts" pitchFamily="2" charset="2"/>
              <a:buChar char="§"/>
              <a:defRPr/>
            </a:pPr>
            <a:r>
              <a:rPr lang="en-US" sz="2800" b="1" i="1" dirty="0">
                <a:solidFill>
                  <a:srgbClr val="00B0F0"/>
                </a:solidFill>
                <a:ea typeface="+mn-ea"/>
                <a:cs typeface="+mn-cs"/>
              </a:rPr>
              <a:t>Mechanism: </a:t>
            </a:r>
          </a:p>
          <a:p>
            <a:pPr marL="0" indent="0">
              <a:buNone/>
              <a:defRPr/>
            </a:pPr>
            <a:r>
              <a:rPr lang="en-US" sz="2400" dirty="0">
                <a:ea typeface="+mn-ea"/>
                <a:cs typeface="+mn-cs"/>
              </a:rPr>
              <a:t>1. </a:t>
            </a:r>
            <a:r>
              <a:rPr lang="en-US" sz="2400" b="1" i="1" u="sng" dirty="0">
                <a:solidFill>
                  <a:srgbClr val="7030A0"/>
                </a:solidFill>
                <a:ea typeface="+mn-ea"/>
                <a:cs typeface="+mn-cs"/>
              </a:rPr>
              <a:t>Attraction phase</a:t>
            </a:r>
          </a:p>
          <a:p>
            <a:pPr>
              <a:buFont typeface="Monotype Sorts" pitchFamily="2" charset="2"/>
              <a:buChar char="§"/>
              <a:defRPr/>
            </a:pPr>
            <a:r>
              <a:rPr lang="en-US" sz="2400" dirty="0">
                <a:ea typeface="+mn-ea"/>
                <a:cs typeface="+mn-cs"/>
              </a:rPr>
              <a:t>Directly after capacitation, sperm undergoes hyperactivity and its flagellum pushes it toward the ovum.</a:t>
            </a:r>
          </a:p>
          <a:p>
            <a:pPr>
              <a:buFont typeface="Monotype Sorts" pitchFamily="2" charset="2"/>
              <a:buChar char="§"/>
              <a:defRPr/>
            </a:pPr>
            <a:r>
              <a:rPr lang="en-US" sz="2400" dirty="0">
                <a:ea typeface="+mn-ea"/>
                <a:cs typeface="+mn-cs"/>
              </a:rPr>
              <a:t>Attraction also synergetic by chemotaxic substances and specific glycoprotein receptors.</a:t>
            </a:r>
          </a:p>
          <a:p>
            <a:pPr>
              <a:buFont typeface="Monotype Sorts" pitchFamily="2" charset="2"/>
              <a:buChar char="§"/>
              <a:defRPr/>
            </a:pPr>
            <a:endParaRPr lang="en-US" sz="2400" dirty="0">
              <a:ea typeface="+mn-ea"/>
              <a:cs typeface="+mn-cs"/>
            </a:endParaRPr>
          </a:p>
          <a:p>
            <a:pPr marL="0" indent="0">
              <a:buNone/>
              <a:defRPr/>
            </a:pPr>
            <a:r>
              <a:rPr lang="en-US" sz="2400" dirty="0">
                <a:ea typeface="+mn-ea"/>
                <a:cs typeface="+mn-cs"/>
              </a:rPr>
              <a:t>2. </a:t>
            </a:r>
            <a:r>
              <a:rPr lang="en-US" sz="2400" b="1" i="1" u="sng" dirty="0">
                <a:solidFill>
                  <a:srgbClr val="7030A0"/>
                </a:solidFill>
                <a:ea typeface="+mn-ea"/>
                <a:cs typeface="+mn-cs"/>
              </a:rPr>
              <a:t>Penetration phase</a:t>
            </a:r>
          </a:p>
          <a:p>
            <a:pPr>
              <a:buFont typeface="Monotype Sorts" pitchFamily="2" charset="2"/>
              <a:buChar char="§"/>
              <a:defRPr/>
            </a:pPr>
            <a:r>
              <a:rPr lang="en-US" sz="2400" dirty="0">
                <a:ea typeface="+mn-ea"/>
                <a:cs typeface="+mn-cs"/>
              </a:rPr>
              <a:t>Oocyte surrounded by two layers, Z. pellucida and Z. granulosa which composed from corona radiate and cumulus oophorous.</a:t>
            </a:r>
          </a:p>
          <a:p>
            <a:pPr>
              <a:buFont typeface="Monotype Sorts" pitchFamily="2" charset="2"/>
              <a:buChar char="§"/>
              <a:defRPr/>
            </a:pPr>
            <a:r>
              <a:rPr lang="en-US" sz="2400" dirty="0">
                <a:ea typeface="+mn-ea"/>
                <a:cs typeface="+mn-cs"/>
              </a:rPr>
              <a:t>When the head of the sperm penetrates corona radiate, it releases </a:t>
            </a:r>
            <a:r>
              <a:rPr lang="en-US" sz="2400" dirty="0" err="1">
                <a:ea typeface="+mn-ea"/>
                <a:cs typeface="+mn-cs"/>
              </a:rPr>
              <a:t>hyalouronidase</a:t>
            </a:r>
            <a:r>
              <a:rPr lang="en-US" sz="2400" dirty="0">
                <a:ea typeface="+mn-ea"/>
                <a:cs typeface="+mn-cs"/>
              </a:rPr>
              <a:t> enzyme to digest cumulus cells which bind with each other by jelly-like material from hyaluronic acid.</a:t>
            </a:r>
          </a:p>
          <a:p>
            <a:pPr>
              <a:buFont typeface="Monotype Sorts" pitchFamily="2" charset="2"/>
              <a:buChar char="§"/>
              <a:defRPr/>
            </a:pPr>
            <a:r>
              <a:rPr lang="en-US" sz="2400" dirty="0">
                <a:ea typeface="+mn-ea"/>
                <a:cs typeface="+mn-cs"/>
              </a:rPr>
              <a:t>Proteolytic zona lysine is proteolytic enzyme has been formed by perforation of apical body and finger-like projections between acrosomes and nucleus.</a:t>
            </a:r>
          </a:p>
          <a:p>
            <a:pPr>
              <a:buFont typeface="Monotype Sorts" pitchFamily="2" charset="2"/>
              <a:buChar char="§"/>
              <a:tabLst>
                <a:tab pos="2952750" algn="l"/>
              </a:tabLst>
              <a:defRPr/>
            </a:pPr>
            <a:endParaRPr lang="en-US" sz="2400" dirty="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a:extLst>
              <a:ext uri="{FF2B5EF4-FFF2-40B4-BE49-F238E27FC236}">
                <a16:creationId xmlns:a16="http://schemas.microsoft.com/office/drawing/2014/main" xmlns="" id="{156B8DAE-D447-4E3B-9A0A-F405E603F51E}"/>
              </a:ext>
            </a:extLst>
          </p:cNvPr>
          <p:cNvSpPr>
            <a:spLocks noGrp="1" noChangeArrowheads="1"/>
          </p:cNvSpPr>
          <p:nvPr>
            <p:ph idx="1"/>
          </p:nvPr>
        </p:nvSpPr>
        <p:spPr>
          <a:xfrm>
            <a:off x="1600200" y="152400"/>
            <a:ext cx="8839200" cy="5867400"/>
          </a:xfrm>
        </p:spPr>
        <p:txBody>
          <a:bodyPr/>
          <a:lstStyle/>
          <a:p>
            <a:pPr marL="0" indent="0">
              <a:buNone/>
            </a:pPr>
            <a:r>
              <a:rPr lang="en-US" altLang="en-US" sz="2400"/>
              <a:t>3. </a:t>
            </a:r>
            <a:r>
              <a:rPr lang="en-US" altLang="en-US" sz="2400" b="1" i="1" u="sng">
                <a:solidFill>
                  <a:srgbClr val="7030A0"/>
                </a:solidFill>
              </a:rPr>
              <a:t>Fusion phase</a:t>
            </a:r>
          </a:p>
          <a:p>
            <a:pPr marL="0" indent="0"/>
            <a:r>
              <a:rPr lang="en-US" altLang="en-US" sz="2400"/>
              <a:t>During penetration , sperms loss their cell membrane and loss their acrosomal content to reach vitelline membrane creating channels inside vitelline membrane.</a:t>
            </a:r>
          </a:p>
          <a:p>
            <a:pPr marL="0" indent="0"/>
            <a:r>
              <a:rPr lang="en-US" altLang="en-US" sz="2400"/>
              <a:t>Plasma membrane of the ovum engulfing plasma membrane of the sperm which loses its content into ovum cytoplasm leading to fusion of the sperm and ovum.</a:t>
            </a:r>
          </a:p>
          <a:p>
            <a:pPr marL="0" indent="0"/>
            <a:endParaRPr lang="en-US" altLang="en-US" sz="2400"/>
          </a:p>
          <a:p>
            <a:pPr marL="0" indent="0">
              <a:buNone/>
            </a:pPr>
            <a:r>
              <a:rPr lang="en-US" altLang="en-US" sz="2400"/>
              <a:t>4. </a:t>
            </a:r>
            <a:r>
              <a:rPr lang="en-US" altLang="en-US" sz="2400" b="1" i="1" u="sng">
                <a:solidFill>
                  <a:srgbClr val="7030A0"/>
                </a:solidFill>
              </a:rPr>
              <a:t>Zona reaction phase</a:t>
            </a:r>
          </a:p>
          <a:p>
            <a:pPr marL="0" indent="0"/>
            <a:r>
              <a:rPr lang="en-US" altLang="en-US" sz="2400"/>
              <a:t>It is alteration in structure of zonal pellucida catalyzed by proteases to block penetration for more sperms. This reaction induced by:</a:t>
            </a:r>
          </a:p>
          <a:p>
            <a:pPr lvl="1"/>
            <a:r>
              <a:rPr lang="en-US" altLang="en-US" sz="2000"/>
              <a:t>Hardness of zona pellucida by addition of more concret materials to prevent penetration by other sperms.</a:t>
            </a:r>
          </a:p>
          <a:p>
            <a:pPr lvl="1"/>
            <a:r>
              <a:rPr lang="en-US" altLang="en-US" sz="2000"/>
              <a:t>Destruction of sperm receptors on zona pellucida so, sperms can</a:t>
            </a:r>
            <a:r>
              <a:rPr lang="ja-JP" altLang="en-US" sz="2000"/>
              <a:t>’</a:t>
            </a:r>
            <a:r>
              <a:rPr lang="en-US" altLang="ja-JP" sz="2000"/>
              <a:t>t bind with it.</a:t>
            </a:r>
            <a:endParaRPr lang="en-US" alt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xmlns="" id="{9E2B2EF8-977A-C443-BE70-61E2EA9E94F3}"/>
              </a:ext>
            </a:extLst>
          </p:cNvPr>
          <p:cNvSpPr>
            <a:spLocks noGrp="1"/>
          </p:cNvSpPr>
          <p:nvPr>
            <p:ph idx="1"/>
          </p:nvPr>
        </p:nvSpPr>
        <p:spPr>
          <a:xfrm>
            <a:off x="1600200" y="152400"/>
            <a:ext cx="8839200" cy="5867400"/>
          </a:xfrm>
        </p:spPr>
        <p:txBody>
          <a:bodyPr/>
          <a:lstStyle/>
          <a:p>
            <a:pPr marL="0" indent="0">
              <a:buNone/>
              <a:defRPr/>
            </a:pPr>
            <a:r>
              <a:rPr lang="en-US" sz="2400" dirty="0">
                <a:ea typeface="+mn-ea"/>
                <a:cs typeface="+mn-cs"/>
              </a:rPr>
              <a:t>5. </a:t>
            </a:r>
            <a:r>
              <a:rPr lang="en-US" sz="2400" b="1" i="1" u="sng" dirty="0">
                <a:solidFill>
                  <a:srgbClr val="7030A0"/>
                </a:solidFill>
                <a:ea typeface="+mn-ea"/>
                <a:cs typeface="+mn-cs"/>
              </a:rPr>
              <a:t>Egg activation phase</a:t>
            </a:r>
          </a:p>
          <a:p>
            <a:pPr>
              <a:buFont typeface="Monotype Sorts" pitchFamily="2" charset="2"/>
              <a:buChar char="§"/>
              <a:defRPr/>
            </a:pPr>
            <a:r>
              <a:rPr lang="en-US" sz="2400" dirty="0">
                <a:ea typeface="+mn-ea"/>
                <a:cs typeface="+mn-cs"/>
              </a:rPr>
              <a:t>It is metabolic and physical changes to increase intracellular </a:t>
            </a:r>
            <a:r>
              <a:rPr lang="en-US" sz="2400" dirty="0" err="1">
                <a:ea typeface="+mn-ea"/>
                <a:cs typeface="+mn-cs"/>
              </a:rPr>
              <a:t>Ca</a:t>
            </a:r>
            <a:r>
              <a:rPr lang="en-US" sz="2400" baseline="30000" dirty="0">
                <a:ea typeface="+mn-ea"/>
                <a:cs typeface="+mn-cs"/>
              </a:rPr>
              <a:t>++</a:t>
            </a:r>
            <a:r>
              <a:rPr lang="en-US" sz="2400" dirty="0">
                <a:ea typeface="+mn-ea"/>
                <a:cs typeface="+mn-cs"/>
              </a:rPr>
              <a:t> concentration, this stimulated by phospholipase C to complete 2nd meiotic division forming zygote.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1548</Words>
  <Application>Microsoft Office PowerPoint</Application>
  <PresentationFormat>مخصص</PresentationFormat>
  <Paragraphs>189</Paragraphs>
  <Slides>39</Slides>
  <Notes>0</Notes>
  <HiddenSlides>0</HiddenSlides>
  <MMClips>0</MMClips>
  <ScaleCrop>false</ScaleCrop>
  <HeadingPairs>
    <vt:vector size="4" baseType="variant">
      <vt:variant>
        <vt:lpstr>نسق</vt:lpstr>
      </vt:variant>
      <vt:variant>
        <vt:i4>1</vt:i4>
      </vt:variant>
      <vt:variant>
        <vt:lpstr>عناوين الشرائح</vt:lpstr>
      </vt:variant>
      <vt:variant>
        <vt:i4>39</vt:i4>
      </vt:variant>
    </vt:vector>
  </HeadingPairs>
  <TitlesOfParts>
    <vt:vector size="40" baseType="lpstr">
      <vt:lpstr>Serene</vt:lpstr>
      <vt:lpstr>Today’s topics</vt:lpstr>
      <vt:lpstr>PHYSIOLOGY OF SPERM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PHYSIOLOGY OF FEMALE REPRODUCTION</vt:lpstr>
      <vt:lpstr>عرض تقديمي في PowerPoint</vt:lpstr>
      <vt:lpstr>ESTROUS CYCLE</vt:lpstr>
      <vt:lpstr>STAGES OF ESTROUS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HORMONES CONTROL FEMALE REPRODUCTION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topics</dc:title>
  <dc:creator>dr.hassan ahmed</dc:creator>
  <cp:lastModifiedBy>itvet3</cp:lastModifiedBy>
  <cp:revision>2</cp:revision>
  <dcterms:created xsi:type="dcterms:W3CDTF">2020-03-16T20:26:21Z</dcterms:created>
  <dcterms:modified xsi:type="dcterms:W3CDTF">2020-03-22T07:06:04Z</dcterms:modified>
</cp:coreProperties>
</file>