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6363BDA-BE83-4A63-B95B-4FA7E6100B58}" type="datetimeFigureOut">
              <a:rPr lang="ar-EG" smtClean="0"/>
              <a:t>28/07/1441</a:t>
            </a:fld>
            <a:endParaRPr lang="ar-E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E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5882A7A-6A03-4084-9C07-71DFA3DA5B6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3957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882A7A-6A03-4084-9C07-71DFA3DA5B67}" type="slidenum">
              <a:rPr lang="ar-EG" smtClean="0"/>
              <a:t>3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4746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D6857-E630-4243-86AA-3D6AA81523D4}" type="datetimeFigureOut">
              <a:rPr lang="ar-EG" smtClean="0"/>
              <a:t>28/07/1441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C431-CE21-4E0B-B62A-2F70C3DF65B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28763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D6857-E630-4243-86AA-3D6AA81523D4}" type="datetimeFigureOut">
              <a:rPr lang="ar-EG" smtClean="0"/>
              <a:t>28/07/1441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C431-CE21-4E0B-B62A-2F70C3DF65B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37496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D6857-E630-4243-86AA-3D6AA81523D4}" type="datetimeFigureOut">
              <a:rPr lang="ar-EG" smtClean="0"/>
              <a:t>28/07/1441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C431-CE21-4E0B-B62A-2F70C3DF65B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76371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D6857-E630-4243-86AA-3D6AA81523D4}" type="datetimeFigureOut">
              <a:rPr lang="ar-EG" smtClean="0"/>
              <a:t>28/07/1441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C431-CE21-4E0B-B62A-2F70C3DF65B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36848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D6857-E630-4243-86AA-3D6AA81523D4}" type="datetimeFigureOut">
              <a:rPr lang="ar-EG" smtClean="0"/>
              <a:t>28/07/1441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C431-CE21-4E0B-B62A-2F70C3DF65B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78825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D6857-E630-4243-86AA-3D6AA81523D4}" type="datetimeFigureOut">
              <a:rPr lang="ar-EG" smtClean="0"/>
              <a:t>28/07/1441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C431-CE21-4E0B-B62A-2F70C3DF65B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731624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D6857-E630-4243-86AA-3D6AA81523D4}" type="datetimeFigureOut">
              <a:rPr lang="ar-EG" smtClean="0"/>
              <a:t>28/07/1441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C431-CE21-4E0B-B62A-2F70C3DF65B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96851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D6857-E630-4243-86AA-3D6AA81523D4}" type="datetimeFigureOut">
              <a:rPr lang="ar-EG" smtClean="0"/>
              <a:t>28/07/1441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C431-CE21-4E0B-B62A-2F70C3DF65B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34612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D6857-E630-4243-86AA-3D6AA81523D4}" type="datetimeFigureOut">
              <a:rPr lang="ar-EG" smtClean="0"/>
              <a:t>28/07/1441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C431-CE21-4E0B-B62A-2F70C3DF65B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69893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D6857-E630-4243-86AA-3D6AA81523D4}" type="datetimeFigureOut">
              <a:rPr lang="ar-EG" smtClean="0"/>
              <a:t>28/07/1441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C431-CE21-4E0B-B62A-2F70C3DF65B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95090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D6857-E630-4243-86AA-3D6AA81523D4}" type="datetimeFigureOut">
              <a:rPr lang="ar-EG" smtClean="0"/>
              <a:t>28/07/1441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DC431-CE21-4E0B-B62A-2F70C3DF65B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66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D6857-E630-4243-86AA-3D6AA81523D4}" type="datetimeFigureOut">
              <a:rPr lang="ar-EG" smtClean="0"/>
              <a:t>28/07/1441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DC431-CE21-4E0B-B62A-2F70C3DF65B6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98534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4632" cy="1467594"/>
          </a:xfrm>
        </p:spPr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Cunean tenectomy</a:t>
            </a:r>
            <a:endParaRPr lang="ar-EG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2420888"/>
            <a:ext cx="7560840" cy="3816424"/>
          </a:xfrm>
        </p:spPr>
        <p:txBody>
          <a:bodyPr/>
          <a:lstStyle/>
          <a:p>
            <a:pPr algn="l"/>
            <a:r>
              <a:rPr lang="en-US" sz="2800" dirty="0" smtClean="0">
                <a:solidFill>
                  <a:schemeClr val="accent2"/>
                </a:solidFill>
              </a:rPr>
              <a:t>Definition: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surgical </a:t>
            </a:r>
            <a:r>
              <a:rPr lang="en-US" dirty="0" smtClean="0">
                <a:solidFill>
                  <a:schemeClr val="tx1"/>
                </a:solidFill>
                <a:cs typeface="+mj-cs"/>
              </a:rPr>
              <a:t>removal</a:t>
            </a:r>
            <a:r>
              <a:rPr lang="en-US" dirty="0" smtClean="0">
                <a:solidFill>
                  <a:schemeClr val="tx1"/>
                </a:solidFill>
              </a:rPr>
              <a:t> of apart or segment </a:t>
            </a:r>
            <a:endParaRPr lang="ar-EG" dirty="0" smtClean="0">
              <a:solidFill>
                <a:schemeClr val="tx1"/>
              </a:solidFill>
            </a:endParaRPr>
          </a:p>
          <a:p>
            <a:pPr algn="l"/>
            <a:r>
              <a:rPr lang="ar-EG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r>
              <a:rPr lang="ar-EG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from the cunean tendon</a:t>
            </a:r>
          </a:p>
          <a:p>
            <a:pPr algn="l"/>
            <a:endParaRPr lang="en-US" dirty="0" smtClean="0"/>
          </a:p>
          <a:p>
            <a:pPr algn="l"/>
            <a:endParaRPr lang="ar-EG" dirty="0" smtClean="0"/>
          </a:p>
        </p:txBody>
      </p:sp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36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56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6632"/>
            <a:ext cx="8229600" cy="6408712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endParaRPr lang="ar-EG" sz="2400" dirty="0" smtClean="0"/>
          </a:p>
          <a:p>
            <a:pPr marL="0" indent="0" algn="l">
              <a:buNone/>
            </a:pPr>
            <a:r>
              <a:rPr lang="ar-EG" u="sng" dirty="0" smtClean="0">
                <a:solidFill>
                  <a:schemeClr val="accent2"/>
                </a:solidFill>
              </a:rPr>
              <a:t>     </a:t>
            </a:r>
            <a:r>
              <a:rPr lang="en-US" u="sng" dirty="0" smtClean="0">
                <a:solidFill>
                  <a:schemeClr val="accent2"/>
                </a:solidFill>
              </a:rPr>
              <a:t>Indication :</a:t>
            </a:r>
          </a:p>
          <a:p>
            <a:pPr marL="0" indent="0" algn="l">
              <a:buNone/>
            </a:pPr>
            <a:endParaRPr lang="en-US" sz="2400" dirty="0" smtClean="0"/>
          </a:p>
          <a:p>
            <a:pPr marL="0" indent="0" algn="l">
              <a:buNone/>
            </a:pPr>
            <a:r>
              <a:rPr lang="en-US" sz="2800" dirty="0" smtClean="0"/>
              <a:t>-Treatment of bony spavin .</a:t>
            </a:r>
          </a:p>
          <a:p>
            <a:pPr marL="0" indent="0" algn="l">
              <a:buNone/>
            </a:pPr>
            <a:r>
              <a:rPr lang="en-US" sz="2800" dirty="0" smtClean="0"/>
              <a:t>-Treatment of cunean bursitis.</a:t>
            </a:r>
          </a:p>
          <a:p>
            <a:pPr marL="0" indent="0" algn="l">
              <a:buNone/>
            </a:pPr>
            <a:endParaRPr lang="ar-EG" sz="2400" dirty="0" smtClean="0"/>
          </a:p>
          <a:p>
            <a:pPr marL="0" indent="0" algn="l">
              <a:buNone/>
            </a:pPr>
            <a:r>
              <a:rPr lang="en-US" u="sng" dirty="0" smtClean="0">
                <a:solidFill>
                  <a:schemeClr val="accent2"/>
                </a:solidFill>
              </a:rPr>
              <a:t>Site of operation :</a:t>
            </a:r>
          </a:p>
          <a:p>
            <a:pPr marL="0" indent="0" algn="l">
              <a:buNone/>
            </a:pPr>
            <a:r>
              <a:rPr lang="en-US" sz="2800" dirty="0" smtClean="0"/>
              <a:t>Medial aspect of proximal end of large metatarsal bone (tarsal joint).</a:t>
            </a:r>
          </a:p>
          <a:p>
            <a:pPr marL="0" indent="0" algn="l">
              <a:buNone/>
            </a:pPr>
            <a:endParaRPr lang="en-US" sz="2400" dirty="0" smtClean="0"/>
          </a:p>
          <a:p>
            <a:pPr marL="0" indent="0" algn="l">
              <a:buNone/>
            </a:pPr>
            <a:r>
              <a:rPr lang="en-US" u="sng" dirty="0" smtClean="0">
                <a:solidFill>
                  <a:schemeClr val="accent2"/>
                </a:solidFill>
              </a:rPr>
              <a:t>Anaethesia :</a:t>
            </a:r>
          </a:p>
          <a:p>
            <a:pPr marL="0" indent="0" algn="l">
              <a:buNone/>
            </a:pPr>
            <a:r>
              <a:rPr lang="en-US" sz="2800" dirty="0" smtClean="0"/>
              <a:t>Tranquilizer by using xylazine and local anaethesia by lidocaine .</a:t>
            </a:r>
          </a:p>
          <a:p>
            <a:pPr marL="0" indent="0" algn="l">
              <a:buNone/>
            </a:pPr>
            <a:endParaRPr lang="en-US" sz="2400" dirty="0" smtClean="0"/>
          </a:p>
          <a:p>
            <a:pPr marL="0" indent="0" algn="l">
              <a:buNone/>
            </a:pPr>
            <a:endParaRPr lang="en-US" sz="2400" dirty="0" smtClean="0"/>
          </a:p>
        </p:txBody>
      </p:sp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7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316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229600" cy="864096"/>
          </a:xfrm>
        </p:spPr>
        <p:txBody>
          <a:bodyPr>
            <a:normAutofit fontScale="90000"/>
          </a:bodyPr>
          <a:lstStyle/>
          <a:p>
            <a:pPr algn="l"/>
            <a:r>
              <a:rPr lang="en-US" u="sng" dirty="0" smtClean="0">
                <a:solidFill>
                  <a:schemeClr val="accent2"/>
                </a:solidFill>
              </a:rPr>
              <a:t>Technique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:</a:t>
            </a:r>
            <a:br>
              <a:rPr lang="en-US" dirty="0" smtClean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229600" cy="511256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800" dirty="0" smtClean="0">
                <a:cs typeface="+mj-cs"/>
              </a:rPr>
              <a:t>1)surgical preparation to the site of operation. </a:t>
            </a:r>
          </a:p>
          <a:p>
            <a:pPr marL="0" indent="0" algn="l">
              <a:buNone/>
            </a:pPr>
            <a:r>
              <a:rPr lang="en-US" sz="2800" dirty="0" smtClean="0">
                <a:cs typeface="+mj-cs"/>
              </a:rPr>
              <a:t>2)An incision is made through the skin either vertical to the direction. </a:t>
            </a:r>
          </a:p>
          <a:p>
            <a:pPr marL="0" indent="0" algn="l">
              <a:buNone/>
            </a:pPr>
            <a:r>
              <a:rPr lang="en-US" sz="2800" dirty="0" smtClean="0">
                <a:cs typeface="+mj-cs"/>
              </a:rPr>
              <a:t>Or oblique the direction of the fiber of cunean tendon. </a:t>
            </a:r>
          </a:p>
          <a:p>
            <a:pPr marL="0" indent="0" algn="l">
              <a:buNone/>
            </a:pPr>
            <a:r>
              <a:rPr lang="en-US" sz="2800" dirty="0" smtClean="0">
                <a:cs typeface="+mj-cs"/>
              </a:rPr>
              <a:t>*Vertical  : make incision at level of tendon 2cm</a:t>
            </a:r>
          </a:p>
          <a:p>
            <a:pPr marL="0" indent="0" algn="l">
              <a:buNone/>
            </a:pPr>
            <a:r>
              <a:rPr lang="en-US" sz="2800" dirty="0">
                <a:cs typeface="+mj-cs"/>
              </a:rPr>
              <a:t> </a:t>
            </a:r>
            <a:r>
              <a:rPr lang="en-US" sz="2800" dirty="0" smtClean="0">
                <a:cs typeface="+mj-cs"/>
              </a:rPr>
              <a:t>                              or</a:t>
            </a:r>
          </a:p>
          <a:p>
            <a:pPr marL="0" indent="0" algn="l">
              <a:buNone/>
            </a:pPr>
            <a:r>
              <a:rPr lang="en-US" sz="2800" dirty="0" smtClean="0">
                <a:cs typeface="+mj-cs"/>
              </a:rPr>
              <a:t>*Oblique :make incision at level 4_6cm of tendon</a:t>
            </a:r>
          </a:p>
          <a:p>
            <a:pPr marL="0" indent="0" algn="l">
              <a:buNone/>
            </a:pPr>
            <a:r>
              <a:rPr lang="en-US" sz="2800" dirty="0" smtClean="0">
                <a:cs typeface="+mj-cs"/>
              </a:rPr>
              <a:t>3)Lifting the tendon by forceps then cutting.</a:t>
            </a:r>
          </a:p>
          <a:p>
            <a:pPr marL="0" indent="0" algn="l">
              <a:buNone/>
            </a:pPr>
            <a:r>
              <a:rPr lang="en-US" sz="2800" dirty="0" smtClean="0">
                <a:cs typeface="+mj-cs"/>
              </a:rPr>
              <a:t>4)skin is sutured by simple interrupted non absorbable suture .</a:t>
            </a:r>
          </a:p>
          <a:p>
            <a:pPr marL="0" indent="0" algn="l">
              <a:buNone/>
            </a:pPr>
            <a:endParaRPr lang="ar-EG" sz="2800" dirty="0">
              <a:cs typeface="+mj-cs"/>
            </a:endParaRPr>
          </a:p>
        </p:txBody>
      </p:sp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53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362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ar-EG" sz="3200" u="sng" dirty="0" smtClean="0">
                <a:solidFill>
                  <a:schemeClr val="accent2"/>
                </a:solidFill>
              </a:rPr>
              <a:t> :</a:t>
            </a:r>
            <a:r>
              <a:rPr lang="en-US" sz="3200" u="sng" dirty="0" smtClean="0">
                <a:solidFill>
                  <a:schemeClr val="accent2"/>
                </a:solidFill>
              </a:rPr>
              <a:t>Postoperative care</a:t>
            </a:r>
            <a:endParaRPr lang="ar-EG" sz="3200" u="sng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en-US" sz="2800" dirty="0" smtClean="0"/>
          </a:p>
          <a:p>
            <a:pPr marL="0" indent="0" algn="l">
              <a:buNone/>
            </a:pPr>
            <a:r>
              <a:rPr lang="en-US" sz="2800" dirty="0" smtClean="0"/>
              <a:t>1) Injection of antitetanic serum 3000 i.u in horse or          1500 i.u donkey.  </a:t>
            </a:r>
          </a:p>
          <a:p>
            <a:pPr marL="0" indent="0" algn="l">
              <a:buNone/>
            </a:pPr>
            <a:r>
              <a:rPr lang="en-US" sz="2800" dirty="0" smtClean="0"/>
              <a:t>2)Injection of antibiotic and anti inflammatory  .</a:t>
            </a:r>
            <a:endParaRPr lang="ar-EG" sz="2800" dirty="0" smtClean="0"/>
          </a:p>
          <a:p>
            <a:pPr marL="0" indent="0" algn="l">
              <a:buNone/>
            </a:pPr>
            <a:r>
              <a:rPr lang="en-US" sz="2800" dirty="0" smtClean="0"/>
              <a:t>3)Mild exercise after 2 weeks.</a:t>
            </a:r>
          </a:p>
          <a:p>
            <a:pPr marL="0" indent="0" algn="l">
              <a:buNone/>
            </a:pPr>
            <a:r>
              <a:rPr lang="en-US" sz="2800" dirty="0" smtClean="0"/>
              <a:t> </a:t>
            </a:r>
            <a:endParaRPr lang="ar-EG" sz="2800" dirty="0"/>
          </a:p>
        </p:txBody>
      </p:sp>
      <p:pic>
        <p:nvPicPr>
          <p:cNvPr id="4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25144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824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8045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 algn="l">
              <a:buNone/>
            </a:pPr>
            <a:endParaRPr lang="en-US" dirty="0" smtClean="0"/>
          </a:p>
          <a:p>
            <a:pPr marL="0" indent="0" algn="l">
              <a:buNone/>
            </a:pPr>
            <a:r>
              <a:rPr lang="en-US" u="sng" dirty="0" smtClean="0">
                <a:solidFill>
                  <a:schemeClr val="accent2"/>
                </a:solidFill>
              </a:rPr>
              <a:t>Complications</a:t>
            </a:r>
            <a:r>
              <a:rPr lang="en-US" u="sng" dirty="0">
                <a:solidFill>
                  <a:schemeClr val="accent2"/>
                </a:solidFill>
              </a:rPr>
              <a:t>:</a:t>
            </a:r>
            <a:endParaRPr lang="ar-EG" u="sng" dirty="0">
              <a:solidFill>
                <a:schemeClr val="accent2"/>
              </a:solidFill>
            </a:endParaRPr>
          </a:p>
          <a:p>
            <a:pPr marL="0" indent="0" algn="l">
              <a:buNone/>
            </a:pPr>
            <a:endParaRPr lang="ar-EG" dirty="0" smtClean="0"/>
          </a:p>
          <a:p>
            <a:pPr marL="0" indent="0" algn="l">
              <a:buNone/>
            </a:pPr>
            <a:r>
              <a:rPr lang="en-US" dirty="0" smtClean="0"/>
              <a:t>1)Infection </a:t>
            </a:r>
          </a:p>
          <a:p>
            <a:pPr marL="0" indent="0" algn="l">
              <a:buNone/>
            </a:pPr>
            <a:r>
              <a:rPr lang="en-US" dirty="0" smtClean="0"/>
              <a:t>2)</a:t>
            </a:r>
            <a:r>
              <a:rPr lang="en-US" dirty="0" err="1" smtClean="0"/>
              <a:t>Saphinous</a:t>
            </a:r>
            <a:r>
              <a:rPr lang="en-US" dirty="0" smtClean="0"/>
              <a:t> vein rupture  </a:t>
            </a:r>
            <a:endParaRPr lang="ar-EG" dirty="0"/>
          </a:p>
        </p:txBody>
      </p:sp>
      <p:pic>
        <p:nvPicPr>
          <p:cNvPr id="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267200" y="3124200"/>
            <a:ext cx="609600" cy="609600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H="1">
            <a:off x="2915816" y="4437112"/>
            <a:ext cx="2232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3419872" y="5013176"/>
            <a:ext cx="14569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3779912" y="5517232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4031940" y="5877272"/>
            <a:ext cx="2352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3547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95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2327</TotalTime>
  <Words>174</Words>
  <Application>Microsoft Office PowerPoint</Application>
  <PresentationFormat>On-screen Show (4:3)</PresentationFormat>
  <Paragraphs>36</Paragraphs>
  <Slides>5</Slides>
  <Notes>1</Notes>
  <HiddenSlides>0</HiddenSlides>
  <MMClips>5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Cunean tenectomy</vt:lpstr>
      <vt:lpstr>PowerPoint Presentation</vt:lpstr>
      <vt:lpstr>Technique : </vt:lpstr>
      <vt:lpstr> :Postoperative care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Cunean tenectomy</dc:title>
  <dc:creator>ibrahim.m.vet</dc:creator>
  <cp:lastModifiedBy>ibrahim.m.vet</cp:lastModifiedBy>
  <cp:revision>22</cp:revision>
  <dcterms:created xsi:type="dcterms:W3CDTF">2020-03-19T06:04:24Z</dcterms:created>
  <dcterms:modified xsi:type="dcterms:W3CDTF">2020-03-22T08:57:56Z</dcterms:modified>
</cp:coreProperties>
</file>