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37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4" d="100"/>
          <a:sy n="94" d="100"/>
        </p:scale>
        <p:origin x="-384"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89A5E7-1C26-4F08-AA10-A3DB86513931}"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A3C74D6-AE1A-43D1-800D-C722C2A9B045}" type="slidenum">
              <a:rPr lang="en-US" smtClean="0"/>
              <a:pPr/>
              <a:t>‹#›</a:t>
            </a:fld>
            <a:endParaRPr lang="en-US"/>
          </a:p>
        </p:txBody>
      </p:sp>
    </p:spTree>
    <p:extLst>
      <p:ext uri="{BB962C8B-B14F-4D97-AF65-F5344CB8AC3E}">
        <p14:creationId xmlns:p14="http://schemas.microsoft.com/office/powerpoint/2010/main" val="211925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9A5E7-1C26-4F08-AA10-A3DB86513931}"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4286492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9A5E7-1C26-4F08-AA10-A3DB86513931}"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357230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9A5E7-1C26-4F08-AA10-A3DB86513931}"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964797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089A5E7-1C26-4F08-AA10-A3DB86513931}" type="datetimeFigureOut">
              <a:rPr lang="en-US" smtClean="0"/>
              <a:pPr/>
              <a:t>3/17/2020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A3C74D6-AE1A-43D1-800D-C722C2A9B045}" type="slidenum">
              <a:rPr lang="en-US" smtClean="0"/>
              <a:pPr/>
              <a:t>‹#›</a:t>
            </a:fld>
            <a:endParaRPr lang="en-US"/>
          </a:p>
        </p:txBody>
      </p:sp>
    </p:spTree>
    <p:extLst>
      <p:ext uri="{BB962C8B-B14F-4D97-AF65-F5344CB8AC3E}">
        <p14:creationId xmlns:p14="http://schemas.microsoft.com/office/powerpoint/2010/main" val="8363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89A5E7-1C26-4F08-AA10-A3DB86513931}"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428806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89A5E7-1C26-4F08-AA10-A3DB86513931}"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114607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89A5E7-1C26-4F08-AA10-A3DB86513931}"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72351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9A5E7-1C26-4F08-AA10-A3DB86513931}"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87056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9A5E7-1C26-4F08-AA10-A3DB86513931}"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400571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9A5E7-1C26-4F08-AA10-A3DB86513931}" type="datetimeFigureOut">
              <a:rPr lang="en-US" smtClean="0"/>
              <a:pPr/>
              <a:t>3/17/2020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A3C74D6-AE1A-43D1-800D-C722C2A9B045}" type="slidenum">
              <a:rPr lang="en-US" smtClean="0"/>
              <a:pPr/>
              <a:t>‹#›</a:t>
            </a:fld>
            <a:endParaRPr lang="en-US"/>
          </a:p>
        </p:txBody>
      </p:sp>
    </p:spTree>
    <p:extLst>
      <p:ext uri="{BB962C8B-B14F-4D97-AF65-F5344CB8AC3E}">
        <p14:creationId xmlns:p14="http://schemas.microsoft.com/office/powerpoint/2010/main" val="243952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089A5E7-1C26-4F08-AA10-A3DB86513931}" type="datetimeFigureOut">
              <a:rPr lang="en-US" smtClean="0"/>
              <a:pPr/>
              <a:t>3/17/2020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A3C74D6-AE1A-43D1-800D-C722C2A9B045}" type="slidenum">
              <a:rPr lang="en-US" smtClean="0"/>
              <a:pPr/>
              <a:t>‹#›</a:t>
            </a:fld>
            <a:endParaRPr lang="en-US"/>
          </a:p>
        </p:txBody>
      </p:sp>
    </p:spTree>
    <p:extLst>
      <p:ext uri="{BB962C8B-B14F-4D97-AF65-F5344CB8AC3E}">
        <p14:creationId xmlns:p14="http://schemas.microsoft.com/office/powerpoint/2010/main" val="406995238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513" y="2815772"/>
            <a:ext cx="10515600" cy="1654628"/>
          </a:xfrm>
        </p:spPr>
        <p:txBody>
          <a:bodyPr>
            <a:normAutofit fontScale="90000"/>
          </a:bodyPr>
          <a:lstStyle/>
          <a:p>
            <a:pPr algn="ctr"/>
            <a:r>
              <a:rPr lang="en-US" sz="7300" b="1" dirty="0" smtClean="0"/>
              <a:t>Meat Microbiology</a:t>
            </a:r>
            <a:br>
              <a:rPr lang="en-US" sz="7300" b="1" dirty="0" smtClean="0"/>
            </a:br>
            <a:r>
              <a:rPr lang="en-US" sz="7300" b="1" dirty="0" smtClean="0"/>
              <a:t/>
            </a:r>
            <a:br>
              <a:rPr lang="en-US" sz="7300" b="1" dirty="0" smtClean="0"/>
            </a:br>
            <a:r>
              <a:rPr lang="en-US" sz="5300" b="1" dirty="0" smtClean="0"/>
              <a:t>Prof. Dr. </a:t>
            </a:r>
            <a:r>
              <a:rPr lang="en-US" sz="5300" b="1" dirty="0" err="1" smtClean="0"/>
              <a:t>Fahim</a:t>
            </a:r>
            <a:r>
              <a:rPr lang="en-US" sz="5300" b="1" dirty="0" smtClean="0"/>
              <a:t> </a:t>
            </a:r>
            <a:r>
              <a:rPr lang="en-US" sz="5300" b="1" dirty="0" err="1" smtClean="0"/>
              <a:t>Shaltout</a:t>
            </a:r>
            <a:r>
              <a:rPr lang="en-US" sz="9600" b="1" dirty="0" smtClean="0"/>
              <a:t/>
            </a:r>
            <a:br>
              <a:rPr lang="en-US" sz="9600" b="1" dirty="0" smtClean="0"/>
            </a:br>
            <a:r>
              <a:rPr lang="en-US" sz="3100" b="1" dirty="0" smtClean="0"/>
              <a:t> Professor of  Meat Hygiene</a:t>
            </a:r>
            <a:br>
              <a:rPr lang="en-US" sz="3100" b="1" dirty="0" smtClean="0"/>
            </a:br>
            <a:r>
              <a:rPr lang="en-US" sz="3100" b="1" dirty="0" smtClean="0"/>
              <a:t>Faculty of Veterinary Medicine</a:t>
            </a:r>
            <a:br>
              <a:rPr lang="en-US" sz="3100" b="1" dirty="0" smtClean="0"/>
            </a:br>
            <a:r>
              <a:rPr lang="en-US" sz="3100" b="1" dirty="0" smtClean="0"/>
              <a:t>Professor </a:t>
            </a:r>
            <a:r>
              <a:rPr lang="en-US" sz="3100" b="1" dirty="0" err="1" smtClean="0"/>
              <a:t>Benha</a:t>
            </a:r>
            <a:r>
              <a:rPr lang="en-US" sz="3100" b="1" dirty="0" smtClean="0"/>
              <a:t> University, Egypt</a:t>
            </a:r>
            <a:br>
              <a:rPr lang="en-US" sz="3100" b="1" dirty="0" smtClean="0"/>
            </a:br>
            <a:r>
              <a:rPr lang="en-US" sz="3100" b="1" dirty="0" smtClean="0"/>
              <a:t>email: fahimshaltout@hotmail.com</a:t>
            </a:r>
            <a:r>
              <a:rPr lang="en-US" sz="7300" b="1" dirty="0" smtClean="0"/>
              <a:t/>
            </a:r>
            <a:br>
              <a:rPr lang="en-US" sz="7300" b="1" dirty="0" smtClean="0"/>
            </a:br>
            <a:r>
              <a:rPr lang="en-US" b="1" dirty="0"/>
              <a:t/>
            </a:r>
            <a:br>
              <a:rPr lang="en-US" b="1" dirty="0"/>
            </a:br>
            <a:endParaRPr lang="en-US" b="1" dirty="0"/>
          </a:p>
        </p:txBody>
      </p:sp>
    </p:spTree>
    <p:extLst>
      <p:ext uri="{BB962C8B-B14F-4D97-AF65-F5344CB8AC3E}">
        <p14:creationId xmlns:p14="http://schemas.microsoft.com/office/powerpoint/2010/main" val="3550140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619" y="832975"/>
            <a:ext cx="10058400" cy="1609344"/>
          </a:xfrm>
        </p:spPr>
        <p:txBody>
          <a:bodyPr>
            <a:normAutofit fontScale="90000"/>
          </a:bodyPr>
          <a:lstStyle/>
          <a:p>
            <a:r>
              <a:rPr lang="en-US" b="1" dirty="0" smtClean="0"/>
              <a:t>Natural sources of contamination</a:t>
            </a:r>
            <a:r>
              <a:rPr lang="en-US" dirty="0" smtClean="0"/>
              <a:t/>
            </a:r>
            <a:br>
              <a:rPr lang="en-US" dirty="0" smtClean="0"/>
            </a:br>
            <a:endParaRPr lang="en-US" dirty="0"/>
          </a:p>
        </p:txBody>
      </p:sp>
      <p:sp>
        <p:nvSpPr>
          <p:cNvPr id="3" name="Content Placeholder 2"/>
          <p:cNvSpPr>
            <a:spLocks noGrp="1"/>
          </p:cNvSpPr>
          <p:nvPr>
            <p:ph idx="1"/>
          </p:nvPr>
        </p:nvSpPr>
        <p:spPr>
          <a:xfrm>
            <a:off x="982762" y="2535065"/>
            <a:ext cx="10058400" cy="4050792"/>
          </a:xfrm>
        </p:spPr>
        <p:txBody>
          <a:bodyPr/>
          <a:lstStyle/>
          <a:p>
            <a:pPr>
              <a:buFont typeface="Wingdings" panose="05000000000000000000" pitchFamily="2" charset="2"/>
              <a:buChar char="q"/>
            </a:pPr>
            <a:r>
              <a:rPr lang="en-US" sz="2400" dirty="0" smtClean="0"/>
              <a:t>from </a:t>
            </a:r>
            <a:r>
              <a:rPr lang="en-US" sz="2400" dirty="0"/>
              <a:t>edible plants as flavobacterium, Achrombactor</a:t>
            </a:r>
          </a:p>
          <a:p>
            <a:pPr>
              <a:buFont typeface="Wingdings" panose="05000000000000000000" pitchFamily="2" charset="2"/>
              <a:buChar char="q"/>
            </a:pPr>
            <a:r>
              <a:rPr lang="en-US" sz="2400" dirty="0" smtClean="0"/>
              <a:t>from </a:t>
            </a:r>
            <a:r>
              <a:rPr lang="en-US" sz="2400" dirty="0"/>
              <a:t>animals as E. coli + streptococci</a:t>
            </a:r>
          </a:p>
          <a:p>
            <a:pPr>
              <a:buFont typeface="Wingdings" panose="05000000000000000000" pitchFamily="2" charset="2"/>
              <a:buChar char="q"/>
            </a:pPr>
            <a:r>
              <a:rPr lang="en-US" sz="2400" dirty="0" smtClean="0"/>
              <a:t>from </a:t>
            </a:r>
            <a:r>
              <a:rPr lang="en-US" sz="2400" dirty="0"/>
              <a:t>sewage  →   true faecal type (Coliform – enterococci</a:t>
            </a:r>
          </a:p>
          <a:p>
            <a:pPr>
              <a:buFont typeface="Wingdings" panose="05000000000000000000" pitchFamily="2" charset="2"/>
              <a:buChar char="q"/>
            </a:pPr>
            <a:r>
              <a:rPr lang="en-US" sz="2400" dirty="0" smtClean="0"/>
              <a:t>From </a:t>
            </a:r>
            <a:r>
              <a:rPr lang="en-US" sz="2400" dirty="0"/>
              <a:t>water as </a:t>
            </a:r>
            <a:r>
              <a:rPr lang="en-US" sz="2400" dirty="0" smtClean="0"/>
              <a:t>pseudomonas.</a:t>
            </a:r>
            <a:endParaRPr lang="en-US" sz="2400" dirty="0"/>
          </a:p>
          <a:p>
            <a:pPr>
              <a:buFont typeface="Wingdings" panose="05000000000000000000" pitchFamily="2" charset="2"/>
              <a:buChar char="q"/>
            </a:pPr>
            <a:r>
              <a:rPr lang="en-US" sz="2400" dirty="0" smtClean="0"/>
              <a:t>from </a:t>
            </a:r>
            <a:r>
              <a:rPr lang="en-US" sz="2400" dirty="0"/>
              <a:t>air as </a:t>
            </a:r>
            <a:r>
              <a:rPr lang="en-US" sz="2400" dirty="0" smtClean="0"/>
              <a:t>Mold </a:t>
            </a:r>
            <a:r>
              <a:rPr lang="en-US" sz="2400" dirty="0"/>
              <a:t>, yeast + Aerobic spore former.</a:t>
            </a:r>
          </a:p>
          <a:p>
            <a:pPr marL="0" indent="0">
              <a:buNone/>
            </a:pPr>
            <a:endParaRPr lang="en-US" dirty="0"/>
          </a:p>
        </p:txBody>
      </p:sp>
    </p:spTree>
    <p:extLst>
      <p:ext uri="{BB962C8B-B14F-4D97-AF65-F5344CB8AC3E}">
        <p14:creationId xmlns:p14="http://schemas.microsoft.com/office/powerpoint/2010/main" val="29220751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5" y="979464"/>
            <a:ext cx="10515600" cy="4351338"/>
          </a:xfrm>
        </p:spPr>
        <p:txBody>
          <a:bodyPr>
            <a:normAutofit/>
          </a:bodyPr>
          <a:lstStyle/>
          <a:p>
            <a:r>
              <a:rPr lang="en-US" sz="2800" b="1" dirty="0"/>
              <a:t>** Prevention and control: </a:t>
            </a:r>
            <a:endParaRPr lang="en-US" sz="2800" dirty="0"/>
          </a:p>
          <a:p>
            <a:r>
              <a:rPr lang="en-US" sz="2800" dirty="0"/>
              <a:t>- Adequate pasteurization of milk. </a:t>
            </a:r>
          </a:p>
          <a:p>
            <a:r>
              <a:rPr lang="en-US" sz="2800" dirty="0"/>
              <a:t>- Adequate food cooking. </a:t>
            </a:r>
          </a:p>
          <a:p>
            <a:r>
              <a:rPr lang="en-US" sz="2800" dirty="0"/>
              <a:t>- Prevent re contamination of food. </a:t>
            </a:r>
          </a:p>
          <a:p>
            <a:pPr marL="0" indent="0">
              <a:buNone/>
            </a:pPr>
            <a:endParaRPr lang="en-US" sz="2800" dirty="0"/>
          </a:p>
        </p:txBody>
      </p:sp>
    </p:spTree>
    <p:extLst>
      <p:ext uri="{BB962C8B-B14F-4D97-AF65-F5344CB8AC3E}">
        <p14:creationId xmlns:p14="http://schemas.microsoft.com/office/powerpoint/2010/main" val="91105370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555568" y="444403"/>
            <a:ext cx="1066289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[7] Vibrio </a:t>
            </a:r>
            <a:r>
              <a:rPr kumimoji="0" lang="en-US" sz="20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parahaemolyticus</a:t>
            </a:r>
            <a:r>
              <a:rPr kumimoji="0" lang="en-US" sz="20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Gram –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ve</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short rods curved or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strainght</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motile, Fac.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Anaerbes</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usually found in sea water, can grow at 3%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Nacl</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halophilic</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opt. growth at 37c˚ , easily killed by cooking sensitive to low PH.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V.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Parahaemolytias</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were attributed to sewage pollution.</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Habitat:</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Marina, estuarine environment especially in summer months (above 10c˚). the presence of v.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parahaenolyticus</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always associated with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habitate</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with high organic nutrient content (plankton – biological host).</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Toxin:</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Heat stale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haemolysin</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Food association:</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Sea water above 10c˚→ the organism present fish &amp; shell fish from affected water sea. Food products → inadequate cooked or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recontaminated</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after cooking.</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Disease and symptoms:</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Incubation </a:t>
            </a:r>
            <a:r>
              <a:rPr kumimoji="0" lang="en-U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perlod</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→12-24hrs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Course of illness 	→2-5 days.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Infective dose</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may be high because m.o</a:t>
            </a:r>
            <a:r>
              <a:rPr kumimoji="0" lang="en-US" sz="20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s</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is affected by low PH of stomach 10</a:t>
            </a:r>
            <a:r>
              <a:rPr kumimoji="0" lang="en-US" sz="20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5 </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10</a:t>
            </a:r>
            <a:r>
              <a:rPr kumimoji="0" lang="en-US" sz="20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7</a:t>
            </a: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/cell / person. </a:t>
            </a:r>
            <a:endParaRPr kumimoji="0" 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142105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553" y="624622"/>
            <a:ext cx="10515600" cy="4351338"/>
          </a:xfrm>
        </p:spPr>
        <p:txBody>
          <a:bodyPr>
            <a:noAutofit/>
          </a:bodyPr>
          <a:lstStyle/>
          <a:p>
            <a:r>
              <a:rPr lang="en-US" sz="2800" b="1" dirty="0"/>
              <a:t>Symptoms </a:t>
            </a:r>
            <a:r>
              <a:rPr lang="en-US" sz="2800" dirty="0"/>
              <a:t>	profuse diarrhea, </a:t>
            </a:r>
            <a:r>
              <a:rPr lang="en-US" sz="2800" dirty="0" err="1"/>
              <a:t>abd</a:t>
            </a:r>
            <a:r>
              <a:rPr lang="en-US" sz="2800" dirty="0"/>
              <a:t> pain, diarrhea (</a:t>
            </a:r>
            <a:r>
              <a:rPr lang="en-US" sz="2800" dirty="0" err="1"/>
              <a:t>mucoid</a:t>
            </a:r>
            <a:r>
              <a:rPr lang="en-US" sz="2800" dirty="0"/>
              <a:t> + bloody) dehydration, nausea, </a:t>
            </a:r>
            <a:r>
              <a:rPr lang="en-US" sz="2800" dirty="0" err="1"/>
              <a:t>vomition</a:t>
            </a:r>
            <a:r>
              <a:rPr lang="en-US" sz="2800" dirty="0"/>
              <a:t>, headache, chills. </a:t>
            </a:r>
          </a:p>
          <a:p>
            <a:r>
              <a:rPr lang="en-US" sz="2800" b="1" dirty="0"/>
              <a:t>** Prevention and Control: </a:t>
            </a:r>
            <a:endParaRPr lang="en-US" sz="2800" dirty="0"/>
          </a:p>
          <a:p>
            <a:r>
              <a:rPr lang="en-US" sz="2800" dirty="0"/>
              <a:t>- Through cooking of sea food. </a:t>
            </a:r>
          </a:p>
          <a:p>
            <a:r>
              <a:rPr lang="en-US" sz="2800" dirty="0"/>
              <a:t>- chilling rapidly after cooking if not eaten.</a:t>
            </a:r>
          </a:p>
          <a:p>
            <a:r>
              <a:rPr lang="en-US" sz="2800" dirty="0"/>
              <a:t>- prevention of </a:t>
            </a:r>
            <a:r>
              <a:rPr lang="en-US" sz="2800" dirty="0" smtClean="0"/>
              <a:t>cross-contamination</a:t>
            </a:r>
            <a:r>
              <a:rPr lang="en-US" sz="2800" dirty="0"/>
              <a:t>. </a:t>
            </a:r>
          </a:p>
          <a:p>
            <a:r>
              <a:rPr lang="en-US" sz="2800" dirty="0"/>
              <a:t>- treatment of water + swage. </a:t>
            </a:r>
          </a:p>
          <a:p>
            <a:r>
              <a:rPr lang="en-US" sz="2800" dirty="0"/>
              <a:t>- lemon Juice →an inhibitory effect of </a:t>
            </a:r>
            <a:r>
              <a:rPr lang="en-US" sz="2800" dirty="0" err="1"/>
              <a:t>Vparahaemalyticus</a:t>
            </a:r>
            <a:r>
              <a:rPr lang="en-US" sz="2800" dirty="0"/>
              <a:t> . of salted </a:t>
            </a:r>
            <a:r>
              <a:rPr lang="en-US" sz="2800" dirty="0" smtClean="0"/>
              <a:t>om El </a:t>
            </a:r>
            <a:r>
              <a:rPr lang="en-US" sz="2800" dirty="0" err="1"/>
              <a:t>Kholoul</a:t>
            </a:r>
            <a:r>
              <a:rPr lang="en-US" sz="2800" dirty="0"/>
              <a:t>. </a:t>
            </a:r>
          </a:p>
          <a:p>
            <a:endParaRPr lang="en-US" sz="2800" dirty="0"/>
          </a:p>
        </p:txBody>
      </p:sp>
    </p:spTree>
    <p:extLst>
      <p:ext uri="{BB962C8B-B14F-4D97-AF65-F5344CB8AC3E}">
        <p14:creationId xmlns:p14="http://schemas.microsoft.com/office/powerpoint/2010/main" val="78076906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7" y="2999142"/>
            <a:ext cx="10515600" cy="1325563"/>
          </a:xfrm>
        </p:spPr>
        <p:txBody>
          <a:bodyPr>
            <a:normAutofit fontScale="90000"/>
          </a:bodyPr>
          <a:lstStyle/>
          <a:p>
            <a:pPr algn="ctr"/>
            <a:r>
              <a:rPr lang="en-US" sz="7300" b="1" dirty="0"/>
              <a:t>Food intoxication</a:t>
            </a:r>
            <a:r>
              <a:rPr lang="en-US" dirty="0"/>
              <a:t/>
            </a:r>
            <a:br>
              <a:rPr lang="en-US" dirty="0"/>
            </a:br>
            <a:endParaRPr lang="en-US" dirty="0"/>
          </a:p>
        </p:txBody>
      </p:sp>
    </p:spTree>
    <p:extLst>
      <p:ext uri="{BB962C8B-B14F-4D97-AF65-F5344CB8AC3E}">
        <p14:creationId xmlns:p14="http://schemas.microsoft.com/office/powerpoint/2010/main" val="268890203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a:t>
            </a:r>
            <a:r>
              <a:rPr lang="en-US" b="1" dirty="0" err="1" smtClean="0"/>
              <a:t>chracters</a:t>
            </a:r>
            <a:r>
              <a:rPr lang="en-US" b="1" dirty="0" smtClean="0"/>
              <a:t> of food intoxication. </a:t>
            </a:r>
            <a:endParaRPr lang="en-US" dirty="0"/>
          </a:p>
        </p:txBody>
      </p:sp>
      <p:sp>
        <p:nvSpPr>
          <p:cNvPr id="3" name="Content Placeholder 2"/>
          <p:cNvSpPr>
            <a:spLocks noGrp="1"/>
          </p:cNvSpPr>
          <p:nvPr>
            <p:ph idx="1"/>
          </p:nvPr>
        </p:nvSpPr>
        <p:spPr/>
        <p:txBody>
          <a:bodyPr/>
          <a:lstStyle/>
          <a:p>
            <a:r>
              <a:rPr lang="en-US" dirty="0" smtClean="0"/>
              <a:t>1</a:t>
            </a:r>
            <a:r>
              <a:rPr lang="en-US" dirty="0"/>
              <a:t>* Toxin is produced by a pathogen while growing in food. </a:t>
            </a:r>
          </a:p>
          <a:p>
            <a:r>
              <a:rPr lang="en-US" dirty="0"/>
              <a:t>2* A toxin can be heat stable or heat labile (</a:t>
            </a:r>
            <a:r>
              <a:rPr lang="en-US" dirty="0" err="1"/>
              <a:t>endo</a:t>
            </a:r>
            <a:r>
              <a:rPr lang="en-US" dirty="0"/>
              <a:t> or exotoxin) </a:t>
            </a:r>
          </a:p>
          <a:p>
            <a:r>
              <a:rPr lang="en-US" dirty="0"/>
              <a:t>3* Ingestion of food containing active toxin not viable microbial cell. </a:t>
            </a:r>
          </a:p>
          <a:p>
            <a:r>
              <a:rPr lang="en-US" dirty="0"/>
              <a:t>4* Shorter incubation period than food infection.</a:t>
            </a:r>
          </a:p>
          <a:p>
            <a:r>
              <a:rPr lang="en-US" dirty="0"/>
              <a:t>5* Symptoms. Differ according to type of toxin – </a:t>
            </a:r>
            <a:r>
              <a:rPr lang="en-US" dirty="0" err="1"/>
              <a:t>ve</a:t>
            </a:r>
            <a:r>
              <a:rPr lang="en-US" dirty="0"/>
              <a:t> fever </a:t>
            </a:r>
          </a:p>
          <a:p>
            <a:r>
              <a:rPr lang="en-US" dirty="0" err="1"/>
              <a:t>Entero</a:t>
            </a:r>
            <a:r>
              <a:rPr lang="en-US" dirty="0"/>
              <a:t> toxin →GIT symptoms </a:t>
            </a:r>
          </a:p>
          <a:p>
            <a:r>
              <a:rPr lang="en-US" dirty="0"/>
              <a:t>Neurotoxin 	→neurological </a:t>
            </a:r>
          </a:p>
          <a:p>
            <a:endParaRPr lang="en-US" dirty="0"/>
          </a:p>
        </p:txBody>
      </p:sp>
    </p:spTree>
    <p:extLst>
      <p:ext uri="{BB962C8B-B14F-4D97-AF65-F5344CB8AC3E}">
        <p14:creationId xmlns:p14="http://schemas.microsoft.com/office/powerpoint/2010/main" val="37328201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947"/>
          </a:xfrm>
        </p:spPr>
        <p:txBody>
          <a:bodyPr/>
          <a:lstStyle/>
          <a:p>
            <a:r>
              <a:rPr lang="en-US" b="1" i="1" dirty="0" smtClean="0"/>
              <a:t>1] Staphylococcus </a:t>
            </a:r>
            <a:r>
              <a:rPr lang="en-US" b="1" i="1" dirty="0" err="1" smtClean="0"/>
              <a:t>aureus</a:t>
            </a:r>
            <a:r>
              <a:rPr lang="en-US" b="1" i="1" dirty="0" smtClean="0"/>
              <a:t> </a:t>
            </a:r>
            <a:endParaRPr lang="en-US" dirty="0"/>
          </a:p>
        </p:txBody>
      </p:sp>
      <p:sp>
        <p:nvSpPr>
          <p:cNvPr id="3" name="Content Placeholder 2"/>
          <p:cNvSpPr>
            <a:spLocks noGrp="1"/>
          </p:cNvSpPr>
          <p:nvPr>
            <p:ph idx="1"/>
          </p:nvPr>
        </p:nvSpPr>
        <p:spPr>
          <a:xfrm>
            <a:off x="838200" y="1392072"/>
            <a:ext cx="10515600" cy="5076967"/>
          </a:xfrm>
        </p:spPr>
        <p:txBody>
          <a:bodyPr>
            <a:normAutofit/>
          </a:bodyPr>
          <a:lstStyle/>
          <a:p>
            <a:r>
              <a:rPr lang="en-US" dirty="0" smtClean="0"/>
              <a:t>Intoxication </a:t>
            </a:r>
            <a:r>
              <a:rPr lang="en-US" dirty="0"/>
              <a:t>arises from ingestion of performed toxin (exotoxin) produced during the growth &amp; multiplication of </a:t>
            </a:r>
            <a:r>
              <a:rPr lang="en-US" i="1" dirty="0"/>
              <a:t>S. </a:t>
            </a:r>
            <a:r>
              <a:rPr lang="en-US" i="1" dirty="0" err="1"/>
              <a:t>aureusin</a:t>
            </a:r>
            <a:r>
              <a:rPr lang="en-US" dirty="0"/>
              <a:t> food </a:t>
            </a:r>
            <a:r>
              <a:rPr lang="en-US" dirty="0" err="1"/>
              <a:t>befor</a:t>
            </a:r>
            <a:r>
              <a:rPr lang="en-US" dirty="0"/>
              <a:t> ingestion.</a:t>
            </a:r>
          </a:p>
          <a:p>
            <a:r>
              <a:rPr lang="en-US" b="1" dirty="0"/>
              <a:t>* Growth requirements: </a:t>
            </a:r>
            <a:endParaRPr lang="en-US" dirty="0"/>
          </a:p>
          <a:p>
            <a:r>
              <a:rPr lang="en-US" dirty="0"/>
              <a:t>- </a:t>
            </a:r>
            <a:r>
              <a:rPr lang="en-US" b="1" dirty="0"/>
              <a:t>Temp</a:t>
            </a:r>
            <a:r>
              <a:rPr lang="en-US" dirty="0"/>
              <a:t>: optimum 35c˚ Min 67c˚ max 47c˚. toxin production 21°c</a:t>
            </a:r>
          </a:p>
          <a:p>
            <a:r>
              <a:rPr lang="en-US" dirty="0"/>
              <a:t>- </a:t>
            </a:r>
            <a:r>
              <a:rPr lang="en-US" b="1" dirty="0"/>
              <a:t>PH:</a:t>
            </a:r>
            <a:r>
              <a:rPr lang="en-US" dirty="0"/>
              <a:t> optimum 7.2 but it can </a:t>
            </a:r>
            <a:r>
              <a:rPr lang="en-US" dirty="0" err="1"/>
              <a:t>growat</a:t>
            </a:r>
            <a:r>
              <a:rPr lang="en-US" dirty="0"/>
              <a:t> 5 or lower. Toxin production 6.1</a:t>
            </a:r>
          </a:p>
          <a:p>
            <a:r>
              <a:rPr lang="en-US" dirty="0"/>
              <a:t>- </a:t>
            </a:r>
            <a:r>
              <a:rPr lang="en-US" b="1" dirty="0"/>
              <a:t>salt tolerant</a:t>
            </a:r>
            <a:r>
              <a:rPr lang="en-US" dirty="0"/>
              <a:t> 10-20% </a:t>
            </a:r>
            <a:r>
              <a:rPr lang="en-US" dirty="0" err="1"/>
              <a:t>byt</a:t>
            </a:r>
            <a:r>
              <a:rPr lang="en-US" dirty="0"/>
              <a:t> it can survive till30% or more. Toxin production 6.1</a:t>
            </a:r>
          </a:p>
          <a:p>
            <a:r>
              <a:rPr lang="en-US" dirty="0"/>
              <a:t>- </a:t>
            </a:r>
            <a:r>
              <a:rPr lang="en-US" b="1" dirty="0"/>
              <a:t>Nutrient</a:t>
            </a:r>
            <a:r>
              <a:rPr lang="en-US" dirty="0"/>
              <a:t> A.A</a:t>
            </a:r>
            <a:r>
              <a:rPr lang="en-US" baseline="-25000" dirty="0"/>
              <a:t>s</a:t>
            </a:r>
            <a:r>
              <a:rPr lang="en-US" dirty="0"/>
              <a:t> (arginine, </a:t>
            </a:r>
            <a:r>
              <a:rPr lang="en-US" dirty="0" err="1"/>
              <a:t>cystime</a:t>
            </a:r>
            <a:r>
              <a:rPr lang="en-US" dirty="0"/>
              <a:t>) + </a:t>
            </a:r>
            <a:r>
              <a:rPr lang="en-US" dirty="0" err="1"/>
              <a:t>vit</a:t>
            </a:r>
            <a:r>
              <a:rPr lang="en-US" dirty="0"/>
              <a:t> + (biotin+ </a:t>
            </a:r>
            <a:r>
              <a:rPr lang="en-US" dirty="0" err="1"/>
              <a:t>nicinee</a:t>
            </a:r>
            <a:r>
              <a:rPr lang="en-US" dirty="0"/>
              <a:t>)  toxin production starch </a:t>
            </a:r>
          </a:p>
          <a:p>
            <a:r>
              <a:rPr lang="en-US" dirty="0"/>
              <a:t>- low </a:t>
            </a:r>
            <a:r>
              <a:rPr lang="en-US" dirty="0" err="1"/>
              <a:t>a</a:t>
            </a:r>
            <a:r>
              <a:rPr lang="en-US" baseline="-25000" dirty="0" err="1"/>
              <a:t>w</a:t>
            </a:r>
            <a:r>
              <a:rPr lang="en-US" dirty="0" err="1"/>
              <a:t>o</a:t>
            </a:r>
            <a:r>
              <a:rPr lang="en-US" dirty="0"/>
              <a:t> 86% </a:t>
            </a:r>
          </a:p>
          <a:p>
            <a:r>
              <a:rPr lang="en-US" dirty="0"/>
              <a:t>- </a:t>
            </a:r>
            <a:r>
              <a:rPr lang="en-US" b="1" dirty="0"/>
              <a:t>Coagulase production</a:t>
            </a:r>
            <a:r>
              <a:rPr lang="en-US" dirty="0"/>
              <a:t> + </a:t>
            </a:r>
            <a:r>
              <a:rPr lang="en-US" dirty="0" err="1"/>
              <a:t>ve</a:t>
            </a:r>
            <a:r>
              <a:rPr lang="en-US" dirty="0"/>
              <a:t> </a:t>
            </a:r>
            <a:r>
              <a:rPr lang="en-US" dirty="0">
                <a:sym typeface="Wingdings 3" panose="05040102010807070707" pitchFamily="18" charset="2"/>
              </a:rPr>
              <a:t></a:t>
            </a:r>
            <a:r>
              <a:rPr lang="en-US" dirty="0"/>
              <a:t> pathogenic&amp; &amp; </a:t>
            </a:r>
            <a:r>
              <a:rPr lang="en-US" dirty="0" err="1"/>
              <a:t>ve</a:t>
            </a:r>
            <a:r>
              <a:rPr lang="en-US" dirty="0"/>
              <a:t> </a:t>
            </a:r>
            <a:r>
              <a:rPr lang="en-US" dirty="0">
                <a:sym typeface="Wingdings 3" panose="05040102010807070707" pitchFamily="18" charset="2"/>
              </a:rPr>
              <a:t></a:t>
            </a:r>
            <a:r>
              <a:rPr lang="en-US" dirty="0"/>
              <a:t>pathogenic </a:t>
            </a:r>
          </a:p>
          <a:p>
            <a:r>
              <a:rPr lang="en-US" dirty="0"/>
              <a:t>- No. of </a:t>
            </a:r>
            <a:r>
              <a:rPr lang="en-US" i="1" dirty="0" err="1"/>
              <a:t>S.aureus</a:t>
            </a:r>
            <a:r>
              <a:rPr lang="en-US" dirty="0"/>
              <a:t> required to produce enterotoxin in food 10</a:t>
            </a:r>
            <a:r>
              <a:rPr lang="en-US" baseline="30000" dirty="0"/>
              <a:t>6</a:t>
            </a:r>
            <a:r>
              <a:rPr lang="en-US" dirty="0"/>
              <a:t> – 10</a:t>
            </a:r>
            <a:r>
              <a:rPr lang="en-US" baseline="30000" dirty="0"/>
              <a:t>8</a:t>
            </a:r>
            <a:r>
              <a:rPr lang="en-US" dirty="0"/>
              <a:t> /gm.</a:t>
            </a:r>
          </a:p>
          <a:p>
            <a:endParaRPr lang="en-US" dirty="0"/>
          </a:p>
        </p:txBody>
      </p:sp>
    </p:spTree>
    <p:extLst>
      <p:ext uri="{BB962C8B-B14F-4D97-AF65-F5344CB8AC3E}">
        <p14:creationId xmlns:p14="http://schemas.microsoft.com/office/powerpoint/2010/main" val="278225318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376"/>
            <a:ext cx="10515600" cy="5726587"/>
          </a:xfrm>
        </p:spPr>
        <p:txBody>
          <a:bodyPr>
            <a:noAutofit/>
          </a:bodyPr>
          <a:lstStyle/>
          <a:p>
            <a:r>
              <a:rPr lang="en-US" sz="2400" b="1" dirty="0"/>
              <a:t>Sources of in </a:t>
            </a:r>
            <a:r>
              <a:rPr lang="en-US" sz="2400" b="1" dirty="0" err="1"/>
              <a:t>fection</a:t>
            </a:r>
            <a:r>
              <a:rPr lang="en-US" sz="2400" b="1" dirty="0"/>
              <a:t> :</a:t>
            </a:r>
            <a:endParaRPr lang="en-US" sz="2400" dirty="0"/>
          </a:p>
          <a:p>
            <a:r>
              <a:rPr lang="en-US" sz="2400" dirty="0"/>
              <a:t>1- food handlers specially those </a:t>
            </a:r>
            <a:r>
              <a:rPr lang="en-US" sz="2400" dirty="0" err="1"/>
              <a:t>aflected</a:t>
            </a:r>
            <a:r>
              <a:rPr lang="en-US" sz="2400" dirty="0"/>
              <a:t> with wound, abscess, boil,  </a:t>
            </a:r>
            <a:r>
              <a:rPr lang="en-US" sz="2400" dirty="0" err="1"/>
              <a:t>ete</a:t>
            </a:r>
            <a:r>
              <a:rPr lang="en-US" sz="2400" dirty="0"/>
              <a:t>. </a:t>
            </a:r>
          </a:p>
          <a:p>
            <a:r>
              <a:rPr lang="en-US" sz="2400" dirty="0"/>
              <a:t>2- Upper respiratory tract infected persons </a:t>
            </a:r>
            <a:r>
              <a:rPr lang="en-US" sz="2400" dirty="0" err="1"/>
              <a:t>e.g</a:t>
            </a:r>
            <a:r>
              <a:rPr lang="en-US" sz="2400" dirty="0"/>
              <a:t> sinusitis, </a:t>
            </a:r>
            <a:r>
              <a:rPr lang="en-US" sz="2400" dirty="0" err="1"/>
              <a:t>naso</a:t>
            </a:r>
            <a:r>
              <a:rPr lang="en-US" sz="2400" dirty="0"/>
              <a:t> pharynx lesions. </a:t>
            </a:r>
          </a:p>
          <a:p>
            <a:r>
              <a:rPr lang="en-US" sz="2400" b="1" dirty="0"/>
              <a:t>3-Aerosol infection through air &amp; dust</a:t>
            </a:r>
            <a:endParaRPr lang="en-US" sz="2400" dirty="0"/>
          </a:p>
          <a:p>
            <a:r>
              <a:rPr lang="en-US" sz="2400" b="1" dirty="0"/>
              <a:t>3- Toxin production:</a:t>
            </a:r>
            <a:endParaRPr lang="en-US" sz="2400" dirty="0"/>
          </a:p>
          <a:p>
            <a:r>
              <a:rPr lang="en-US" sz="2400" i="1" dirty="0"/>
              <a:t>S. </a:t>
            </a:r>
            <a:r>
              <a:rPr lang="en-US" sz="2400" i="1" dirty="0" err="1"/>
              <a:t>aureus</a:t>
            </a:r>
            <a:r>
              <a:rPr lang="en-US" sz="2400" dirty="0"/>
              <a:t> can produce 5 different types of enterotoxins A (highly toxic) B, C, D, E. The </a:t>
            </a:r>
            <a:r>
              <a:rPr lang="en-US" sz="2400" dirty="0" err="1"/>
              <a:t>entero</a:t>
            </a:r>
            <a:r>
              <a:rPr lang="en-US" sz="2400" dirty="0"/>
              <a:t> toxin is exotoxin formed in the food by growth &amp;multiplication of m.o in food. </a:t>
            </a:r>
          </a:p>
          <a:p>
            <a:r>
              <a:rPr lang="en-US" sz="2400" b="1" dirty="0"/>
              <a:t>N:B</a:t>
            </a:r>
            <a:r>
              <a:rPr lang="en-US" sz="2400" dirty="0"/>
              <a:t>* </a:t>
            </a:r>
            <a:r>
              <a:rPr lang="en-US" sz="2400" i="1" dirty="0"/>
              <a:t>S. </a:t>
            </a:r>
            <a:r>
              <a:rPr lang="en-US" sz="2400" i="1" dirty="0" err="1"/>
              <a:t>aureus</a:t>
            </a:r>
            <a:r>
              <a:rPr lang="en-US" sz="2400" dirty="0"/>
              <a:t> itself is thermo labile (destroyed at 60c˚ for 1/2 </a:t>
            </a:r>
            <a:r>
              <a:rPr lang="en-US" sz="2400" dirty="0" err="1"/>
              <a:t>hrs</a:t>
            </a:r>
            <a:r>
              <a:rPr lang="en-US" sz="2400" dirty="0"/>
              <a:t>).</a:t>
            </a:r>
          </a:p>
          <a:p>
            <a:r>
              <a:rPr lang="en-US" sz="2400" dirty="0"/>
              <a:t>* but it is enterotoxin is thermo stable type B is more heat stale than type A C.</a:t>
            </a:r>
          </a:p>
          <a:p>
            <a:r>
              <a:rPr lang="en-US" sz="2400" dirty="0"/>
              <a:t>* </a:t>
            </a:r>
            <a:r>
              <a:rPr lang="en-US" sz="2400" dirty="0" err="1"/>
              <a:t>Entero</a:t>
            </a:r>
            <a:r>
              <a:rPr lang="en-US" sz="2400" dirty="0"/>
              <a:t> toxin are also resistance to </a:t>
            </a:r>
            <a:r>
              <a:rPr lang="en-US" sz="2400" dirty="0" err="1"/>
              <a:t>proteolytic</a:t>
            </a:r>
            <a:r>
              <a:rPr lang="en-US" sz="2400" dirty="0"/>
              <a:t> enzyme (especially type A&amp;C) although their structure is protein.</a:t>
            </a:r>
          </a:p>
          <a:p>
            <a:endParaRPr lang="en-US" sz="2400" dirty="0"/>
          </a:p>
        </p:txBody>
      </p:sp>
    </p:spTree>
    <p:extLst>
      <p:ext uri="{BB962C8B-B14F-4D97-AF65-F5344CB8AC3E}">
        <p14:creationId xmlns:p14="http://schemas.microsoft.com/office/powerpoint/2010/main" val="263932089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5835769"/>
          </a:xfrm>
        </p:spPr>
        <p:txBody>
          <a:bodyPr>
            <a:normAutofit lnSpcReduction="10000"/>
          </a:bodyPr>
          <a:lstStyle/>
          <a:p>
            <a:r>
              <a:rPr lang="en-US" sz="2400" b="1" dirty="0"/>
              <a:t>Disease and symptoms.  </a:t>
            </a:r>
            <a:endParaRPr lang="en-US" sz="2400" dirty="0"/>
          </a:p>
          <a:p>
            <a:r>
              <a:rPr lang="en-US" sz="2400" dirty="0"/>
              <a:t>- Incubation period →1-6 </a:t>
            </a:r>
            <a:r>
              <a:rPr lang="en-US" sz="2400" dirty="0" err="1"/>
              <a:t>hrs</a:t>
            </a:r>
            <a:r>
              <a:rPr lang="en-US" sz="2400" dirty="0"/>
              <a:t> </a:t>
            </a:r>
          </a:p>
          <a:p>
            <a:r>
              <a:rPr lang="en-US" sz="2400" dirty="0"/>
              <a:t>- Course illness →	24-48 </a:t>
            </a:r>
            <a:r>
              <a:rPr lang="en-US" sz="2400" dirty="0" err="1"/>
              <a:t>hrs</a:t>
            </a:r>
            <a:r>
              <a:rPr lang="en-US" sz="2400" dirty="0"/>
              <a:t> </a:t>
            </a:r>
          </a:p>
          <a:p>
            <a:r>
              <a:rPr lang="en-US" sz="2400" dirty="0"/>
              <a:t>- Mortality rate →is rare or nil </a:t>
            </a:r>
          </a:p>
          <a:p>
            <a:r>
              <a:rPr lang="en-US" sz="2400" dirty="0"/>
              <a:t>- Treatment needs 	→bed rest + fluid </a:t>
            </a:r>
            <a:r>
              <a:rPr lang="en-US" sz="2400" dirty="0" err="1"/>
              <a:t>lilance</a:t>
            </a:r>
            <a:r>
              <a:rPr lang="en-US" sz="2400" dirty="0"/>
              <a:t> </a:t>
            </a:r>
          </a:p>
          <a:p>
            <a:r>
              <a:rPr lang="en-US" sz="2400" b="1" dirty="0"/>
              <a:t>- symptoms</a:t>
            </a:r>
            <a:r>
              <a:rPr lang="en-US" sz="2400" dirty="0"/>
              <a:t>: nausea, </a:t>
            </a:r>
            <a:r>
              <a:rPr lang="en-US" sz="2400" dirty="0" err="1"/>
              <a:t>vomition</a:t>
            </a:r>
            <a:r>
              <a:rPr lang="en-US" sz="2400" dirty="0"/>
              <a:t>, diarrhea </a:t>
            </a:r>
          </a:p>
          <a:p>
            <a:r>
              <a:rPr lang="en-US" sz="2400" dirty="0"/>
              <a:t>Sever abdominal cramps headache, prostration and may subnormal temperatures.</a:t>
            </a:r>
          </a:p>
          <a:p>
            <a:r>
              <a:rPr lang="en-US" sz="2400" dirty="0"/>
              <a:t>** symptoms not all the people eating a suspect meal </a:t>
            </a:r>
            <a:r>
              <a:rPr lang="en-US" sz="2400" dirty="0" err="1"/>
              <a:t>lecomme</a:t>
            </a:r>
            <a:r>
              <a:rPr lang="en-US" sz="2400" dirty="0"/>
              <a:t> ill and not all people experience the same symptoms the severity of the symptoms varies with. </a:t>
            </a:r>
          </a:p>
          <a:p>
            <a:r>
              <a:rPr lang="en-US" sz="2400" dirty="0"/>
              <a:t>* Concentration of </a:t>
            </a:r>
            <a:r>
              <a:rPr lang="en-US" sz="2400" dirty="0" err="1"/>
              <a:t>entero</a:t>
            </a:r>
            <a:r>
              <a:rPr lang="en-US" sz="2400" dirty="0"/>
              <a:t> toxin in the food.</a:t>
            </a:r>
          </a:p>
          <a:p>
            <a:r>
              <a:rPr lang="en-US" sz="2400" dirty="0"/>
              <a:t>* The amount of food consumed.</a:t>
            </a:r>
          </a:p>
          <a:p>
            <a:r>
              <a:rPr lang="en-US" sz="2400" dirty="0"/>
              <a:t>* The susceptibility of the individual.</a:t>
            </a:r>
          </a:p>
          <a:p>
            <a:endParaRPr lang="en-US" dirty="0"/>
          </a:p>
        </p:txBody>
      </p:sp>
    </p:spTree>
    <p:extLst>
      <p:ext uri="{BB962C8B-B14F-4D97-AF65-F5344CB8AC3E}">
        <p14:creationId xmlns:p14="http://schemas.microsoft.com/office/powerpoint/2010/main" val="48481816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5942"/>
            <a:ext cx="10515600" cy="4351338"/>
          </a:xfrm>
        </p:spPr>
        <p:txBody>
          <a:bodyPr>
            <a:noAutofit/>
          </a:bodyPr>
          <a:lstStyle/>
          <a:p>
            <a:r>
              <a:rPr lang="en-US" sz="2800" b="1" dirty="0"/>
              <a:t>Control measures:</a:t>
            </a:r>
            <a:endParaRPr lang="en-US" sz="2800" dirty="0"/>
          </a:p>
          <a:p>
            <a:r>
              <a:rPr lang="en-US" sz="2800" dirty="0"/>
              <a:t>1- Adequate heat treatment or processing of food.</a:t>
            </a:r>
          </a:p>
          <a:p>
            <a:r>
              <a:rPr lang="en-US" sz="2800" dirty="0"/>
              <a:t>2- prepared food must be eaten within hr.</a:t>
            </a:r>
          </a:p>
          <a:p>
            <a:r>
              <a:rPr lang="en-US" sz="2800" dirty="0"/>
              <a:t>3- Good refrigeration of food.</a:t>
            </a:r>
          </a:p>
          <a:p>
            <a:r>
              <a:rPr lang="en-US" sz="2800" dirty="0"/>
              <a:t>4- Avoidance of holding of food in warming device while give chance for growth of m.o.</a:t>
            </a:r>
          </a:p>
          <a:p>
            <a:r>
              <a:rPr lang="en-US" sz="2800" dirty="0"/>
              <a:t>5- periodical examination of food handlers.</a:t>
            </a:r>
          </a:p>
          <a:p>
            <a:r>
              <a:rPr lang="en-US" sz="2800" dirty="0"/>
              <a:t>6- Addition of </a:t>
            </a:r>
            <a:r>
              <a:rPr lang="en-US" sz="2800" dirty="0" err="1"/>
              <a:t>nisin</a:t>
            </a:r>
            <a:r>
              <a:rPr lang="en-US" sz="2800" dirty="0"/>
              <a:t> (Antibiotic) to meat products inhibits the production of </a:t>
            </a:r>
            <a:r>
              <a:rPr lang="en-US" sz="2800" dirty="0" err="1"/>
              <a:t>entero</a:t>
            </a:r>
            <a:r>
              <a:rPr lang="en-US" sz="2800" dirty="0"/>
              <a:t> toxin. </a:t>
            </a:r>
          </a:p>
          <a:p>
            <a:pPr marL="0" indent="0">
              <a:buNone/>
            </a:pPr>
            <a:endParaRPr lang="en-US" sz="2800" dirty="0"/>
          </a:p>
        </p:txBody>
      </p:sp>
    </p:spTree>
    <p:extLst>
      <p:ext uri="{BB962C8B-B14F-4D97-AF65-F5344CB8AC3E}">
        <p14:creationId xmlns:p14="http://schemas.microsoft.com/office/powerpoint/2010/main" val="152993903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477" y="310460"/>
            <a:ext cx="10058400" cy="1609344"/>
          </a:xfrm>
        </p:spPr>
        <p:txBody>
          <a:bodyPr/>
          <a:lstStyle/>
          <a:p>
            <a:r>
              <a:rPr lang="en-US" b="1" dirty="0" smtClean="0"/>
              <a:t>2] Clostridium botulinum: </a:t>
            </a:r>
            <a:endParaRPr lang="en-US" dirty="0"/>
          </a:p>
        </p:txBody>
      </p:sp>
      <p:sp>
        <p:nvSpPr>
          <p:cNvPr id="3" name="Content Placeholder 2"/>
          <p:cNvSpPr>
            <a:spLocks noGrp="1"/>
          </p:cNvSpPr>
          <p:nvPr>
            <p:ph idx="1"/>
          </p:nvPr>
        </p:nvSpPr>
        <p:spPr>
          <a:xfrm>
            <a:off x="576943" y="1736914"/>
            <a:ext cx="10515600" cy="5121086"/>
          </a:xfrm>
        </p:spPr>
        <p:txBody>
          <a:bodyPr>
            <a:normAutofit/>
          </a:bodyPr>
          <a:lstStyle/>
          <a:p>
            <a:r>
              <a:rPr lang="en-US" sz="2400" dirty="0" smtClean="0"/>
              <a:t>It </a:t>
            </a:r>
            <a:r>
              <a:rPr lang="en-US" sz="2400" dirty="0"/>
              <a:t>causes food intoxication through production of highly toxic soluble crystalized exotoxin in food during its multiplication </a:t>
            </a:r>
            <a:r>
              <a:rPr lang="en-US" sz="2400" i="1" dirty="0"/>
              <a:t>Cl botulinum</a:t>
            </a:r>
            <a:r>
              <a:rPr lang="en-US" sz="2400" dirty="0"/>
              <a:t> Gram + </a:t>
            </a:r>
            <a:r>
              <a:rPr lang="en-US" sz="2400" dirty="0" err="1"/>
              <a:t>ve</a:t>
            </a:r>
            <a:r>
              <a:rPr lang="en-US" sz="2400" dirty="0"/>
              <a:t> rods, obligate anaerobes, sensitive to low PH 4.5 or high </a:t>
            </a:r>
            <a:r>
              <a:rPr lang="en-US" sz="2400" dirty="0" err="1"/>
              <a:t>qw</a:t>
            </a:r>
            <a:r>
              <a:rPr lang="en-US" sz="2400" dirty="0"/>
              <a:t> 0.93 and moderately high salt 5.5%.</a:t>
            </a:r>
          </a:p>
          <a:p>
            <a:r>
              <a:rPr lang="en-US" sz="2400" dirty="0"/>
              <a:t>Spore don't </a:t>
            </a:r>
            <a:r>
              <a:rPr lang="en-US" sz="2400" dirty="0" err="1"/>
              <a:t>germinat</a:t>
            </a:r>
            <a:r>
              <a:rPr lang="en-US" sz="2400" dirty="0"/>
              <a:t> in presence of 25pm nitrite.</a:t>
            </a:r>
          </a:p>
          <a:p>
            <a:r>
              <a:rPr lang="en-US" sz="2400" b="1" dirty="0"/>
              <a:t>Sources of infection:</a:t>
            </a:r>
            <a:endParaRPr lang="en-US" sz="2400" dirty="0"/>
          </a:p>
          <a:p>
            <a:r>
              <a:rPr lang="en-US" sz="2400" i="1" dirty="0"/>
              <a:t>* Cl. botulinum</a:t>
            </a:r>
            <a:r>
              <a:rPr lang="en-US" sz="2400" dirty="0"/>
              <a:t> is found in soil, dust, water and mud.</a:t>
            </a:r>
          </a:p>
          <a:p>
            <a:r>
              <a:rPr lang="en-US" sz="2400" dirty="0"/>
              <a:t>* Fish &amp; fish products are mainly incriminated in </a:t>
            </a:r>
            <a:r>
              <a:rPr lang="en-US" sz="2400" i="1" dirty="0"/>
              <a:t>C. botulinum</a:t>
            </a:r>
            <a:r>
              <a:rPr lang="en-US" sz="2400" dirty="0"/>
              <a:t> outbreaks. </a:t>
            </a:r>
          </a:p>
          <a:p>
            <a:r>
              <a:rPr lang="en-US" sz="2400" dirty="0"/>
              <a:t>* M.o</a:t>
            </a:r>
            <a:r>
              <a:rPr lang="en-US" sz="2400" baseline="-25000" dirty="0"/>
              <a:t>s</a:t>
            </a:r>
            <a:r>
              <a:rPr lang="en-US" sz="2400" dirty="0"/>
              <a:t> need many AA</a:t>
            </a:r>
            <a:r>
              <a:rPr lang="en-US" sz="2400" baseline="-25000" dirty="0"/>
              <a:t>s</a:t>
            </a:r>
            <a:r>
              <a:rPr lang="en-US" sz="2400" dirty="0"/>
              <a:t> for growth and inhibited by salt 10% &amp; sugar 50% &amp; pH </a:t>
            </a:r>
            <a:r>
              <a:rPr lang="en-US" sz="2400" dirty="0">
                <a:sym typeface="Wingdings 3" panose="05040102010807070707" pitchFamily="18" charset="2"/>
              </a:rPr>
              <a:t></a:t>
            </a:r>
            <a:r>
              <a:rPr lang="en-US" sz="2400" dirty="0"/>
              <a:t> 4.5&amp;radiation. </a:t>
            </a:r>
          </a:p>
          <a:p>
            <a:pPr marL="0" indent="0">
              <a:buNone/>
            </a:pPr>
            <a:r>
              <a:rPr lang="en-US" sz="2400" dirty="0"/>
              <a:t> </a:t>
            </a:r>
          </a:p>
          <a:p>
            <a:endParaRPr lang="en-US" sz="2400" dirty="0"/>
          </a:p>
        </p:txBody>
      </p:sp>
    </p:spTree>
    <p:extLst>
      <p:ext uri="{BB962C8B-B14F-4D97-AF65-F5344CB8AC3E}">
        <p14:creationId xmlns:p14="http://schemas.microsoft.com/office/powerpoint/2010/main" val="2693573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301" y="1265877"/>
            <a:ext cx="10515600" cy="1325563"/>
          </a:xfrm>
        </p:spPr>
        <p:txBody>
          <a:bodyPr>
            <a:normAutofit fontScale="90000"/>
          </a:bodyPr>
          <a:lstStyle/>
          <a:p>
            <a:pPr algn="ctr"/>
            <a:r>
              <a:rPr lang="en-US" sz="6000" b="1" dirty="0"/>
              <a:t>Sources of meat contamination</a:t>
            </a:r>
            <a:r>
              <a:rPr lang="en-US" dirty="0"/>
              <a:t/>
            </a:r>
            <a:br>
              <a:rPr lang="en-US" dirty="0"/>
            </a:br>
            <a:endParaRPr lang="en-US" dirty="0"/>
          </a:p>
        </p:txBody>
      </p:sp>
      <p:sp>
        <p:nvSpPr>
          <p:cNvPr id="3" name="Rectangle 2"/>
          <p:cNvSpPr/>
          <p:nvPr/>
        </p:nvSpPr>
        <p:spPr>
          <a:xfrm>
            <a:off x="1044053" y="3001690"/>
            <a:ext cx="4312693" cy="82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A- Endogenous ways</a:t>
            </a:r>
          </a:p>
        </p:txBody>
      </p:sp>
      <p:sp>
        <p:nvSpPr>
          <p:cNvPr id="4" name="Rectangle 3"/>
          <p:cNvSpPr/>
          <p:nvPr/>
        </p:nvSpPr>
        <p:spPr>
          <a:xfrm>
            <a:off x="6496335" y="2960746"/>
            <a:ext cx="4194412" cy="861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 Exogenous way</a:t>
            </a:r>
            <a:endParaRPr lang="en-US" sz="3200" dirty="0"/>
          </a:p>
        </p:txBody>
      </p:sp>
      <p:sp>
        <p:nvSpPr>
          <p:cNvPr id="5" name="Down Arrow 4"/>
          <p:cNvSpPr/>
          <p:nvPr/>
        </p:nvSpPr>
        <p:spPr>
          <a:xfrm>
            <a:off x="2811439" y="2169994"/>
            <a:ext cx="777922" cy="586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8204580" y="2169994"/>
            <a:ext cx="777922" cy="586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86486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313" y="433553"/>
            <a:ext cx="10515600" cy="6131019"/>
          </a:xfrm>
        </p:spPr>
        <p:txBody>
          <a:bodyPr>
            <a:normAutofit/>
          </a:bodyPr>
          <a:lstStyle/>
          <a:p>
            <a:r>
              <a:rPr lang="en-US" sz="2400" b="1" dirty="0"/>
              <a:t>Toxin:</a:t>
            </a:r>
            <a:endParaRPr lang="en-US" sz="2400" dirty="0"/>
          </a:p>
          <a:p>
            <a:r>
              <a:rPr lang="en-US" sz="2400" dirty="0"/>
              <a:t>There are 6 serotypes of </a:t>
            </a:r>
            <a:r>
              <a:rPr lang="en-US" sz="2400" i="1" dirty="0"/>
              <a:t>Cl. botulinum</a:t>
            </a:r>
            <a:r>
              <a:rPr lang="en-US" sz="2400" dirty="0"/>
              <a:t> A, B, D, E, F, Toxin. </a:t>
            </a:r>
          </a:p>
          <a:p>
            <a:r>
              <a:rPr lang="en-US" sz="2400" dirty="0"/>
              <a:t>Type A, B 	→ survive heating at 100c˚ for 15min and destroyed at 3.3c˚.</a:t>
            </a:r>
          </a:p>
          <a:p>
            <a:r>
              <a:rPr lang="en-US" sz="2400" dirty="0"/>
              <a:t>Type A→ heat stable→75% out break </a:t>
            </a:r>
          </a:p>
          <a:p>
            <a:r>
              <a:rPr lang="en-US" sz="2400" dirty="0"/>
              <a:t>Type E →heat sensitive (destroyed at 80c˚ for 10min) and grow well at 3.3c˚.</a:t>
            </a:r>
          </a:p>
          <a:p>
            <a:r>
              <a:rPr lang="en-US" sz="2400" dirty="0"/>
              <a:t>Type A, B, E, F 	→ botulism in human </a:t>
            </a:r>
          </a:p>
          <a:p>
            <a:r>
              <a:rPr lang="en-US" sz="2400" dirty="0"/>
              <a:t>Type C+ D	→ botulism in animals </a:t>
            </a:r>
          </a:p>
          <a:p>
            <a:r>
              <a:rPr lang="en-US" sz="2400" dirty="0"/>
              <a:t>Type E →	botulism in fish</a:t>
            </a:r>
          </a:p>
          <a:p>
            <a:r>
              <a:rPr lang="en-US" sz="2400" b="1" dirty="0"/>
              <a:t>N:B</a:t>
            </a:r>
            <a:r>
              <a:rPr lang="en-US" sz="2400" dirty="0"/>
              <a:t> in infants </a:t>
            </a:r>
            <a:r>
              <a:rPr lang="en-US" sz="2400" i="1" dirty="0"/>
              <a:t>Cl. botulinum</a:t>
            </a:r>
            <a:r>
              <a:rPr lang="en-US" sz="2400" dirty="0"/>
              <a:t> may grow and produce it is toxin inside the gut due to undeveloped competitive intestinal flora.</a:t>
            </a:r>
          </a:p>
          <a:p>
            <a:r>
              <a:rPr lang="en-US" sz="2400" i="1" dirty="0"/>
              <a:t>Cl. botulinum</a:t>
            </a:r>
            <a:r>
              <a:rPr lang="en-US" sz="2400" dirty="0"/>
              <a:t> is </a:t>
            </a:r>
            <a:r>
              <a:rPr lang="en-US" sz="2400" dirty="0" err="1"/>
              <a:t>thermostable</a:t>
            </a:r>
            <a:r>
              <a:rPr lang="en-US" sz="2400" dirty="0"/>
              <a:t> resist boiling for 4.6hr its toxin is thermo labile affect C.N.S at synapsis (</a:t>
            </a:r>
            <a:r>
              <a:rPr lang="en-US" sz="2400" dirty="0" err="1"/>
              <a:t>Neuro</a:t>
            </a:r>
            <a:r>
              <a:rPr lang="en-US" sz="2400" dirty="0"/>
              <a:t> muscular Junction)</a:t>
            </a:r>
          </a:p>
          <a:p>
            <a:endParaRPr lang="en-US" sz="2400" dirty="0"/>
          </a:p>
        </p:txBody>
      </p:sp>
    </p:spTree>
    <p:extLst>
      <p:ext uri="{BB962C8B-B14F-4D97-AF65-F5344CB8AC3E}">
        <p14:creationId xmlns:p14="http://schemas.microsoft.com/office/powerpoint/2010/main" val="270878930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723" y="529088"/>
            <a:ext cx="10515600" cy="4351338"/>
          </a:xfrm>
        </p:spPr>
        <p:txBody>
          <a:bodyPr>
            <a:normAutofit/>
          </a:bodyPr>
          <a:lstStyle/>
          <a:p>
            <a:r>
              <a:rPr lang="en-US" sz="2800" b="1" dirty="0"/>
              <a:t>Disease and Symptoms</a:t>
            </a:r>
            <a:endParaRPr lang="en-US" sz="2800" dirty="0"/>
          </a:p>
          <a:p>
            <a:r>
              <a:rPr lang="en-US" sz="2800" dirty="0"/>
              <a:t>Incubation period 	→12-48 </a:t>
            </a:r>
            <a:r>
              <a:rPr lang="en-US" sz="2800" dirty="0" err="1"/>
              <a:t>hrs</a:t>
            </a:r>
            <a:endParaRPr lang="en-US" sz="2800" dirty="0"/>
          </a:p>
          <a:p>
            <a:r>
              <a:rPr lang="en-US" sz="2800" dirty="0"/>
              <a:t>Duration of illness 	→7-10 days </a:t>
            </a:r>
          </a:p>
          <a:p>
            <a:r>
              <a:rPr lang="en-US" sz="2800" dirty="0"/>
              <a:t>Symptoms – Nausea , </a:t>
            </a:r>
            <a:r>
              <a:rPr lang="en-US" sz="2800" dirty="0" err="1"/>
              <a:t>vomition</a:t>
            </a:r>
            <a:r>
              <a:rPr lang="en-US" sz="2800" dirty="0"/>
              <a:t>, Abdominal pain </a:t>
            </a:r>
          </a:p>
          <a:p>
            <a:pPr lvl="0"/>
            <a:r>
              <a:rPr lang="en-US" sz="2800" dirty="0"/>
              <a:t>Dryness of skin, mouth throat</a:t>
            </a:r>
          </a:p>
          <a:p>
            <a:pPr lvl="0"/>
            <a:r>
              <a:rPr lang="en-US" sz="2800" dirty="0"/>
              <a:t>Double vision – No fever</a:t>
            </a:r>
          </a:p>
          <a:p>
            <a:pPr lvl="0"/>
            <a:r>
              <a:rPr lang="en-US" sz="2800" dirty="0"/>
              <a:t>Respiratory </a:t>
            </a:r>
            <a:r>
              <a:rPr lang="en-US" sz="2800" dirty="0" err="1"/>
              <a:t>failuret</a:t>
            </a:r>
            <a:r>
              <a:rPr lang="en-US" sz="2800" dirty="0"/>
              <a:t> &amp; death (30-65%)</a:t>
            </a:r>
          </a:p>
          <a:p>
            <a:pPr lvl="0"/>
            <a:r>
              <a:rPr lang="en-US" sz="2800" dirty="0"/>
              <a:t> Constipation – Muscle paralysis</a:t>
            </a:r>
          </a:p>
          <a:p>
            <a:pPr marL="0" indent="0">
              <a:buNone/>
            </a:pPr>
            <a:endParaRPr lang="en-US" dirty="0"/>
          </a:p>
        </p:txBody>
      </p:sp>
    </p:spTree>
    <p:extLst>
      <p:ext uri="{BB962C8B-B14F-4D97-AF65-F5344CB8AC3E}">
        <p14:creationId xmlns:p14="http://schemas.microsoft.com/office/powerpoint/2010/main" val="298210672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553" y="856634"/>
            <a:ext cx="10515600" cy="4351338"/>
          </a:xfrm>
        </p:spPr>
        <p:txBody>
          <a:bodyPr>
            <a:normAutofit/>
          </a:bodyPr>
          <a:lstStyle/>
          <a:p>
            <a:r>
              <a:rPr lang="en-US" sz="3200" b="1" dirty="0"/>
              <a:t>Control</a:t>
            </a:r>
            <a:endParaRPr lang="en-US" sz="3200" dirty="0"/>
          </a:p>
          <a:p>
            <a:r>
              <a:rPr lang="en-US" sz="3200" dirty="0"/>
              <a:t>- Home preparing of canned foods must be prevented</a:t>
            </a:r>
          </a:p>
          <a:p>
            <a:r>
              <a:rPr lang="en-US" sz="3200" dirty="0"/>
              <a:t>- sufficient heat treatment to </a:t>
            </a:r>
            <a:r>
              <a:rPr lang="en-US" sz="3200" dirty="0" err="1"/>
              <a:t>destroytype</a:t>
            </a:r>
            <a:r>
              <a:rPr lang="en-US" sz="3200" dirty="0"/>
              <a:t> E cl. </a:t>
            </a:r>
            <a:r>
              <a:rPr lang="en-US" sz="3200" dirty="0" err="1"/>
              <a:t>botul</a:t>
            </a:r>
            <a:endParaRPr lang="en-US" sz="3200" dirty="0"/>
          </a:p>
          <a:p>
            <a:r>
              <a:rPr lang="en-US" sz="3200" dirty="0"/>
              <a:t>- Adequate refrigeration to destroy type A&amp; B Cl. </a:t>
            </a:r>
            <a:r>
              <a:rPr lang="en-US" sz="3200" dirty="0" err="1"/>
              <a:t>botual</a:t>
            </a:r>
            <a:endParaRPr lang="en-US" sz="3200" dirty="0"/>
          </a:p>
          <a:p>
            <a:r>
              <a:rPr lang="en-US" sz="3200" dirty="0"/>
              <a:t>- Application of strict hygienic measure for personnel &amp;food area.</a:t>
            </a:r>
          </a:p>
          <a:p>
            <a:endParaRPr lang="en-US" sz="3200" dirty="0"/>
          </a:p>
        </p:txBody>
      </p:sp>
    </p:spTree>
    <p:extLst>
      <p:ext uri="{BB962C8B-B14F-4D97-AF65-F5344CB8AC3E}">
        <p14:creationId xmlns:p14="http://schemas.microsoft.com/office/powerpoint/2010/main" val="2407435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t>
            </a:r>
            <a:r>
              <a:rPr lang="en-US" b="1" dirty="0" err="1" smtClean="0"/>
              <a:t>Myotoxicosis</a:t>
            </a:r>
            <a:endParaRPr lang="en-US" dirty="0"/>
          </a:p>
        </p:txBody>
      </p:sp>
      <p:sp>
        <p:nvSpPr>
          <p:cNvPr id="3" name="Content Placeholder 2"/>
          <p:cNvSpPr>
            <a:spLocks noGrp="1"/>
          </p:cNvSpPr>
          <p:nvPr>
            <p:ph idx="1"/>
          </p:nvPr>
        </p:nvSpPr>
        <p:spPr/>
        <p:txBody>
          <a:bodyPr>
            <a:normAutofit/>
          </a:bodyPr>
          <a:lstStyle/>
          <a:p>
            <a:r>
              <a:rPr lang="en-US" sz="2800" dirty="0" smtClean="0"/>
              <a:t>-</a:t>
            </a:r>
            <a:r>
              <a:rPr lang="en-US" sz="2800" dirty="0"/>
              <a:t>Many strains of </a:t>
            </a:r>
            <a:r>
              <a:rPr lang="en-US" sz="2800" dirty="0" err="1"/>
              <a:t>moulds</a:t>
            </a:r>
            <a:r>
              <a:rPr lang="en-US" sz="2800" dirty="0"/>
              <a:t> when grow in food can produce metabolites that are toxic to human, animals and birds.</a:t>
            </a:r>
          </a:p>
          <a:p>
            <a:r>
              <a:rPr lang="en-US" sz="2800" dirty="0"/>
              <a:t>Mycotoxin is not a protein or enteric toxin but many are carcinogens and when consumed can cause cancer in different tissues </a:t>
            </a:r>
          </a:p>
          <a:p>
            <a:r>
              <a:rPr lang="en-US" sz="2800" dirty="0"/>
              <a:t>-Mycotoxin is heat stale.</a:t>
            </a:r>
          </a:p>
          <a:p>
            <a:r>
              <a:rPr lang="en-US" sz="2800" dirty="0" err="1"/>
              <a:t>Moulds</a:t>
            </a:r>
            <a:r>
              <a:rPr lang="en-US" sz="2800" dirty="0"/>
              <a:t> are aerobic need humid and warm environment can grow slowly at very low qw.65, low temp (refrigeration) and low PH 3.5 </a:t>
            </a:r>
          </a:p>
          <a:p>
            <a:endParaRPr lang="en-US" sz="2800" dirty="0"/>
          </a:p>
        </p:txBody>
      </p:sp>
    </p:spTree>
    <p:extLst>
      <p:ext uri="{BB962C8B-B14F-4D97-AF65-F5344CB8AC3E}">
        <p14:creationId xmlns:p14="http://schemas.microsoft.com/office/powerpoint/2010/main" val="208274434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2137"/>
            <a:ext cx="10515600" cy="5794826"/>
          </a:xfrm>
        </p:spPr>
        <p:txBody>
          <a:bodyPr>
            <a:normAutofit/>
          </a:bodyPr>
          <a:lstStyle/>
          <a:p>
            <a:r>
              <a:rPr lang="en-US" sz="2400" b="1" dirty="0"/>
              <a:t>the most common </a:t>
            </a:r>
            <a:r>
              <a:rPr lang="en-US" sz="2400" b="1" dirty="0" err="1"/>
              <a:t>moulds</a:t>
            </a:r>
            <a:r>
              <a:rPr lang="en-US" sz="2400" b="1" dirty="0"/>
              <a:t> and its </a:t>
            </a:r>
            <a:r>
              <a:rPr lang="en-US" sz="2400" b="1" dirty="0" err="1"/>
              <a:t>myco</a:t>
            </a:r>
            <a:r>
              <a:rPr lang="en-US" sz="2400" b="1" dirty="0"/>
              <a:t> toxin:</a:t>
            </a:r>
            <a:endParaRPr lang="en-US" sz="2400" dirty="0"/>
          </a:p>
          <a:p>
            <a:r>
              <a:rPr lang="en-US" sz="2400" dirty="0" err="1"/>
              <a:t>Aspergillus</a:t>
            </a:r>
            <a:r>
              <a:rPr lang="en-US" sz="2400" dirty="0"/>
              <a:t> </a:t>
            </a:r>
            <a:r>
              <a:rPr lang="en-US" sz="2400" dirty="0" err="1"/>
              <a:t>spp</a:t>
            </a:r>
            <a:r>
              <a:rPr lang="en-US" sz="2400" dirty="0"/>
              <a:t> (</a:t>
            </a:r>
            <a:r>
              <a:rPr lang="en-US" sz="2400" dirty="0" err="1"/>
              <a:t>flavus</a:t>
            </a:r>
            <a:r>
              <a:rPr lang="en-US" sz="2400" dirty="0"/>
              <a:t>, </a:t>
            </a:r>
            <a:r>
              <a:rPr lang="en-US" sz="2400" dirty="0" err="1"/>
              <a:t>parasiticus</a:t>
            </a:r>
            <a:r>
              <a:rPr lang="en-US" sz="2400" dirty="0"/>
              <a:t>) →</a:t>
            </a:r>
            <a:r>
              <a:rPr lang="en-US" sz="2400" dirty="0" err="1"/>
              <a:t>Aflatoxin</a:t>
            </a:r>
            <a:r>
              <a:rPr lang="en-US" sz="2400" dirty="0"/>
              <a:t> </a:t>
            </a:r>
          </a:p>
          <a:p>
            <a:r>
              <a:rPr lang="en-US" sz="2400" dirty="0" err="1"/>
              <a:t>Aspergilus</a:t>
            </a:r>
            <a:r>
              <a:rPr lang="en-US" sz="2400" dirty="0"/>
              <a:t> (</a:t>
            </a:r>
            <a:r>
              <a:rPr lang="en-US" sz="2400" dirty="0" err="1"/>
              <a:t>nidulans</a:t>
            </a:r>
            <a:r>
              <a:rPr lang="en-US" sz="2400" dirty="0"/>
              <a:t>, </a:t>
            </a:r>
            <a:r>
              <a:rPr lang="en-US" sz="2400" dirty="0" err="1"/>
              <a:t>versicolour</a:t>
            </a:r>
            <a:r>
              <a:rPr lang="en-US" sz="2400" dirty="0"/>
              <a:t>)→ </a:t>
            </a:r>
            <a:r>
              <a:rPr lang="en-US" sz="2400" dirty="0" err="1"/>
              <a:t>Sterigmatocystin</a:t>
            </a:r>
            <a:endParaRPr lang="en-US" sz="2400" dirty="0"/>
          </a:p>
          <a:p>
            <a:r>
              <a:rPr lang="en-US" sz="2400" dirty="0" err="1"/>
              <a:t>Penicillium</a:t>
            </a:r>
            <a:r>
              <a:rPr lang="en-US" sz="2400" dirty="0"/>
              <a:t> (</a:t>
            </a:r>
            <a:r>
              <a:rPr lang="en-US" sz="2400" dirty="0" err="1"/>
              <a:t>Viridicatum</a:t>
            </a:r>
            <a:r>
              <a:rPr lang="en-US" sz="2400" dirty="0"/>
              <a:t>) +</a:t>
            </a:r>
            <a:r>
              <a:rPr lang="en-US" sz="2400" dirty="0" err="1"/>
              <a:t>Aspergillus</a:t>
            </a:r>
            <a:r>
              <a:rPr lang="en-US" sz="2400" dirty="0"/>
              <a:t> (</a:t>
            </a:r>
            <a:r>
              <a:rPr lang="en-US" sz="2400" dirty="0" err="1"/>
              <a:t>ocraceaus</a:t>
            </a:r>
            <a:r>
              <a:rPr lang="en-US" sz="2400" dirty="0"/>
              <a:t>)→ </a:t>
            </a:r>
            <a:r>
              <a:rPr lang="en-US" sz="2400" dirty="0" err="1"/>
              <a:t>ochratoxin</a:t>
            </a:r>
            <a:r>
              <a:rPr lang="en-US" sz="2400" dirty="0"/>
              <a:t> </a:t>
            </a:r>
          </a:p>
          <a:p>
            <a:r>
              <a:rPr lang="en-US" sz="2400" i="1" dirty="0" err="1"/>
              <a:t>Penicillium</a:t>
            </a:r>
            <a:r>
              <a:rPr lang="en-US" sz="2400" i="1" dirty="0"/>
              <a:t> </a:t>
            </a:r>
            <a:r>
              <a:rPr lang="en-US" sz="2400" i="1" dirty="0" err="1"/>
              <a:t>patulinn</a:t>
            </a:r>
            <a:r>
              <a:rPr lang="en-US" sz="2400" i="1" dirty="0"/>
              <a:t> + </a:t>
            </a:r>
            <a:r>
              <a:rPr lang="en-US" sz="2400" i="1" dirty="0" err="1"/>
              <a:t>Aspergillus</a:t>
            </a:r>
            <a:r>
              <a:rPr lang="en-US" sz="2400" i="1" dirty="0"/>
              <a:t> </a:t>
            </a:r>
            <a:r>
              <a:rPr lang="en-US" sz="2400" i="1" dirty="0" err="1"/>
              <a:t>spp</a:t>
            </a:r>
            <a:r>
              <a:rPr lang="en-US" sz="2400" i="1" dirty="0"/>
              <a:t> →</a:t>
            </a:r>
            <a:r>
              <a:rPr lang="en-US" sz="2400" i="1" dirty="0" err="1"/>
              <a:t>patulin</a:t>
            </a:r>
            <a:r>
              <a:rPr lang="en-US" sz="2400" i="1" dirty="0"/>
              <a:t> </a:t>
            </a:r>
            <a:endParaRPr lang="en-US" sz="2400" dirty="0"/>
          </a:p>
          <a:p>
            <a:r>
              <a:rPr lang="en-US" sz="2400" i="1" dirty="0" err="1"/>
              <a:t>Peuicillium</a:t>
            </a:r>
            <a:r>
              <a:rPr lang="en-US" sz="2400" i="1" dirty="0"/>
              <a:t> </a:t>
            </a:r>
            <a:r>
              <a:rPr lang="en-US" sz="2400" i="1" dirty="0" err="1"/>
              <a:t>roquefortil</a:t>
            </a:r>
            <a:r>
              <a:rPr lang="en-US" sz="2400" i="1" dirty="0"/>
              <a:t> →</a:t>
            </a:r>
            <a:r>
              <a:rPr lang="en-US" sz="2400" i="1" dirty="0" err="1"/>
              <a:t>Roguefortim</a:t>
            </a:r>
            <a:r>
              <a:rPr lang="en-US" sz="2400" i="1" dirty="0"/>
              <a:t>.  </a:t>
            </a:r>
            <a:endParaRPr lang="en-US" sz="2400" dirty="0"/>
          </a:p>
          <a:p>
            <a:r>
              <a:rPr lang="en-US" sz="2400" b="1" dirty="0"/>
              <a:t>Prevention and Control:</a:t>
            </a:r>
            <a:endParaRPr lang="en-US" sz="2400" dirty="0"/>
          </a:p>
          <a:p>
            <a:r>
              <a:rPr lang="en-US" sz="2400" dirty="0"/>
              <a:t>*Contamination with mould should be reduced by proper sanitation during preparation, processing, handling and storage. </a:t>
            </a:r>
          </a:p>
          <a:p>
            <a:r>
              <a:rPr lang="en-US" sz="2400" dirty="0"/>
              <a:t>* Heat treatment of food to reduce load of </a:t>
            </a:r>
            <a:r>
              <a:rPr lang="en-US" sz="2400" dirty="0" err="1"/>
              <a:t>moulds</a:t>
            </a:r>
            <a:r>
              <a:rPr lang="en-US" sz="2400" dirty="0"/>
              <a:t>.</a:t>
            </a:r>
          </a:p>
          <a:p>
            <a:r>
              <a:rPr lang="en-US" sz="2400" dirty="0"/>
              <a:t>* Control of environmental factors as humidity + temp. </a:t>
            </a:r>
          </a:p>
          <a:p>
            <a:r>
              <a:rPr lang="en-US" sz="2400" dirty="0"/>
              <a:t>* using antifungal substance in or on food to reduce the mould food.</a:t>
            </a:r>
          </a:p>
          <a:p>
            <a:endParaRPr lang="en-US" sz="2400" dirty="0"/>
          </a:p>
        </p:txBody>
      </p:sp>
    </p:spTree>
    <p:extLst>
      <p:ext uri="{BB962C8B-B14F-4D97-AF65-F5344CB8AC3E}">
        <p14:creationId xmlns:p14="http://schemas.microsoft.com/office/powerpoint/2010/main" val="245812016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565" y="2494176"/>
            <a:ext cx="10515600" cy="1325563"/>
          </a:xfrm>
        </p:spPr>
        <p:txBody>
          <a:bodyPr>
            <a:normAutofit fontScale="90000"/>
          </a:bodyPr>
          <a:lstStyle/>
          <a:p>
            <a:r>
              <a:rPr lang="en-US" sz="6000" b="1" dirty="0" smtClean="0"/>
              <a:t>3)Potential </a:t>
            </a:r>
            <a:r>
              <a:rPr lang="en-US" sz="6000" b="1" dirty="0"/>
              <a:t>food </a:t>
            </a:r>
            <a:r>
              <a:rPr lang="en-US" sz="6000" b="1" dirty="0" smtClean="0"/>
              <a:t>intoxication</a:t>
            </a:r>
            <a:endParaRPr lang="en-US" sz="6000" dirty="0"/>
          </a:p>
        </p:txBody>
      </p:sp>
    </p:spTree>
    <p:extLst>
      <p:ext uri="{BB962C8B-B14F-4D97-AF65-F5344CB8AC3E}">
        <p14:creationId xmlns:p14="http://schemas.microsoft.com/office/powerpoint/2010/main" val="295573013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410"/>
            <a:ext cx="10515600" cy="1013298"/>
          </a:xfrm>
        </p:spPr>
        <p:txBody>
          <a:bodyPr/>
          <a:lstStyle/>
          <a:p>
            <a:r>
              <a:rPr lang="en-US" b="1" dirty="0" smtClean="0"/>
              <a:t>[1] </a:t>
            </a:r>
            <a:r>
              <a:rPr lang="en-US" b="1" i="1" dirty="0" smtClean="0"/>
              <a:t>Clostridium </a:t>
            </a:r>
            <a:r>
              <a:rPr lang="en-US" b="1" i="1" dirty="0" err="1" smtClean="0"/>
              <a:t>perfringens</a:t>
            </a:r>
            <a:r>
              <a:rPr lang="en-US" b="1" i="1" dirty="0" smtClean="0"/>
              <a:t>:</a:t>
            </a:r>
            <a:endParaRPr lang="en-US" dirty="0"/>
          </a:p>
        </p:txBody>
      </p:sp>
      <p:sp>
        <p:nvSpPr>
          <p:cNvPr id="3" name="Content Placeholder 2"/>
          <p:cNvSpPr>
            <a:spLocks noGrp="1"/>
          </p:cNvSpPr>
          <p:nvPr>
            <p:ph idx="1"/>
          </p:nvPr>
        </p:nvSpPr>
        <p:spPr>
          <a:xfrm>
            <a:off x="838200" y="1173708"/>
            <a:ext cx="10515600" cy="5404513"/>
          </a:xfrm>
        </p:spPr>
        <p:txBody>
          <a:bodyPr>
            <a:normAutofit fontScale="92500" lnSpcReduction="10000"/>
          </a:bodyPr>
          <a:lstStyle/>
          <a:p>
            <a:r>
              <a:rPr lang="en-US" dirty="0" smtClean="0"/>
              <a:t>The </a:t>
            </a:r>
            <a:r>
              <a:rPr lang="en-US" dirty="0"/>
              <a:t>are Gram + </a:t>
            </a:r>
            <a:r>
              <a:rPr lang="en-US" dirty="0" err="1"/>
              <a:t>ve</a:t>
            </a:r>
            <a:r>
              <a:rPr lang="en-US" dirty="0"/>
              <a:t> , </a:t>
            </a:r>
            <a:r>
              <a:rPr lang="en-US" dirty="0" err="1"/>
              <a:t>mesophilic</a:t>
            </a:r>
            <a:r>
              <a:rPr lang="en-US" dirty="0"/>
              <a:t>, anaerobic spore forming existing in soil, dust, water, spices + GIT of man and animals. Sewage.</a:t>
            </a:r>
          </a:p>
          <a:p>
            <a:r>
              <a:rPr lang="en-US" dirty="0"/>
              <a:t>* Cl. </a:t>
            </a:r>
            <a:r>
              <a:rPr lang="en-US" dirty="0" err="1"/>
              <a:t>Perfringens</a:t>
            </a:r>
            <a:r>
              <a:rPr lang="en-US" dirty="0"/>
              <a:t> produce 6 types of Exotoxins A, B, C, D, E, F. </a:t>
            </a:r>
          </a:p>
          <a:p>
            <a:r>
              <a:rPr lang="en-US" dirty="0"/>
              <a:t>* A + C →are the most serious one.</a:t>
            </a:r>
          </a:p>
          <a:p>
            <a:r>
              <a:rPr lang="en-US" dirty="0"/>
              <a:t>* A→10</a:t>
            </a:r>
            <a:r>
              <a:rPr lang="en-US" baseline="30000" dirty="0"/>
              <a:t>3</a:t>
            </a:r>
            <a:r>
              <a:rPr lang="en-US" dirty="0"/>
              <a:t>→infection.</a:t>
            </a:r>
          </a:p>
          <a:p>
            <a:r>
              <a:rPr lang="en-US" dirty="0"/>
              <a:t>* C→35 – 40% mortality.</a:t>
            </a:r>
          </a:p>
          <a:p>
            <a:r>
              <a:rPr lang="en-US" dirty="0"/>
              <a:t>* spores of </a:t>
            </a:r>
            <a:r>
              <a:rPr lang="en-US" i="1" dirty="0"/>
              <a:t>Cl. </a:t>
            </a:r>
            <a:r>
              <a:rPr lang="en-US" i="1" dirty="0" err="1"/>
              <a:t>perfringens</a:t>
            </a:r>
            <a:r>
              <a:rPr lang="en-US" dirty="0"/>
              <a:t> resist adverse environmental </a:t>
            </a:r>
            <a:r>
              <a:rPr lang="en-US" dirty="0" err="1"/>
              <a:t>contition</a:t>
            </a:r>
            <a:r>
              <a:rPr lang="en-US" dirty="0"/>
              <a:t> of drying , heating, freezing as in chicken gravy 80days at-17.7c˚.</a:t>
            </a:r>
          </a:p>
          <a:p>
            <a:r>
              <a:rPr lang="en-US" dirty="0"/>
              <a:t>* Optimum temp 37-45c˚ Min. 20c˚ but not at 15c˚.</a:t>
            </a:r>
          </a:p>
          <a:p>
            <a:r>
              <a:rPr lang="en-US" dirty="0"/>
              <a:t>* Generation Cycle 10-20 min. </a:t>
            </a:r>
            <a:r>
              <a:rPr lang="en-US" i="1" dirty="0"/>
              <a:t>Cl. </a:t>
            </a:r>
            <a:r>
              <a:rPr lang="en-US" i="1" dirty="0" err="1"/>
              <a:t>perfringens</a:t>
            </a:r>
            <a:r>
              <a:rPr lang="en-US" dirty="0"/>
              <a:t> produce enterotoxin inside intestine during sporulation. </a:t>
            </a:r>
          </a:p>
          <a:p>
            <a:r>
              <a:rPr lang="en-US" dirty="0"/>
              <a:t>* The </a:t>
            </a:r>
            <a:r>
              <a:rPr lang="en-US" dirty="0" err="1"/>
              <a:t>entero</a:t>
            </a:r>
            <a:r>
              <a:rPr lang="en-US" dirty="0"/>
              <a:t> toxin acts intestinal cells </a:t>
            </a:r>
            <a:r>
              <a:rPr lang="en-US" dirty="0">
                <a:sym typeface="Wingdings 3" panose="05040102010807070707" pitchFamily="18" charset="2"/>
              </a:rPr>
              <a:t></a:t>
            </a:r>
            <a:r>
              <a:rPr lang="en-US" dirty="0"/>
              <a:t> capillary permeability + </a:t>
            </a:r>
            <a:r>
              <a:rPr lang="en-US" dirty="0">
                <a:sym typeface="Wingdings 3" panose="05040102010807070707" pitchFamily="18" charset="2"/>
              </a:rPr>
              <a:t></a:t>
            </a:r>
            <a:r>
              <a:rPr lang="en-US" dirty="0"/>
              <a:t> intestinal motility 	→diarrhea.</a:t>
            </a:r>
          </a:p>
          <a:p>
            <a:r>
              <a:rPr lang="en-US" dirty="0" err="1"/>
              <a:t>Entero</a:t>
            </a:r>
            <a:r>
              <a:rPr lang="en-US" dirty="0"/>
              <a:t> toxin causes →</a:t>
            </a:r>
            <a:r>
              <a:rPr lang="en-US" dirty="0">
                <a:sym typeface="Wingdings 3" panose="05040102010807070707" pitchFamily="18" charset="2"/>
              </a:rPr>
              <a:t></a:t>
            </a:r>
            <a:r>
              <a:rPr lang="en-US" dirty="0"/>
              <a:t> increase capillary permeability, vasodilation and excess fluid movement → intestinal lumens, resulting in →these is an </a:t>
            </a:r>
            <a:r>
              <a:rPr lang="en-US" dirty="0">
                <a:sym typeface="Wingdings 3" panose="05040102010807070707" pitchFamily="18" charset="2"/>
              </a:rPr>
              <a:t></a:t>
            </a:r>
            <a:r>
              <a:rPr lang="en-US" dirty="0"/>
              <a:t> in intestinal  motility →	diarrhea.</a:t>
            </a:r>
          </a:p>
          <a:p>
            <a:endParaRPr lang="en-US" dirty="0"/>
          </a:p>
        </p:txBody>
      </p:sp>
    </p:spTree>
    <p:extLst>
      <p:ext uri="{BB962C8B-B14F-4D97-AF65-F5344CB8AC3E}">
        <p14:creationId xmlns:p14="http://schemas.microsoft.com/office/powerpoint/2010/main" val="10652910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1035352" cy="6141492"/>
          </a:xfrm>
        </p:spPr>
        <p:txBody>
          <a:bodyPr>
            <a:normAutofit lnSpcReduction="10000"/>
          </a:bodyPr>
          <a:lstStyle/>
          <a:p>
            <a:r>
              <a:rPr lang="en-US" b="1" dirty="0"/>
              <a:t>** Disease and symptoms :</a:t>
            </a:r>
            <a:endParaRPr lang="en-US" dirty="0"/>
          </a:p>
          <a:p>
            <a:r>
              <a:rPr lang="en-US" dirty="0"/>
              <a:t>Incubation period 	→8-22hrs </a:t>
            </a:r>
          </a:p>
          <a:p>
            <a:r>
              <a:rPr lang="en-US" dirty="0"/>
              <a:t>Duration of illness 	→24 </a:t>
            </a:r>
            <a:r>
              <a:rPr lang="en-US" dirty="0" err="1"/>
              <a:t>hrs</a:t>
            </a:r>
            <a:r>
              <a:rPr lang="en-US" dirty="0"/>
              <a:t> </a:t>
            </a:r>
          </a:p>
          <a:p>
            <a:r>
              <a:rPr lang="en-US" dirty="0"/>
              <a:t>Symptoms: </a:t>
            </a:r>
            <a:r>
              <a:rPr lang="en-US" dirty="0" err="1"/>
              <a:t>Nausia</a:t>
            </a:r>
            <a:r>
              <a:rPr lang="en-US" dirty="0"/>
              <a:t>, </a:t>
            </a:r>
            <a:r>
              <a:rPr lang="en-US" dirty="0" err="1"/>
              <a:t>vouition</a:t>
            </a:r>
            <a:r>
              <a:rPr lang="en-US" dirty="0"/>
              <a:t> (rare) </a:t>
            </a:r>
            <a:r>
              <a:rPr lang="en-US" dirty="0" err="1"/>
              <a:t>abd</a:t>
            </a:r>
            <a:r>
              <a:rPr lang="en-US" dirty="0"/>
              <a:t>. Pain + diarrhea. </a:t>
            </a:r>
          </a:p>
          <a:p>
            <a:r>
              <a:rPr lang="en-US" dirty="0"/>
              <a:t>N:B. Food prepared one day before eaten reheated 	→spore</a:t>
            </a:r>
          </a:p>
          <a:p>
            <a:r>
              <a:rPr lang="en-US" dirty="0"/>
              <a:t>germination→ F.P </a:t>
            </a:r>
          </a:p>
          <a:p>
            <a:r>
              <a:rPr lang="en-US" b="1" dirty="0"/>
              <a:t>Control:</a:t>
            </a:r>
            <a:endParaRPr lang="en-US" dirty="0"/>
          </a:p>
          <a:p>
            <a:r>
              <a:rPr lang="en-US" dirty="0"/>
              <a:t>-Adequate meat cooking (</a:t>
            </a:r>
            <a:r>
              <a:rPr lang="en-US" dirty="0">
                <a:sym typeface="Wingdings 3" panose="05040102010807070707" pitchFamily="18" charset="2"/>
              </a:rPr>
              <a:t></a:t>
            </a:r>
            <a:r>
              <a:rPr lang="en-US" dirty="0"/>
              <a:t> 100c˚).</a:t>
            </a:r>
          </a:p>
          <a:p>
            <a:r>
              <a:rPr lang="en-US" dirty="0"/>
              <a:t>-Prevent warming and reheating of food.</a:t>
            </a:r>
          </a:p>
          <a:p>
            <a:r>
              <a:rPr lang="en-US" dirty="0"/>
              <a:t>-Through washing and sanitation of food </a:t>
            </a:r>
            <a:r>
              <a:rPr lang="en-US" dirty="0" err="1"/>
              <a:t>mtensiles</a:t>
            </a:r>
            <a:r>
              <a:rPr lang="en-US" dirty="0"/>
              <a:t> personal hygiene.</a:t>
            </a:r>
          </a:p>
          <a:p>
            <a:r>
              <a:rPr lang="en-US" dirty="0"/>
              <a:t>- After cooking or heat treatment (if the food not eaten), it must be cooked quickly (within  </a:t>
            </a:r>
            <a:r>
              <a:rPr lang="en-US" dirty="0" err="1"/>
              <a:t>hr</a:t>
            </a:r>
            <a:r>
              <a:rPr lang="en-US" dirty="0"/>
              <a:t> ) to refrigerated temp.</a:t>
            </a:r>
          </a:p>
          <a:p>
            <a:r>
              <a:rPr lang="en-US" dirty="0"/>
              <a:t>Reheating is quickly and uniformly (above 60c˚) to kill vegetative cells.</a:t>
            </a:r>
          </a:p>
          <a:p>
            <a:r>
              <a:rPr lang="en-US" dirty="0"/>
              <a:t>* A chemical added to cured meats is sodium nitrite. This chemical is important in colour fixation of cured meat as well as inhibiting growth and toxin formation by </a:t>
            </a:r>
            <a:r>
              <a:rPr lang="en-US" i="1" dirty="0"/>
              <a:t>Cl. botulinum</a:t>
            </a:r>
            <a:r>
              <a:rPr lang="en-US" dirty="0"/>
              <a:t> Cl </a:t>
            </a:r>
            <a:r>
              <a:rPr lang="en-US" dirty="0" err="1"/>
              <a:t>botulinuene</a:t>
            </a:r>
            <a:r>
              <a:rPr lang="en-US" dirty="0"/>
              <a:t> </a:t>
            </a:r>
          </a:p>
          <a:p>
            <a:endParaRPr lang="en-US" dirty="0"/>
          </a:p>
        </p:txBody>
      </p:sp>
    </p:spTree>
    <p:extLst>
      <p:ext uri="{BB962C8B-B14F-4D97-AF65-F5344CB8AC3E}">
        <p14:creationId xmlns:p14="http://schemas.microsoft.com/office/powerpoint/2010/main" val="266156734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8708"/>
          </a:xfrm>
        </p:spPr>
        <p:txBody>
          <a:bodyPr/>
          <a:lstStyle/>
          <a:p>
            <a:r>
              <a:rPr lang="en-US" b="1" dirty="0" smtClean="0"/>
              <a:t>[2] </a:t>
            </a:r>
            <a:r>
              <a:rPr lang="en-US" b="1" i="1" dirty="0" smtClean="0"/>
              <a:t>Bacillus cereus</a:t>
            </a:r>
            <a:r>
              <a:rPr lang="en-US" b="1" dirty="0" smtClean="0"/>
              <a:t>:</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It is Gram + </a:t>
            </a:r>
            <a:r>
              <a:rPr lang="en-US" dirty="0" err="1"/>
              <a:t>ve</a:t>
            </a:r>
            <a:r>
              <a:rPr lang="en-US" dirty="0"/>
              <a:t>, motile aerobic spore forming rod.</a:t>
            </a:r>
          </a:p>
          <a:p>
            <a:r>
              <a:rPr lang="en-US" b="1" dirty="0"/>
              <a:t>- Temp</a:t>
            </a:r>
            <a:r>
              <a:rPr lang="en-US" dirty="0"/>
              <a:t>. Min 10-20c˚ optimum 30-4c˚ max 48 – 50c˚ </a:t>
            </a:r>
          </a:p>
          <a:p>
            <a:r>
              <a:rPr lang="en-US" dirty="0"/>
              <a:t>B. cereus produce thermo labile toxin destroyed at 60c˚ for 20 min and sensitive also to </a:t>
            </a:r>
            <a:r>
              <a:rPr lang="en-US" dirty="0" err="1"/>
              <a:t>proteolytic</a:t>
            </a:r>
            <a:r>
              <a:rPr lang="en-US" dirty="0"/>
              <a:t> enzyme (trypsin).</a:t>
            </a:r>
          </a:p>
          <a:p>
            <a:r>
              <a:rPr lang="en-US" b="1" dirty="0"/>
              <a:t>N:B.</a:t>
            </a:r>
            <a:r>
              <a:rPr lang="en-US" dirty="0"/>
              <a:t> Toxin may be formed in food or </a:t>
            </a:r>
            <a:r>
              <a:rPr lang="en-US" dirty="0" err="1"/>
              <a:t>intestince</a:t>
            </a:r>
            <a:r>
              <a:rPr lang="en-US" dirty="0"/>
              <a:t> following consumption of very large No of viable m.o</a:t>
            </a:r>
            <a:r>
              <a:rPr lang="en-US" baseline="-25000" dirty="0"/>
              <a:t>s</a:t>
            </a:r>
            <a:r>
              <a:rPr lang="en-US" dirty="0"/>
              <a:t> (10 </a:t>
            </a:r>
            <a:r>
              <a:rPr lang="en-US" baseline="30000" dirty="0"/>
              <a:t>10</a:t>
            </a:r>
            <a:r>
              <a:rPr lang="en-US" dirty="0"/>
              <a:t>/</a:t>
            </a:r>
            <a:r>
              <a:rPr lang="en-US" dirty="0" err="1"/>
              <a:t>Jm</a:t>
            </a:r>
            <a:r>
              <a:rPr lang="en-US" dirty="0"/>
              <a:t>).</a:t>
            </a:r>
          </a:p>
          <a:p>
            <a:r>
              <a:rPr lang="en-US" i="1" dirty="0"/>
              <a:t>B. cereus</a:t>
            </a:r>
            <a:r>
              <a:rPr lang="en-US" dirty="0"/>
              <a:t> may produce </a:t>
            </a:r>
            <a:r>
              <a:rPr lang="en-US" dirty="0" err="1"/>
              <a:t>lecithinase</a:t>
            </a:r>
            <a:r>
              <a:rPr lang="en-US" dirty="0"/>
              <a:t>, hemolysis and </a:t>
            </a:r>
            <a:r>
              <a:rPr lang="en-US" dirty="0" err="1"/>
              <a:t>phospho</a:t>
            </a:r>
            <a:r>
              <a:rPr lang="en-US" dirty="0"/>
              <a:t> lipase. </a:t>
            </a:r>
          </a:p>
          <a:p>
            <a:r>
              <a:rPr lang="en-US" i="1" dirty="0"/>
              <a:t>B. cereus</a:t>
            </a:r>
            <a:r>
              <a:rPr lang="en-US" dirty="0"/>
              <a:t> mainly attacks starchy foods as hamburger + </a:t>
            </a:r>
            <a:r>
              <a:rPr lang="en-US" dirty="0" err="1"/>
              <a:t>kofta</a:t>
            </a:r>
            <a:r>
              <a:rPr lang="en-US" dirty="0"/>
              <a:t> + luncheon. </a:t>
            </a:r>
          </a:p>
          <a:p>
            <a:endParaRPr lang="en-US" dirty="0"/>
          </a:p>
        </p:txBody>
      </p:sp>
    </p:spTree>
    <p:extLst>
      <p:ext uri="{BB962C8B-B14F-4D97-AF65-F5344CB8AC3E}">
        <p14:creationId xmlns:p14="http://schemas.microsoft.com/office/powerpoint/2010/main" val="116780383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5822121"/>
          </a:xfrm>
        </p:spPr>
        <p:txBody>
          <a:bodyPr>
            <a:normAutofit lnSpcReduction="10000"/>
          </a:bodyPr>
          <a:lstStyle/>
          <a:p>
            <a:r>
              <a:rPr lang="en-US" sz="2600" b="1" dirty="0"/>
              <a:t>Disease and symptoms:</a:t>
            </a:r>
            <a:endParaRPr lang="en-US" sz="2600" dirty="0"/>
          </a:p>
          <a:p>
            <a:r>
              <a:rPr lang="en-US" sz="2600" dirty="0"/>
              <a:t>Incubation period according to the form infective dose high 10</a:t>
            </a:r>
            <a:r>
              <a:rPr lang="en-US" sz="2600" baseline="30000" dirty="0"/>
              <a:t>6</a:t>
            </a:r>
            <a:r>
              <a:rPr lang="en-US" sz="2600" dirty="0"/>
              <a:t> – 10</a:t>
            </a:r>
            <a:r>
              <a:rPr lang="en-US" sz="2600" baseline="30000" dirty="0"/>
              <a:t>9</a:t>
            </a:r>
            <a:r>
              <a:rPr lang="en-US" sz="2600" dirty="0"/>
              <a:t>/ gm or ml food.</a:t>
            </a:r>
          </a:p>
          <a:p>
            <a:r>
              <a:rPr lang="en-US" sz="2600" dirty="0"/>
              <a:t>** According to the type of the toxin produced. It can be </a:t>
            </a:r>
            <a:r>
              <a:rPr lang="en-US" sz="2600" dirty="0" err="1"/>
              <a:t>classiled</a:t>
            </a:r>
            <a:r>
              <a:rPr lang="en-US" sz="2600" dirty="0"/>
              <a:t> into two forms.</a:t>
            </a:r>
          </a:p>
          <a:p>
            <a:r>
              <a:rPr lang="en-US" sz="2600" dirty="0"/>
              <a:t>1- mild common form (</a:t>
            </a:r>
            <a:r>
              <a:rPr lang="en-US" sz="2600" dirty="0" err="1"/>
              <a:t>diarrhoeal</a:t>
            </a:r>
            <a:r>
              <a:rPr lang="en-US" sz="2600" dirty="0"/>
              <a:t> syndrome) caused by </a:t>
            </a:r>
            <a:r>
              <a:rPr lang="en-US" sz="2600" dirty="0" err="1"/>
              <a:t>diarrheagenic</a:t>
            </a:r>
            <a:r>
              <a:rPr lang="en-US" sz="2600" dirty="0"/>
              <a:t> </a:t>
            </a:r>
            <a:r>
              <a:rPr lang="en-US" sz="2600" dirty="0" err="1"/>
              <a:t>koxin</a:t>
            </a:r>
            <a:r>
              <a:rPr lang="en-US" sz="2600" dirty="0"/>
              <a:t>, which is Thermo labile (destroyed at 55c˚ for 5mon) and sensitive to </a:t>
            </a:r>
            <a:r>
              <a:rPr lang="en-US" sz="2600" dirty="0" err="1"/>
              <a:t>proteolytic</a:t>
            </a:r>
            <a:r>
              <a:rPr lang="en-US" sz="2600" dirty="0"/>
              <a:t> em3ymen as trypsin. It induces vascular </a:t>
            </a:r>
            <a:r>
              <a:rPr lang="en-US" sz="2600" dirty="0" err="1"/>
              <a:t>permealilty</a:t>
            </a:r>
            <a:r>
              <a:rPr lang="en-US" sz="2600" dirty="0"/>
              <a:t> result in accumulation of fluid in the lumen of the intestine 	</a:t>
            </a:r>
            <a:r>
              <a:rPr lang="en-US" sz="2600" dirty="0" err="1"/>
              <a:t>propuse</a:t>
            </a:r>
            <a:r>
              <a:rPr lang="en-US" sz="2600" dirty="0"/>
              <a:t> diarrhea + nausea , cramp- </a:t>
            </a:r>
            <a:r>
              <a:rPr lang="en-US" sz="2600" dirty="0" err="1"/>
              <a:t>lik</a:t>
            </a:r>
            <a:r>
              <a:rPr lang="en-US" sz="2600" dirty="0"/>
              <a:t> </a:t>
            </a:r>
            <a:r>
              <a:rPr lang="en-US" sz="2600" dirty="0" err="1"/>
              <a:t>abd</a:t>
            </a:r>
            <a:r>
              <a:rPr lang="en-US" sz="2600" dirty="0"/>
              <a:t>, pain No </a:t>
            </a:r>
            <a:r>
              <a:rPr lang="en-US" sz="2600" dirty="0" err="1"/>
              <a:t>ferer</a:t>
            </a:r>
            <a:r>
              <a:rPr lang="en-US" sz="2600" dirty="0"/>
              <a:t> + No </a:t>
            </a:r>
            <a:r>
              <a:rPr lang="en-US" sz="2600" dirty="0" err="1"/>
              <a:t>vomition</a:t>
            </a:r>
            <a:r>
              <a:rPr lang="en-US" sz="2600" dirty="0"/>
              <a:t>. </a:t>
            </a:r>
          </a:p>
          <a:p>
            <a:r>
              <a:rPr lang="en-US" sz="2600" dirty="0"/>
              <a:t>I. P 8-16hrs  course 6-12hrs.</a:t>
            </a:r>
          </a:p>
          <a:p>
            <a:r>
              <a:rPr lang="en-US" sz="2600" dirty="0"/>
              <a:t>2- Sever syndrome (Emetic syndrome) caused by heat stable emetic toxin which can with </a:t>
            </a:r>
            <a:r>
              <a:rPr lang="en-US" sz="2600" dirty="0" err="1"/>
              <a:t>stant</a:t>
            </a:r>
            <a:r>
              <a:rPr lang="en-US" sz="2600" dirty="0"/>
              <a:t> heating to 126c˚ for go min and it is resistant to </a:t>
            </a:r>
            <a:r>
              <a:rPr lang="en-US" sz="2600" dirty="0" err="1"/>
              <a:t>proteolytic</a:t>
            </a:r>
            <a:r>
              <a:rPr lang="en-US" sz="2600" dirty="0"/>
              <a:t> en3yme symptoms. </a:t>
            </a:r>
          </a:p>
          <a:p>
            <a:endParaRPr lang="en-US" dirty="0"/>
          </a:p>
        </p:txBody>
      </p:sp>
    </p:spTree>
    <p:extLst>
      <p:ext uri="{BB962C8B-B14F-4D97-AF65-F5344CB8AC3E}">
        <p14:creationId xmlns:p14="http://schemas.microsoft.com/office/powerpoint/2010/main" val="2380549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886" y="915260"/>
            <a:ext cx="10515600" cy="794935"/>
          </a:xfrm>
        </p:spPr>
        <p:txBody>
          <a:bodyPr>
            <a:normAutofit fontScale="90000"/>
          </a:bodyPr>
          <a:lstStyle/>
          <a:p>
            <a:r>
              <a:rPr lang="en-US" b="1" dirty="0"/>
              <a:t>A- Endogenous ways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400" b="1" dirty="0"/>
              <a:t>A1 - Diseased Animal</a:t>
            </a:r>
            <a:r>
              <a:rPr lang="en-US" sz="2400" dirty="0"/>
              <a:t>  (when the animal is affected by some infections disease as T.B, Anthrax …………. etc.</a:t>
            </a:r>
          </a:p>
          <a:p>
            <a:pPr algn="just"/>
            <a:r>
              <a:rPr lang="en-US" sz="2400" b="1" dirty="0"/>
              <a:t>A2- </a:t>
            </a:r>
            <a:r>
              <a:rPr lang="en-US" sz="2400" b="1" dirty="0" err="1"/>
              <a:t>Lowerd</a:t>
            </a:r>
            <a:r>
              <a:rPr lang="en-US" sz="2400" b="1" dirty="0"/>
              <a:t> natural </a:t>
            </a:r>
            <a:r>
              <a:rPr lang="en-US" sz="2400" b="1" dirty="0" err="1"/>
              <a:t>resistence</a:t>
            </a:r>
            <a:r>
              <a:rPr lang="en-US" sz="2400" b="1" dirty="0"/>
              <a:t> </a:t>
            </a:r>
            <a:r>
              <a:rPr lang="en-US" sz="2400" dirty="0"/>
              <a:t>due to stress →  M. </a:t>
            </a:r>
            <a:r>
              <a:rPr lang="en-US" sz="2400" dirty="0" err="1"/>
              <a:t>O</a:t>
            </a:r>
            <a:r>
              <a:rPr lang="en-US" sz="2400" baseline="-25000" dirty="0" err="1"/>
              <a:t>s</a:t>
            </a:r>
            <a:r>
              <a:rPr lang="en-US" sz="2400" dirty="0"/>
              <a:t> invade the intestinal mucosa and distribution by blood and lymph to different organs and tissues as E. Coli and as well as anaerobic M. </a:t>
            </a:r>
            <a:r>
              <a:rPr lang="en-US" sz="2400" dirty="0" err="1"/>
              <a:t>Os</a:t>
            </a:r>
            <a:r>
              <a:rPr lang="en-US" sz="2400" dirty="0"/>
              <a:t> → Bone taint deep muscular putrefaction.</a:t>
            </a:r>
          </a:p>
          <a:p>
            <a:pPr algn="just"/>
            <a:r>
              <a:rPr lang="en-US" sz="2400" dirty="0"/>
              <a:t>The flesh of animals slaughtered either ill or exhausted either ill or exhausted possesses a high PH value </a:t>
            </a:r>
            <a:r>
              <a:rPr lang="en-US" sz="2400" dirty="0" err="1"/>
              <a:t>alkalin</a:t>
            </a:r>
            <a:r>
              <a:rPr lang="en-US" sz="2400" dirty="0"/>
              <a:t> and may have a high blood content, both of these condition favorable to bacterial growth.</a:t>
            </a:r>
          </a:p>
          <a:p>
            <a:endParaRPr lang="en-US" dirty="0"/>
          </a:p>
        </p:txBody>
      </p:sp>
    </p:spTree>
    <p:extLst>
      <p:ext uri="{BB962C8B-B14F-4D97-AF65-F5344CB8AC3E}">
        <p14:creationId xmlns:p14="http://schemas.microsoft.com/office/powerpoint/2010/main" val="13478649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6" y="1034055"/>
            <a:ext cx="10515600" cy="4351338"/>
          </a:xfrm>
        </p:spPr>
        <p:txBody>
          <a:bodyPr>
            <a:noAutofit/>
          </a:bodyPr>
          <a:lstStyle/>
          <a:p>
            <a:r>
              <a:rPr lang="en-US" sz="2800" b="1" dirty="0"/>
              <a:t>Prevention and control:</a:t>
            </a:r>
            <a:endParaRPr lang="en-US" sz="2800" dirty="0"/>
          </a:p>
          <a:p>
            <a:r>
              <a:rPr lang="en-US" sz="2800" dirty="0"/>
              <a:t>It is necessary to maintain </a:t>
            </a:r>
            <a:r>
              <a:rPr lang="en-US" sz="2800" dirty="0">
                <a:sym typeface="Wingdings 3" panose="05040102010807070707" pitchFamily="18" charset="2"/>
              </a:rPr>
              <a:t></a:t>
            </a:r>
            <a:r>
              <a:rPr lang="en-US" sz="2800" dirty="0"/>
              <a:t> m.o in food by standard hygienic measures, adequate cooking + rapid cooling + salt 10% </a:t>
            </a:r>
            <a:r>
              <a:rPr lang="en-US" sz="2800" dirty="0">
                <a:sym typeface="Wingdings 3" panose="05040102010807070707" pitchFamily="18" charset="2"/>
              </a:rPr>
              <a:t></a:t>
            </a:r>
            <a:r>
              <a:rPr lang="en-US" sz="2800" dirty="0"/>
              <a:t> + PH </a:t>
            </a:r>
            <a:r>
              <a:rPr lang="en-US" sz="2800" dirty="0">
                <a:sym typeface="Wingdings 3" panose="05040102010807070707" pitchFamily="18" charset="2"/>
              </a:rPr>
              <a:t></a:t>
            </a:r>
            <a:r>
              <a:rPr lang="en-US" sz="2800" dirty="0"/>
              <a:t> 4.5.</a:t>
            </a:r>
          </a:p>
          <a:p>
            <a:r>
              <a:rPr lang="en-US" sz="2800" b="1" dirty="0"/>
              <a:t>The food is safe if: </a:t>
            </a:r>
            <a:endParaRPr lang="en-US" sz="2800" dirty="0"/>
          </a:p>
          <a:p>
            <a:r>
              <a:rPr lang="en-US" sz="2800" dirty="0"/>
              <a:t>- PH not more than 4.5.</a:t>
            </a:r>
          </a:p>
          <a:p>
            <a:r>
              <a:rPr lang="en-US" sz="2800" dirty="0"/>
              <a:t>- salt % is 10% or more. </a:t>
            </a:r>
          </a:p>
          <a:p>
            <a:r>
              <a:rPr lang="en-US" sz="2800" dirty="0"/>
              <a:t>- </a:t>
            </a:r>
            <a:r>
              <a:rPr lang="en-US" sz="2800" dirty="0">
                <a:sym typeface="Wingdings 3" panose="05040102010807070707" pitchFamily="18" charset="2"/>
              </a:rPr>
              <a:t></a:t>
            </a:r>
            <a:r>
              <a:rPr lang="en-US" sz="2800" dirty="0"/>
              <a:t> temperature 3 c˚ .</a:t>
            </a:r>
          </a:p>
          <a:p>
            <a:r>
              <a:rPr lang="en-US" sz="2800" dirty="0"/>
              <a:t>- heating till 90-100c˚ before consumption immediately. </a:t>
            </a:r>
          </a:p>
          <a:p>
            <a:pPr marL="0" indent="0">
              <a:buNone/>
            </a:pPr>
            <a:endParaRPr lang="en-US" sz="2800" dirty="0"/>
          </a:p>
        </p:txBody>
      </p:sp>
    </p:spTree>
    <p:extLst>
      <p:ext uri="{BB962C8B-B14F-4D97-AF65-F5344CB8AC3E}">
        <p14:creationId xmlns:p14="http://schemas.microsoft.com/office/powerpoint/2010/main" val="290136478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382" y="1266066"/>
            <a:ext cx="10515600" cy="4351338"/>
          </a:xfrm>
        </p:spPr>
        <p:txBody>
          <a:bodyPr>
            <a:normAutofit/>
          </a:bodyPr>
          <a:lstStyle/>
          <a:p>
            <a:r>
              <a:rPr lang="en-US" sz="2800" b="1" dirty="0"/>
              <a:t>Out break investigation: </a:t>
            </a:r>
            <a:endParaRPr lang="en-US" sz="2800" dirty="0"/>
          </a:p>
          <a:p>
            <a:r>
              <a:rPr lang="en-US" sz="2800" dirty="0"/>
              <a:t>1- No. of people at risk (suspected).</a:t>
            </a:r>
          </a:p>
          <a:p>
            <a:r>
              <a:rPr lang="en-US" sz="2800" dirty="0"/>
              <a:t>2- No. of people actively ill (diseased). </a:t>
            </a:r>
          </a:p>
          <a:p>
            <a:r>
              <a:rPr lang="en-US" sz="2800" dirty="0"/>
              <a:t>3- Nature of illness (symptoms).</a:t>
            </a:r>
          </a:p>
          <a:p>
            <a:r>
              <a:rPr lang="en-US" sz="2800" dirty="0"/>
              <a:t>4- Exact time of incubation period. </a:t>
            </a:r>
          </a:p>
          <a:p>
            <a:r>
              <a:rPr lang="en-US" sz="2800" dirty="0"/>
              <a:t>5- Description of all food eaten within 24 hrs. </a:t>
            </a:r>
          </a:p>
          <a:p>
            <a:r>
              <a:rPr lang="en-US" sz="2800" dirty="0"/>
              <a:t>6- information a bout food consumed during the previous 4 days. </a:t>
            </a:r>
          </a:p>
          <a:p>
            <a:endParaRPr lang="en-US" sz="2800" dirty="0"/>
          </a:p>
        </p:txBody>
      </p:sp>
    </p:spTree>
    <p:extLst>
      <p:ext uri="{BB962C8B-B14F-4D97-AF65-F5344CB8AC3E}">
        <p14:creationId xmlns:p14="http://schemas.microsoft.com/office/powerpoint/2010/main" val="197796264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21654"/>
          </a:xfrm>
        </p:spPr>
        <p:txBody>
          <a:bodyPr>
            <a:normAutofit fontScale="90000"/>
          </a:bodyPr>
          <a:lstStyle/>
          <a:p>
            <a:r>
              <a:rPr lang="en-US" b="1" dirty="0" smtClean="0"/>
              <a:t>Ten golden Roles for safe food preparation: </a:t>
            </a:r>
            <a:endParaRPr lang="en-US" dirty="0"/>
          </a:p>
        </p:txBody>
      </p:sp>
      <p:sp>
        <p:nvSpPr>
          <p:cNvPr id="3" name="Content Placeholder 2"/>
          <p:cNvSpPr>
            <a:spLocks noGrp="1"/>
          </p:cNvSpPr>
          <p:nvPr>
            <p:ph idx="1"/>
          </p:nvPr>
        </p:nvSpPr>
        <p:spPr>
          <a:xfrm>
            <a:off x="838200" y="1555845"/>
            <a:ext cx="10515600" cy="4926842"/>
          </a:xfrm>
        </p:spPr>
        <p:txBody>
          <a:bodyPr>
            <a:normAutofit fontScale="92500" lnSpcReduction="10000"/>
          </a:bodyPr>
          <a:lstStyle/>
          <a:p>
            <a:r>
              <a:rPr lang="en-US" b="1" dirty="0" smtClean="0"/>
              <a:t>1</a:t>
            </a:r>
            <a:r>
              <a:rPr lang="en-US" b="1" dirty="0"/>
              <a:t>) Choose food processed for safety:</a:t>
            </a:r>
            <a:r>
              <a:rPr lang="en-US" dirty="0"/>
              <a:t> to improve safety &amp; prolong shelf life time. </a:t>
            </a:r>
          </a:p>
          <a:p>
            <a:r>
              <a:rPr lang="en-US" b="1" dirty="0"/>
              <a:t>2) Cook food thoroughly:</a:t>
            </a:r>
            <a:r>
              <a:rPr lang="en-US" dirty="0"/>
              <a:t> many Raw food (poultry &amp; meat) are often contaminated with, disease causing M.o</a:t>
            </a:r>
            <a:r>
              <a:rPr lang="en-US" baseline="-25000" dirty="0"/>
              <a:t>s</a:t>
            </a:r>
            <a:r>
              <a:rPr lang="en-US" dirty="0"/>
              <a:t>., so thorough cooking will </a:t>
            </a:r>
            <a:r>
              <a:rPr lang="en-US" dirty="0" err="1"/>
              <a:t>kil</a:t>
            </a:r>
            <a:r>
              <a:rPr lang="en-US" dirty="0"/>
              <a:t> them.</a:t>
            </a:r>
          </a:p>
          <a:p>
            <a:r>
              <a:rPr lang="en-US" dirty="0"/>
              <a:t>Temp must be at least 70˚c .</a:t>
            </a:r>
          </a:p>
          <a:p>
            <a:r>
              <a:rPr lang="en-US" dirty="0"/>
              <a:t>Frozen meat fish &amp; poultry meat sh. Be thorough salting before cooking.</a:t>
            </a:r>
          </a:p>
          <a:p>
            <a:r>
              <a:rPr lang="en-US" dirty="0"/>
              <a:t> </a:t>
            </a:r>
          </a:p>
          <a:p>
            <a:r>
              <a:rPr lang="en-US" b="1" dirty="0"/>
              <a:t>3) Eat cooked food immediately:</a:t>
            </a:r>
            <a:endParaRPr lang="en-US" dirty="0"/>
          </a:p>
          <a:p>
            <a:r>
              <a:rPr lang="en-US" dirty="0"/>
              <a:t>When cooked food cool to room temp, so M.o begin to proliferate so, to be in safe side, must, must be eaten just after cooking. </a:t>
            </a:r>
          </a:p>
          <a:p>
            <a:r>
              <a:rPr lang="en-US" b="1" dirty="0"/>
              <a:t>4) Store cooked food carefully: </a:t>
            </a:r>
            <a:endParaRPr lang="en-US" dirty="0"/>
          </a:p>
          <a:p>
            <a:r>
              <a:rPr lang="en-US" dirty="0"/>
              <a:t>Either hot (over 60˚C) or cold (below 10˚C) which decrease microbial growth.</a:t>
            </a:r>
          </a:p>
          <a:p>
            <a:r>
              <a:rPr lang="en-US" b="1" dirty="0"/>
              <a:t>5) Reheat cooked food thoroughly: </a:t>
            </a:r>
            <a:endParaRPr lang="en-US" dirty="0"/>
          </a:p>
          <a:p>
            <a:r>
              <a:rPr lang="en-US" dirty="0"/>
              <a:t>Temp. at least 70˚C</a:t>
            </a:r>
          </a:p>
          <a:p>
            <a:pPr marL="0" indent="0">
              <a:buNone/>
            </a:pPr>
            <a:endParaRPr lang="en-US" dirty="0"/>
          </a:p>
        </p:txBody>
      </p:sp>
    </p:spTree>
    <p:extLst>
      <p:ext uri="{BB962C8B-B14F-4D97-AF65-F5344CB8AC3E}">
        <p14:creationId xmlns:p14="http://schemas.microsoft.com/office/powerpoint/2010/main" val="150077139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923128"/>
          </a:xfrm>
        </p:spPr>
        <p:txBody>
          <a:bodyPr>
            <a:normAutofit fontScale="92500" lnSpcReduction="10000"/>
          </a:bodyPr>
          <a:lstStyle/>
          <a:p>
            <a:r>
              <a:rPr lang="en-US" b="1" dirty="0" smtClean="0"/>
              <a:t>6) Avoid contact between raw &amp; cooked food: </a:t>
            </a:r>
            <a:endParaRPr lang="en-US" dirty="0" smtClean="0"/>
          </a:p>
          <a:p>
            <a:r>
              <a:rPr lang="en-US" dirty="0" smtClean="0"/>
              <a:t>To avoid cross contamination (direct, indirect)</a:t>
            </a:r>
          </a:p>
          <a:p>
            <a:r>
              <a:rPr lang="en-US" dirty="0" smtClean="0"/>
              <a:t>7) Washing hand repeatedly:</a:t>
            </a:r>
          </a:p>
          <a:p>
            <a:r>
              <a:rPr lang="en-US" dirty="0" smtClean="0"/>
              <a:t>- before starting preparation of food.</a:t>
            </a:r>
          </a:p>
          <a:p>
            <a:r>
              <a:rPr lang="en-US" dirty="0" smtClean="0"/>
              <a:t>- after contact with raw food meat poultry fish.</a:t>
            </a:r>
          </a:p>
          <a:p>
            <a:r>
              <a:rPr lang="en-US" dirty="0" smtClean="0"/>
              <a:t>- if use toilette. </a:t>
            </a:r>
          </a:p>
          <a:p>
            <a:r>
              <a:rPr lang="en-US" b="1" dirty="0" smtClean="0"/>
              <a:t>N.B.:</a:t>
            </a:r>
            <a:r>
              <a:rPr lang="en-US" dirty="0" smtClean="0"/>
              <a:t> 	if the hand affected by wound or lesion, use bandage or exclude the person from work. </a:t>
            </a:r>
          </a:p>
          <a:p>
            <a:r>
              <a:rPr lang="en-US" b="1" dirty="0" smtClean="0"/>
              <a:t>8) Keep all kitchens always clean:</a:t>
            </a:r>
            <a:endParaRPr lang="en-US" dirty="0" smtClean="0"/>
          </a:p>
          <a:p>
            <a:r>
              <a:rPr lang="en-US" dirty="0" smtClean="0"/>
              <a:t>Food surface, utensils, cloths, come in contact with food </a:t>
            </a:r>
            <a:r>
              <a:rPr lang="en-US" dirty="0" err="1" smtClean="0"/>
              <a:t>etc</a:t>
            </a:r>
            <a:r>
              <a:rPr lang="en-US" dirty="0" smtClean="0"/>
              <a:t> must be cleaned &amp; boiled daily for use.</a:t>
            </a:r>
          </a:p>
          <a:p>
            <a:r>
              <a:rPr lang="en-US" b="1" dirty="0" smtClean="0"/>
              <a:t>9) Protect food from insect &amp; rodents &amp; other animals pests:</a:t>
            </a:r>
            <a:endParaRPr lang="en-US" dirty="0" smtClean="0"/>
          </a:p>
          <a:p>
            <a:r>
              <a:rPr lang="en-US" dirty="0" smtClean="0"/>
              <a:t>Because they carry M.o</a:t>
            </a:r>
            <a:r>
              <a:rPr lang="en-US" baseline="-25000" dirty="0" smtClean="0"/>
              <a:t>s</a:t>
            </a:r>
            <a:r>
              <a:rPr lang="en-US" dirty="0" smtClean="0"/>
              <a:t> that cause food borne disease, this is done by putting food in tightly sealed container.</a:t>
            </a:r>
          </a:p>
          <a:p>
            <a:r>
              <a:rPr lang="en-US" b="1" dirty="0" smtClean="0"/>
              <a:t>10) Use pure water: </a:t>
            </a:r>
            <a:endParaRPr lang="en-US" dirty="0" smtClean="0"/>
          </a:p>
          <a:p>
            <a:r>
              <a:rPr lang="en-US" dirty="0" smtClean="0"/>
              <a:t>Which used in preparation &amp; drinking cleaning if you have any doubt boil water before added to food.</a:t>
            </a:r>
          </a:p>
          <a:p>
            <a:endParaRPr lang="en-US" dirty="0"/>
          </a:p>
        </p:txBody>
      </p:sp>
    </p:spTree>
    <p:extLst>
      <p:ext uri="{BB962C8B-B14F-4D97-AF65-F5344CB8AC3E}">
        <p14:creationId xmlns:p14="http://schemas.microsoft.com/office/powerpoint/2010/main" val="350678554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8840" y="1820923"/>
            <a:ext cx="6910803" cy="2646878"/>
          </a:xfrm>
          <a:prstGeom prst="rect">
            <a:avLst/>
          </a:prstGeom>
          <a:noFill/>
        </p:spPr>
        <p:txBody>
          <a:bodyPr wrap="none" lIns="91440" tIns="45720" rIns="91440" bIns="45720">
            <a:spAutoFit/>
          </a:bodyPr>
          <a:lstStyle/>
          <a:p>
            <a:pPr algn="ctr"/>
            <a:r>
              <a:rPr lang="en-US" sz="16600" b="1" cap="none" spc="0" dirty="0" smtClean="0">
                <a:ln w="22225">
                  <a:solidFill>
                    <a:schemeClr val="accent2"/>
                  </a:solidFill>
                  <a:prstDash val="solid"/>
                </a:ln>
                <a:solidFill>
                  <a:schemeClr val="accent2">
                    <a:lumMod val="40000"/>
                    <a:lumOff val="60000"/>
                  </a:schemeClr>
                </a:solidFill>
                <a:effectLst/>
              </a:rPr>
              <a:t>Thanks </a:t>
            </a:r>
            <a:endParaRPr lang="en-US" sz="16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38708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819" y="407882"/>
            <a:ext cx="10515600" cy="4779891"/>
          </a:xfrm>
        </p:spPr>
        <p:txBody>
          <a:bodyPr>
            <a:noAutofit/>
          </a:bodyPr>
          <a:lstStyle/>
          <a:p>
            <a:pPr algn="just"/>
            <a:r>
              <a:rPr lang="en-US" sz="2800" dirty="0"/>
              <a:t>It must again be stressed therefore that slaughter should be prohibited until the animal have been rested and have entirely recovered from the effect of transportation</a:t>
            </a:r>
            <a:r>
              <a:rPr lang="en-US" sz="2800" dirty="0" smtClean="0"/>
              <a:t>.</a:t>
            </a:r>
          </a:p>
          <a:p>
            <a:pPr marL="0" indent="0" algn="just">
              <a:buNone/>
            </a:pPr>
            <a:endParaRPr lang="en-US" sz="2800" dirty="0"/>
          </a:p>
          <a:p>
            <a:pPr algn="just"/>
            <a:r>
              <a:rPr lang="en-US" sz="2800" dirty="0"/>
              <a:t>It is show that inadequate rest period may reduce the quality and shell life meat due to   → the following </a:t>
            </a:r>
          </a:p>
          <a:p>
            <a:pPr algn="just"/>
            <a:r>
              <a:rPr lang="en-US" sz="2800" dirty="0"/>
              <a:t>1- Incomplete developing of acidity of muscle high PH</a:t>
            </a:r>
            <a:r>
              <a:rPr lang="en-US" sz="2800" dirty="0" smtClean="0"/>
              <a:t>.</a:t>
            </a:r>
          </a:p>
          <a:p>
            <a:pPr marL="0" indent="0" algn="just">
              <a:buNone/>
            </a:pPr>
            <a:endParaRPr lang="en-US" sz="2800" dirty="0"/>
          </a:p>
          <a:p>
            <a:pPr algn="just"/>
            <a:r>
              <a:rPr lang="en-US" sz="2800" dirty="0"/>
              <a:t>2 - Early invasion of the system by spoilage M.O</a:t>
            </a:r>
            <a:r>
              <a:rPr lang="en-US" sz="2800" baseline="-25000" dirty="0"/>
              <a:t>s</a:t>
            </a:r>
            <a:r>
              <a:rPr lang="en-US" sz="2800" dirty="0"/>
              <a:t> from the intestinal tract   →   Bone taint and ham taint in pig</a:t>
            </a:r>
            <a:r>
              <a:rPr lang="en-US" sz="2800" dirty="0" smtClean="0"/>
              <a:t>.</a:t>
            </a:r>
          </a:p>
          <a:p>
            <a:pPr marL="0" indent="0" algn="just">
              <a:buNone/>
            </a:pPr>
            <a:endParaRPr lang="en-US" sz="2800" dirty="0" smtClean="0"/>
          </a:p>
          <a:p>
            <a:pPr algn="just"/>
            <a:r>
              <a:rPr lang="en-US" sz="2800" dirty="0" smtClean="0"/>
              <a:t>3-Decrease </a:t>
            </a:r>
            <a:r>
              <a:rPr lang="en-US" sz="2800" dirty="0"/>
              <a:t>oxygenation of </a:t>
            </a:r>
            <a:r>
              <a:rPr lang="en-US" sz="2800" dirty="0" smtClean="0"/>
              <a:t>hemoglobin </a:t>
            </a:r>
            <a:r>
              <a:rPr lang="en-US" sz="2800" dirty="0"/>
              <a:t>and muscle myoglobin dark→ colour.</a:t>
            </a:r>
          </a:p>
        </p:txBody>
      </p:sp>
    </p:spTree>
    <p:extLst>
      <p:ext uri="{BB962C8B-B14F-4D97-AF65-F5344CB8AC3E}">
        <p14:creationId xmlns:p14="http://schemas.microsoft.com/office/powerpoint/2010/main" val="3154183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286" y="800555"/>
            <a:ext cx="10515600" cy="1081538"/>
          </a:xfrm>
        </p:spPr>
        <p:txBody>
          <a:bodyPr>
            <a:normAutofit fontScale="90000"/>
          </a:bodyPr>
          <a:lstStyle/>
          <a:p>
            <a:r>
              <a:rPr lang="en-US" b="1" u="sng" dirty="0"/>
              <a:t>B- Exogenous way</a:t>
            </a:r>
            <a:r>
              <a:rPr lang="en-US" dirty="0"/>
              <a:t/>
            </a:r>
            <a:br>
              <a:rPr lang="en-US" dirty="0"/>
            </a:br>
            <a:endParaRPr lang="en-US" dirty="0"/>
          </a:p>
        </p:txBody>
      </p:sp>
      <p:sp>
        <p:nvSpPr>
          <p:cNvPr id="3" name="Content Placeholder 2"/>
          <p:cNvSpPr>
            <a:spLocks noGrp="1"/>
          </p:cNvSpPr>
          <p:nvPr>
            <p:ph idx="1"/>
          </p:nvPr>
        </p:nvSpPr>
        <p:spPr>
          <a:xfrm>
            <a:off x="685800" y="2261054"/>
            <a:ext cx="10515600" cy="3892787"/>
          </a:xfrm>
        </p:spPr>
        <p:txBody>
          <a:bodyPr>
            <a:normAutofit/>
          </a:bodyPr>
          <a:lstStyle/>
          <a:p>
            <a:pPr algn="just"/>
            <a:r>
              <a:rPr lang="en-US" sz="3200" dirty="0"/>
              <a:t>Every treatment deals with the food – animal from the point of slaughtering until it is ready for consumption including preparation of the </a:t>
            </a:r>
            <a:r>
              <a:rPr lang="en-US" sz="3200" dirty="0" err="1"/>
              <a:t>carcase</a:t>
            </a:r>
            <a:r>
              <a:rPr lang="en-US" sz="3200" dirty="0"/>
              <a:t>, transportation and handling will add to the bact. Load of meat.</a:t>
            </a:r>
          </a:p>
          <a:p>
            <a:endParaRPr lang="en-US" sz="3200" dirty="0"/>
          </a:p>
        </p:txBody>
      </p:sp>
    </p:spTree>
    <p:extLst>
      <p:ext uri="{BB962C8B-B14F-4D97-AF65-F5344CB8AC3E}">
        <p14:creationId xmlns:p14="http://schemas.microsoft.com/office/powerpoint/2010/main" val="1713602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609" y="720157"/>
            <a:ext cx="10515600" cy="5721586"/>
          </a:xfrm>
        </p:spPr>
        <p:txBody>
          <a:bodyPr>
            <a:normAutofit/>
          </a:bodyPr>
          <a:lstStyle/>
          <a:p>
            <a:pPr algn="just"/>
            <a:r>
              <a:rPr lang="en-US" sz="2400" b="1" dirty="0"/>
              <a:t>B1- Surface of the </a:t>
            </a:r>
            <a:r>
              <a:rPr lang="en-US" sz="2400" b="1" dirty="0" err="1"/>
              <a:t>carcase</a:t>
            </a:r>
            <a:endParaRPr lang="en-US" sz="2400" dirty="0"/>
          </a:p>
          <a:p>
            <a:pPr algn="just"/>
            <a:r>
              <a:rPr lang="en-US" sz="2400" b="1" u="sng" dirty="0"/>
              <a:t>B-1-1- From exterior ( soil and hide)</a:t>
            </a:r>
            <a:endParaRPr lang="en-US" sz="2400" dirty="0"/>
          </a:p>
          <a:p>
            <a:pPr marL="0" indent="0" algn="just">
              <a:buNone/>
            </a:pPr>
            <a:r>
              <a:rPr lang="en-US" sz="2400" dirty="0"/>
              <a:t>Harbor large number of different kinds of M. </a:t>
            </a:r>
            <a:r>
              <a:rPr lang="en-US" sz="2400" dirty="0" err="1"/>
              <a:t>O</a:t>
            </a:r>
            <a:r>
              <a:rPr lang="en-US" sz="2400" baseline="-25000" dirty="0" err="1"/>
              <a:t>s</a:t>
            </a:r>
            <a:r>
              <a:rPr lang="en-US" sz="2400" dirty="0"/>
              <a:t> as yeast , </a:t>
            </a:r>
            <a:r>
              <a:rPr lang="en-US" sz="2400" dirty="0" smtClean="0"/>
              <a:t>mold </a:t>
            </a:r>
            <a:r>
              <a:rPr lang="en-US" sz="2400" dirty="0"/>
              <a:t>, proteus, micrococci→  on which the animal carry especially in winter time (the animal entering the slaughter house are often very dirty and legs covered with manure). The skin is the main sources of the contamination of meat.</a:t>
            </a:r>
          </a:p>
          <a:p>
            <a:pPr marL="0" indent="0" algn="just">
              <a:buNone/>
            </a:pPr>
            <a:r>
              <a:rPr lang="en-US" sz="2400" dirty="0"/>
              <a:t>It is necessary before slaughtering that the animal should be thoroughly washed.</a:t>
            </a:r>
          </a:p>
          <a:p>
            <a:pPr marL="0" indent="0" algn="just">
              <a:buNone/>
            </a:pPr>
            <a:r>
              <a:rPr lang="en-US" sz="2400" dirty="0"/>
              <a:t>Skinning machine is </a:t>
            </a:r>
            <a:r>
              <a:rPr lang="en-US" sz="2400" dirty="0" smtClean="0"/>
              <a:t>better </a:t>
            </a:r>
            <a:r>
              <a:rPr lang="en-US" sz="2400" dirty="0"/>
              <a:t>than manual one and more preferable. </a:t>
            </a:r>
            <a:r>
              <a:rPr lang="en-US" sz="2400" dirty="0" smtClean="0"/>
              <a:t>Skinning </a:t>
            </a:r>
            <a:r>
              <a:rPr lang="en-US" sz="2400" dirty="0"/>
              <a:t>by hand→ more contamination than in case of machine skinning as the hands </a:t>
            </a:r>
            <a:r>
              <a:rPr lang="en-US" sz="2400" dirty="0" smtClean="0"/>
              <a:t>transfer </a:t>
            </a:r>
            <a:r>
              <a:rPr lang="en-US" sz="2400" dirty="0"/>
              <a:t>the bact. From the skin to the surface of meat during hand skinning.</a:t>
            </a:r>
          </a:p>
          <a:p>
            <a:endParaRPr lang="en-US" sz="2400" dirty="0"/>
          </a:p>
        </p:txBody>
      </p:sp>
    </p:spTree>
    <p:extLst>
      <p:ext uri="{BB962C8B-B14F-4D97-AF65-F5344CB8AC3E}">
        <p14:creationId xmlns:p14="http://schemas.microsoft.com/office/powerpoint/2010/main" val="2694985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313" y="692860"/>
            <a:ext cx="10515600" cy="5707939"/>
          </a:xfrm>
        </p:spPr>
        <p:txBody>
          <a:bodyPr/>
          <a:lstStyle/>
          <a:p>
            <a:pPr algn="just"/>
            <a:r>
              <a:rPr lang="en-US" sz="2800" b="1" u="sng" dirty="0"/>
              <a:t>B-1-2- During </a:t>
            </a:r>
            <a:r>
              <a:rPr lang="en-US" sz="2800" b="1" u="sng" dirty="0" err="1"/>
              <a:t>carcase</a:t>
            </a:r>
            <a:r>
              <a:rPr lang="en-US" sz="2800" b="1" u="sng" dirty="0"/>
              <a:t> preparation &amp; Evisceration</a:t>
            </a:r>
            <a:endParaRPr lang="en-US" sz="2800" dirty="0"/>
          </a:p>
          <a:p>
            <a:pPr marL="0" indent="0" algn="just">
              <a:buNone/>
            </a:pPr>
            <a:r>
              <a:rPr lang="en-US" sz="2800" dirty="0"/>
              <a:t>Many M. </a:t>
            </a:r>
            <a:r>
              <a:rPr lang="en-US" sz="2800" dirty="0" err="1"/>
              <a:t>O</a:t>
            </a:r>
            <a:r>
              <a:rPr lang="en-US" sz="2800" baseline="-25000" dirty="0" err="1"/>
              <a:t>s</a:t>
            </a:r>
            <a:r>
              <a:rPr lang="en-US" sz="2800" dirty="0"/>
              <a:t> (</a:t>
            </a:r>
            <a:r>
              <a:rPr lang="en-US" sz="2800" i="1" dirty="0"/>
              <a:t>as E. coli,</a:t>
            </a:r>
            <a:r>
              <a:rPr lang="en-US" sz="2800" dirty="0"/>
              <a:t> Enterococci, Clostridia …., </a:t>
            </a:r>
            <a:r>
              <a:rPr lang="en-US" sz="2800" dirty="0" err="1"/>
              <a:t>etc</a:t>
            </a:r>
            <a:r>
              <a:rPr lang="en-US" sz="2800" dirty="0"/>
              <a:t>) are present in the small intestine→ to </a:t>
            </a:r>
            <a:r>
              <a:rPr lang="en-US" sz="2800" dirty="0" err="1"/>
              <a:t>carcase</a:t>
            </a:r>
            <a:r>
              <a:rPr lang="en-US" sz="2800" dirty="0"/>
              <a:t> and the bact. Number in colon &amp; rectum (10</a:t>
            </a:r>
            <a:r>
              <a:rPr lang="en-US" sz="2800" baseline="30000" dirty="0"/>
              <a:t>6</a:t>
            </a:r>
            <a:r>
              <a:rPr lang="en-US" sz="2800" dirty="0"/>
              <a:t>-10</a:t>
            </a:r>
            <a:r>
              <a:rPr lang="en-US" sz="2800" baseline="30000" dirty="0"/>
              <a:t>9</a:t>
            </a:r>
            <a:r>
              <a:rPr lang="en-US" sz="2800" dirty="0"/>
              <a:t>/gm</a:t>
            </a:r>
            <a:r>
              <a:rPr lang="en-US" sz="2800" dirty="0" smtClean="0"/>
              <a:t>)</a:t>
            </a:r>
          </a:p>
          <a:p>
            <a:pPr marL="0" indent="0" algn="just">
              <a:buNone/>
            </a:pPr>
            <a:endParaRPr lang="en-US" sz="2800" dirty="0"/>
          </a:p>
          <a:p>
            <a:pPr algn="just"/>
            <a:r>
              <a:rPr lang="en-US" sz="2800" b="1" dirty="0"/>
              <a:t>B-2- Equipment and tools</a:t>
            </a:r>
            <a:endParaRPr lang="en-US" sz="2800" dirty="0"/>
          </a:p>
          <a:p>
            <a:pPr marL="0" indent="0" algn="just">
              <a:buNone/>
            </a:pPr>
            <a:r>
              <a:rPr lang="en-US" sz="2800" dirty="0" smtClean="0"/>
              <a:t>Tools</a:t>
            </a:r>
            <a:r>
              <a:rPr lang="en-US" sz="2800" dirty="0"/>
              <a:t>, knives and other equipment used during skinning, preparation and processing of meat act as  → source of contamination so , to retard this they must be dipped for 5 sec in a bucket with boiling water. And it is necessary that water is thoroughly changed and boiled.</a:t>
            </a:r>
          </a:p>
          <a:p>
            <a:endParaRPr lang="en-US" dirty="0"/>
          </a:p>
        </p:txBody>
      </p:sp>
    </p:spTree>
    <p:extLst>
      <p:ext uri="{BB962C8B-B14F-4D97-AF65-F5344CB8AC3E}">
        <p14:creationId xmlns:p14="http://schemas.microsoft.com/office/powerpoint/2010/main" val="706329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7257" y="570030"/>
            <a:ext cx="10515600" cy="5162029"/>
          </a:xfrm>
        </p:spPr>
        <p:txBody>
          <a:bodyPr>
            <a:normAutofit/>
          </a:bodyPr>
          <a:lstStyle/>
          <a:p>
            <a:r>
              <a:rPr lang="en-US" sz="2800" b="1" dirty="0"/>
              <a:t>B-3- The hands and cloths</a:t>
            </a:r>
            <a:endParaRPr lang="en-US" sz="2800" dirty="0"/>
          </a:p>
          <a:p>
            <a:pPr marL="0" indent="0" algn="just">
              <a:buNone/>
            </a:pPr>
            <a:r>
              <a:rPr lang="en-US" sz="2800" dirty="0"/>
              <a:t>Worker hands often contain a considerable number of M. </a:t>
            </a:r>
            <a:r>
              <a:rPr lang="en-US" sz="2800" dirty="0" err="1"/>
              <a:t>O</a:t>
            </a:r>
            <a:r>
              <a:rPr lang="en-US" sz="2800" baseline="-25000" dirty="0" err="1"/>
              <a:t>s</a:t>
            </a:r>
            <a:r>
              <a:rPr lang="en-US" sz="2800" dirty="0"/>
              <a:t> in the skin folds and under the nails → food poisoning as </a:t>
            </a:r>
            <a:r>
              <a:rPr lang="en-US" sz="2800" dirty="0" err="1"/>
              <a:t>sal</a:t>
            </a:r>
            <a:r>
              <a:rPr lang="en-US" sz="2800" dirty="0"/>
              <a:t>, staph, </a:t>
            </a:r>
            <a:r>
              <a:rPr lang="en-US" sz="2800" i="1" dirty="0" err="1"/>
              <a:t>Shigella</a:t>
            </a:r>
            <a:r>
              <a:rPr lang="en-US" sz="2800" i="1" dirty="0"/>
              <a:t> </a:t>
            </a:r>
            <a:r>
              <a:rPr lang="en-US" sz="2800" i="1" dirty="0" err="1"/>
              <a:t>sonni</a:t>
            </a:r>
            <a:r>
              <a:rPr lang="en-US" sz="2800" i="1" dirty="0"/>
              <a:t>, </a:t>
            </a:r>
            <a:r>
              <a:rPr lang="en-US" sz="2800" i="1" dirty="0" err="1"/>
              <a:t>Shigella</a:t>
            </a:r>
            <a:r>
              <a:rPr lang="en-US" sz="2800" i="1" dirty="0"/>
              <a:t> </a:t>
            </a:r>
            <a:r>
              <a:rPr lang="en-US" sz="2800" i="1" dirty="0" err="1"/>
              <a:t>desentery</a:t>
            </a:r>
            <a:r>
              <a:rPr lang="en-US" sz="2800" dirty="0"/>
              <a:t> SO, → hands can be easily cleaned by keeping the hand in water at 60°c for few seconds. This will remove all the loose meat particles and fat and the more fixed dirt is moistened so that the following washing is easier performed. It is necessary that one needs warm water and a good alkaline detergent to clean effectively</a:t>
            </a:r>
            <a:r>
              <a:rPr lang="en-US" sz="2800" dirty="0" smtClean="0"/>
              <a:t>.</a:t>
            </a:r>
          </a:p>
          <a:p>
            <a:pPr marL="0" indent="0" algn="just">
              <a:buNone/>
            </a:pPr>
            <a:endParaRPr lang="en-US" sz="2800" dirty="0"/>
          </a:p>
          <a:p>
            <a:r>
              <a:rPr lang="en-US" sz="2800" b="1" dirty="0"/>
              <a:t>B-4- Flies, rodents and stray dogs </a:t>
            </a:r>
            <a:endParaRPr lang="en-US" sz="2800" dirty="0"/>
          </a:p>
          <a:p>
            <a:endParaRPr lang="en-US" sz="2800" dirty="0"/>
          </a:p>
        </p:txBody>
      </p:sp>
    </p:spTree>
    <p:extLst>
      <p:ext uri="{BB962C8B-B14F-4D97-AF65-F5344CB8AC3E}">
        <p14:creationId xmlns:p14="http://schemas.microsoft.com/office/powerpoint/2010/main" val="2084729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484" y="392611"/>
            <a:ext cx="10515600" cy="6076428"/>
          </a:xfrm>
        </p:spPr>
        <p:txBody>
          <a:bodyPr>
            <a:normAutofit/>
          </a:bodyPr>
          <a:lstStyle/>
          <a:p>
            <a:pPr algn="just"/>
            <a:r>
              <a:rPr lang="en-US" sz="2400" b="1" dirty="0"/>
              <a:t>B-5- Air</a:t>
            </a:r>
            <a:endParaRPr lang="en-US" sz="2400" dirty="0"/>
          </a:p>
          <a:p>
            <a:pPr marL="0" indent="0" algn="just">
              <a:buNone/>
            </a:pPr>
            <a:r>
              <a:rPr lang="en-US" sz="2400" dirty="0"/>
              <a:t>More dust lead to contamination pollution of the abattoir at </a:t>
            </a:r>
            <a:r>
              <a:rPr lang="en-US" sz="2400" dirty="0" err="1"/>
              <a:t>mosphere</a:t>
            </a:r>
            <a:r>
              <a:rPr lang="en-US" sz="2400" dirty="0"/>
              <a:t> and So, contaminate the </a:t>
            </a:r>
            <a:r>
              <a:rPr lang="en-US" sz="2400" dirty="0" smtClean="0"/>
              <a:t>carcass </a:t>
            </a:r>
            <a:r>
              <a:rPr lang="en-US" sz="2400" dirty="0"/>
              <a:t>surface.</a:t>
            </a:r>
          </a:p>
          <a:p>
            <a:pPr algn="just"/>
            <a:r>
              <a:rPr lang="en-US" sz="2400" b="1" dirty="0"/>
              <a:t>B-6- Transport and storage</a:t>
            </a:r>
            <a:endParaRPr lang="en-US" sz="2400" dirty="0"/>
          </a:p>
          <a:p>
            <a:pPr marL="0" indent="0" algn="just">
              <a:buNone/>
            </a:pPr>
            <a:r>
              <a:rPr lang="en-US" sz="2400" dirty="0"/>
              <a:t>The packaging meat into →  </a:t>
            </a:r>
            <a:r>
              <a:rPr lang="en-US" sz="2400" dirty="0" smtClean="0"/>
              <a:t>crates, </a:t>
            </a:r>
            <a:r>
              <a:rPr lang="en-US" sz="2400" dirty="0"/>
              <a:t>boxes and other containers were contaminated or soiled from air, cloths and during transportation. It retail market, shops, saws, slicer, mincing machine and refrigeration (Cold storage).</a:t>
            </a:r>
          </a:p>
          <a:p>
            <a:pPr algn="just"/>
            <a:r>
              <a:rPr lang="en-US" sz="2400" b="1" dirty="0"/>
              <a:t>B-7- The faults which may occur during evisceration.</a:t>
            </a:r>
            <a:endParaRPr lang="en-US" sz="2400" dirty="0"/>
          </a:p>
          <a:p>
            <a:pPr marL="0" indent="0" algn="just">
              <a:buNone/>
            </a:pPr>
            <a:r>
              <a:rPr lang="en-US" sz="2400" dirty="0"/>
              <a:t>The gut of the animal contains great amount of  M. </a:t>
            </a:r>
            <a:r>
              <a:rPr lang="en-US" sz="2400" dirty="0" err="1"/>
              <a:t>O</a:t>
            </a:r>
            <a:r>
              <a:rPr lang="en-US" sz="2400" baseline="-25000" dirty="0" err="1"/>
              <a:t>s</a:t>
            </a:r>
            <a:r>
              <a:rPr lang="en-US" sz="2400" dirty="0"/>
              <a:t> but great difference in number and kinds will be found in different part of digestive tract the outer surface is more exposed to contamination from the hide while the inner surface (the thoracic and abdominal cavities) and the organ are equally apt to the gut or from the voided manure through faulty evisceration.</a:t>
            </a:r>
          </a:p>
          <a:p>
            <a:endParaRPr lang="en-US" dirty="0"/>
          </a:p>
        </p:txBody>
      </p:sp>
    </p:spTree>
    <p:extLst>
      <p:ext uri="{BB962C8B-B14F-4D97-AF65-F5344CB8AC3E}">
        <p14:creationId xmlns:p14="http://schemas.microsoft.com/office/powerpoint/2010/main" val="806267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285" y="2633253"/>
            <a:ext cx="10515600" cy="1325563"/>
          </a:xfrm>
        </p:spPr>
        <p:txBody>
          <a:bodyPr>
            <a:normAutofit fontScale="90000"/>
          </a:bodyPr>
          <a:lstStyle/>
          <a:p>
            <a:r>
              <a:rPr lang="en-US" b="1" dirty="0"/>
              <a:t>Factors affecting the Microbial growth on </a:t>
            </a:r>
            <a:r>
              <a:rPr lang="en-US" b="1" dirty="0" smtClean="0"/>
              <a:t>meat</a:t>
            </a:r>
            <a:r>
              <a:rPr lang="en-US" dirty="0"/>
              <a:t/>
            </a:r>
            <a:br>
              <a:rPr lang="en-US" dirty="0"/>
            </a:br>
            <a:endParaRPr lang="en-US" dirty="0"/>
          </a:p>
        </p:txBody>
      </p:sp>
    </p:spTree>
    <p:extLst>
      <p:ext uri="{BB962C8B-B14F-4D97-AF65-F5344CB8AC3E}">
        <p14:creationId xmlns:p14="http://schemas.microsoft.com/office/powerpoint/2010/main" val="1059764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p:spPr>
        <p:txBody>
          <a:bodyPr>
            <a:normAutofit fontScale="90000"/>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The meat microbiology as a part of the food microbiology science , deal with organisms that are present, contaminate , or grow in and on red meat, poultry , fish and their product and divided into</a:t>
            </a:r>
            <a:r>
              <a:rPr lang="en-US" dirty="0" smtClean="0"/>
              <a:t>:-</a:t>
            </a:r>
          </a:p>
          <a:p>
            <a:endParaRPr lang="en-US" dirty="0"/>
          </a:p>
          <a:p>
            <a:pPr marL="0" indent="0">
              <a:buNone/>
            </a:pPr>
            <a:endParaRPr lang="en-US" dirty="0"/>
          </a:p>
          <a:p>
            <a:endParaRPr lang="en-US" dirty="0"/>
          </a:p>
        </p:txBody>
      </p:sp>
      <p:sp>
        <p:nvSpPr>
          <p:cNvPr id="4" name="Rectangle 3"/>
          <p:cNvSpPr/>
          <p:nvPr/>
        </p:nvSpPr>
        <p:spPr>
          <a:xfrm>
            <a:off x="696035" y="3630303"/>
            <a:ext cx="5199797" cy="1542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1- </a:t>
            </a:r>
            <a:r>
              <a:rPr lang="en-US" sz="2800" b="1" dirty="0">
                <a:solidFill>
                  <a:schemeClr val="tx1"/>
                </a:solidFill>
              </a:rPr>
              <a:t>Protection of consumer against food borne diseases</a:t>
            </a:r>
            <a:endParaRPr lang="en-US" sz="2800" dirty="0">
              <a:solidFill>
                <a:schemeClr val="tx1"/>
              </a:solidFill>
            </a:endParaRPr>
          </a:p>
        </p:txBody>
      </p:sp>
      <p:sp>
        <p:nvSpPr>
          <p:cNvPr id="5" name="Rectangle 4"/>
          <p:cNvSpPr/>
          <p:nvPr/>
        </p:nvSpPr>
        <p:spPr>
          <a:xfrm>
            <a:off x="6358152" y="3616655"/>
            <a:ext cx="4640238" cy="15558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 </a:t>
            </a:r>
            <a:r>
              <a:rPr lang="en-US" sz="2800" b="1" dirty="0">
                <a:solidFill>
                  <a:schemeClr val="tx1"/>
                </a:solidFill>
              </a:rPr>
              <a:t>Prevention of food spoilage</a:t>
            </a:r>
            <a:endParaRPr lang="en-US" sz="2800" dirty="0">
              <a:solidFill>
                <a:schemeClr val="tx1"/>
              </a:solidFill>
            </a:endParaRPr>
          </a:p>
        </p:txBody>
      </p:sp>
    </p:spTree>
    <p:extLst>
      <p:ext uri="{BB962C8B-B14F-4D97-AF65-F5344CB8AC3E}">
        <p14:creationId xmlns:p14="http://schemas.microsoft.com/office/powerpoint/2010/main" val="669906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99" y="370115"/>
            <a:ext cx="10779944" cy="3701142"/>
          </a:xfrm>
        </p:spPr>
        <p:txBody>
          <a:bodyPr>
            <a:noAutofit/>
          </a:bodyPr>
          <a:lstStyle/>
          <a:p>
            <a:r>
              <a:rPr lang="en-US" b="1" dirty="0"/>
              <a:t>1- </a:t>
            </a:r>
            <a:r>
              <a:rPr lang="en-US" b="1" dirty="0" err="1"/>
              <a:t>Ienitial</a:t>
            </a:r>
            <a:r>
              <a:rPr lang="en-US" b="1" dirty="0"/>
              <a:t> count</a:t>
            </a:r>
            <a:endParaRPr lang="en-US" dirty="0"/>
          </a:p>
          <a:p>
            <a:pPr marL="0" indent="0">
              <a:buNone/>
            </a:pPr>
            <a:r>
              <a:rPr lang="en-US" dirty="0"/>
              <a:t>The rate of bact. contamination in meat depends upon the conditions under which it is produced, a good sanitary condition → prolong storage time or shell- life</a:t>
            </a:r>
            <a:r>
              <a:rPr lang="en-US" dirty="0" smtClean="0"/>
              <a:t>.</a:t>
            </a:r>
            <a:endParaRPr lang="en-US" dirty="0"/>
          </a:p>
          <a:p>
            <a:r>
              <a:rPr lang="en-US" b="1" dirty="0"/>
              <a:t>2- </a:t>
            </a:r>
            <a:r>
              <a:rPr lang="en-US" b="1" dirty="0" err="1"/>
              <a:t>Avilable</a:t>
            </a:r>
            <a:r>
              <a:rPr lang="en-US" b="1" dirty="0"/>
              <a:t> oxygen</a:t>
            </a:r>
            <a:endParaRPr lang="en-US" dirty="0"/>
          </a:p>
          <a:p>
            <a:pPr marL="0" indent="0">
              <a:buNone/>
            </a:pPr>
            <a:r>
              <a:rPr lang="en-US" dirty="0"/>
              <a:t>Bacteria have a range of activities with regard to their oxygen requirements. Classification of M. </a:t>
            </a:r>
            <a:r>
              <a:rPr lang="en-US" dirty="0" err="1"/>
              <a:t>O</a:t>
            </a:r>
            <a:r>
              <a:rPr lang="en-US" baseline="-25000" dirty="0" err="1"/>
              <a:t>s</a:t>
            </a:r>
            <a:r>
              <a:rPr lang="en-US" dirty="0"/>
              <a:t> according to their ability to use free oxygen, </a:t>
            </a:r>
            <a:r>
              <a:rPr lang="en-US" dirty="0" err="1"/>
              <a:t>microcrganisms</a:t>
            </a:r>
            <a:r>
              <a:rPr lang="en-US" dirty="0"/>
              <a:t> have been classified as.</a:t>
            </a:r>
          </a:p>
          <a:p>
            <a:r>
              <a:rPr lang="en-US" b="1" dirty="0"/>
              <a:t>1- Strict or obligate aerobes:</a:t>
            </a:r>
            <a:endParaRPr lang="en-US" dirty="0"/>
          </a:p>
          <a:p>
            <a:pPr marL="0" indent="0">
              <a:buNone/>
            </a:pPr>
            <a:r>
              <a:rPr lang="en-US" dirty="0"/>
              <a:t>- when they require free oxygen.</a:t>
            </a:r>
          </a:p>
          <a:p>
            <a:pPr marL="0" indent="0">
              <a:buNone/>
            </a:pPr>
            <a:r>
              <a:rPr lang="en-US" dirty="0"/>
              <a:t>- strict aerobes in the food environment (e.g. </a:t>
            </a:r>
            <a:r>
              <a:rPr lang="en-US" i="1" dirty="0"/>
              <a:t>Micrococci </a:t>
            </a:r>
            <a:r>
              <a:rPr lang="en-US" i="1" dirty="0" err="1"/>
              <a:t>Bacuillus</a:t>
            </a:r>
            <a:r>
              <a:rPr lang="en-US" i="1" dirty="0"/>
              <a:t> </a:t>
            </a:r>
            <a:r>
              <a:rPr lang="en-US" i="1" dirty="0" err="1"/>
              <a:t>subtilis</a:t>
            </a:r>
            <a:r>
              <a:rPr lang="en-US" i="1" dirty="0"/>
              <a:t>, B. </a:t>
            </a:r>
            <a:r>
              <a:rPr lang="en-US" i="1" dirty="0" err="1"/>
              <a:t>megaterium</a:t>
            </a:r>
            <a:r>
              <a:rPr lang="en-US" i="1" dirty="0"/>
              <a:t>,</a:t>
            </a:r>
            <a:r>
              <a:rPr lang="en-US" dirty="0"/>
              <a:t> </a:t>
            </a:r>
            <a:r>
              <a:rPr lang="en-US" dirty="0" err="1"/>
              <a:t>Bseudomonas</a:t>
            </a:r>
            <a:r>
              <a:rPr lang="en-US" dirty="0"/>
              <a:t>, </a:t>
            </a:r>
            <a:r>
              <a:rPr lang="en-US" dirty="0" err="1"/>
              <a:t>Acinetobacter</a:t>
            </a:r>
            <a:r>
              <a:rPr lang="en-US" dirty="0"/>
              <a:t> and </a:t>
            </a:r>
            <a:r>
              <a:rPr lang="en-US" dirty="0" err="1"/>
              <a:t>Moraxellae</a:t>
            </a:r>
            <a:r>
              <a:rPr lang="en-US" dirty="0"/>
              <a:t>) use oxygen as the terminal electron accept or in respiration.</a:t>
            </a:r>
          </a:p>
          <a:p>
            <a:pPr marL="0" indent="0">
              <a:buNone/>
            </a:pPr>
            <a:r>
              <a:rPr lang="en-US" dirty="0"/>
              <a:t>- Slime may be at the surface of meat by growth of pseudomonas</a:t>
            </a:r>
          </a:p>
          <a:p>
            <a:r>
              <a:rPr lang="en-US" b="1" dirty="0"/>
              <a:t>2- Strict or obligate anaerobic:</a:t>
            </a:r>
            <a:endParaRPr lang="en-US" dirty="0"/>
          </a:p>
          <a:p>
            <a:pPr marL="0" indent="0">
              <a:buNone/>
            </a:pPr>
            <a:r>
              <a:rPr lang="en-US" dirty="0"/>
              <a:t>- When they grow best in the absence of free oxygen.</a:t>
            </a:r>
          </a:p>
          <a:p>
            <a:pPr marL="0" indent="0">
              <a:buNone/>
            </a:pPr>
            <a:r>
              <a:rPr lang="en-US" dirty="0"/>
              <a:t>- Certain members of the genus Clostridium.</a:t>
            </a:r>
          </a:p>
          <a:p>
            <a:endParaRPr lang="en-US" dirty="0" smtClean="0"/>
          </a:p>
        </p:txBody>
      </p:sp>
    </p:spTree>
    <p:extLst>
      <p:ext uri="{BB962C8B-B14F-4D97-AF65-F5344CB8AC3E}">
        <p14:creationId xmlns:p14="http://schemas.microsoft.com/office/powerpoint/2010/main" val="3400956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652" y="351666"/>
            <a:ext cx="11171831" cy="6171963"/>
          </a:xfrm>
        </p:spPr>
        <p:txBody>
          <a:bodyPr>
            <a:normAutofit fontScale="92500" lnSpcReduction="20000"/>
          </a:bodyPr>
          <a:lstStyle/>
          <a:p>
            <a:r>
              <a:rPr lang="en-US" b="1" dirty="0"/>
              <a:t>3- Facultative</a:t>
            </a:r>
            <a:endParaRPr lang="en-US" dirty="0"/>
          </a:p>
          <a:p>
            <a:pPr marL="0" indent="0">
              <a:buNone/>
            </a:pPr>
            <a:r>
              <a:rPr lang="en-US" dirty="0"/>
              <a:t>- when they grow well either aerobically or anaerobically.</a:t>
            </a:r>
          </a:p>
          <a:p>
            <a:r>
              <a:rPr lang="en-US" b="1" dirty="0"/>
              <a:t>4- Facultative anaerobes</a:t>
            </a:r>
            <a:endParaRPr lang="en-US" dirty="0"/>
          </a:p>
          <a:p>
            <a:pPr marL="0" indent="0">
              <a:buNone/>
            </a:pPr>
            <a:r>
              <a:rPr lang="en-US" dirty="0"/>
              <a:t>- Can use as a terminal electron acceptor but its absence they can use a variety of electron acceptors (NO</a:t>
            </a:r>
            <a:r>
              <a:rPr lang="en-US" baseline="-25000" dirty="0"/>
              <a:t>3</a:t>
            </a:r>
            <a:r>
              <a:rPr lang="en-US" dirty="0"/>
              <a:t>, SO</a:t>
            </a:r>
            <a:r>
              <a:rPr lang="en-US" baseline="-25000" dirty="0"/>
              <a:t>4</a:t>
            </a:r>
            <a:r>
              <a:rPr lang="en-US" dirty="0"/>
              <a:t>) E.g. </a:t>
            </a:r>
            <a:r>
              <a:rPr lang="en-US" dirty="0" err="1"/>
              <a:t>Lactobacillaceae</a:t>
            </a:r>
            <a:r>
              <a:rPr lang="en-US" dirty="0"/>
              <a:t>, Enterobacteriaceae.</a:t>
            </a:r>
          </a:p>
          <a:p>
            <a:pPr marL="0" indent="0">
              <a:buNone/>
            </a:pPr>
            <a:r>
              <a:rPr lang="en-US" dirty="0"/>
              <a:t>- They grow on the surface and in the interior of foods; some </a:t>
            </a:r>
            <a:r>
              <a:rPr lang="en-US" dirty="0" err="1"/>
              <a:t>prossess</a:t>
            </a:r>
            <a:r>
              <a:rPr lang="en-US" dirty="0"/>
              <a:t> </a:t>
            </a:r>
            <a:r>
              <a:rPr lang="en-US" dirty="0" err="1"/>
              <a:t>proteolytic</a:t>
            </a:r>
            <a:r>
              <a:rPr lang="en-US" dirty="0"/>
              <a:t> or </a:t>
            </a:r>
            <a:r>
              <a:rPr lang="en-US" dirty="0" err="1"/>
              <a:t>lipolytic</a:t>
            </a:r>
            <a:r>
              <a:rPr lang="en-US" dirty="0"/>
              <a:t> activity.</a:t>
            </a:r>
          </a:p>
          <a:p>
            <a:pPr marL="0" indent="0">
              <a:buNone/>
            </a:pPr>
            <a:r>
              <a:rPr lang="en-US" dirty="0"/>
              <a:t>- They are important food spoilage organisms.</a:t>
            </a:r>
          </a:p>
          <a:p>
            <a:pPr marL="0" indent="0">
              <a:buNone/>
            </a:pPr>
            <a:r>
              <a:rPr lang="en-US" dirty="0"/>
              <a:t>- Some such as </a:t>
            </a:r>
            <a:r>
              <a:rPr lang="en-US" dirty="0" err="1"/>
              <a:t>Enterobacteria</a:t>
            </a:r>
            <a:r>
              <a:rPr lang="en-US" dirty="0"/>
              <a:t> → are organisms of public health significance.</a:t>
            </a:r>
          </a:p>
          <a:p>
            <a:pPr marL="0" indent="0">
              <a:buNone/>
            </a:pPr>
            <a:r>
              <a:rPr lang="en-US" dirty="0"/>
              <a:t> </a:t>
            </a:r>
          </a:p>
          <a:p>
            <a:r>
              <a:rPr lang="en-US" b="1" dirty="0"/>
              <a:t>5- </a:t>
            </a:r>
            <a:r>
              <a:rPr lang="en-US" b="1" dirty="0" err="1"/>
              <a:t>Microaerophiles</a:t>
            </a:r>
            <a:endParaRPr lang="en-US" dirty="0"/>
          </a:p>
          <a:p>
            <a:pPr marL="0" indent="0">
              <a:buNone/>
            </a:pPr>
            <a:r>
              <a:rPr lang="en-US" dirty="0"/>
              <a:t> - Have a requirement for oxygen but at concentration </a:t>
            </a:r>
            <a:r>
              <a:rPr lang="en-US" dirty="0" err="1"/>
              <a:t>considerabily</a:t>
            </a:r>
            <a:r>
              <a:rPr lang="en-US" dirty="0"/>
              <a:t> below those present in air. These bacteria including many Lactobacilli, Streptococci.</a:t>
            </a:r>
          </a:p>
          <a:p>
            <a:pPr marL="0" indent="0">
              <a:buNone/>
            </a:pPr>
            <a:r>
              <a:rPr lang="en-US" dirty="0"/>
              <a:t>- There is a relationship between the oxygen tension that is the concentration of oxygen in the environment and oxidation- reduction (OR) potential.</a:t>
            </a:r>
          </a:p>
          <a:p>
            <a:r>
              <a:rPr lang="en-US" b="1" dirty="0"/>
              <a:t>N.B. </a:t>
            </a:r>
            <a:r>
              <a:rPr lang="en-US" dirty="0"/>
              <a:t>Molds are aerobic, most yeast grow best aerobically.</a:t>
            </a:r>
          </a:p>
          <a:p>
            <a:pPr marL="0" indent="0">
              <a:buNone/>
            </a:pPr>
            <a:r>
              <a:rPr lang="en-US" dirty="0"/>
              <a:t>- Anaerobic →   bone taint</a:t>
            </a:r>
          </a:p>
          <a:p>
            <a:pPr marL="0" indent="0">
              <a:buNone/>
            </a:pPr>
            <a:r>
              <a:rPr lang="en-US" dirty="0"/>
              <a:t> -Mould &amp; yeast → growth on surface.</a:t>
            </a:r>
          </a:p>
          <a:p>
            <a:pPr marL="0" indent="0">
              <a:buNone/>
            </a:pPr>
            <a:r>
              <a:rPr lang="en-US" dirty="0"/>
              <a:t>- Ozone &amp; CO2 → are effective in </a:t>
            </a:r>
            <a:r>
              <a:rPr lang="en-US" dirty="0" err="1"/>
              <a:t>retarting</a:t>
            </a:r>
            <a:r>
              <a:rPr lang="en-US" dirty="0"/>
              <a:t> surface spoilage of beef quarters under long storage.</a:t>
            </a:r>
          </a:p>
          <a:p>
            <a:endParaRPr lang="en-US" dirty="0"/>
          </a:p>
        </p:txBody>
      </p:sp>
    </p:spTree>
    <p:extLst>
      <p:ext uri="{BB962C8B-B14F-4D97-AF65-F5344CB8AC3E}">
        <p14:creationId xmlns:p14="http://schemas.microsoft.com/office/powerpoint/2010/main" val="924258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692861"/>
            <a:ext cx="10515600" cy="5626052"/>
          </a:xfrm>
        </p:spPr>
        <p:txBody>
          <a:bodyPr>
            <a:normAutofit/>
          </a:bodyPr>
          <a:lstStyle/>
          <a:p>
            <a:r>
              <a:rPr lang="en-US" sz="2400" b="1" dirty="0"/>
              <a:t>3- Relative humidity ( RH)</a:t>
            </a:r>
            <a:endParaRPr lang="en-US" sz="2400" dirty="0"/>
          </a:p>
          <a:p>
            <a:r>
              <a:rPr lang="en-US" sz="2400" dirty="0"/>
              <a:t>All microbes absorb nutrient substance in water solution from meat when they develop on solid media. Drying or in↑ salt </a:t>
            </a:r>
            <a:r>
              <a:rPr lang="en-US" sz="2400" dirty="0" err="1"/>
              <a:t>conc</a:t>
            </a:r>
            <a:r>
              <a:rPr lang="en-US" sz="2400" dirty="0"/>
              <a:t> →  will ↓the number of developing bact., because the amount of water assimilated by bact.↓</a:t>
            </a:r>
          </a:p>
          <a:p>
            <a:r>
              <a:rPr lang="en-US" sz="2400" dirty="0"/>
              <a:t>Relative humidity (RH) of the environment within foods and the growth of </a:t>
            </a:r>
            <a:r>
              <a:rPr lang="en-US" sz="2400" dirty="0" err="1"/>
              <a:t>Mio</a:t>
            </a:r>
            <a:r>
              <a:rPr lang="en-US" sz="2400" baseline="-25000" dirty="0" err="1"/>
              <a:t>s</a:t>
            </a:r>
            <a:r>
              <a:rPr lang="en-US" sz="2400" dirty="0"/>
              <a:t>  on surfaces.</a:t>
            </a:r>
          </a:p>
          <a:p>
            <a:pPr marL="0" indent="0">
              <a:buNone/>
            </a:pPr>
            <a:r>
              <a:rPr lang="en-US" sz="2400" dirty="0"/>
              <a:t>- When food with low a</a:t>
            </a:r>
            <a:r>
              <a:rPr lang="en-US" sz="2400" baseline="-25000" dirty="0"/>
              <a:t>w</a:t>
            </a:r>
            <a:r>
              <a:rPr lang="en-US" sz="2400" dirty="0"/>
              <a:t> values placed in an environment of high RH→    the foods pick up moisture till equilibrium has been established</a:t>
            </a:r>
          </a:p>
          <a:p>
            <a:pPr marL="0" indent="0">
              <a:buNone/>
            </a:pPr>
            <a:r>
              <a:rPr lang="en-US" sz="2400" dirty="0"/>
              <a:t>-likewise foods with a high a</a:t>
            </a:r>
            <a:r>
              <a:rPr lang="en-US" sz="2400" baseline="-25000" dirty="0"/>
              <a:t>w</a:t>
            </a:r>
            <a:r>
              <a:rPr lang="en-US" sz="2400" dirty="0"/>
              <a:t> lose moisture when placed in an environment with low R.H.</a:t>
            </a:r>
          </a:p>
          <a:p>
            <a:r>
              <a:rPr lang="en-US" sz="2400" dirty="0"/>
              <a:t>Food ↓↓ a</a:t>
            </a:r>
            <a:r>
              <a:rPr lang="en-US" sz="2400" baseline="-25000" dirty="0"/>
              <a:t>w</a:t>
            </a:r>
            <a:r>
              <a:rPr lang="en-US" sz="2400" dirty="0"/>
              <a:t> +↑↑ R.H. →equilibrium</a:t>
            </a:r>
          </a:p>
          <a:p>
            <a:r>
              <a:rPr lang="en-US" sz="2400" dirty="0"/>
              <a:t>Food ↑↑ a</a:t>
            </a:r>
            <a:r>
              <a:rPr lang="en-US" sz="2400" baseline="-25000" dirty="0"/>
              <a:t>w</a:t>
            </a:r>
            <a:r>
              <a:rPr lang="en-US" sz="2400" dirty="0"/>
              <a:t> + ↓↓ R.H→ Loss moisture</a:t>
            </a:r>
          </a:p>
          <a:p>
            <a:endParaRPr lang="en-US" dirty="0"/>
          </a:p>
        </p:txBody>
      </p:sp>
    </p:spTree>
    <p:extLst>
      <p:ext uri="{BB962C8B-B14F-4D97-AF65-F5344CB8AC3E}">
        <p14:creationId xmlns:p14="http://schemas.microsoft.com/office/powerpoint/2010/main" val="2746143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4648" y="589201"/>
            <a:ext cx="10515600" cy="5598757"/>
          </a:xfrm>
        </p:spPr>
        <p:txBody>
          <a:bodyPr>
            <a:normAutofit/>
          </a:bodyPr>
          <a:lstStyle/>
          <a:p>
            <a:pPr marL="0" indent="0">
              <a:buNone/>
            </a:pPr>
            <a:r>
              <a:rPr lang="en-US" sz="2800" dirty="0"/>
              <a:t>* Food that undergo surface spoilage from molds yeasts and certain bacteria should be stored under conditions of low R.H.</a:t>
            </a:r>
          </a:p>
          <a:p>
            <a:pPr marL="0" indent="0">
              <a:buNone/>
            </a:pPr>
            <a:r>
              <a:rPr lang="en-US" sz="2800" dirty="0"/>
              <a:t>* The high temperature &amp; lower the R.H. and vice versa must be borne in mind when selecting storage environment for storage of food.</a:t>
            </a:r>
          </a:p>
          <a:p>
            <a:r>
              <a:rPr lang="en-US" sz="2800" b="1" dirty="0"/>
              <a:t>N:B</a:t>
            </a:r>
            <a:r>
              <a:rPr lang="en-US" sz="2800" dirty="0"/>
              <a:t> Improperly wrapped meats such as whole chickens and beef cuts tend to surface spoilage occurs due to the  generally high R.H. of the refrigerator and the fact that the meat spoilage flora is essentially aerobic in nature , while it is possible to lessen the chances of surface spoilage in certain foods by storing under low conditions of R.H. </a:t>
            </a:r>
          </a:p>
          <a:p>
            <a:pPr marL="0" indent="0">
              <a:buNone/>
            </a:pPr>
            <a:r>
              <a:rPr lang="en-US" sz="2800" dirty="0"/>
              <a:t>- By altering the gaseous atmosphere it is possible to retard surface spoilage without lowering R.H.</a:t>
            </a:r>
          </a:p>
          <a:p>
            <a:endParaRPr lang="en-US" dirty="0"/>
          </a:p>
        </p:txBody>
      </p:sp>
    </p:spTree>
    <p:extLst>
      <p:ext uri="{BB962C8B-B14F-4D97-AF65-F5344CB8AC3E}">
        <p14:creationId xmlns:p14="http://schemas.microsoft.com/office/powerpoint/2010/main" val="1080413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132" y="433553"/>
            <a:ext cx="10515600" cy="6240201"/>
          </a:xfrm>
        </p:spPr>
        <p:txBody>
          <a:bodyPr>
            <a:normAutofit/>
          </a:bodyPr>
          <a:lstStyle/>
          <a:p>
            <a:r>
              <a:rPr lang="en-US" sz="2400" b="1" dirty="0"/>
              <a:t>4- temperature:-</a:t>
            </a:r>
            <a:endParaRPr lang="en-US" sz="2400" dirty="0"/>
          </a:p>
          <a:p>
            <a:pPr algn="just"/>
            <a:r>
              <a:rPr lang="en-US" sz="2400" dirty="0"/>
              <a:t>Temperature is an important factor affecting growth and metabolic activity of M. </a:t>
            </a:r>
            <a:r>
              <a:rPr lang="en-US" sz="2400" dirty="0" err="1"/>
              <a:t>O</a:t>
            </a:r>
            <a:r>
              <a:rPr lang="en-US" sz="2400" baseline="-25000" dirty="0" err="1"/>
              <a:t>s</a:t>
            </a:r>
            <a:r>
              <a:rPr lang="en-US" sz="2400" dirty="0"/>
              <a:t> each group of M. </a:t>
            </a:r>
            <a:r>
              <a:rPr lang="en-US" sz="2400" dirty="0" err="1"/>
              <a:t>O</a:t>
            </a:r>
            <a:r>
              <a:rPr lang="en-US" sz="2400" baseline="-25000" dirty="0" err="1"/>
              <a:t>s</a:t>
            </a:r>
            <a:r>
              <a:rPr lang="en-US" sz="2400" dirty="0"/>
              <a:t> has their specific temperature.</a:t>
            </a:r>
          </a:p>
          <a:p>
            <a:pPr marL="0" indent="0" algn="just">
              <a:buNone/>
            </a:pPr>
            <a:r>
              <a:rPr lang="en-US" sz="2400" dirty="0"/>
              <a:t>* Environmental. Temperature reflects on the growth and kind of M. </a:t>
            </a:r>
            <a:r>
              <a:rPr lang="en-US" sz="2400" dirty="0" err="1"/>
              <a:t>O</a:t>
            </a:r>
            <a:r>
              <a:rPr lang="en-US" sz="2400" baseline="-25000" dirty="0" err="1"/>
              <a:t>s</a:t>
            </a:r>
            <a:endParaRPr lang="en-US" sz="2400" dirty="0"/>
          </a:p>
          <a:p>
            <a:pPr algn="just"/>
            <a:r>
              <a:rPr lang="en-US" sz="2400" dirty="0"/>
              <a:t>Temperature is probably the most important environmental factor affecting the growth and viability of M. </a:t>
            </a:r>
            <a:r>
              <a:rPr lang="en-US" sz="2400" dirty="0" err="1"/>
              <a:t>O</a:t>
            </a:r>
            <a:r>
              <a:rPr lang="en-US" sz="2400" baseline="-25000" dirty="0" err="1"/>
              <a:t>s</a:t>
            </a:r>
            <a:r>
              <a:rPr lang="en-US" sz="2400" dirty="0"/>
              <a:t>.</a:t>
            </a:r>
          </a:p>
          <a:p>
            <a:pPr algn="just"/>
            <a:r>
              <a:rPr lang="en-US" sz="2400" dirty="0"/>
              <a:t>Microorganisms grow over a very wide range of temperatures.</a:t>
            </a:r>
          </a:p>
          <a:p>
            <a:pPr marL="0" indent="0" algn="just">
              <a:buNone/>
            </a:pPr>
            <a:r>
              <a:rPr lang="en-US" sz="2400" dirty="0"/>
              <a:t>- The temperature of a growth medium or food determines the rate of growth of any bacteria associated there with</a:t>
            </a:r>
          </a:p>
          <a:p>
            <a:pPr marL="0" indent="0" algn="just">
              <a:buNone/>
            </a:pPr>
            <a:r>
              <a:rPr lang="en-US" sz="2400" b="1" dirty="0"/>
              <a:t>- Optimum temp:</a:t>
            </a:r>
            <a:r>
              <a:rPr lang="en-US" sz="2400" dirty="0"/>
              <a:t> The temperature at which growth is most rapid (grow and multiply well) e.g. enzymatic reaction of M. </a:t>
            </a:r>
            <a:r>
              <a:rPr lang="en-US" sz="2400" dirty="0" err="1"/>
              <a:t>O</a:t>
            </a:r>
            <a:r>
              <a:rPr lang="en-US" sz="2400" baseline="-25000" dirty="0" err="1"/>
              <a:t>s</a:t>
            </a:r>
            <a:r>
              <a:rPr lang="en-US" sz="2400" dirty="0"/>
              <a:t> progress at maximum speed.</a:t>
            </a:r>
          </a:p>
          <a:p>
            <a:pPr marL="0" indent="0" algn="just">
              <a:buNone/>
            </a:pPr>
            <a:r>
              <a:rPr lang="en-US" sz="2400" b="1" dirty="0"/>
              <a:t>- Maximum temp</a:t>
            </a:r>
            <a:r>
              <a:rPr lang="en-US" sz="2400" dirty="0"/>
              <a:t>. is the highest temp . at which the organism will grow , this is usually only a few degree </a:t>
            </a:r>
            <a:r>
              <a:rPr lang="en-US" sz="2400" dirty="0" smtClean="0"/>
              <a:t>above </a:t>
            </a:r>
            <a:r>
              <a:rPr lang="en-US" sz="2400" dirty="0"/>
              <a:t>the optimum temp. and can not multiply above it destroyed.</a:t>
            </a:r>
          </a:p>
        </p:txBody>
      </p:sp>
    </p:spTree>
    <p:extLst>
      <p:ext uri="{BB962C8B-B14F-4D97-AF65-F5344CB8AC3E}">
        <p14:creationId xmlns:p14="http://schemas.microsoft.com/office/powerpoint/2010/main" val="2604375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779" y="310723"/>
            <a:ext cx="11076296" cy="6035486"/>
          </a:xfrm>
        </p:spPr>
        <p:txBody>
          <a:bodyPr>
            <a:normAutofit fontScale="92500" lnSpcReduction="20000"/>
          </a:bodyPr>
          <a:lstStyle/>
          <a:p>
            <a:r>
              <a:rPr lang="en-US" b="1" dirty="0"/>
              <a:t>-Minimum temp</a:t>
            </a:r>
            <a:r>
              <a:rPr lang="en-US" dirty="0"/>
              <a:t>. is the lowest temp. at which growth of the organism occurs and is usually substantially below the optimum temp.</a:t>
            </a:r>
          </a:p>
          <a:p>
            <a:r>
              <a:rPr lang="en-US" b="1" dirty="0"/>
              <a:t>- Thermal Death point TDP</a:t>
            </a:r>
            <a:endParaRPr lang="en-US" dirty="0"/>
          </a:p>
          <a:p>
            <a:pPr marL="0" indent="0">
              <a:buNone/>
            </a:pPr>
            <a:r>
              <a:rPr lang="en-US" dirty="0"/>
              <a:t>Is the temperature at which an organism is killed in ten minutes (time constant &amp; temp= variable).</a:t>
            </a:r>
          </a:p>
          <a:p>
            <a:r>
              <a:rPr lang="en-US" b="1" dirty="0"/>
              <a:t>- Thermal Death Time TDT</a:t>
            </a:r>
            <a:endParaRPr lang="en-US" dirty="0"/>
          </a:p>
          <a:p>
            <a:pPr marL="0" indent="0">
              <a:buNone/>
            </a:pPr>
            <a:r>
              <a:rPr lang="en-US" dirty="0"/>
              <a:t>Is the time required to kill a suspension of cells or spore at give temp  (temp constant &amp; time variable</a:t>
            </a:r>
            <a:r>
              <a:rPr lang="en-US" dirty="0" smtClean="0"/>
              <a:t>).</a:t>
            </a:r>
          </a:p>
          <a:p>
            <a:pPr marL="0" indent="0">
              <a:buNone/>
            </a:pPr>
            <a:endParaRPr lang="en-US" dirty="0"/>
          </a:p>
          <a:p>
            <a:r>
              <a:rPr lang="en-US" b="1" dirty="0"/>
              <a:t>The major physiological groups of bacteria based upon their temp requirement for growth.</a:t>
            </a:r>
            <a:endParaRPr lang="en-US" dirty="0"/>
          </a:p>
          <a:p>
            <a:r>
              <a:rPr lang="en-US" dirty="0"/>
              <a:t>1- </a:t>
            </a:r>
            <a:r>
              <a:rPr lang="en-US" dirty="0" err="1"/>
              <a:t>Psychrotrophes</a:t>
            </a:r>
            <a:r>
              <a:rPr lang="en-US" dirty="0"/>
              <a:t> 		2- </a:t>
            </a:r>
            <a:r>
              <a:rPr lang="en-US" dirty="0" err="1"/>
              <a:t>Mesophiles</a:t>
            </a:r>
            <a:r>
              <a:rPr lang="en-US" dirty="0"/>
              <a:t>	3- </a:t>
            </a:r>
            <a:r>
              <a:rPr lang="en-US" dirty="0" err="1"/>
              <a:t>Thermophilis</a:t>
            </a:r>
            <a:endParaRPr lang="en-US" dirty="0"/>
          </a:p>
          <a:p>
            <a:r>
              <a:rPr lang="en-US" b="1" dirty="0"/>
              <a:t>1- </a:t>
            </a:r>
            <a:r>
              <a:rPr lang="en-US" b="1" dirty="0" err="1"/>
              <a:t>Psychrotrophs</a:t>
            </a:r>
            <a:endParaRPr lang="en-US" dirty="0"/>
          </a:p>
          <a:p>
            <a:pPr marL="0" indent="0">
              <a:buNone/>
            </a:pPr>
            <a:r>
              <a:rPr lang="en-US" dirty="0"/>
              <a:t>These organisms grow well at refrigerator temp (7°C) and spoilage of meat, fish, poultry, →held at this temperature.</a:t>
            </a:r>
          </a:p>
          <a:p>
            <a:r>
              <a:rPr lang="en-US" b="1" dirty="0"/>
              <a:t>2- </a:t>
            </a:r>
            <a:r>
              <a:rPr lang="en-US" b="1" dirty="0" err="1"/>
              <a:t>Mesophilic</a:t>
            </a:r>
            <a:r>
              <a:rPr lang="en-US" b="1" dirty="0"/>
              <a:t>:</a:t>
            </a:r>
            <a:endParaRPr lang="en-US" dirty="0"/>
          </a:p>
          <a:p>
            <a:pPr marL="0" indent="0">
              <a:buNone/>
            </a:pPr>
            <a:r>
              <a:rPr lang="en-US" dirty="0"/>
              <a:t>These organism grow well at room temp. (37°C). Many of animal or human origin including all pathogens and many food spoilage types.</a:t>
            </a:r>
          </a:p>
          <a:p>
            <a:pPr marL="0" indent="0">
              <a:buNone/>
            </a:pPr>
            <a:r>
              <a:rPr lang="en-US" dirty="0"/>
              <a:t>Genera: </a:t>
            </a:r>
            <a:r>
              <a:rPr lang="en-US" i="1" dirty="0" err="1"/>
              <a:t>Strept</a:t>
            </a:r>
            <a:r>
              <a:rPr lang="en-US" i="1" dirty="0"/>
              <a:t>, </a:t>
            </a:r>
            <a:r>
              <a:rPr lang="en-US" i="1" dirty="0" err="1"/>
              <a:t>faecalis</a:t>
            </a:r>
            <a:endParaRPr lang="en-US" dirty="0"/>
          </a:p>
          <a:p>
            <a:endParaRPr lang="en-US" dirty="0"/>
          </a:p>
        </p:txBody>
      </p:sp>
    </p:spTree>
    <p:extLst>
      <p:ext uri="{BB962C8B-B14F-4D97-AF65-F5344CB8AC3E}">
        <p14:creationId xmlns:p14="http://schemas.microsoft.com/office/powerpoint/2010/main" val="3113782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188" y="351667"/>
            <a:ext cx="10515600" cy="4351338"/>
          </a:xfrm>
        </p:spPr>
        <p:txBody>
          <a:bodyPr/>
          <a:lstStyle/>
          <a:p>
            <a:r>
              <a:rPr lang="en-US" b="1" dirty="0"/>
              <a:t>3- Thermophilic</a:t>
            </a:r>
            <a:endParaRPr lang="en-US" dirty="0"/>
          </a:p>
          <a:p>
            <a:r>
              <a:rPr lang="en-US" dirty="0"/>
              <a:t>At this organism grow well at 55C they mainly found in canned </a:t>
            </a:r>
            <a:r>
              <a:rPr lang="en-US" dirty="0" smtClean="0"/>
              <a:t>food</a:t>
            </a:r>
          </a:p>
          <a:p>
            <a:pPr marL="0" indent="0">
              <a:buNone/>
            </a:pPr>
            <a:r>
              <a:rPr lang="en-US" dirty="0" smtClean="0"/>
              <a:t> </a:t>
            </a: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69626540"/>
              </p:ext>
            </p:extLst>
          </p:nvPr>
        </p:nvGraphicFramePr>
        <p:xfrm>
          <a:off x="1135038" y="1555844"/>
          <a:ext cx="9457900" cy="3725840"/>
        </p:xfrm>
        <a:graphic>
          <a:graphicData uri="http://schemas.openxmlformats.org/drawingml/2006/table">
            <a:tbl>
              <a:tblPr firstRow="1" firstCol="1" lastRow="1" lastCol="1" bandRow="1" bandCol="1">
                <a:tableStyleId>{5C22544A-7EE6-4342-B048-85BDC9FD1C3A}</a:tableStyleId>
              </a:tblPr>
              <a:tblGrid>
                <a:gridCol w="2363921"/>
                <a:gridCol w="2363921"/>
                <a:gridCol w="2365029"/>
                <a:gridCol w="2365029"/>
              </a:tblGrid>
              <a:tr h="1130036">
                <a:tc>
                  <a:txBody>
                    <a:bodyPr/>
                    <a:lstStyle/>
                    <a:p>
                      <a:pPr algn="ctr" rtl="0">
                        <a:spcAft>
                          <a:spcPts val="0"/>
                        </a:spcAft>
                      </a:pPr>
                      <a:r>
                        <a:rPr lang="en-US"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Minimum temp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Optimum temp.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Maximum temp.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865268">
                <a:tc>
                  <a:txBody>
                    <a:bodyPr/>
                    <a:lstStyle/>
                    <a:p>
                      <a:pPr algn="ctr" rtl="0">
                        <a:spcAft>
                          <a:spcPts val="0"/>
                        </a:spcAft>
                      </a:pPr>
                      <a:r>
                        <a:rPr lang="en-US" sz="1400">
                          <a:effectLst/>
                        </a:rPr>
                        <a:t>Psychrotrophs</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0°C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7°C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10°C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865268">
                <a:tc>
                  <a:txBody>
                    <a:bodyPr/>
                    <a:lstStyle/>
                    <a:p>
                      <a:pPr algn="ctr" rtl="0">
                        <a:spcAft>
                          <a:spcPts val="0"/>
                        </a:spcAft>
                      </a:pPr>
                      <a:r>
                        <a:rPr lang="en-US" sz="1400">
                          <a:effectLst/>
                        </a:rPr>
                        <a:t>Mesophilic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25°C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37°</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42°C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865268">
                <a:tc>
                  <a:txBody>
                    <a:bodyPr/>
                    <a:lstStyle/>
                    <a:p>
                      <a:pPr algn="ctr" rtl="0">
                        <a:spcAft>
                          <a:spcPts val="0"/>
                        </a:spcAft>
                      </a:pPr>
                      <a:r>
                        <a:rPr lang="en-US" sz="1400">
                          <a:effectLst/>
                        </a:rPr>
                        <a:t>Thermophilic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45°C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a:effectLst/>
                        </a:rPr>
                        <a:t>55°C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spcAft>
                          <a:spcPts val="0"/>
                        </a:spcAft>
                      </a:pPr>
                      <a:r>
                        <a:rPr lang="en-US" sz="1400" dirty="0">
                          <a:effectLst/>
                        </a:rPr>
                        <a:t>80°C</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79736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381" y="1484432"/>
            <a:ext cx="10515600" cy="4351338"/>
          </a:xfrm>
        </p:spPr>
        <p:txBody>
          <a:bodyPr/>
          <a:lstStyle/>
          <a:p>
            <a:r>
              <a:rPr lang="en-US" b="1" u="sng" dirty="0"/>
              <a:t>Relationship between temp. &amp; growth rate of M.O</a:t>
            </a:r>
            <a:r>
              <a:rPr lang="en-US" b="1" u="sng" baseline="-25000" dirty="0"/>
              <a:t>s</a:t>
            </a:r>
            <a:r>
              <a:rPr lang="en-US" b="1" u="sng" dirty="0"/>
              <a:t> e.g. in meat</a:t>
            </a:r>
            <a:r>
              <a:rPr lang="en-US" b="1" u="sng" dirty="0" smtClean="0"/>
              <a:t>.</a:t>
            </a:r>
          </a:p>
          <a:p>
            <a:endParaRPr lang="en-US" b="1" u="sng" dirty="0"/>
          </a:p>
          <a:p>
            <a:endParaRPr lang="en-US" dirty="0"/>
          </a:p>
          <a:p>
            <a:endParaRPr lang="en-US" dirty="0"/>
          </a:p>
        </p:txBody>
      </p:sp>
      <p:sp>
        <p:nvSpPr>
          <p:cNvPr id="9" name="Rectangle 8"/>
          <p:cNvSpPr>
            <a:spLocks noChangeArrowheads="1"/>
          </p:cNvSpPr>
          <p:nvPr/>
        </p:nvSpPr>
        <p:spPr bwMode="auto">
          <a:xfrm>
            <a:off x="947381" y="4619407"/>
            <a:ext cx="957505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2 kg of meatat37°C the M.O</a:t>
            </a:r>
            <a:r>
              <a:rPr kumimoji="0" lang="en-US" sz="24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s   </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r>
              <a:rPr kumimoji="0" lang="en-US" sz="24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   </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can penetrate</a:t>
            </a:r>
            <a:r>
              <a:rPr kumimoji="0" lang="en-US" sz="24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 </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*2 kg of meat at ( 2-4°C) the M.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a:t>
            </a:r>
            <a:r>
              <a:rPr kumimoji="0" lang="en-US" sz="2400" b="0" i="0" u="none" strike="noStrike" cap="none" normalizeH="0" baseline="-30000" dirty="0" err="1" smtClean="0">
                <a:ln>
                  <a:noFill/>
                </a:ln>
                <a:solidFill>
                  <a:schemeClr val="tx1"/>
                </a:solidFill>
                <a:effectLst/>
                <a:latin typeface="Arial" panose="020B0604020202020204" pitchFamily="34" charset="0"/>
                <a:ea typeface="Times New Roman" panose="02020603050405020304" pitchFamily="18" charset="0"/>
              </a:rPr>
              <a:t>s</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not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morethan</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1 cm in 30 days.</a:t>
            </a:r>
            <a:endParaRPr kumimoji="0" lang="en-US" sz="3200" b="0" i="0" u="none" strike="noStrike" cap="none" normalizeH="0" baseline="0" dirty="0" smtClean="0">
              <a:ln>
                <a:noFill/>
              </a:ln>
              <a:solidFill>
                <a:schemeClr val="tx1"/>
              </a:solidFill>
              <a:effectLst/>
              <a:latin typeface="Arial" panose="020B0604020202020204" pitchFamily="34" charset="0"/>
            </a:endParaRPr>
          </a:p>
        </p:txBody>
      </p:sp>
      <p:sp>
        <p:nvSpPr>
          <p:cNvPr id="10" name="AutoShape 10"/>
          <p:cNvSpPr>
            <a:spLocks/>
          </p:cNvSpPr>
          <p:nvPr/>
        </p:nvSpPr>
        <p:spPr bwMode="auto">
          <a:xfrm>
            <a:off x="5000195" y="3478433"/>
            <a:ext cx="465028" cy="571500"/>
          </a:xfrm>
          <a:prstGeom prst="leftBrace">
            <a:avLst>
              <a:gd name="adj1" fmla="val 2083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ext Box 9"/>
          <p:cNvSpPr txBox="1">
            <a:spLocks noChangeArrowheads="1"/>
          </p:cNvSpPr>
          <p:nvPr/>
        </p:nvSpPr>
        <p:spPr bwMode="auto">
          <a:xfrm>
            <a:off x="5453250" y="3582739"/>
            <a:ext cx="369438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14 cm for pathogen</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Text Box 11"/>
          <p:cNvSpPr txBox="1">
            <a:spLocks noChangeArrowheads="1"/>
          </p:cNvSpPr>
          <p:nvPr/>
        </p:nvSpPr>
        <p:spPr bwMode="auto">
          <a:xfrm>
            <a:off x="5000197" y="3523117"/>
            <a:ext cx="3952734"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Rectangle 12"/>
          <p:cNvSpPr>
            <a:spLocks noChangeArrowheads="1"/>
          </p:cNvSpPr>
          <p:nvPr/>
        </p:nvSpPr>
        <p:spPr bwMode="auto">
          <a:xfrm>
            <a:off x="1228297" y="2058126"/>
            <a:ext cx="2480146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Rate of penetration of M.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a:t>
            </a:r>
            <a:r>
              <a:rPr kumimoji="0" lang="en-US" sz="2400" b="0" i="0" u="none" strike="noStrike" cap="none" normalizeH="0" baseline="-30000" dirty="0" err="1" smtClean="0">
                <a:ln>
                  <a:noFill/>
                </a:ln>
                <a:solidFill>
                  <a:schemeClr val="tx1"/>
                </a:solidFill>
                <a:effectLst/>
                <a:latin typeface="Arial" panose="020B0604020202020204" pitchFamily="34" charset="0"/>
                <a:ea typeface="Times New Roman" panose="02020603050405020304" pitchFamily="18" charset="0"/>
              </a:rPr>
              <a:t>s</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inside meat depend on the temp.</a:t>
            </a:r>
            <a:endParaRPr kumimoji="0" lang="en-US"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↑Temp    →  ↑  penetration of M,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a:t>
            </a:r>
            <a:r>
              <a:rPr kumimoji="0" lang="en-US" sz="2400" b="0" i="0" u="none" strike="noStrike" cap="none" normalizeH="0" baseline="-30000" dirty="0" err="1" smtClean="0">
                <a:ln>
                  <a:noFill/>
                </a:ln>
                <a:solidFill>
                  <a:schemeClr val="tx1"/>
                </a:solidFill>
                <a:effectLst/>
                <a:latin typeface="Arial" panose="020B0604020202020204" pitchFamily="34" charset="0"/>
                <a:ea typeface="Times New Roman" panose="02020603050405020304" pitchFamily="18" charset="0"/>
              </a:rPr>
              <a:t>s</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inside meat.</a:t>
            </a:r>
            <a:endParaRPr kumimoji="0" lang="en-US"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5"/>
          <p:cNvSpPr>
            <a:spLocks noChangeArrowheads="1"/>
          </p:cNvSpPr>
          <p:nvPr/>
        </p:nvSpPr>
        <p:spPr bwMode="auto">
          <a:xfrm>
            <a:off x="1228297" y="2593779"/>
            <a:ext cx="2480146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2kg of meat at room temp. the microorganism can penetrate→ 3 cm in 24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hrs</a:t>
            </a:r>
            <a:endParaRPr kumimoji="0" 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6240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6193"/>
            <a:ext cx="10515600" cy="999651"/>
          </a:xfrm>
        </p:spPr>
        <p:txBody>
          <a:bodyPr>
            <a:normAutofit fontScale="90000"/>
          </a:bodyPr>
          <a:lstStyle/>
          <a:p>
            <a:r>
              <a:rPr lang="en-US" b="1" dirty="0" smtClean="0"/>
              <a:t>5- Meat reaction ( P.H):</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 </a:t>
            </a:r>
            <a:r>
              <a:rPr lang="en-US" dirty="0"/>
              <a:t>PH of meat is amphoteric in action </a:t>
            </a:r>
          </a:p>
          <a:p>
            <a:r>
              <a:rPr lang="en-US" dirty="0"/>
              <a:t>- Although different M.O</a:t>
            </a:r>
            <a:r>
              <a:rPr lang="en-US" baseline="-25000" dirty="0"/>
              <a:t>s</a:t>
            </a:r>
            <a:r>
              <a:rPr lang="en-US" dirty="0"/>
              <a:t> can grow  best at PH value around 6.6-7.5, most bact. Grow better at PH near the neutral, while molds and yeast →quite </a:t>
            </a:r>
            <a:r>
              <a:rPr lang="en-US" dirty="0" err="1"/>
              <a:t>talarant</a:t>
            </a:r>
            <a:r>
              <a:rPr lang="en-US" dirty="0"/>
              <a:t>  to acid.</a:t>
            </a:r>
          </a:p>
          <a:p>
            <a:r>
              <a:rPr lang="en-US" dirty="0"/>
              <a:t>- yeast can grow at PH 1.5-8.5 (4-4.5) </a:t>
            </a:r>
          </a:p>
          <a:p>
            <a:r>
              <a:rPr lang="en-US" dirty="0"/>
              <a:t>- Mold can grow over wide range of PH2-11 but </a:t>
            </a:r>
            <a:r>
              <a:rPr lang="en-US" dirty="0" err="1"/>
              <a:t>favour</a:t>
            </a:r>
            <a:r>
              <a:rPr lang="en-US" dirty="0"/>
              <a:t> an acid medium</a:t>
            </a:r>
          </a:p>
          <a:p>
            <a:r>
              <a:rPr lang="en-US" dirty="0"/>
              <a:t>Putrefactive M. </a:t>
            </a:r>
            <a:r>
              <a:rPr lang="en-US" dirty="0" err="1"/>
              <a:t>O</a:t>
            </a:r>
            <a:r>
              <a:rPr lang="en-US" baseline="-25000" dirty="0" err="1"/>
              <a:t>s</a:t>
            </a:r>
            <a:r>
              <a:rPr lang="en-US" dirty="0"/>
              <a:t> needed high PH.</a:t>
            </a:r>
          </a:p>
          <a:p>
            <a:endParaRPr lang="en-US" dirty="0"/>
          </a:p>
        </p:txBody>
      </p:sp>
    </p:spTree>
    <p:extLst>
      <p:ext uri="{BB962C8B-B14F-4D97-AF65-F5344CB8AC3E}">
        <p14:creationId xmlns:p14="http://schemas.microsoft.com/office/powerpoint/2010/main" val="2997571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
          <p:cNvGrpSpPr>
            <a:grpSpLocks/>
          </p:cNvGrpSpPr>
          <p:nvPr/>
        </p:nvGrpSpPr>
        <p:grpSpPr bwMode="auto">
          <a:xfrm>
            <a:off x="2405370" y="1296537"/>
            <a:ext cx="6301901" cy="4286771"/>
            <a:chOff x="2666" y="11944"/>
            <a:chExt cx="5940" cy="3980"/>
          </a:xfrm>
        </p:grpSpPr>
        <p:sp>
          <p:nvSpPr>
            <p:cNvPr id="6" name="Text Box 15"/>
            <p:cNvSpPr txBox="1">
              <a:spLocks noChangeArrowheads="1"/>
            </p:cNvSpPr>
            <p:nvPr/>
          </p:nvSpPr>
          <p:spPr bwMode="auto">
            <a:xfrm>
              <a:off x="7526" y="15384"/>
              <a:ext cx="10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24 hrs</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7" name="Line 14"/>
            <p:cNvSpPr>
              <a:spLocks noChangeShapeType="1"/>
            </p:cNvSpPr>
            <p:nvPr/>
          </p:nvSpPr>
          <p:spPr bwMode="auto">
            <a:xfrm>
              <a:off x="4086" y="11944"/>
              <a:ext cx="0" cy="32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3"/>
            <p:cNvSpPr>
              <a:spLocks noChangeShapeType="1"/>
            </p:cNvSpPr>
            <p:nvPr/>
          </p:nvSpPr>
          <p:spPr bwMode="auto">
            <a:xfrm>
              <a:off x="4106" y="15204"/>
              <a:ext cx="378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2"/>
            <p:cNvSpPr>
              <a:spLocks noChangeShapeType="1"/>
            </p:cNvSpPr>
            <p:nvPr/>
          </p:nvSpPr>
          <p:spPr bwMode="auto">
            <a:xfrm>
              <a:off x="4406" y="14937"/>
              <a:ext cx="324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1"/>
            <p:cNvSpPr>
              <a:spLocks noChangeShapeType="1"/>
            </p:cNvSpPr>
            <p:nvPr/>
          </p:nvSpPr>
          <p:spPr bwMode="auto">
            <a:xfrm>
              <a:off x="4397" y="12028"/>
              <a:ext cx="0" cy="288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0"/>
            <p:cNvSpPr>
              <a:spLocks noChangeShapeType="1"/>
            </p:cNvSpPr>
            <p:nvPr/>
          </p:nvSpPr>
          <p:spPr bwMode="auto">
            <a:xfrm>
              <a:off x="5006" y="12752"/>
              <a:ext cx="2340" cy="216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9"/>
            <p:cNvSpPr>
              <a:spLocks noChangeShapeType="1"/>
            </p:cNvSpPr>
            <p:nvPr/>
          </p:nvSpPr>
          <p:spPr bwMode="auto">
            <a:xfrm>
              <a:off x="6120" y="12387"/>
              <a:ext cx="2340" cy="23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ext Box 8"/>
            <p:cNvSpPr txBox="1">
              <a:spLocks noChangeArrowheads="1"/>
            </p:cNvSpPr>
            <p:nvPr/>
          </p:nvSpPr>
          <p:spPr bwMode="auto">
            <a:xfrm>
              <a:off x="2666" y="12387"/>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PH7</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 Box 7"/>
            <p:cNvSpPr txBox="1">
              <a:spLocks noChangeArrowheads="1"/>
            </p:cNvSpPr>
            <p:nvPr/>
          </p:nvSpPr>
          <p:spPr bwMode="auto">
            <a:xfrm>
              <a:off x="2846" y="15204"/>
              <a:ext cx="10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PH 5.5</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6"/>
            <p:cNvSpPr txBox="1">
              <a:spLocks noChangeArrowheads="1"/>
            </p:cNvSpPr>
            <p:nvPr/>
          </p:nvSpPr>
          <p:spPr bwMode="auto">
            <a:xfrm>
              <a:off x="4106" y="15204"/>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Ihr</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6" name="Text Box 5"/>
            <p:cNvSpPr txBox="1">
              <a:spLocks noChangeArrowheads="1"/>
            </p:cNvSpPr>
            <p:nvPr/>
          </p:nvSpPr>
          <p:spPr bwMode="auto">
            <a:xfrm>
              <a:off x="7200" y="12392"/>
              <a:ext cx="54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DEF</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7" name="Text Box 4"/>
            <p:cNvSpPr txBox="1">
              <a:spLocks noChangeArrowheads="1"/>
            </p:cNvSpPr>
            <p:nvPr/>
          </p:nvSpPr>
          <p:spPr bwMode="auto">
            <a:xfrm>
              <a:off x="4500" y="14012"/>
              <a:ext cx="54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PSE</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8" name="Text Box 3"/>
            <p:cNvSpPr txBox="1">
              <a:spLocks noChangeArrowheads="1"/>
            </p:cNvSpPr>
            <p:nvPr/>
          </p:nvSpPr>
          <p:spPr bwMode="auto">
            <a:xfrm>
              <a:off x="5940" y="12212"/>
              <a:ext cx="54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normal</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2"/>
            <p:cNvSpPr>
              <a:spLocks noChangeShapeType="1"/>
            </p:cNvSpPr>
            <p:nvPr/>
          </p:nvSpPr>
          <p:spPr bwMode="auto">
            <a:xfrm>
              <a:off x="5012" y="12240"/>
              <a:ext cx="0" cy="5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0" name="Rectangle 24"/>
          <p:cNvSpPr>
            <a:spLocks noChangeArrowheads="1"/>
          </p:cNvSpPr>
          <p:nvPr/>
        </p:nvSpPr>
        <p:spPr bwMode="auto">
          <a:xfrm>
            <a:off x="1665027" y="234855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25935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722" y="1184180"/>
            <a:ext cx="10515600" cy="4351338"/>
          </a:xfrm>
        </p:spPr>
        <p:txBody>
          <a:bodyPr/>
          <a:lstStyle/>
          <a:p>
            <a:pPr algn="just">
              <a:buFont typeface="Wingdings" panose="05000000000000000000" pitchFamily="2" charset="2"/>
              <a:buChar char="q"/>
            </a:pPr>
            <a:r>
              <a:rPr lang="en-US" sz="2800" dirty="0"/>
              <a:t>Meat microbiology, challenges begin with the slaughtering operation of food animals or birds until consumption of their meats at home. Microorganisms play different important roles during this long chain of meat preparation</a:t>
            </a:r>
            <a:r>
              <a:rPr lang="en-US" sz="2800" dirty="0" smtClean="0"/>
              <a:t>.</a:t>
            </a:r>
          </a:p>
          <a:p>
            <a:pPr algn="just">
              <a:buFont typeface="Wingdings" panose="05000000000000000000" pitchFamily="2" charset="2"/>
              <a:buChar char="q"/>
            </a:pPr>
            <a:endParaRPr lang="en-US" dirty="0"/>
          </a:p>
          <a:p>
            <a:pPr algn="just">
              <a:buFont typeface="Wingdings" panose="05000000000000000000" pitchFamily="2" charset="2"/>
              <a:buChar char="q"/>
            </a:pPr>
            <a:r>
              <a:rPr lang="en-US" sz="2800" dirty="0"/>
              <a:t>Meat like all food stuffs is acceptable and susceptible to be invaded by microorganisms and this lead to production of unattractive changes (Spoilage) and this due to their enzymatic protealytic activity.</a:t>
            </a:r>
          </a:p>
          <a:p>
            <a:pPr marL="0" indent="0">
              <a:buNone/>
            </a:pPr>
            <a:endParaRPr lang="en-US" dirty="0"/>
          </a:p>
          <a:p>
            <a:endParaRPr lang="en-US" dirty="0"/>
          </a:p>
        </p:txBody>
      </p:sp>
    </p:spTree>
    <p:extLst>
      <p:ext uri="{BB962C8B-B14F-4D97-AF65-F5344CB8AC3E}">
        <p14:creationId xmlns:p14="http://schemas.microsoft.com/office/powerpoint/2010/main" val="675310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018" y="706508"/>
            <a:ext cx="10515600" cy="5148381"/>
          </a:xfrm>
        </p:spPr>
        <p:txBody>
          <a:bodyPr>
            <a:normAutofit/>
          </a:bodyPr>
          <a:lstStyle/>
          <a:p>
            <a:r>
              <a:rPr lang="en-US" sz="2400" dirty="0"/>
              <a:t>The PH of freshly slaughtered healthy animals usually neutral (slight acidic or slight alkaline) that range from 6-8  → 7.2 toward </a:t>
            </a:r>
            <a:r>
              <a:rPr lang="en-US" sz="2400" dirty="0" err="1"/>
              <a:t>netural</a:t>
            </a:r>
            <a:r>
              <a:rPr lang="en-US" sz="2400" dirty="0"/>
              <a:t>.</a:t>
            </a:r>
          </a:p>
          <a:p>
            <a:r>
              <a:rPr lang="en-US" sz="2400" dirty="0"/>
              <a:t>R.M. ( Rigor- Mortis) begins 2 </a:t>
            </a:r>
            <a:r>
              <a:rPr lang="en-US" sz="2400" dirty="0" err="1"/>
              <a:t>hrs</a:t>
            </a:r>
            <a:r>
              <a:rPr lang="en-US" sz="2400" dirty="0"/>
              <a:t> after slaughter and PH of meat gradually changes to acid – side due to lactic acid formation (usually 1% glycogen is converted into lactic </a:t>
            </a:r>
            <a:r>
              <a:rPr lang="en-US" sz="2400" dirty="0" err="1"/>
              <a:t>cid</a:t>
            </a:r>
            <a:r>
              <a:rPr lang="en-US" sz="2400" dirty="0"/>
              <a:t>   →   depression in PH values).</a:t>
            </a:r>
          </a:p>
          <a:p>
            <a:r>
              <a:rPr lang="en-US" sz="2400" dirty="0"/>
              <a:t>- After 20-24-48 </a:t>
            </a:r>
            <a:r>
              <a:rPr lang="en-US" sz="2400" dirty="0" err="1"/>
              <a:t>hrs</a:t>
            </a:r>
            <a:r>
              <a:rPr lang="en-US" sz="2400" dirty="0"/>
              <a:t>  → PH of well rested animals is 5.3, 5.8,6.</a:t>
            </a:r>
          </a:p>
          <a:p>
            <a:r>
              <a:rPr lang="en-US" sz="2400" dirty="0"/>
              <a:t>- The PH then remain constant for sometimes and this period depend on:</a:t>
            </a:r>
          </a:p>
          <a:p>
            <a:r>
              <a:rPr lang="en-US" sz="2400" dirty="0"/>
              <a:t>- Condition of animals before slaughtering</a:t>
            </a:r>
          </a:p>
          <a:p>
            <a:r>
              <a:rPr lang="en-US" sz="2400" dirty="0"/>
              <a:t>- Storage conditions</a:t>
            </a:r>
          </a:p>
          <a:p>
            <a:r>
              <a:rPr lang="en-US" sz="2400" dirty="0"/>
              <a:t>- The degree of the initial bacterial contamination</a:t>
            </a:r>
          </a:p>
          <a:p>
            <a:endParaRPr lang="en-US" sz="2400" dirty="0"/>
          </a:p>
        </p:txBody>
      </p:sp>
    </p:spTree>
    <p:extLst>
      <p:ext uri="{BB962C8B-B14F-4D97-AF65-F5344CB8AC3E}">
        <p14:creationId xmlns:p14="http://schemas.microsoft.com/office/powerpoint/2010/main" val="2121351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7257" y="597325"/>
            <a:ext cx="10515600" cy="5735235"/>
          </a:xfrm>
        </p:spPr>
        <p:txBody>
          <a:bodyPr>
            <a:normAutofit/>
          </a:bodyPr>
          <a:lstStyle/>
          <a:p>
            <a:r>
              <a:rPr lang="en-US" sz="2400" dirty="0"/>
              <a:t>- Later on PH begins to rise slowly due to autolysins and bacterial growth.</a:t>
            </a:r>
          </a:p>
          <a:p>
            <a:r>
              <a:rPr lang="en-US" sz="2400" dirty="0"/>
              <a:t>- When PH is reached 6.4  suspicion of the presence of decomposition.</a:t>
            </a:r>
          </a:p>
          <a:p>
            <a:r>
              <a:rPr lang="en-US" sz="2400" dirty="0"/>
              <a:t>- When PH is reached 6.8 →objective signs of decomposition become apparent in the meat in the form of a change in odour (off odour) and in colour (greenish colour) and the texture (loose and flabby).</a:t>
            </a:r>
          </a:p>
          <a:p>
            <a:r>
              <a:rPr lang="en-US" sz="2400" dirty="0"/>
              <a:t>- The duration of such change in PH  differ from animal to animal </a:t>
            </a:r>
          </a:p>
          <a:p>
            <a:r>
              <a:rPr lang="en-US" sz="2400" dirty="0"/>
              <a:t>- Meat from fatigued animals spoils faster than that from rested animal</a:t>
            </a:r>
          </a:p>
          <a:p>
            <a:r>
              <a:rPr lang="en-US" sz="2400" dirty="0"/>
              <a:t>-In healthy animal, the PH drops gradually and remain constant for a time then rise gradually.</a:t>
            </a:r>
          </a:p>
          <a:p>
            <a:r>
              <a:rPr lang="en-US" sz="2400" dirty="0"/>
              <a:t>- In diseased or fatigued animal the PH drop suddenly and rise suddenly </a:t>
            </a:r>
          </a:p>
          <a:p>
            <a:r>
              <a:rPr lang="en-US" sz="2400" b="1" dirty="0"/>
              <a:t> in pigs</a:t>
            </a:r>
            <a:r>
              <a:rPr lang="en-US" sz="2400" dirty="0"/>
              <a:t> → PSE→ (Pale Soft Exudative) rapid drop PH 6.1→5.5 within 45-60 min while the </a:t>
            </a:r>
            <a:r>
              <a:rPr lang="en-US" sz="2400" dirty="0" smtClean="0"/>
              <a:t>carcass </a:t>
            </a:r>
            <a:r>
              <a:rPr lang="en-US" sz="2400" dirty="0"/>
              <a:t>still warm.</a:t>
            </a:r>
          </a:p>
          <a:p>
            <a:endParaRPr lang="en-US" dirty="0"/>
          </a:p>
        </p:txBody>
      </p:sp>
    </p:spTree>
    <p:extLst>
      <p:ext uri="{BB962C8B-B14F-4D97-AF65-F5344CB8AC3E}">
        <p14:creationId xmlns:p14="http://schemas.microsoft.com/office/powerpoint/2010/main" val="2994776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017" y="897577"/>
            <a:ext cx="10515600" cy="4351338"/>
          </a:xfrm>
        </p:spPr>
        <p:txBody>
          <a:bodyPr>
            <a:normAutofit/>
          </a:bodyPr>
          <a:lstStyle/>
          <a:p>
            <a:r>
              <a:rPr lang="en-US" sz="2800" dirty="0"/>
              <a:t>In beef→ DFE</a:t>
            </a:r>
          </a:p>
          <a:p>
            <a:r>
              <a:rPr lang="en-US" sz="2800" dirty="0"/>
              <a:t>PH is more than 6 after lapse of 24 hours</a:t>
            </a:r>
          </a:p>
          <a:p>
            <a:r>
              <a:rPr lang="en-US" sz="2800" dirty="0"/>
              <a:t>Dark = D = dark red in colour</a:t>
            </a:r>
          </a:p>
          <a:p>
            <a:r>
              <a:rPr lang="en-US" sz="2800" dirty="0"/>
              <a:t>Firm = F= firm in consistency</a:t>
            </a:r>
          </a:p>
          <a:p>
            <a:r>
              <a:rPr lang="en-US" sz="2800" dirty="0"/>
              <a:t>Dry= D= a feeling of dryness of m. fiber.</a:t>
            </a:r>
          </a:p>
          <a:p>
            <a:endParaRPr lang="en-US" sz="2800" dirty="0"/>
          </a:p>
        </p:txBody>
      </p:sp>
    </p:spTree>
    <p:extLst>
      <p:ext uri="{BB962C8B-B14F-4D97-AF65-F5344CB8AC3E}">
        <p14:creationId xmlns:p14="http://schemas.microsoft.com/office/powerpoint/2010/main" val="4247993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779" y="515440"/>
            <a:ext cx="10515600" cy="5899008"/>
          </a:xfrm>
        </p:spPr>
        <p:txBody>
          <a:bodyPr>
            <a:normAutofit/>
          </a:bodyPr>
          <a:lstStyle/>
          <a:p>
            <a:r>
              <a:rPr lang="en-US" b="1" dirty="0"/>
              <a:t>6- Oxidation – Reduction Potential (Eh):</a:t>
            </a:r>
            <a:endParaRPr lang="en-US" dirty="0"/>
          </a:p>
          <a:p>
            <a:r>
              <a:rPr lang="en-US" b="1" dirty="0"/>
              <a:t>OR</a:t>
            </a:r>
            <a:r>
              <a:rPr lang="en-US" dirty="0"/>
              <a:t> → is essentially a measure of the oxidizing or reducing capacity of the medium.</a:t>
            </a:r>
          </a:p>
          <a:p>
            <a:r>
              <a:rPr lang="en-US" b="1" dirty="0" err="1"/>
              <a:t>Def</a:t>
            </a:r>
            <a:r>
              <a:rPr lang="en-US" dirty="0"/>
              <a:t>: → As the ease with which the substrate loses or gain electrons.</a:t>
            </a:r>
          </a:p>
          <a:p>
            <a:r>
              <a:rPr lang="en-US" dirty="0"/>
              <a:t>When an element or compound loses </a:t>
            </a:r>
            <a:r>
              <a:rPr lang="en-US" dirty="0" err="1"/>
              <a:t>electrons→the</a:t>
            </a:r>
            <a:r>
              <a:rPr lang="en-US" dirty="0"/>
              <a:t> substrate is said to be oxidized, while a substrate that ins electrons reduced.</a:t>
            </a:r>
          </a:p>
          <a:p>
            <a:r>
              <a:rPr lang="en-US" dirty="0"/>
              <a:t>*Therefore a substance that readily gains up electrons →	is a good </a:t>
            </a:r>
          </a:p>
          <a:p>
            <a:r>
              <a:rPr lang="en-US" dirty="0"/>
              <a:t>reducing agent.</a:t>
            </a:r>
          </a:p>
          <a:p>
            <a:r>
              <a:rPr lang="en-US" dirty="0"/>
              <a:t>*While one that readily take up electrons→ is a good oxidizing agent.</a:t>
            </a:r>
          </a:p>
          <a:p>
            <a:r>
              <a:rPr lang="en-US" dirty="0"/>
              <a:t>A highly oxidized substrate → would have + </a:t>
            </a:r>
            <a:r>
              <a:rPr lang="en-US" dirty="0" err="1"/>
              <a:t>ve</a:t>
            </a:r>
            <a:r>
              <a:rPr lang="en-US" dirty="0"/>
              <a:t> Eh→ </a:t>
            </a:r>
            <a:r>
              <a:rPr lang="en-US" dirty="0" err="1"/>
              <a:t>Aerobie</a:t>
            </a:r>
            <a:r>
              <a:rPr lang="en-US" dirty="0"/>
              <a:t> M.O</a:t>
            </a:r>
            <a:r>
              <a:rPr lang="en-US" baseline="-25000" dirty="0"/>
              <a:t>s.</a:t>
            </a:r>
            <a:endParaRPr lang="en-US" dirty="0"/>
          </a:p>
          <a:p>
            <a:r>
              <a:rPr lang="en-US" dirty="0"/>
              <a:t>A highly reduced substrate  →  would have – </a:t>
            </a:r>
            <a:r>
              <a:rPr lang="en-US" dirty="0" err="1"/>
              <a:t>ve</a:t>
            </a:r>
            <a:r>
              <a:rPr lang="en-US" dirty="0"/>
              <a:t> Eh→ Anaerobic M.O</a:t>
            </a:r>
            <a:r>
              <a:rPr lang="en-US" baseline="-25000" dirty="0"/>
              <a:t>s. </a:t>
            </a:r>
            <a:endParaRPr lang="en-US" dirty="0"/>
          </a:p>
          <a:p>
            <a:r>
              <a:rPr lang="en-US" dirty="0"/>
              <a:t>If a strong reducing agent is </a:t>
            </a:r>
            <a:r>
              <a:rPr lang="en-US" dirty="0" err="1"/>
              <a:t>presem</a:t>
            </a:r>
            <a:r>
              <a:rPr lang="en-US" dirty="0"/>
              <a:t> it will lower the OR potential growth  of an </a:t>
            </a:r>
            <a:r>
              <a:rPr lang="en-US" dirty="0" err="1"/>
              <a:t>erobes</a:t>
            </a:r>
            <a:r>
              <a:rPr lang="en-US" dirty="0"/>
              <a:t>, conversely since oxygen is an oxidizing agent its presence ensure relatively high OR potential and encourages the growths of the more aerobic M.O</a:t>
            </a:r>
            <a:r>
              <a:rPr lang="en-US" baseline="-25000" dirty="0"/>
              <a:t>s</a:t>
            </a:r>
            <a:r>
              <a:rPr lang="en-US" dirty="0"/>
              <a:t> </a:t>
            </a:r>
          </a:p>
          <a:p>
            <a:endParaRPr lang="en-US" dirty="0"/>
          </a:p>
        </p:txBody>
      </p:sp>
    </p:spTree>
    <p:extLst>
      <p:ext uri="{BB962C8B-B14F-4D97-AF65-F5344CB8AC3E}">
        <p14:creationId xmlns:p14="http://schemas.microsoft.com/office/powerpoint/2010/main" val="32213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7" y="651916"/>
            <a:ext cx="10515600" cy="5626053"/>
          </a:xfrm>
        </p:spPr>
        <p:txBody>
          <a:bodyPr>
            <a:normAutofit/>
          </a:bodyPr>
          <a:lstStyle/>
          <a:p>
            <a:r>
              <a:rPr lang="en-US" sz="2400" dirty="0"/>
              <a:t>The OR potential may also be increased by increasing the cone. of other oxidizing agents →	allowing aerobic bacteria to develop in conditions devoid of oxygen itself.</a:t>
            </a:r>
          </a:p>
          <a:p>
            <a:r>
              <a:rPr lang="en-US" sz="2400" b="1" dirty="0"/>
              <a:t>In meat</a:t>
            </a:r>
            <a:r>
              <a:rPr lang="en-US" sz="2400" dirty="0"/>
              <a:t> Eh range from – 150 to + 250 mv. There is oxygen requirement for PM tissue. The Myoglobin of muscle can bind oxygen to from </a:t>
            </a:r>
            <a:r>
              <a:rPr lang="en-US" sz="2400" dirty="0" err="1"/>
              <a:t>oxymyoglobin</a:t>
            </a:r>
            <a:r>
              <a:rPr lang="en-US" sz="2400" dirty="0"/>
              <a:t> or it can be oxidized by oxygen →  </a:t>
            </a:r>
            <a:r>
              <a:rPr lang="en-US" sz="2400" dirty="0" err="1"/>
              <a:t>metmyoglobin</a:t>
            </a:r>
            <a:r>
              <a:rPr lang="en-US" sz="2400" dirty="0"/>
              <a:t>. </a:t>
            </a:r>
          </a:p>
          <a:p>
            <a:pPr marL="0" indent="0">
              <a:buNone/>
            </a:pPr>
            <a:r>
              <a:rPr lang="en-US" sz="2400" dirty="0"/>
              <a:t>* The surface of a piece of fresh meat	→would have </a:t>
            </a:r>
            <a:r>
              <a:rPr lang="en-US" sz="2400" dirty="0" err="1"/>
              <a:t>have</a:t>
            </a:r>
            <a:r>
              <a:rPr lang="en-US" sz="2400" dirty="0"/>
              <a:t> aerobic conditions →support aerobic growth of slime – forming or souring at the same time as anaerobic putrefaction was proceeding in the interior (Clostridium spp.) </a:t>
            </a:r>
          </a:p>
          <a:p>
            <a:pPr marL="0" indent="0">
              <a:buNone/>
            </a:pPr>
            <a:r>
              <a:rPr lang="en-US" sz="2400" dirty="0"/>
              <a:t>* In pre-rigor meat the is sufficiently high to prevent the growth of anaerobic types, but during rigor Eh is reduced to allow Cl. spp. The fall in Eh during storage of a food has been attributed to the liberation of gaseous H</a:t>
            </a:r>
            <a:r>
              <a:rPr lang="en-US" sz="2400" baseline="-25000" dirty="0"/>
              <a:t>2</a:t>
            </a:r>
            <a:r>
              <a:rPr lang="en-US" sz="2400" dirty="0"/>
              <a:t> and of reducing metabolites by food enzyme or actively growing M.O</a:t>
            </a:r>
            <a:r>
              <a:rPr lang="en-US" sz="2400" baseline="-25000" dirty="0"/>
              <a:t>s</a:t>
            </a:r>
            <a:r>
              <a:rPr lang="en-US" sz="2400" dirty="0"/>
              <a:t> </a:t>
            </a:r>
          </a:p>
          <a:p>
            <a:endParaRPr lang="en-US" dirty="0"/>
          </a:p>
        </p:txBody>
      </p:sp>
    </p:spTree>
    <p:extLst>
      <p:ext uri="{BB962C8B-B14F-4D97-AF65-F5344CB8AC3E}">
        <p14:creationId xmlns:p14="http://schemas.microsoft.com/office/powerpoint/2010/main" val="4201016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5" y="1197828"/>
            <a:ext cx="10515600" cy="4351338"/>
          </a:xfrm>
        </p:spPr>
        <p:txBody>
          <a:bodyPr>
            <a:normAutofit/>
          </a:bodyPr>
          <a:lstStyle/>
          <a:p>
            <a:r>
              <a:rPr lang="en-US" sz="2400" dirty="0"/>
              <a:t>* processing may remove oxidizing or reducing substance.</a:t>
            </a:r>
          </a:p>
          <a:p>
            <a:r>
              <a:rPr lang="en-US" sz="2400" dirty="0"/>
              <a:t>-  Initial redox value between – 20 to – 150mv is optimum for canned meats. During long periods of storage the redox of canned pork and beef may drop to – 350mv unfit for human consumption. </a:t>
            </a:r>
          </a:p>
          <a:p>
            <a:r>
              <a:rPr lang="en-US" sz="2400" b="1" i="1" dirty="0"/>
              <a:t>Ex:</a:t>
            </a:r>
            <a:r>
              <a:rPr lang="en-US" sz="2400" b="1" dirty="0"/>
              <a:t> 	</a:t>
            </a:r>
            <a:r>
              <a:rPr lang="en-US" sz="2400" dirty="0"/>
              <a:t>oxidizing →  nitrite </a:t>
            </a:r>
          </a:p>
          <a:p>
            <a:pPr marL="0" indent="0">
              <a:buNone/>
            </a:pPr>
            <a:r>
              <a:rPr lang="en-US" sz="2400" dirty="0"/>
              <a:t>	Reducing → ascorbic acid</a:t>
            </a:r>
          </a:p>
        </p:txBody>
      </p:sp>
    </p:spTree>
    <p:extLst>
      <p:ext uri="{BB962C8B-B14F-4D97-AF65-F5344CB8AC3E}">
        <p14:creationId xmlns:p14="http://schemas.microsoft.com/office/powerpoint/2010/main" val="3306611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5185"/>
          </a:xfrm>
        </p:spPr>
        <p:txBody>
          <a:bodyPr/>
          <a:lstStyle/>
          <a:p>
            <a:r>
              <a:rPr lang="en-US" b="1" dirty="0" smtClean="0"/>
              <a:t>7- Moisture Content:</a:t>
            </a:r>
            <a:endParaRPr lang="en-US" dirty="0"/>
          </a:p>
        </p:txBody>
      </p:sp>
      <p:sp>
        <p:nvSpPr>
          <p:cNvPr id="3" name="Content Placeholder 2"/>
          <p:cNvSpPr>
            <a:spLocks noGrp="1"/>
          </p:cNvSpPr>
          <p:nvPr>
            <p:ph idx="1"/>
          </p:nvPr>
        </p:nvSpPr>
        <p:spPr>
          <a:xfrm>
            <a:off x="838200" y="1460310"/>
            <a:ext cx="10515600" cy="4585648"/>
          </a:xfrm>
        </p:spPr>
        <p:txBody>
          <a:bodyPr>
            <a:normAutofit/>
          </a:bodyPr>
          <a:lstStyle/>
          <a:p>
            <a:pPr marL="0" indent="0">
              <a:buNone/>
            </a:pPr>
            <a:r>
              <a:rPr lang="en-US" sz="2400" dirty="0" smtClean="0"/>
              <a:t>- </a:t>
            </a:r>
            <a:r>
              <a:rPr lang="en-US" sz="2400" dirty="0"/>
              <a:t>Water account for some 80-90% of total weight of the living cells, the growth and metabolism of m.o</a:t>
            </a:r>
            <a:r>
              <a:rPr lang="en-US" sz="2400" baseline="-25000" dirty="0"/>
              <a:t>s</a:t>
            </a:r>
            <a:r>
              <a:rPr lang="en-US" sz="2400" dirty="0"/>
              <a:t> demand the presence of water in an available form However, in the processing of food such as drying or freezing, the water is removed or remain in solid state which make it unavailable for the organisms to carry on their normal metabolic activity.</a:t>
            </a:r>
          </a:p>
          <a:p>
            <a:pPr marL="0" indent="0">
              <a:buNone/>
            </a:pPr>
            <a:r>
              <a:rPr lang="en-US" sz="2400" dirty="0"/>
              <a:t>- The exact amount of water needed for growth of m.o</a:t>
            </a:r>
            <a:r>
              <a:rPr lang="en-US" sz="2400" baseline="-25000" dirty="0"/>
              <a:t>s</a:t>
            </a:r>
            <a:r>
              <a:rPr lang="en-US" sz="2400" dirty="0"/>
              <a:t> varies. Bacteria require more water than yeasts which require water more than molds. </a:t>
            </a:r>
          </a:p>
          <a:p>
            <a:pPr marL="0" indent="0">
              <a:buNone/>
            </a:pPr>
            <a:r>
              <a:rPr lang="en-US" sz="2400" dirty="0"/>
              <a:t>- The most useful measurement of the availability of water is water activity (a</a:t>
            </a:r>
            <a:r>
              <a:rPr lang="en-US" sz="2400" baseline="-25000" dirty="0"/>
              <a:t>w</a:t>
            </a:r>
            <a:r>
              <a:rPr lang="en-US" sz="2400" dirty="0"/>
              <a:t>) 	→ water requirement for growth of m.o</a:t>
            </a:r>
            <a:r>
              <a:rPr lang="en-US" sz="2400" baseline="-25000" dirty="0"/>
              <a:t>s</a:t>
            </a:r>
            <a:r>
              <a:rPr lang="en-US" sz="2400" dirty="0"/>
              <a:t>. </a:t>
            </a:r>
          </a:p>
          <a:p>
            <a:endParaRPr lang="en-US" sz="2400" dirty="0"/>
          </a:p>
        </p:txBody>
      </p:sp>
    </p:spTree>
    <p:extLst>
      <p:ext uri="{BB962C8B-B14F-4D97-AF65-F5344CB8AC3E}">
        <p14:creationId xmlns:p14="http://schemas.microsoft.com/office/powerpoint/2010/main" val="2882865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58597953"/>
              </p:ext>
            </p:extLst>
          </p:nvPr>
        </p:nvGraphicFramePr>
        <p:xfrm>
          <a:off x="1445780" y="842520"/>
          <a:ext cx="7875640" cy="1234440"/>
        </p:xfrm>
        <a:graphic>
          <a:graphicData uri="http://schemas.openxmlformats.org/drawingml/2006/table">
            <a:tbl>
              <a:tblPr firstRow="1" firstCol="1" lastRow="1" lastCol="1" bandRow="1" bandCol="1">
                <a:tableStyleId>{5C22544A-7EE6-4342-B048-85BDC9FD1C3A}</a:tableStyleId>
              </a:tblPr>
              <a:tblGrid>
                <a:gridCol w="3937820"/>
                <a:gridCol w="3937820"/>
              </a:tblGrid>
              <a:tr h="0">
                <a:tc rowSpan="2">
                  <a:txBody>
                    <a:bodyPr/>
                    <a:lstStyle/>
                    <a:p>
                      <a:pPr algn="ctr" rtl="0">
                        <a:lnSpc>
                          <a:spcPct val="150000"/>
                        </a:lnSpc>
                        <a:spcBef>
                          <a:spcPts val="600"/>
                        </a:spcBef>
                        <a:spcAft>
                          <a:spcPts val="600"/>
                        </a:spcAft>
                      </a:pPr>
                      <a:r>
                        <a:rPr lang="en-US" sz="1800" b="1" dirty="0">
                          <a:solidFill>
                            <a:schemeClr val="tx1"/>
                          </a:solidFill>
                          <a:effectLst/>
                        </a:rPr>
                        <a:t>a</a:t>
                      </a:r>
                      <a:r>
                        <a:rPr lang="en-US" sz="1800" b="1" baseline="-25000" dirty="0">
                          <a:solidFill>
                            <a:schemeClr val="tx1"/>
                          </a:solidFill>
                          <a:effectLst/>
                        </a:rPr>
                        <a:t>w</a:t>
                      </a:r>
                      <a:r>
                        <a:rPr lang="en-US" sz="1800" b="1" dirty="0">
                          <a:solidFill>
                            <a:schemeClr val="tx1"/>
                          </a:solidFill>
                          <a:effectLst/>
                        </a:rPr>
                        <a:t> =</a:t>
                      </a:r>
                      <a:endParaRPr lang="en-US" sz="16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0">
                        <a:lnSpc>
                          <a:spcPct val="150000"/>
                        </a:lnSpc>
                        <a:spcBef>
                          <a:spcPts val="600"/>
                        </a:spcBef>
                        <a:spcAft>
                          <a:spcPts val="600"/>
                        </a:spcAft>
                      </a:pPr>
                      <a:r>
                        <a:rPr lang="en-US" sz="1800" b="1" dirty="0">
                          <a:solidFill>
                            <a:schemeClr val="tx1"/>
                          </a:solidFill>
                          <a:effectLst/>
                        </a:rPr>
                        <a:t>Water </a:t>
                      </a:r>
                      <a:r>
                        <a:rPr lang="en-US" sz="1800" b="1" dirty="0" smtClean="0">
                          <a:solidFill>
                            <a:schemeClr val="tx1"/>
                          </a:solidFill>
                          <a:effectLst/>
                        </a:rPr>
                        <a:t>Vapor </a:t>
                      </a:r>
                      <a:r>
                        <a:rPr lang="en-US" sz="1800" b="1" dirty="0">
                          <a:solidFill>
                            <a:schemeClr val="tx1"/>
                          </a:solidFill>
                          <a:effectLst/>
                        </a:rPr>
                        <a:t>Pressure of Meat P</a:t>
                      </a:r>
                      <a:endParaRPr lang="en-US" sz="16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0">
                <a:tc vMerge="1">
                  <a:txBody>
                    <a:bodyPr/>
                    <a:lstStyle/>
                    <a:p>
                      <a:endParaRPr lang="en-US"/>
                    </a:p>
                  </a:txBody>
                  <a:tcPr/>
                </a:tc>
                <a:tc>
                  <a:txBody>
                    <a:bodyPr/>
                    <a:lstStyle/>
                    <a:p>
                      <a:pPr algn="ctr" rtl="0">
                        <a:lnSpc>
                          <a:spcPct val="150000"/>
                        </a:lnSpc>
                        <a:spcBef>
                          <a:spcPts val="600"/>
                        </a:spcBef>
                        <a:spcAft>
                          <a:spcPts val="600"/>
                        </a:spcAft>
                      </a:pPr>
                      <a:r>
                        <a:rPr lang="en-US" sz="1800" b="1" dirty="0">
                          <a:solidFill>
                            <a:schemeClr val="tx1"/>
                          </a:solidFill>
                          <a:effectLst/>
                        </a:rPr>
                        <a:t>Water </a:t>
                      </a:r>
                      <a:r>
                        <a:rPr lang="en-US" sz="1800" b="1" dirty="0" smtClean="0">
                          <a:solidFill>
                            <a:schemeClr val="tx1"/>
                          </a:solidFill>
                          <a:effectLst/>
                        </a:rPr>
                        <a:t>Vapor </a:t>
                      </a:r>
                      <a:r>
                        <a:rPr lang="en-US" sz="1800" b="1" dirty="0">
                          <a:solidFill>
                            <a:schemeClr val="tx1"/>
                          </a:solidFill>
                          <a:effectLst/>
                        </a:rPr>
                        <a:t>Pressure of pure Water P0</a:t>
                      </a:r>
                      <a:endParaRPr lang="en-US" sz="16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TextBox 4"/>
          <p:cNvSpPr txBox="1"/>
          <p:nvPr/>
        </p:nvSpPr>
        <p:spPr>
          <a:xfrm>
            <a:off x="1542197" y="2019869"/>
            <a:ext cx="8147713" cy="4154984"/>
          </a:xfrm>
          <a:prstGeom prst="rect">
            <a:avLst/>
          </a:prstGeom>
          <a:noFill/>
        </p:spPr>
        <p:txBody>
          <a:bodyPr wrap="square" rtlCol="0">
            <a:spAutoFit/>
          </a:bodyPr>
          <a:lstStyle/>
          <a:p>
            <a:r>
              <a:rPr lang="en-US" sz="2400" b="1" dirty="0"/>
              <a:t>N.B:</a:t>
            </a:r>
            <a:r>
              <a:rPr lang="en-US" sz="2400" dirty="0"/>
              <a:t> Pure water has a</a:t>
            </a:r>
            <a:r>
              <a:rPr lang="en-US" sz="2400" baseline="-25000" dirty="0"/>
              <a:t>w</a:t>
            </a:r>
            <a:r>
              <a:rPr lang="en-US" sz="2400" dirty="0"/>
              <a:t> = 1 </a:t>
            </a:r>
          </a:p>
          <a:p>
            <a:r>
              <a:rPr lang="en-US" sz="2400" dirty="0"/>
              <a:t>Relative humidity (RH) = 100 X a</a:t>
            </a:r>
            <a:r>
              <a:rPr lang="en-US" sz="2400" baseline="-25000" dirty="0"/>
              <a:t>w</a:t>
            </a:r>
            <a:r>
              <a:rPr lang="en-US" sz="2400" dirty="0"/>
              <a:t> </a:t>
            </a:r>
          </a:p>
          <a:p>
            <a:r>
              <a:rPr lang="en-US" sz="2400" dirty="0"/>
              <a:t>- Each m.o</a:t>
            </a:r>
            <a:r>
              <a:rPr lang="en-US" sz="2400" baseline="-25000" dirty="0"/>
              <a:t>s</a:t>
            </a:r>
            <a:r>
              <a:rPr lang="en-US" sz="2400" dirty="0"/>
              <a:t> has a maximal, optimal and minimal a</a:t>
            </a:r>
            <a:r>
              <a:rPr lang="en-US" sz="2400" baseline="-25000" dirty="0"/>
              <a:t>w</a:t>
            </a:r>
            <a:r>
              <a:rPr lang="en-US" sz="2400" dirty="0"/>
              <a:t> for growth.</a:t>
            </a:r>
          </a:p>
          <a:p>
            <a:r>
              <a:rPr lang="en-US" sz="2400" dirty="0"/>
              <a:t>- Bacteria require more moisture than yeasts and yeasts which require water more than Molds There for: </a:t>
            </a:r>
          </a:p>
          <a:p>
            <a:r>
              <a:rPr lang="en-US" sz="2400" dirty="0"/>
              <a:t>	* Bacteria and yeasts are Hydrophilic m.o</a:t>
            </a:r>
            <a:r>
              <a:rPr lang="en-US" sz="2400" baseline="-25000" dirty="0"/>
              <a:t>s</a:t>
            </a:r>
            <a:r>
              <a:rPr lang="en-US" sz="2400" dirty="0"/>
              <a:t> = water loving. </a:t>
            </a:r>
          </a:p>
          <a:p>
            <a:r>
              <a:rPr lang="en-US" sz="2400" dirty="0"/>
              <a:t>	* Molds are </a:t>
            </a:r>
            <a:r>
              <a:rPr lang="en-US" sz="2400" dirty="0" err="1"/>
              <a:t>xerophilic</a:t>
            </a:r>
            <a:r>
              <a:rPr lang="en-US" sz="2400" dirty="0"/>
              <a:t> = Dry loving as they need or can grow in low moisture content. </a:t>
            </a:r>
          </a:p>
          <a:p>
            <a:endParaRPr lang="en-US" sz="2400" dirty="0"/>
          </a:p>
        </p:txBody>
      </p:sp>
    </p:spTree>
    <p:extLst>
      <p:ext uri="{BB962C8B-B14F-4D97-AF65-F5344CB8AC3E}">
        <p14:creationId xmlns:p14="http://schemas.microsoft.com/office/powerpoint/2010/main" val="606482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781" y="311697"/>
            <a:ext cx="10515600" cy="5448631"/>
          </a:xfrm>
        </p:spPr>
        <p:txBody>
          <a:bodyPr>
            <a:noAutofit/>
          </a:bodyPr>
          <a:lstStyle/>
          <a:p>
            <a:r>
              <a:rPr lang="en-US" sz="2400" b="1" dirty="0"/>
              <a:t>* </a:t>
            </a:r>
            <a:r>
              <a:rPr lang="en-US" sz="2400" b="1" dirty="0" err="1"/>
              <a:t>Halophilic</a:t>
            </a:r>
            <a:r>
              <a:rPr lang="en-US" sz="2400" b="1" dirty="0"/>
              <a:t> bacteria</a:t>
            </a:r>
            <a:r>
              <a:rPr lang="en-US" sz="2400" dirty="0"/>
              <a:t>: (salt loving), bacteria can grow at a</a:t>
            </a:r>
            <a:r>
              <a:rPr lang="en-US" sz="2400" baseline="-25000" dirty="0"/>
              <a:t>w</a:t>
            </a:r>
            <a:r>
              <a:rPr lang="en-US" sz="2400" dirty="0"/>
              <a:t> 0.77 (require minimal cone of dissolved of </a:t>
            </a:r>
            <a:r>
              <a:rPr lang="en-US" sz="2400" dirty="0" err="1"/>
              <a:t>Nacl</a:t>
            </a:r>
            <a:r>
              <a:rPr lang="en-US" sz="2400" dirty="0"/>
              <a:t> for growth and their types are</a:t>
            </a:r>
            <a:r>
              <a:rPr lang="en-US" sz="2400" dirty="0" smtClean="0"/>
              <a:t>:</a:t>
            </a:r>
          </a:p>
          <a:p>
            <a:pPr marL="0" indent="0">
              <a:buNone/>
            </a:pPr>
            <a:endParaRPr lang="en-US" sz="2400" dirty="0"/>
          </a:p>
          <a:p>
            <a:r>
              <a:rPr lang="en-US" sz="2400" dirty="0"/>
              <a:t>1- Slight halophiles tolerate salt up 5% </a:t>
            </a:r>
          </a:p>
          <a:p>
            <a:r>
              <a:rPr lang="en-US" sz="2400" dirty="0"/>
              <a:t>2- Moderate </a:t>
            </a:r>
            <a:r>
              <a:rPr lang="en-US" sz="2400" dirty="0" err="1"/>
              <a:t>halophies</a:t>
            </a:r>
            <a:r>
              <a:rPr lang="en-US" sz="2400" dirty="0"/>
              <a:t> tolerate salt up 20%</a:t>
            </a:r>
          </a:p>
          <a:p>
            <a:r>
              <a:rPr lang="en-US" sz="2400" dirty="0"/>
              <a:t>3- Extreme halophiles tolerate salt up 30%</a:t>
            </a:r>
          </a:p>
          <a:p>
            <a:r>
              <a:rPr lang="en-US" sz="2400" dirty="0"/>
              <a:t>4- </a:t>
            </a:r>
            <a:r>
              <a:rPr lang="en-US" sz="2400" dirty="0" err="1"/>
              <a:t>Haloduric</a:t>
            </a:r>
            <a:r>
              <a:rPr lang="en-US" sz="2400" dirty="0"/>
              <a:t> bacteria they are </a:t>
            </a:r>
            <a:r>
              <a:rPr lang="en-US" sz="2400" dirty="0" err="1"/>
              <a:t>merellay</a:t>
            </a:r>
            <a:r>
              <a:rPr lang="en-US" sz="2400" dirty="0"/>
              <a:t> tolerant to salt</a:t>
            </a:r>
            <a:r>
              <a:rPr lang="en-US" sz="2400" dirty="0" smtClean="0"/>
              <a:t>.</a:t>
            </a:r>
          </a:p>
          <a:p>
            <a:pPr marL="0" indent="0">
              <a:buNone/>
            </a:pPr>
            <a:endParaRPr lang="en-US" sz="2400" dirty="0"/>
          </a:p>
          <a:p>
            <a:r>
              <a:rPr lang="en-US" sz="2400" b="1" dirty="0"/>
              <a:t>Salt – tolerant</a:t>
            </a:r>
            <a:r>
              <a:rPr lang="en-US" sz="2400" dirty="0"/>
              <a:t> they can grow with or without salt. </a:t>
            </a:r>
          </a:p>
          <a:p>
            <a:r>
              <a:rPr lang="en-US" sz="2400" dirty="0" err="1"/>
              <a:t>Halophilic</a:t>
            </a:r>
            <a:r>
              <a:rPr lang="en-US" sz="2400" dirty="0"/>
              <a:t> and </a:t>
            </a:r>
            <a:r>
              <a:rPr lang="en-US" sz="2400" dirty="0" err="1"/>
              <a:t>haloterant</a:t>
            </a:r>
            <a:r>
              <a:rPr lang="en-US" sz="2400" dirty="0"/>
              <a:t> bacteria may be important in highly salted foods and in salt brines. </a:t>
            </a:r>
          </a:p>
          <a:p>
            <a:r>
              <a:rPr lang="en-US" sz="2400" b="1" dirty="0"/>
              <a:t>Genera:</a:t>
            </a:r>
            <a:r>
              <a:rPr lang="en-US" sz="2400" dirty="0"/>
              <a:t> </a:t>
            </a:r>
            <a:r>
              <a:rPr lang="en-US" sz="2400" dirty="0" err="1"/>
              <a:t>Halobactevium</a:t>
            </a:r>
            <a:r>
              <a:rPr lang="en-US" sz="2400" dirty="0"/>
              <a:t> – </a:t>
            </a:r>
            <a:r>
              <a:rPr lang="en-US" sz="2400" dirty="0" err="1"/>
              <a:t>Sarcina</a:t>
            </a:r>
            <a:r>
              <a:rPr lang="en-US" sz="2400" dirty="0"/>
              <a:t> – Vibrio – Micrococcus – Pseudomonas – </a:t>
            </a:r>
            <a:r>
              <a:rPr lang="en-US" sz="2400" dirty="0" err="1"/>
              <a:t>Pediococcus</a:t>
            </a:r>
            <a:r>
              <a:rPr lang="en-US" sz="2400" dirty="0"/>
              <a:t> – </a:t>
            </a:r>
            <a:r>
              <a:rPr lang="en-US" sz="2400" dirty="0" err="1"/>
              <a:t>Alcahgenes</a:t>
            </a:r>
            <a:r>
              <a:rPr lang="en-US" sz="2400" dirty="0"/>
              <a:t>. </a:t>
            </a:r>
          </a:p>
          <a:p>
            <a:endParaRPr lang="en-US" sz="2400" dirty="0"/>
          </a:p>
        </p:txBody>
      </p:sp>
    </p:spTree>
    <p:extLst>
      <p:ext uri="{BB962C8B-B14F-4D97-AF65-F5344CB8AC3E}">
        <p14:creationId xmlns:p14="http://schemas.microsoft.com/office/powerpoint/2010/main" val="30708006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188" y="324371"/>
            <a:ext cx="10515600" cy="6131020"/>
          </a:xfrm>
        </p:spPr>
        <p:txBody>
          <a:bodyPr>
            <a:normAutofit fontScale="92500" lnSpcReduction="10000"/>
          </a:bodyPr>
          <a:lstStyle/>
          <a:p>
            <a:r>
              <a:rPr lang="en-US" b="1" dirty="0"/>
              <a:t>* </a:t>
            </a:r>
            <a:r>
              <a:rPr lang="en-US" b="1" dirty="0" err="1"/>
              <a:t>Xerophilic</a:t>
            </a:r>
            <a:r>
              <a:rPr lang="en-US" b="1" dirty="0"/>
              <a:t> = Dry loving</a:t>
            </a:r>
            <a:r>
              <a:rPr lang="en-US" dirty="0"/>
              <a:t> those growing rapidly under relatively dry conditions or capable of growth at a</a:t>
            </a:r>
            <a:r>
              <a:rPr lang="en-US" baseline="-25000" dirty="0"/>
              <a:t>w</a:t>
            </a:r>
            <a:r>
              <a:rPr lang="en-US" dirty="0"/>
              <a:t> below 0.85 (yeast, molds) can grow at a</a:t>
            </a:r>
            <a:r>
              <a:rPr lang="en-US" baseline="-25000" dirty="0"/>
              <a:t>w</a:t>
            </a:r>
            <a:r>
              <a:rPr lang="en-US" dirty="0"/>
              <a:t> 065. </a:t>
            </a:r>
          </a:p>
          <a:p>
            <a:r>
              <a:rPr lang="en-US" b="1" dirty="0"/>
              <a:t>* </a:t>
            </a:r>
            <a:r>
              <a:rPr lang="en-US" b="1" dirty="0" err="1"/>
              <a:t>Osmophilic</a:t>
            </a:r>
            <a:r>
              <a:rPr lang="en-US" dirty="0"/>
              <a:t> = sugar loving yeast grow best in high cone. of sugar and it can grow at a</a:t>
            </a:r>
            <a:r>
              <a:rPr lang="en-US" baseline="-25000" dirty="0"/>
              <a:t>w</a:t>
            </a:r>
            <a:r>
              <a:rPr lang="en-US" dirty="0"/>
              <a:t> 0.60, but most bacteria called </a:t>
            </a:r>
            <a:r>
              <a:rPr lang="en-US" dirty="0" err="1"/>
              <a:t>osmophiles</a:t>
            </a:r>
            <a:r>
              <a:rPr lang="en-US" dirty="0"/>
              <a:t> are merely sugar tolerant e.g., </a:t>
            </a:r>
            <a:r>
              <a:rPr lang="en-US" dirty="0" err="1"/>
              <a:t>spp</a:t>
            </a:r>
            <a:r>
              <a:rPr lang="en-US" dirty="0"/>
              <a:t> of </a:t>
            </a:r>
            <a:r>
              <a:rPr lang="en-US" dirty="0" err="1"/>
              <a:t>leuconostoc</a:t>
            </a:r>
            <a:r>
              <a:rPr lang="en-US" dirty="0"/>
              <a:t>. </a:t>
            </a:r>
          </a:p>
          <a:p>
            <a:r>
              <a:rPr lang="en-US" b="1" dirty="0"/>
              <a:t>N.B</a:t>
            </a:r>
            <a:r>
              <a:rPr lang="en-US" dirty="0"/>
              <a:t>: Most spoilage bacteria do not grow below a</a:t>
            </a:r>
            <a:r>
              <a:rPr lang="en-US" baseline="-25000" dirty="0"/>
              <a:t>w</a:t>
            </a:r>
            <a:r>
              <a:rPr lang="en-US" dirty="0"/>
              <a:t> 0.91</a:t>
            </a:r>
          </a:p>
          <a:p>
            <a:pPr marL="0" indent="0">
              <a:buNone/>
            </a:pPr>
            <a:r>
              <a:rPr lang="en-US" dirty="0"/>
              <a:t>	Most spoilage yeast do not grow below a</a:t>
            </a:r>
            <a:r>
              <a:rPr lang="en-US" baseline="-25000" dirty="0"/>
              <a:t>w</a:t>
            </a:r>
            <a:r>
              <a:rPr lang="en-US" dirty="0"/>
              <a:t> 0.88</a:t>
            </a:r>
          </a:p>
          <a:p>
            <a:pPr marL="0" indent="0">
              <a:buNone/>
            </a:pPr>
            <a:r>
              <a:rPr lang="en-US" dirty="0"/>
              <a:t>	Most spoilage mold do not grow below a</a:t>
            </a:r>
            <a:r>
              <a:rPr lang="en-US" baseline="-25000" dirty="0"/>
              <a:t>w</a:t>
            </a:r>
            <a:r>
              <a:rPr lang="en-US" dirty="0"/>
              <a:t> 0.80</a:t>
            </a:r>
          </a:p>
          <a:p>
            <a:pPr marL="0" indent="0">
              <a:buNone/>
            </a:pPr>
            <a:r>
              <a:rPr lang="en-US" dirty="0"/>
              <a:t>	(S. </a:t>
            </a:r>
            <a:r>
              <a:rPr lang="en-US" dirty="0" err="1"/>
              <a:t>aureus</a:t>
            </a:r>
            <a:r>
              <a:rPr lang="en-US" dirty="0"/>
              <a:t> can grow as low as 0.86 a</a:t>
            </a:r>
            <a:r>
              <a:rPr lang="en-US" baseline="-25000" dirty="0"/>
              <a:t>w</a:t>
            </a:r>
            <a:r>
              <a:rPr lang="en-US" dirty="0"/>
              <a:t>) </a:t>
            </a:r>
          </a:p>
          <a:p>
            <a:r>
              <a:rPr lang="en-US" b="1" dirty="0"/>
              <a:t>While:</a:t>
            </a:r>
            <a:r>
              <a:rPr lang="en-US" dirty="0"/>
              <a:t> - </a:t>
            </a:r>
            <a:r>
              <a:rPr lang="en-US" dirty="0" err="1"/>
              <a:t>Halophilic</a:t>
            </a:r>
            <a:r>
              <a:rPr lang="en-US" dirty="0"/>
              <a:t> bacteria can grow at a</a:t>
            </a:r>
            <a:r>
              <a:rPr lang="en-US" baseline="-25000" dirty="0"/>
              <a:t>w</a:t>
            </a:r>
            <a:r>
              <a:rPr lang="en-US" dirty="0"/>
              <a:t> 0.77</a:t>
            </a:r>
          </a:p>
          <a:p>
            <a:pPr marL="0" indent="0">
              <a:buNone/>
            </a:pPr>
            <a:r>
              <a:rPr lang="en-US" dirty="0"/>
              <a:t>		- </a:t>
            </a:r>
            <a:r>
              <a:rPr lang="en-US" dirty="0" err="1"/>
              <a:t>Xerophilic</a:t>
            </a:r>
            <a:r>
              <a:rPr lang="en-US" dirty="0"/>
              <a:t> fungi can grow at a</a:t>
            </a:r>
            <a:r>
              <a:rPr lang="en-US" baseline="-25000" dirty="0"/>
              <a:t>w</a:t>
            </a:r>
            <a:r>
              <a:rPr lang="en-US" dirty="0"/>
              <a:t> 0.65</a:t>
            </a:r>
          </a:p>
          <a:p>
            <a:pPr marL="0" indent="0">
              <a:buNone/>
            </a:pPr>
            <a:r>
              <a:rPr lang="en-US" dirty="0"/>
              <a:t>		- </a:t>
            </a:r>
            <a:r>
              <a:rPr lang="en-US" dirty="0" err="1"/>
              <a:t>Osmophilic</a:t>
            </a:r>
            <a:r>
              <a:rPr lang="en-US" dirty="0"/>
              <a:t> yeasts can grow at a</a:t>
            </a:r>
            <a:r>
              <a:rPr lang="en-US" baseline="-25000" dirty="0"/>
              <a:t>w</a:t>
            </a:r>
            <a:r>
              <a:rPr lang="en-US" dirty="0"/>
              <a:t> 0.60</a:t>
            </a:r>
          </a:p>
          <a:p>
            <a:pPr marL="0" indent="0">
              <a:buNone/>
            </a:pPr>
            <a:r>
              <a:rPr lang="en-US" dirty="0"/>
              <a:t>* Gram – </a:t>
            </a:r>
            <a:r>
              <a:rPr lang="en-US" dirty="0" err="1"/>
              <a:t>ve</a:t>
            </a:r>
            <a:r>
              <a:rPr lang="en-US" dirty="0"/>
              <a:t> bacteria having higher requirement water than Gram +</a:t>
            </a:r>
            <a:r>
              <a:rPr lang="en-US" dirty="0" err="1"/>
              <a:t>ve</a:t>
            </a:r>
            <a:endParaRPr lang="en-US" dirty="0"/>
          </a:p>
          <a:p>
            <a:r>
              <a:rPr lang="en-US" dirty="0"/>
              <a:t>Growth of aerobes takes place at a lower a</a:t>
            </a:r>
            <a:r>
              <a:rPr lang="en-US" baseline="-25000" dirty="0"/>
              <a:t>w</a:t>
            </a:r>
            <a:r>
              <a:rPr lang="en-US" dirty="0"/>
              <a:t> in the presence of air than in its absence, and the reverse is true of anaerobes.</a:t>
            </a:r>
          </a:p>
          <a:p>
            <a:r>
              <a:rPr lang="en-US" dirty="0"/>
              <a:t>Most organisms are most tolerant of low a</a:t>
            </a:r>
            <a:r>
              <a:rPr lang="en-US" baseline="-25000" dirty="0"/>
              <a:t>w </a:t>
            </a:r>
            <a:r>
              <a:rPr lang="en-US" dirty="0"/>
              <a:t>at pH</a:t>
            </a:r>
            <a:r>
              <a:rPr lang="en-US" baseline="-25000" dirty="0"/>
              <a:t> </a:t>
            </a:r>
            <a:r>
              <a:rPr lang="en-US" dirty="0"/>
              <a:t>values near neutrality than in acid or alkaline media.</a:t>
            </a:r>
          </a:p>
          <a:p>
            <a:r>
              <a:rPr lang="en-US" dirty="0"/>
              <a:t>Most organisms have the greatest tolerance to low a</a:t>
            </a:r>
            <a:r>
              <a:rPr lang="en-US" baseline="-25000" dirty="0"/>
              <a:t>w</a:t>
            </a:r>
            <a:r>
              <a:rPr lang="en-US" dirty="0"/>
              <a:t> at about optimal temperature. </a:t>
            </a:r>
          </a:p>
          <a:p>
            <a:endParaRPr lang="en-US" dirty="0"/>
          </a:p>
        </p:txBody>
      </p:sp>
    </p:spTree>
    <p:extLst>
      <p:ext uri="{BB962C8B-B14F-4D97-AF65-F5344CB8AC3E}">
        <p14:creationId xmlns:p14="http://schemas.microsoft.com/office/powerpoint/2010/main" val="250080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609" y="801855"/>
            <a:ext cx="10515600" cy="740344"/>
          </a:xfrm>
        </p:spPr>
        <p:txBody>
          <a:bodyPr>
            <a:normAutofit fontScale="90000"/>
          </a:bodyPr>
          <a:lstStyle/>
          <a:p>
            <a:r>
              <a:rPr lang="en-US" b="1" dirty="0"/>
              <a:t> </a:t>
            </a:r>
            <a:r>
              <a:rPr lang="en-US" b="1" dirty="0" smtClean="0"/>
              <a:t>The Growth </a:t>
            </a:r>
            <a:r>
              <a:rPr lang="en-US" b="1" dirty="0"/>
              <a:t>Curve of Bacteria</a:t>
            </a:r>
            <a:r>
              <a:rPr lang="en-US" dirty="0"/>
              <a:t/>
            </a:r>
            <a:br>
              <a:rPr lang="en-US" dirty="0"/>
            </a:br>
            <a:endParaRPr lang="en-US" dirty="0"/>
          </a:p>
        </p:txBody>
      </p:sp>
      <p:sp>
        <p:nvSpPr>
          <p:cNvPr id="40" name="Rectangle 82"/>
          <p:cNvSpPr>
            <a:spLocks noChangeArrowheads="1"/>
          </p:cNvSpPr>
          <p:nvPr/>
        </p:nvSpPr>
        <p:spPr bwMode="auto">
          <a:xfrm>
            <a:off x="3493827" y="141936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41" name="Group 48"/>
          <p:cNvGrpSpPr>
            <a:grpSpLocks/>
          </p:cNvGrpSpPr>
          <p:nvPr/>
        </p:nvGrpSpPr>
        <p:grpSpPr bwMode="auto">
          <a:xfrm>
            <a:off x="2465290" y="2159711"/>
            <a:ext cx="7888532" cy="3636178"/>
            <a:chOff x="180" y="9000"/>
            <a:chExt cx="9321" cy="5220"/>
          </a:xfrm>
        </p:grpSpPr>
        <p:sp>
          <p:nvSpPr>
            <p:cNvPr id="42" name="Line 81"/>
            <p:cNvSpPr>
              <a:spLocks noChangeShapeType="1"/>
            </p:cNvSpPr>
            <p:nvPr/>
          </p:nvSpPr>
          <p:spPr bwMode="auto">
            <a:xfrm>
              <a:off x="2880" y="9360"/>
              <a:ext cx="0" cy="39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80"/>
            <p:cNvSpPr>
              <a:spLocks noChangeShapeType="1"/>
            </p:cNvSpPr>
            <p:nvPr/>
          </p:nvSpPr>
          <p:spPr bwMode="auto">
            <a:xfrm>
              <a:off x="2880" y="13320"/>
              <a:ext cx="52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79"/>
            <p:cNvSpPr>
              <a:spLocks noChangeShapeType="1"/>
            </p:cNvSpPr>
            <p:nvPr/>
          </p:nvSpPr>
          <p:spPr bwMode="auto">
            <a:xfrm flipV="1">
              <a:off x="3240" y="10440"/>
              <a:ext cx="1620" cy="25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78"/>
            <p:cNvSpPr>
              <a:spLocks noChangeShapeType="1"/>
            </p:cNvSpPr>
            <p:nvPr/>
          </p:nvSpPr>
          <p:spPr bwMode="auto">
            <a:xfrm>
              <a:off x="4860" y="10440"/>
              <a:ext cx="16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77"/>
            <p:cNvSpPr>
              <a:spLocks noChangeShapeType="1"/>
            </p:cNvSpPr>
            <p:nvPr/>
          </p:nvSpPr>
          <p:spPr bwMode="auto">
            <a:xfrm>
              <a:off x="6480" y="10440"/>
              <a:ext cx="1080" cy="27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76"/>
            <p:cNvSpPr>
              <a:spLocks noChangeShapeType="1"/>
            </p:cNvSpPr>
            <p:nvPr/>
          </p:nvSpPr>
          <p:spPr bwMode="auto">
            <a:xfrm flipV="1">
              <a:off x="2464" y="9500"/>
              <a:ext cx="0" cy="1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75"/>
            <p:cNvSpPr>
              <a:spLocks noChangeShapeType="1"/>
            </p:cNvSpPr>
            <p:nvPr/>
          </p:nvSpPr>
          <p:spPr bwMode="auto">
            <a:xfrm flipV="1">
              <a:off x="5580" y="9720"/>
              <a:ext cx="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74"/>
            <p:cNvSpPr>
              <a:spLocks noChangeShapeType="1"/>
            </p:cNvSpPr>
            <p:nvPr/>
          </p:nvSpPr>
          <p:spPr bwMode="auto">
            <a:xfrm>
              <a:off x="7200" y="11340"/>
              <a:ext cx="5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73"/>
            <p:cNvSpPr>
              <a:spLocks noChangeShapeType="1"/>
            </p:cNvSpPr>
            <p:nvPr/>
          </p:nvSpPr>
          <p:spPr bwMode="auto">
            <a:xfrm>
              <a:off x="4187" y="11624"/>
              <a:ext cx="36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72"/>
            <p:cNvSpPr>
              <a:spLocks noChangeShapeType="1"/>
            </p:cNvSpPr>
            <p:nvPr/>
          </p:nvSpPr>
          <p:spPr bwMode="auto">
            <a:xfrm>
              <a:off x="4500" y="13680"/>
              <a:ext cx="18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Text Box 71"/>
            <p:cNvSpPr txBox="1">
              <a:spLocks noChangeArrowheads="1"/>
            </p:cNvSpPr>
            <p:nvPr/>
          </p:nvSpPr>
          <p:spPr bwMode="auto">
            <a:xfrm>
              <a:off x="4140" y="9000"/>
              <a:ext cx="25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Stationary phase</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3" name="Text Box 70"/>
            <p:cNvSpPr txBox="1">
              <a:spLocks noChangeArrowheads="1"/>
            </p:cNvSpPr>
            <p:nvPr/>
          </p:nvSpPr>
          <p:spPr bwMode="auto">
            <a:xfrm>
              <a:off x="7521" y="11084"/>
              <a:ext cx="19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Decline phase</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4" name="Text Box 69"/>
            <p:cNvSpPr txBox="1">
              <a:spLocks noChangeArrowheads="1"/>
            </p:cNvSpPr>
            <p:nvPr/>
          </p:nvSpPr>
          <p:spPr bwMode="auto">
            <a:xfrm>
              <a:off x="4860" y="1368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Time</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5" name="Text Box 68"/>
            <p:cNvSpPr txBox="1">
              <a:spLocks noChangeArrowheads="1"/>
            </p:cNvSpPr>
            <p:nvPr/>
          </p:nvSpPr>
          <p:spPr bwMode="auto">
            <a:xfrm>
              <a:off x="180" y="11520"/>
              <a:ext cx="2445" cy="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Log  of cell number</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6" name="Text Box 67"/>
            <p:cNvSpPr txBox="1">
              <a:spLocks noChangeArrowheads="1"/>
            </p:cNvSpPr>
            <p:nvPr/>
          </p:nvSpPr>
          <p:spPr bwMode="auto">
            <a:xfrm>
              <a:off x="4509" y="11662"/>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Log phase</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7" name="Text Box 66"/>
            <p:cNvSpPr txBox="1">
              <a:spLocks noChangeArrowheads="1"/>
            </p:cNvSpPr>
            <p:nvPr/>
          </p:nvSpPr>
          <p:spPr bwMode="auto">
            <a:xfrm>
              <a:off x="2880" y="11700"/>
              <a:ext cx="1098"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Lag phase</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8" name="Line 65"/>
            <p:cNvSpPr>
              <a:spLocks noChangeShapeType="1"/>
            </p:cNvSpPr>
            <p:nvPr/>
          </p:nvSpPr>
          <p:spPr bwMode="auto">
            <a:xfrm>
              <a:off x="738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64"/>
            <p:cNvSpPr>
              <a:spLocks noChangeShapeType="1"/>
            </p:cNvSpPr>
            <p:nvPr/>
          </p:nvSpPr>
          <p:spPr bwMode="auto">
            <a:xfrm>
              <a:off x="684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Line 63"/>
            <p:cNvSpPr>
              <a:spLocks noChangeShapeType="1"/>
            </p:cNvSpPr>
            <p:nvPr/>
          </p:nvSpPr>
          <p:spPr bwMode="auto">
            <a:xfrm>
              <a:off x="612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Line 62"/>
            <p:cNvSpPr>
              <a:spLocks noChangeShapeType="1"/>
            </p:cNvSpPr>
            <p:nvPr/>
          </p:nvSpPr>
          <p:spPr bwMode="auto">
            <a:xfrm>
              <a:off x="558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61"/>
            <p:cNvSpPr>
              <a:spLocks noChangeShapeType="1"/>
            </p:cNvSpPr>
            <p:nvPr/>
          </p:nvSpPr>
          <p:spPr bwMode="auto">
            <a:xfrm>
              <a:off x="504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60"/>
            <p:cNvSpPr>
              <a:spLocks noChangeShapeType="1"/>
            </p:cNvSpPr>
            <p:nvPr/>
          </p:nvSpPr>
          <p:spPr bwMode="auto">
            <a:xfrm>
              <a:off x="468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Text Box 59"/>
            <p:cNvSpPr txBox="1">
              <a:spLocks noChangeArrowheads="1"/>
            </p:cNvSpPr>
            <p:nvPr/>
          </p:nvSpPr>
          <p:spPr bwMode="auto">
            <a:xfrm>
              <a:off x="3780" y="10080"/>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3</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65" name="Text Box 58"/>
            <p:cNvSpPr txBox="1">
              <a:spLocks noChangeArrowheads="1"/>
            </p:cNvSpPr>
            <p:nvPr/>
          </p:nvSpPr>
          <p:spPr bwMode="auto">
            <a:xfrm>
              <a:off x="6840" y="10080"/>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4</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66" name="Text Box 57"/>
            <p:cNvSpPr txBox="1">
              <a:spLocks noChangeArrowheads="1"/>
            </p:cNvSpPr>
            <p:nvPr/>
          </p:nvSpPr>
          <p:spPr bwMode="auto">
            <a:xfrm>
              <a:off x="7740" y="12600"/>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5</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67" name="Text Box 56"/>
            <p:cNvSpPr txBox="1">
              <a:spLocks noChangeArrowheads="1"/>
            </p:cNvSpPr>
            <p:nvPr/>
          </p:nvSpPr>
          <p:spPr bwMode="auto">
            <a:xfrm>
              <a:off x="3006" y="12672"/>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2</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68" name="Line 55"/>
            <p:cNvSpPr>
              <a:spLocks noChangeShapeType="1"/>
            </p:cNvSpPr>
            <p:nvPr/>
          </p:nvSpPr>
          <p:spPr bwMode="auto">
            <a:xfrm flipH="1">
              <a:off x="2880" y="12960"/>
              <a:ext cx="3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Text Box 54"/>
            <p:cNvSpPr txBox="1">
              <a:spLocks noChangeArrowheads="1"/>
            </p:cNvSpPr>
            <p:nvPr/>
          </p:nvSpPr>
          <p:spPr bwMode="auto">
            <a:xfrm>
              <a:off x="2756" y="12668"/>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1</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70" name="Line 53"/>
            <p:cNvSpPr>
              <a:spLocks noChangeShapeType="1"/>
            </p:cNvSpPr>
            <p:nvPr/>
          </p:nvSpPr>
          <p:spPr bwMode="auto">
            <a:xfrm>
              <a:off x="432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Line 52"/>
            <p:cNvSpPr>
              <a:spLocks noChangeShapeType="1"/>
            </p:cNvSpPr>
            <p:nvPr/>
          </p:nvSpPr>
          <p:spPr bwMode="auto">
            <a:xfrm>
              <a:off x="396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Line 51"/>
            <p:cNvSpPr>
              <a:spLocks noChangeShapeType="1"/>
            </p:cNvSpPr>
            <p:nvPr/>
          </p:nvSpPr>
          <p:spPr bwMode="auto">
            <a:xfrm>
              <a:off x="360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Line 50"/>
            <p:cNvSpPr>
              <a:spLocks noChangeShapeType="1"/>
            </p:cNvSpPr>
            <p:nvPr/>
          </p:nvSpPr>
          <p:spPr bwMode="auto">
            <a:xfrm>
              <a:off x="324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Line 49"/>
            <p:cNvSpPr>
              <a:spLocks noChangeShapeType="1"/>
            </p:cNvSpPr>
            <p:nvPr/>
          </p:nvSpPr>
          <p:spPr bwMode="auto">
            <a:xfrm>
              <a:off x="2880" y="133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741091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Water is made unavailable in various ways: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dirty="0"/>
              <a:t>Solutes and ions tie up water in solution such as sugars and salts is in effect a drying of the material.</a:t>
            </a:r>
          </a:p>
          <a:p>
            <a:pPr marL="0" indent="0">
              <a:buNone/>
            </a:pPr>
            <a:r>
              <a:rPr lang="en-US" dirty="0"/>
              <a:t>* Hydrophilic colloids (gels) make water unavailable 3 to 4% agar in media prevent bacterial growth by leaving to little available moisture. </a:t>
            </a:r>
          </a:p>
          <a:p>
            <a:pPr marL="0" indent="0">
              <a:buNone/>
            </a:pPr>
            <a:r>
              <a:rPr lang="en-US" dirty="0"/>
              <a:t>* Water of crystallized or hydration is usually unavailable to m.o</a:t>
            </a:r>
            <a:r>
              <a:rPr lang="en-US" baseline="-25000" dirty="0"/>
              <a:t>s</a:t>
            </a:r>
            <a:r>
              <a:rPr lang="en-US" dirty="0"/>
              <a:t>, </a:t>
            </a:r>
          </a:p>
          <a:p>
            <a:pPr marL="0" indent="0">
              <a:buNone/>
            </a:pPr>
            <a:r>
              <a:rPr lang="en-US" dirty="0"/>
              <a:t>* The a</a:t>
            </a:r>
            <a:r>
              <a:rPr lang="en-US" baseline="-25000" dirty="0"/>
              <a:t>w</a:t>
            </a:r>
            <a:r>
              <a:rPr lang="en-US" dirty="0"/>
              <a:t> range of 0.995 – 0.980 	is best for most bact. and spoilage is encouraged in meat. </a:t>
            </a:r>
          </a:p>
          <a:p>
            <a:pPr marL="0" indent="0">
              <a:buNone/>
            </a:pPr>
            <a:r>
              <a:rPr lang="en-US" b="1" dirty="0"/>
              <a:t>* At a</a:t>
            </a:r>
            <a:r>
              <a:rPr lang="en-US" b="1" baseline="-25000" dirty="0"/>
              <a:t>w</a:t>
            </a:r>
            <a:r>
              <a:rPr lang="en-US" b="1" dirty="0"/>
              <a:t> 0.98 – 0.93</a:t>
            </a:r>
            <a:r>
              <a:rPr lang="en-US" dirty="0"/>
              <a:t> spoilage by Gram – </a:t>
            </a:r>
            <a:r>
              <a:rPr lang="en-US" dirty="0" err="1"/>
              <a:t>ve</a:t>
            </a:r>
            <a:r>
              <a:rPr lang="en-US" dirty="0"/>
              <a:t> </a:t>
            </a:r>
            <a:r>
              <a:rPr lang="en-US" dirty="0" smtClean="0"/>
              <a:t>bact. </a:t>
            </a:r>
            <a:r>
              <a:rPr lang="en-US" dirty="0"/>
              <a:t>gives ways to spoilage by certain Gram + </a:t>
            </a:r>
            <a:r>
              <a:rPr lang="en-US" dirty="0" err="1"/>
              <a:t>ve</a:t>
            </a:r>
            <a:r>
              <a:rPr lang="en-US" dirty="0"/>
              <a:t> bact. </a:t>
            </a:r>
          </a:p>
          <a:p>
            <a:pPr marL="0" indent="0">
              <a:buNone/>
            </a:pPr>
            <a:r>
              <a:rPr lang="en-US" b="1" dirty="0"/>
              <a:t>* Below 0.93 – 0.85</a:t>
            </a:r>
            <a:r>
              <a:rPr lang="en-US" dirty="0"/>
              <a:t> micrococci, yeast, molds.</a:t>
            </a:r>
          </a:p>
          <a:p>
            <a:pPr marL="0" indent="0">
              <a:buNone/>
            </a:pPr>
            <a:r>
              <a:rPr lang="en-US" b="1" dirty="0"/>
              <a:t>* Below 0.85 – 0.60</a:t>
            </a:r>
            <a:r>
              <a:rPr lang="en-US" dirty="0"/>
              <a:t> certain fungi and yeast predominate.</a:t>
            </a:r>
          </a:p>
          <a:p>
            <a:pPr marL="0" indent="0">
              <a:buNone/>
            </a:pPr>
            <a:r>
              <a:rPr lang="en-US" b="1" dirty="0"/>
              <a:t>* Below 0.60</a:t>
            </a:r>
            <a:r>
              <a:rPr lang="en-US" dirty="0"/>
              <a:t> there is no growth. </a:t>
            </a:r>
          </a:p>
          <a:p>
            <a:endParaRPr lang="en-US" dirty="0"/>
          </a:p>
        </p:txBody>
      </p:sp>
    </p:spTree>
    <p:extLst>
      <p:ext uri="{BB962C8B-B14F-4D97-AF65-F5344CB8AC3E}">
        <p14:creationId xmlns:p14="http://schemas.microsoft.com/office/powerpoint/2010/main" val="3582048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299"/>
          </a:xfrm>
        </p:spPr>
        <p:txBody>
          <a:bodyPr/>
          <a:lstStyle/>
          <a:p>
            <a:r>
              <a:rPr lang="en-US" b="1" dirty="0" smtClean="0"/>
              <a:t>8- Growth of contamination:</a:t>
            </a:r>
            <a:endParaRPr lang="en-US" dirty="0"/>
          </a:p>
        </p:txBody>
      </p:sp>
      <p:sp>
        <p:nvSpPr>
          <p:cNvPr id="3" name="Content Placeholder 2"/>
          <p:cNvSpPr>
            <a:spLocks noGrp="1"/>
          </p:cNvSpPr>
          <p:nvPr>
            <p:ph idx="1"/>
          </p:nvPr>
        </p:nvSpPr>
        <p:spPr>
          <a:xfrm>
            <a:off x="838200" y="1378424"/>
            <a:ext cx="10515600" cy="5131558"/>
          </a:xfrm>
        </p:spPr>
        <p:txBody>
          <a:bodyPr>
            <a:normAutofit/>
          </a:bodyPr>
          <a:lstStyle/>
          <a:p>
            <a:pPr marL="0" indent="0">
              <a:buNone/>
            </a:pPr>
            <a:r>
              <a:rPr lang="en-US" b="1" dirty="0" smtClean="0"/>
              <a:t>Mainly </a:t>
            </a:r>
            <a:r>
              <a:rPr lang="en-US" b="1" dirty="0"/>
              <a:t>depended upon the following.</a:t>
            </a:r>
            <a:endParaRPr lang="en-US" dirty="0"/>
          </a:p>
          <a:p>
            <a:r>
              <a:rPr lang="en-US" b="1" dirty="0"/>
              <a:t>8-1 Associated microbial growth</a:t>
            </a:r>
            <a:endParaRPr lang="en-US" dirty="0"/>
          </a:p>
          <a:p>
            <a:pPr marL="0" indent="0">
              <a:buNone/>
            </a:pPr>
            <a:r>
              <a:rPr lang="en-US" dirty="0"/>
              <a:t>As bacteria grow faster than yeast and mould and each produce it is characteristic spoilage type.</a:t>
            </a:r>
          </a:p>
          <a:p>
            <a:pPr marL="0" indent="0">
              <a:buNone/>
            </a:pPr>
            <a:r>
              <a:rPr lang="en-US" dirty="0"/>
              <a:t>The kind and the amount of contamination with m.o</a:t>
            </a:r>
            <a:r>
              <a:rPr lang="en-US" baseline="-25000" dirty="0"/>
              <a:t>s</a:t>
            </a:r>
            <a:r>
              <a:rPr lang="en-US" dirty="0"/>
              <a:t> and the spread of these organism in the meat. </a:t>
            </a:r>
          </a:p>
          <a:p>
            <a:r>
              <a:rPr lang="en-US" b="1" dirty="0"/>
              <a:t>N.B</a:t>
            </a:r>
            <a:r>
              <a:rPr lang="en-US" dirty="0"/>
              <a:t>: Microorganisms can be broadly classified according to their effect on the food, into three </a:t>
            </a:r>
            <a:r>
              <a:rPr lang="en-US" dirty="0" smtClean="0"/>
              <a:t>major </a:t>
            </a:r>
            <a:r>
              <a:rPr lang="en-US" dirty="0"/>
              <a:t>groups:</a:t>
            </a:r>
          </a:p>
          <a:p>
            <a:pPr marL="0" indent="0">
              <a:buNone/>
            </a:pPr>
            <a:r>
              <a:rPr lang="en-US" dirty="0"/>
              <a:t>1-Those </a:t>
            </a:r>
            <a:r>
              <a:rPr lang="en-US" dirty="0" smtClean="0"/>
              <a:t>beneficial </a:t>
            </a:r>
            <a:r>
              <a:rPr lang="en-US" dirty="0"/>
              <a:t>to </a:t>
            </a:r>
            <a:r>
              <a:rPr lang="en-US" dirty="0" smtClean="0"/>
              <a:t>Haman </a:t>
            </a:r>
            <a:r>
              <a:rPr lang="en-US" dirty="0"/>
              <a:t>as bacteria induce fermentation as lacto bacilli used in fermented sausage.</a:t>
            </a:r>
          </a:p>
          <a:p>
            <a:pPr marL="0" indent="0">
              <a:buNone/>
            </a:pPr>
            <a:r>
              <a:rPr lang="en-US" dirty="0"/>
              <a:t>2- Spoilage bact. That cause spoilage or decomposition.</a:t>
            </a:r>
          </a:p>
          <a:p>
            <a:pPr marL="0" indent="0">
              <a:buNone/>
            </a:pPr>
            <a:r>
              <a:rPr lang="en-US" dirty="0"/>
              <a:t>3- Harmful or pathogenic ones that cause health hazards on human as disease or poisoning.</a:t>
            </a:r>
          </a:p>
          <a:p>
            <a:endParaRPr lang="en-US" dirty="0"/>
          </a:p>
        </p:txBody>
      </p:sp>
    </p:spTree>
    <p:extLst>
      <p:ext uri="{BB962C8B-B14F-4D97-AF65-F5344CB8AC3E}">
        <p14:creationId xmlns:p14="http://schemas.microsoft.com/office/powerpoint/2010/main" val="1566257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836" y="556383"/>
            <a:ext cx="10515600" cy="5216620"/>
          </a:xfrm>
        </p:spPr>
        <p:txBody>
          <a:bodyPr>
            <a:normAutofit/>
          </a:bodyPr>
          <a:lstStyle/>
          <a:p>
            <a:r>
              <a:rPr lang="en-US" sz="2800" b="1" dirty="0"/>
              <a:t>8-2 Environmental conditions: </a:t>
            </a:r>
            <a:endParaRPr lang="en-US" sz="2800" dirty="0"/>
          </a:p>
          <a:p>
            <a:r>
              <a:rPr lang="en-US" sz="2800" dirty="0"/>
              <a:t>* </a:t>
            </a:r>
            <a:r>
              <a:rPr lang="en-US" sz="2800" b="1" u="sng" dirty="0"/>
              <a:t>Exposed surface</a:t>
            </a:r>
            <a:r>
              <a:rPr lang="en-US" sz="2800" dirty="0"/>
              <a:t> minced meat enhance the distribution of m.o</a:t>
            </a:r>
            <a:r>
              <a:rPr lang="en-US" sz="2800" baseline="-25000" dirty="0"/>
              <a:t>s</a:t>
            </a:r>
            <a:r>
              <a:rPr lang="en-US" sz="2800" dirty="0"/>
              <a:t> and their growth and multiplication. </a:t>
            </a:r>
          </a:p>
          <a:p>
            <a:r>
              <a:rPr lang="en-US" sz="2800" dirty="0"/>
              <a:t>The amount of exposed surface of the flesh →</a:t>
            </a:r>
            <a:r>
              <a:rPr lang="en-US" sz="2800" dirty="0" err="1"/>
              <a:t>air→available→for</a:t>
            </a:r>
            <a:r>
              <a:rPr lang="en-US" sz="2800" dirty="0"/>
              <a:t> aerobic organisms.</a:t>
            </a:r>
          </a:p>
          <a:p>
            <a:r>
              <a:rPr lang="en-US" sz="2800" b="1" dirty="0"/>
              <a:t>* </a:t>
            </a:r>
            <a:r>
              <a:rPr lang="en-US" sz="2800" b="1" u="sng" dirty="0"/>
              <a:t>Meat considered as</a:t>
            </a:r>
            <a:r>
              <a:rPr lang="en-US" sz="2800" dirty="0"/>
              <a:t> enriched media for containing protein, glycogen, fat, minerals →enhance microbial growth </a:t>
            </a:r>
          </a:p>
          <a:p>
            <a:r>
              <a:rPr lang="en-US" sz="2800" dirty="0"/>
              <a:t>Fat →	may protect some surface but is subject to spoilage it self. </a:t>
            </a:r>
          </a:p>
          <a:p>
            <a:r>
              <a:rPr lang="en-US" sz="2800" b="1" dirty="0"/>
              <a:t>* Moisture Content</a:t>
            </a:r>
            <a:r>
              <a:rPr lang="en-US" sz="2800" dirty="0"/>
              <a:t> (a</a:t>
            </a:r>
            <a:r>
              <a:rPr lang="en-US" sz="2800" baseline="-25000" dirty="0"/>
              <a:t>w</a:t>
            </a:r>
            <a:r>
              <a:rPr lang="en-US" sz="2800" dirty="0"/>
              <a:t>) is one of the important factor as available water for enhancing microbial growth.</a:t>
            </a:r>
          </a:p>
          <a:p>
            <a:endParaRPr lang="en-US" sz="2800" dirty="0"/>
          </a:p>
        </p:txBody>
      </p:sp>
    </p:spTree>
    <p:extLst>
      <p:ext uri="{BB962C8B-B14F-4D97-AF65-F5344CB8AC3E}">
        <p14:creationId xmlns:p14="http://schemas.microsoft.com/office/powerpoint/2010/main" val="1975694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67890"/>
          </a:xfrm>
        </p:spPr>
        <p:txBody>
          <a:bodyPr>
            <a:normAutofit fontScale="90000"/>
          </a:bodyPr>
          <a:lstStyle/>
          <a:p>
            <a:r>
              <a:rPr lang="en-US" b="1" dirty="0" smtClean="0"/>
              <a:t>Factors that influence invasion of tissues by microorganisms.</a:t>
            </a:r>
            <a:endParaRPr lang="en-US" dirty="0"/>
          </a:p>
        </p:txBody>
      </p:sp>
      <p:sp>
        <p:nvSpPr>
          <p:cNvPr id="3" name="Content Placeholder 2"/>
          <p:cNvSpPr>
            <a:spLocks noGrp="1"/>
          </p:cNvSpPr>
          <p:nvPr>
            <p:ph idx="1"/>
          </p:nvPr>
        </p:nvSpPr>
        <p:spPr>
          <a:xfrm>
            <a:off x="838200" y="1637732"/>
            <a:ext cx="10926170" cy="5008728"/>
          </a:xfrm>
        </p:spPr>
        <p:txBody>
          <a:bodyPr>
            <a:normAutofit/>
          </a:bodyPr>
          <a:lstStyle/>
          <a:p>
            <a:pPr algn="just"/>
            <a:r>
              <a:rPr lang="en-US" dirty="0" smtClean="0"/>
              <a:t>1</a:t>
            </a:r>
            <a:r>
              <a:rPr lang="en-US" dirty="0"/>
              <a:t>) The load in the gut of the animal the greater the load the greater the invasion of tissues, for that reason starvation for 24 </a:t>
            </a:r>
            <a:r>
              <a:rPr lang="en-US" dirty="0" err="1"/>
              <a:t>hrs</a:t>
            </a:r>
            <a:r>
              <a:rPr lang="en-US" dirty="0"/>
              <a:t> before slaughter has </a:t>
            </a:r>
            <a:r>
              <a:rPr lang="en-US" dirty="0" err="1"/>
              <a:t>heen</a:t>
            </a:r>
            <a:r>
              <a:rPr lang="en-US" dirty="0"/>
              <a:t> re commended. </a:t>
            </a:r>
          </a:p>
          <a:p>
            <a:pPr algn="just"/>
            <a:r>
              <a:rPr lang="en-US" dirty="0"/>
              <a:t>2) The physiological condition of the animal immediately before slaughter.</a:t>
            </a:r>
          </a:p>
          <a:p>
            <a:pPr marL="0" indent="0" algn="just">
              <a:buNone/>
            </a:pPr>
            <a:r>
              <a:rPr lang="en-US" dirty="0"/>
              <a:t>If the animals is excited, feverish or fatigued, bacteria are more likely to enter the tissues, bleed is apt to be incomplete, thus encourage the spread of bacteria and chemical change may take place.</a:t>
            </a:r>
          </a:p>
          <a:p>
            <a:pPr marL="0" indent="0" algn="just">
              <a:buNone/>
            </a:pPr>
            <a:r>
              <a:rPr lang="en-US" dirty="0"/>
              <a:t>More readily in the tissue better bacterial growth→	higher PH because glycogen is used up in fatigue .Earlier release of Juices from meat fibers and more.</a:t>
            </a:r>
          </a:p>
          <a:p>
            <a:pPr algn="just"/>
            <a:r>
              <a:rPr lang="en-US" dirty="0"/>
              <a:t>3) Method of killing and bleeding:</a:t>
            </a:r>
          </a:p>
          <a:p>
            <a:pPr marL="0" indent="0" algn="just">
              <a:buNone/>
            </a:pPr>
            <a:r>
              <a:rPr lang="en-US" dirty="0" smtClean="0"/>
              <a:t>* </a:t>
            </a:r>
            <a:r>
              <a:rPr lang="en-US" dirty="0"/>
              <a:t>The better and more sanitary bleeding →better K.Q of meat.</a:t>
            </a:r>
          </a:p>
          <a:p>
            <a:pPr marL="0" indent="0" algn="just">
              <a:buNone/>
            </a:pPr>
            <a:r>
              <a:rPr lang="en-US" dirty="0"/>
              <a:t>* Electrically stunned animal is than from those killed with Co</a:t>
            </a:r>
            <a:r>
              <a:rPr lang="en-US" baseline="-25000" dirty="0"/>
              <a:t>2</a:t>
            </a:r>
            <a:r>
              <a:rPr lang="en-US" dirty="0"/>
              <a:t> </a:t>
            </a:r>
          </a:p>
          <a:p>
            <a:pPr algn="just"/>
            <a:r>
              <a:rPr lang="en-US" dirty="0"/>
              <a:t>4) The rate of cooling. Rapid cooling will reduce the rate of invasion of the tissues by </a:t>
            </a:r>
            <a:r>
              <a:rPr lang="en-US" dirty="0" smtClean="0"/>
              <a:t>m.o</a:t>
            </a:r>
            <a:r>
              <a:rPr lang="en-US" baseline="-25000" dirty="0" smtClean="0"/>
              <a:t>s</a:t>
            </a:r>
            <a:r>
              <a:rPr lang="en-US" dirty="0" smtClean="0"/>
              <a:t>.</a:t>
            </a:r>
            <a:endParaRPr lang="en-US" dirty="0"/>
          </a:p>
          <a:p>
            <a:endParaRPr lang="en-US" dirty="0"/>
          </a:p>
        </p:txBody>
      </p:sp>
    </p:spTree>
    <p:extLst>
      <p:ext uri="{BB962C8B-B14F-4D97-AF65-F5344CB8AC3E}">
        <p14:creationId xmlns:p14="http://schemas.microsoft.com/office/powerpoint/2010/main" val="33675495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5" y="1156885"/>
            <a:ext cx="10515600" cy="4351338"/>
          </a:xfrm>
        </p:spPr>
        <p:txBody>
          <a:bodyPr/>
          <a:lstStyle/>
          <a:p>
            <a:r>
              <a:rPr lang="en-US" sz="2800" b="1" dirty="0"/>
              <a:t>How to produce meat of good keeping quality, prophylactic measures to produce high quality meat or Method for reduction contamination.</a:t>
            </a:r>
            <a:endParaRPr lang="en-US" sz="2800" dirty="0"/>
          </a:p>
          <a:p>
            <a:r>
              <a:rPr lang="en-US" sz="2800" dirty="0"/>
              <a:t>The following items should le noticed to produce meat of high keeping quality.</a:t>
            </a:r>
          </a:p>
          <a:p>
            <a:r>
              <a:rPr lang="en-US" sz="2800" dirty="0"/>
              <a:t>1) prevent m.o</a:t>
            </a:r>
            <a:r>
              <a:rPr lang="en-US" sz="2800" baseline="-25000" dirty="0"/>
              <a:t>s</a:t>
            </a:r>
            <a:r>
              <a:rPr lang="en-US" sz="2800" dirty="0"/>
              <a:t> from contaminations carcasses F.</a:t>
            </a:r>
          </a:p>
          <a:p>
            <a:r>
              <a:rPr lang="en-US" sz="2800" dirty="0"/>
              <a:t>2) remove contamination and its sources F.</a:t>
            </a:r>
          </a:p>
          <a:p>
            <a:r>
              <a:rPr lang="en-US" sz="2800" dirty="0"/>
              <a:t>3) prevent or retard bacterial growth. </a:t>
            </a:r>
          </a:p>
          <a:p>
            <a:endParaRPr lang="en-US" dirty="0"/>
          </a:p>
        </p:txBody>
      </p:sp>
    </p:spTree>
    <p:extLst>
      <p:ext uri="{BB962C8B-B14F-4D97-AF65-F5344CB8AC3E}">
        <p14:creationId xmlns:p14="http://schemas.microsoft.com/office/powerpoint/2010/main" val="31483349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Pre – slaughter precaution:</a:t>
            </a:r>
            <a:endParaRPr lang="en-US" dirty="0"/>
          </a:p>
        </p:txBody>
      </p:sp>
      <p:sp>
        <p:nvSpPr>
          <p:cNvPr id="3" name="Content Placeholder 2"/>
          <p:cNvSpPr>
            <a:spLocks noGrp="1"/>
          </p:cNvSpPr>
          <p:nvPr>
            <p:ph idx="1"/>
          </p:nvPr>
        </p:nvSpPr>
        <p:spPr>
          <a:xfrm>
            <a:off x="838200" y="1825625"/>
            <a:ext cx="10912522" cy="4766244"/>
          </a:xfrm>
        </p:spPr>
        <p:txBody>
          <a:bodyPr>
            <a:normAutofit/>
          </a:bodyPr>
          <a:lstStyle/>
          <a:p>
            <a:r>
              <a:rPr lang="en-US" dirty="0" smtClean="0"/>
              <a:t>1</a:t>
            </a:r>
            <a:r>
              <a:rPr lang="en-US" dirty="0"/>
              <a:t>. Selection of the healthy animal in farm free from (food additive, Antibiotic or food affect on odour of meat) </a:t>
            </a:r>
          </a:p>
          <a:p>
            <a:pPr marL="0" indent="0">
              <a:buNone/>
            </a:pPr>
            <a:r>
              <a:rPr lang="en-US" dirty="0"/>
              <a:t>*** transportation of animal to slaughter house →	adequate </a:t>
            </a:r>
            <a:r>
              <a:rPr lang="en-US" dirty="0" err="1"/>
              <a:t>lariage</a:t>
            </a:r>
            <a:r>
              <a:rPr lang="en-US" dirty="0"/>
              <a:t> for each animal and crowded is prevent .</a:t>
            </a:r>
          </a:p>
          <a:p>
            <a:pPr marL="0" indent="0">
              <a:buNone/>
            </a:pPr>
            <a:r>
              <a:rPr lang="en-US" dirty="0"/>
              <a:t>*** Slaughtered animals were kept in </a:t>
            </a:r>
            <a:r>
              <a:rPr lang="en-US" dirty="0" err="1"/>
              <a:t>laiarage</a:t>
            </a:r>
            <a:r>
              <a:rPr lang="en-US" dirty="0"/>
              <a:t> for at least 24hrs to rest, and tried animal for 72 </a:t>
            </a:r>
            <a:r>
              <a:rPr lang="en-US" dirty="0" err="1"/>
              <a:t>hrs</a:t>
            </a:r>
            <a:r>
              <a:rPr lang="en-US" dirty="0"/>
              <a:t> and not more →	to prevent cross </a:t>
            </a:r>
          </a:p>
          <a:p>
            <a:r>
              <a:rPr lang="en-US" dirty="0"/>
              <a:t>contamination, with normal feeding and watering.</a:t>
            </a:r>
          </a:p>
          <a:p>
            <a:pPr marL="0" indent="0">
              <a:buNone/>
            </a:pPr>
            <a:r>
              <a:rPr lang="en-US" dirty="0"/>
              <a:t>*** keeping out without feeding for 12 </a:t>
            </a:r>
            <a:r>
              <a:rPr lang="en-US" dirty="0" err="1"/>
              <a:t>hrs</a:t>
            </a:r>
            <a:r>
              <a:rPr lang="en-US" dirty="0"/>
              <a:t> (during night).</a:t>
            </a:r>
          </a:p>
          <a:p>
            <a:pPr marL="0" indent="0">
              <a:buNone/>
            </a:pPr>
            <a:r>
              <a:rPr lang="en-US" dirty="0"/>
              <a:t>*** Allowing drinking water for 3-4 </a:t>
            </a:r>
            <a:r>
              <a:rPr lang="en-US" dirty="0" err="1"/>
              <a:t>hrs</a:t>
            </a:r>
            <a:r>
              <a:rPr lang="en-US" dirty="0"/>
              <a:t> (to wash the gastro intestinal tract and to give chance to meat to free themselves from various toxin). </a:t>
            </a:r>
          </a:p>
        </p:txBody>
      </p:sp>
    </p:spTree>
    <p:extLst>
      <p:ext uri="{BB962C8B-B14F-4D97-AF65-F5344CB8AC3E}">
        <p14:creationId xmlns:p14="http://schemas.microsoft.com/office/powerpoint/2010/main" val="2296210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7" y="679213"/>
            <a:ext cx="10515600" cy="5421336"/>
          </a:xfrm>
        </p:spPr>
        <p:txBody>
          <a:bodyPr>
            <a:normAutofit lnSpcReduction="10000"/>
          </a:bodyPr>
          <a:lstStyle/>
          <a:p>
            <a:r>
              <a:rPr lang="en-US" sz="2800" dirty="0"/>
              <a:t>Before slaughtering. </a:t>
            </a:r>
          </a:p>
          <a:p>
            <a:r>
              <a:rPr lang="en-US" sz="2800" dirty="0"/>
              <a:t>2. Carefully A.M.I →</a:t>
            </a:r>
            <a:r>
              <a:rPr lang="en-US" sz="2800" dirty="0" err="1"/>
              <a:t>befor</a:t>
            </a:r>
            <a:r>
              <a:rPr lang="en-US" sz="2800" dirty="0"/>
              <a:t> slaughter. </a:t>
            </a:r>
          </a:p>
          <a:p>
            <a:pPr marL="0" indent="0">
              <a:buNone/>
            </a:pPr>
            <a:r>
              <a:rPr lang="en-US" sz="2800" dirty="0"/>
              <a:t>Any deviation of normal temp. should be recorded and corrected with suitable treatment without effect on meat itself. Before going →slaughter house. </a:t>
            </a:r>
          </a:p>
          <a:p>
            <a:pPr marL="0" indent="0">
              <a:buNone/>
            </a:pPr>
            <a:r>
              <a:rPr lang="en-US" sz="2800" dirty="0"/>
              <a:t>* forbidden to be slaughtering animals affected with fever.</a:t>
            </a:r>
          </a:p>
          <a:p>
            <a:pPr marL="0" indent="0">
              <a:buNone/>
            </a:pPr>
            <a:r>
              <a:rPr lang="en-US" sz="2800" dirty="0"/>
              <a:t>** Diseased or suspect to be diseased animal with (Anthrax, rabies, Enterotoxaemia botulism) →forbidden to be slaughter &amp; Abattoir hall →disinfected.</a:t>
            </a:r>
          </a:p>
          <a:p>
            <a:pPr marL="0" indent="0">
              <a:buNone/>
            </a:pPr>
            <a:r>
              <a:rPr lang="en-US" sz="2800" dirty="0"/>
              <a:t>*** Animal affected with infectious diseases as (T.B, Brucellosis, </a:t>
            </a:r>
            <a:r>
              <a:rPr lang="en-US" sz="2800" dirty="0" err="1"/>
              <a:t>Listeriosis</a:t>
            </a:r>
            <a:r>
              <a:rPr lang="en-US" sz="2800" dirty="0"/>
              <a:t>) Slaughtered in detention room and disinfected </a:t>
            </a:r>
          </a:p>
          <a:p>
            <a:endParaRPr lang="en-US" dirty="0"/>
          </a:p>
        </p:txBody>
      </p:sp>
    </p:spTree>
    <p:extLst>
      <p:ext uri="{BB962C8B-B14F-4D97-AF65-F5344CB8AC3E}">
        <p14:creationId xmlns:p14="http://schemas.microsoft.com/office/powerpoint/2010/main" val="3401268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4" y="447201"/>
            <a:ext cx="10515600" cy="5666996"/>
          </a:xfrm>
        </p:spPr>
        <p:txBody>
          <a:bodyPr>
            <a:noAutofit/>
          </a:bodyPr>
          <a:lstStyle/>
          <a:p>
            <a:r>
              <a:rPr lang="en-US" sz="2800" b="1" dirty="0" err="1"/>
              <a:t>Prophylatic</a:t>
            </a:r>
            <a:r>
              <a:rPr lang="en-US" sz="2800" b="1" dirty="0"/>
              <a:t> disinfection:</a:t>
            </a:r>
            <a:endParaRPr lang="en-US" sz="2800" dirty="0"/>
          </a:p>
          <a:p>
            <a:r>
              <a:rPr lang="en-US" sz="2800" dirty="0"/>
              <a:t>* remove the </a:t>
            </a:r>
            <a:r>
              <a:rPr lang="en-US" sz="2800" dirty="0" err="1"/>
              <a:t>deposite</a:t>
            </a:r>
            <a:r>
              <a:rPr lang="en-US" sz="2800" dirty="0"/>
              <a:t> and fat by warm water and put disinfect ant as: </a:t>
            </a:r>
          </a:p>
          <a:p>
            <a:r>
              <a:rPr lang="en-US" sz="2800" dirty="0"/>
              <a:t>- Caustic </a:t>
            </a:r>
            <a:r>
              <a:rPr lang="en-US" sz="2800" dirty="0" err="1"/>
              <a:t>sodia</a:t>
            </a:r>
            <a:r>
              <a:rPr lang="en-US" sz="2800" dirty="0"/>
              <a:t> 2% at 70-80c˚ </a:t>
            </a:r>
          </a:p>
          <a:p>
            <a:r>
              <a:rPr lang="en-US" sz="2800" dirty="0"/>
              <a:t>- 20% suspension of </a:t>
            </a:r>
            <a:r>
              <a:rPr lang="en-US" sz="2800" dirty="0" err="1"/>
              <a:t>formaldhyde</a:t>
            </a:r>
            <a:endParaRPr lang="en-US" sz="2800" dirty="0"/>
          </a:p>
          <a:p>
            <a:r>
              <a:rPr lang="en-US" sz="2800" dirty="0"/>
              <a:t>- chloride of lime with 2% active chlorine </a:t>
            </a:r>
          </a:p>
          <a:p>
            <a:r>
              <a:rPr lang="en-US" sz="2800" b="1" dirty="0"/>
              <a:t>Emergency </a:t>
            </a:r>
            <a:r>
              <a:rPr lang="en-US" sz="2800" b="1" dirty="0" err="1"/>
              <a:t>disinfedant</a:t>
            </a:r>
            <a:r>
              <a:rPr lang="en-US" sz="2800" b="1" dirty="0"/>
              <a:t>:</a:t>
            </a:r>
            <a:endParaRPr lang="en-US" sz="2800" dirty="0"/>
          </a:p>
          <a:p>
            <a:r>
              <a:rPr lang="en-US" sz="2800" dirty="0"/>
              <a:t>- 10% caustic soda solution</a:t>
            </a:r>
          </a:p>
          <a:p>
            <a:r>
              <a:rPr lang="en-US" sz="2800" dirty="0"/>
              <a:t>- active chlorine 5% of chloride of lime.</a:t>
            </a:r>
          </a:p>
          <a:p>
            <a:r>
              <a:rPr lang="en-US" sz="2800" dirty="0"/>
              <a:t>- 40% formaldehyde. </a:t>
            </a:r>
          </a:p>
          <a:p>
            <a:r>
              <a:rPr lang="en-US" sz="2800" b="1" dirty="0"/>
              <a:t>In case T.B </a:t>
            </a:r>
            <a:r>
              <a:rPr lang="en-US" sz="2800" dirty="0"/>
              <a:t>use 3% formaldehyde. 	Caustic soda. </a:t>
            </a:r>
          </a:p>
          <a:p>
            <a:endParaRPr lang="en-US" sz="2800" dirty="0"/>
          </a:p>
        </p:txBody>
      </p:sp>
    </p:spTree>
    <p:extLst>
      <p:ext uri="{BB962C8B-B14F-4D97-AF65-F5344CB8AC3E}">
        <p14:creationId xmlns:p14="http://schemas.microsoft.com/office/powerpoint/2010/main" val="2741427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
          <p:cNvSpPr>
            <a:spLocks noChangeShapeType="1"/>
          </p:cNvSpPr>
          <p:nvPr/>
        </p:nvSpPr>
        <p:spPr bwMode="auto">
          <a:xfrm flipH="1">
            <a:off x="1740089" y="2740595"/>
            <a:ext cx="33147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Line 2"/>
          <p:cNvSpPr>
            <a:spLocks noChangeShapeType="1"/>
          </p:cNvSpPr>
          <p:nvPr/>
        </p:nvSpPr>
        <p:spPr bwMode="auto">
          <a:xfrm flipV="1">
            <a:off x="1740089" y="2740595"/>
            <a:ext cx="0" cy="56609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3"/>
          <p:cNvSpPr>
            <a:spLocks noChangeShapeType="1"/>
          </p:cNvSpPr>
          <p:nvPr/>
        </p:nvSpPr>
        <p:spPr bwMode="auto">
          <a:xfrm>
            <a:off x="3340289" y="2740595"/>
            <a:ext cx="0" cy="56609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4"/>
          <p:cNvSpPr>
            <a:spLocks noChangeShapeType="1"/>
          </p:cNvSpPr>
          <p:nvPr/>
        </p:nvSpPr>
        <p:spPr bwMode="auto">
          <a:xfrm>
            <a:off x="1740089" y="2740595"/>
            <a:ext cx="0" cy="56609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5"/>
          <p:cNvSpPr>
            <a:spLocks noChangeShapeType="1"/>
          </p:cNvSpPr>
          <p:nvPr/>
        </p:nvSpPr>
        <p:spPr bwMode="auto">
          <a:xfrm>
            <a:off x="5054789" y="2740595"/>
            <a:ext cx="0" cy="56609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Rectangle 6"/>
          <p:cNvSpPr>
            <a:spLocks noChangeArrowheads="1"/>
          </p:cNvSpPr>
          <p:nvPr/>
        </p:nvSpPr>
        <p:spPr bwMode="auto">
          <a:xfrm>
            <a:off x="-368490" y="15660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7"/>
          <p:cNvSpPr>
            <a:spLocks noChangeArrowheads="1"/>
          </p:cNvSpPr>
          <p:nvPr/>
        </p:nvSpPr>
        <p:spPr bwMode="auto">
          <a:xfrm>
            <a:off x="435529" y="1430416"/>
            <a:ext cx="11428226" cy="417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Characterized of disinfectant:</a:t>
            </a:r>
          </a:p>
          <a:p>
            <a:pPr marL="0" marR="0" lvl="0" indent="0" algn="justLow" defTabSz="914400" rtl="0" eaLnBrk="0" fontAlgn="base" latinLnBrk="0" hangingPunct="0">
              <a:lnSpc>
                <a:spcPct val="100000"/>
              </a:lnSpc>
              <a:spcBef>
                <a:spcPct val="0"/>
              </a:spcBef>
              <a:spcAft>
                <a:spcPct val="0"/>
              </a:spcAft>
              <a:buClrTx/>
              <a:buSzTx/>
              <a:buFontTx/>
              <a:buNone/>
              <a:tabLst/>
            </a:pPr>
            <a:endParaRPr lang="en-US" sz="1400" b="1" dirty="0">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en-US" sz="1400" b="1" dirty="0">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en-US" sz="1400" b="1" dirty="0">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High effective →	Not inflammable not metal →	Not metal corrosion</a:t>
            </a:r>
          </a:p>
          <a:p>
            <a:pPr marL="0" marR="0" lvl="0" indent="0" algn="justLow"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ea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3) cleaning of animal with spray water before slaughtering to remove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dirts</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especially at winter. </a:t>
            </a:r>
            <a:endParaRPr kumimoji="0" lang="en-US"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water used for skinning and evisceration should be bact. exam. every week. </a:t>
            </a:r>
            <a:endParaRPr kumimoji="0" 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6178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765"/>
          </a:xfrm>
        </p:spPr>
        <p:txBody>
          <a:bodyPr/>
          <a:lstStyle/>
          <a:p>
            <a:r>
              <a:rPr lang="en-US" b="1" dirty="0" smtClean="0"/>
              <a:t>2] During slaughter:</a:t>
            </a:r>
            <a:endParaRPr lang="en-US" dirty="0"/>
          </a:p>
        </p:txBody>
      </p:sp>
      <p:sp>
        <p:nvSpPr>
          <p:cNvPr id="3" name="Content Placeholder 2"/>
          <p:cNvSpPr>
            <a:spLocks noGrp="1"/>
          </p:cNvSpPr>
          <p:nvPr>
            <p:ph idx="1"/>
          </p:nvPr>
        </p:nvSpPr>
        <p:spPr>
          <a:xfrm>
            <a:off x="838200" y="1378424"/>
            <a:ext cx="10515600" cy="5090615"/>
          </a:xfrm>
        </p:spPr>
        <p:txBody>
          <a:bodyPr>
            <a:normAutofit lnSpcReduction="10000"/>
          </a:bodyPr>
          <a:lstStyle/>
          <a:p>
            <a:r>
              <a:rPr lang="en-US" dirty="0" smtClean="0"/>
              <a:t>- Sterile </a:t>
            </a:r>
            <a:r>
              <a:rPr lang="en-US" dirty="0"/>
              <a:t>knife used in slaughter cattle, pig.</a:t>
            </a:r>
          </a:p>
          <a:p>
            <a:r>
              <a:rPr lang="en-US" dirty="0"/>
              <a:t>- Hiding process must done mechanically by machines, </a:t>
            </a:r>
            <a:r>
              <a:rPr lang="en-US" dirty="0" smtClean="0"/>
              <a:t>attention </a:t>
            </a:r>
            <a:r>
              <a:rPr lang="en-US" dirty="0"/>
              <a:t>taken to prevent surface contamination. </a:t>
            </a:r>
          </a:p>
          <a:p>
            <a:r>
              <a:rPr lang="en-US" dirty="0"/>
              <a:t>- Evisceration should be done directly after slaughtering to avoid </a:t>
            </a:r>
            <a:r>
              <a:rPr lang="en-US" dirty="0" smtClean="0"/>
              <a:t>substitution </a:t>
            </a:r>
            <a:r>
              <a:rPr lang="en-US" dirty="0"/>
              <a:t>of organs and contamination.</a:t>
            </a:r>
          </a:p>
          <a:p>
            <a:r>
              <a:rPr lang="en-US" dirty="0"/>
              <a:t>- </a:t>
            </a:r>
            <a:r>
              <a:rPr lang="en-US" dirty="0" smtClean="0"/>
              <a:t>Stomach &amp; intestine </a:t>
            </a:r>
            <a:r>
              <a:rPr lang="en-US" dirty="0"/>
              <a:t>→special department to remove their content.</a:t>
            </a:r>
          </a:p>
          <a:p>
            <a:r>
              <a:rPr lang="en-US" dirty="0"/>
              <a:t>- Cleaning of carcasses by running water.</a:t>
            </a:r>
          </a:p>
          <a:p>
            <a:r>
              <a:rPr lang="en-US" dirty="0"/>
              <a:t>- Inflation of carcasses →forbidden</a:t>
            </a:r>
            <a:r>
              <a:rPr lang="en-US" dirty="0" smtClean="0"/>
              <a:t>.</a:t>
            </a:r>
          </a:p>
          <a:p>
            <a:r>
              <a:rPr lang="en-US" dirty="0" smtClean="0"/>
              <a:t> </a:t>
            </a:r>
            <a:endParaRPr lang="en-US" dirty="0"/>
          </a:p>
          <a:p>
            <a:r>
              <a:rPr lang="en-US" b="1" dirty="0"/>
              <a:t>3] During examination of meat:</a:t>
            </a:r>
            <a:endParaRPr lang="en-US" dirty="0"/>
          </a:p>
          <a:p>
            <a:r>
              <a:rPr lang="en-US" dirty="0"/>
              <a:t>- Avoid contamination of healthy part by diseased one.</a:t>
            </a:r>
          </a:p>
          <a:p>
            <a:r>
              <a:rPr lang="en-US" dirty="0"/>
              <a:t>- Meat inspector have 2 knife, one for diseased and one for healthy parts. </a:t>
            </a:r>
          </a:p>
          <a:p>
            <a:r>
              <a:rPr lang="en-US" dirty="0"/>
              <a:t>- Avoid more </a:t>
            </a:r>
            <a:r>
              <a:rPr lang="en-US" dirty="0" err="1"/>
              <a:t>inscion</a:t>
            </a:r>
            <a:r>
              <a:rPr lang="en-US" dirty="0"/>
              <a:t> in carcasses. </a:t>
            </a:r>
          </a:p>
          <a:p>
            <a:endParaRPr lang="en-US" dirty="0"/>
          </a:p>
        </p:txBody>
      </p:sp>
    </p:spTree>
    <p:extLst>
      <p:ext uri="{BB962C8B-B14F-4D97-AF65-F5344CB8AC3E}">
        <p14:creationId xmlns:p14="http://schemas.microsoft.com/office/powerpoint/2010/main" val="328398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587668"/>
            <a:ext cx="10515600" cy="5714658"/>
          </a:xfrm>
        </p:spPr>
        <p:txBody>
          <a:bodyPr>
            <a:normAutofit/>
          </a:bodyPr>
          <a:lstStyle/>
          <a:p>
            <a:r>
              <a:rPr lang="en-US" sz="2400" dirty="0"/>
              <a:t>In a favorable environment growth curve of bacteria showing the four phases of growth</a:t>
            </a:r>
            <a:r>
              <a:rPr lang="en-US" sz="2400" dirty="0" smtClean="0"/>
              <a:t>.</a:t>
            </a:r>
          </a:p>
          <a:p>
            <a:endParaRPr lang="en-US" dirty="0"/>
          </a:p>
          <a:p>
            <a:r>
              <a:rPr lang="en-US" sz="2800" b="1" u="sng" dirty="0"/>
              <a:t>1- Lag phase:1-2</a:t>
            </a:r>
            <a:endParaRPr lang="en-US" sz="2800" dirty="0"/>
          </a:p>
          <a:p>
            <a:pPr marL="0" indent="0">
              <a:buNone/>
            </a:pPr>
            <a:r>
              <a:rPr lang="en-US" sz="2400" dirty="0"/>
              <a:t>- After a short period of adjustment to the new environment.</a:t>
            </a:r>
          </a:p>
          <a:p>
            <a:pPr marL="0" indent="0">
              <a:buNone/>
            </a:pPr>
            <a:r>
              <a:rPr lang="en-US" sz="2400" dirty="0"/>
              <a:t>- During this period the cells increase in size and produce new materials but active division does not take place.</a:t>
            </a:r>
          </a:p>
          <a:p>
            <a:r>
              <a:rPr lang="en-US" sz="2400" b="1" u="sng" dirty="0"/>
              <a:t>2- Logarithmic growth phase:2-3</a:t>
            </a:r>
            <a:endParaRPr lang="en-US" sz="2400" dirty="0"/>
          </a:p>
          <a:p>
            <a:pPr marL="0" indent="0">
              <a:buNone/>
            </a:pPr>
            <a:r>
              <a:rPr lang="en-US" sz="2400" dirty="0"/>
              <a:t>- Growth begins accelerates to a phase of rapid, constant, exponential growth.</a:t>
            </a:r>
          </a:p>
          <a:p>
            <a:pPr marL="0" indent="0">
              <a:buNone/>
            </a:pPr>
            <a:r>
              <a:rPr lang="en-US" sz="2400" dirty="0"/>
              <a:t>- phase each cell in the population is duplicated and the formed cells are viable and of constant size.</a:t>
            </a:r>
          </a:p>
          <a:p>
            <a:endParaRPr lang="en-US" dirty="0"/>
          </a:p>
          <a:p>
            <a:endParaRPr lang="en-US" dirty="0"/>
          </a:p>
        </p:txBody>
      </p:sp>
    </p:spTree>
    <p:extLst>
      <p:ext uri="{BB962C8B-B14F-4D97-AF65-F5344CB8AC3E}">
        <p14:creationId xmlns:p14="http://schemas.microsoft.com/office/powerpoint/2010/main" val="2298807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After slaughter process:</a:t>
            </a:r>
            <a:endParaRPr lang="en-US" dirty="0"/>
          </a:p>
        </p:txBody>
      </p:sp>
      <p:sp>
        <p:nvSpPr>
          <p:cNvPr id="3" name="Content Placeholder 2"/>
          <p:cNvSpPr>
            <a:spLocks noGrp="1"/>
          </p:cNvSpPr>
          <p:nvPr>
            <p:ph idx="1"/>
          </p:nvPr>
        </p:nvSpPr>
        <p:spPr>
          <a:xfrm>
            <a:off x="838200" y="1825624"/>
            <a:ext cx="10515600" cy="4575175"/>
          </a:xfrm>
        </p:spPr>
        <p:txBody>
          <a:bodyPr>
            <a:normAutofit fontScale="92500" lnSpcReduction="20000"/>
          </a:bodyPr>
          <a:lstStyle/>
          <a:p>
            <a:pPr marL="0" indent="0">
              <a:buNone/>
            </a:pPr>
            <a:r>
              <a:rPr lang="en-US" dirty="0" smtClean="0"/>
              <a:t>Meat </a:t>
            </a:r>
            <a:r>
              <a:rPr lang="en-US" dirty="0"/>
              <a:t>should le </a:t>
            </a:r>
            <a:r>
              <a:rPr lang="en-US" dirty="0" err="1"/>
              <a:t>immedially</a:t>
            </a:r>
            <a:r>
              <a:rPr lang="en-US" dirty="0"/>
              <a:t> chilled after to prevent bone taint. Good aeration of the carcass if no chilling room.</a:t>
            </a:r>
          </a:p>
          <a:p>
            <a:r>
              <a:rPr lang="en-US" dirty="0"/>
              <a:t>- Air </a:t>
            </a:r>
            <a:r>
              <a:rPr lang="en-US" dirty="0" smtClean="0"/>
              <a:t>contamination → Avoided </a:t>
            </a:r>
            <a:r>
              <a:rPr lang="en-US" dirty="0"/>
              <a:t>by:</a:t>
            </a:r>
          </a:p>
          <a:p>
            <a:pPr marL="0" indent="0">
              <a:buNone/>
            </a:pPr>
            <a:r>
              <a:rPr lang="en-US" dirty="0"/>
              <a:t>	* plantation of tree around abattoir.</a:t>
            </a:r>
          </a:p>
          <a:p>
            <a:pPr marL="0" indent="0">
              <a:buNone/>
            </a:pPr>
            <a:r>
              <a:rPr lang="en-US" dirty="0"/>
              <a:t>	* Air filter or ventilators with </a:t>
            </a:r>
            <a:r>
              <a:rPr lang="en-US" dirty="0" smtClean="0"/>
              <a:t>screamed </a:t>
            </a:r>
            <a:r>
              <a:rPr lang="en-US" dirty="0"/>
              <a:t>windows.</a:t>
            </a:r>
          </a:p>
          <a:p>
            <a:r>
              <a:rPr lang="en-US" dirty="0"/>
              <a:t>- Air is bacteriologically exam. Every week.</a:t>
            </a:r>
          </a:p>
          <a:p>
            <a:r>
              <a:rPr lang="en-US" dirty="0"/>
              <a:t>- Instrument, clothes, </a:t>
            </a:r>
            <a:r>
              <a:rPr lang="en-US" dirty="0" err="1"/>
              <a:t>equipments</a:t>
            </a:r>
            <a:r>
              <a:rPr lang="en-US" dirty="0"/>
              <a:t>, utensils and slaughter hall→ cleaned &amp; disinfected.</a:t>
            </a:r>
          </a:p>
          <a:p>
            <a:r>
              <a:rPr lang="en-US" dirty="0"/>
              <a:t>- Avoid the presence of rodents and flies.</a:t>
            </a:r>
          </a:p>
          <a:p>
            <a:r>
              <a:rPr lang="en-US" dirty="0"/>
              <a:t>- strict hygienic measures for transportation and handling of meat from time of slaughter till be ready to eat.</a:t>
            </a:r>
          </a:p>
          <a:p>
            <a:r>
              <a:rPr lang="en-US" dirty="0"/>
              <a:t>- Butcher's shops should be put under strict hygienic inspection and must be well constructed. </a:t>
            </a:r>
          </a:p>
          <a:p>
            <a:r>
              <a:rPr lang="en-US" dirty="0"/>
              <a:t>- Regular and periodical exam. For butcher and </a:t>
            </a:r>
            <a:r>
              <a:rPr lang="en-US" dirty="0" smtClean="0"/>
              <a:t>employees </a:t>
            </a:r>
            <a:r>
              <a:rPr lang="en-US" dirty="0"/>
              <a:t>to emphasize free from infectious disease. </a:t>
            </a:r>
          </a:p>
          <a:p>
            <a:endParaRPr lang="en-US" dirty="0"/>
          </a:p>
        </p:txBody>
      </p:sp>
    </p:spTree>
    <p:extLst>
      <p:ext uri="{BB962C8B-B14F-4D97-AF65-F5344CB8AC3E}">
        <p14:creationId xmlns:p14="http://schemas.microsoft.com/office/powerpoint/2010/main" val="2581775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426" y="2767131"/>
            <a:ext cx="10515600" cy="1325563"/>
          </a:xfrm>
        </p:spPr>
        <p:txBody>
          <a:bodyPr>
            <a:normAutofit fontScale="90000"/>
          </a:bodyPr>
          <a:lstStyle/>
          <a:p>
            <a:pPr algn="ctr"/>
            <a:r>
              <a:rPr lang="en-US" sz="8900" b="1" dirty="0"/>
              <a:t>Meat Spoilage </a:t>
            </a:r>
            <a:r>
              <a:rPr lang="en-US" dirty="0"/>
              <a:t/>
            </a:r>
            <a:br>
              <a:rPr lang="en-US" dirty="0"/>
            </a:br>
            <a:endParaRPr lang="en-US" dirty="0"/>
          </a:p>
        </p:txBody>
      </p:sp>
    </p:spTree>
    <p:extLst>
      <p:ext uri="{BB962C8B-B14F-4D97-AF65-F5344CB8AC3E}">
        <p14:creationId xmlns:p14="http://schemas.microsoft.com/office/powerpoint/2010/main" val="3880794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848" y="859809"/>
            <a:ext cx="10515600" cy="5740235"/>
          </a:xfrm>
        </p:spPr>
        <p:txBody>
          <a:bodyPr>
            <a:normAutofit/>
          </a:bodyPr>
          <a:lstStyle/>
          <a:p>
            <a:r>
              <a:rPr lang="en-US" sz="2800" b="1" dirty="0"/>
              <a:t>Definition:</a:t>
            </a:r>
            <a:r>
              <a:rPr lang="en-US" sz="2800" dirty="0"/>
              <a:t> means break down of complex compound →simple one→ change in the </a:t>
            </a:r>
            <a:r>
              <a:rPr lang="en-US" sz="2800" dirty="0" smtClean="0"/>
              <a:t>characteristic </a:t>
            </a:r>
            <a:r>
              <a:rPr lang="en-US" sz="2800" dirty="0"/>
              <a:t>of meat such as odour, taste and colour.</a:t>
            </a:r>
          </a:p>
          <a:p>
            <a:r>
              <a:rPr lang="en-US" sz="2800" dirty="0"/>
              <a:t>Raw meat is subject to change by its own enzymes and by microbial action, and its fat may be oxidized chemically.</a:t>
            </a:r>
          </a:p>
          <a:p>
            <a:r>
              <a:rPr lang="en-US" sz="2800" dirty="0"/>
              <a:t>Generally, putrefactive M.o</a:t>
            </a:r>
            <a:r>
              <a:rPr lang="en-US" sz="2800" baseline="-25000" dirty="0"/>
              <a:t>s</a:t>
            </a:r>
            <a:r>
              <a:rPr lang="en-US" sz="2800" dirty="0"/>
              <a:t> result in breakdown of meat protein into:</a:t>
            </a:r>
          </a:p>
          <a:p>
            <a:pPr marL="0" indent="0">
              <a:buNone/>
            </a:pPr>
            <a:r>
              <a:rPr lang="en-US" sz="2800" dirty="0"/>
              <a:t>	a) </a:t>
            </a:r>
            <a:r>
              <a:rPr lang="en-US" sz="2800" dirty="0" err="1"/>
              <a:t>Proteoses</a:t>
            </a:r>
            <a:r>
              <a:rPr lang="en-US" sz="2800" dirty="0"/>
              <a:t>, peptones, peptides, A.A.</a:t>
            </a:r>
          </a:p>
          <a:p>
            <a:pPr marL="0" indent="0">
              <a:buNone/>
            </a:pPr>
            <a:r>
              <a:rPr lang="en-US" sz="2800" dirty="0"/>
              <a:t>	b) Sewage gases →</a:t>
            </a:r>
            <a:r>
              <a:rPr lang="en-US" sz="2800" dirty="0" err="1"/>
              <a:t>indol</a:t>
            </a:r>
            <a:r>
              <a:rPr lang="en-US" sz="2800" dirty="0"/>
              <a:t>, </a:t>
            </a:r>
            <a:r>
              <a:rPr lang="en-US" sz="2800" dirty="0" err="1"/>
              <a:t>skatol</a:t>
            </a:r>
            <a:r>
              <a:rPr lang="en-US" sz="2800" dirty="0"/>
              <a:t>, phenol.</a:t>
            </a:r>
          </a:p>
          <a:p>
            <a:pPr marL="0" indent="0">
              <a:buNone/>
            </a:pPr>
            <a:r>
              <a:rPr lang="en-US" sz="2800" dirty="0"/>
              <a:t>	c) other gases →H</a:t>
            </a:r>
            <a:r>
              <a:rPr lang="en-US" sz="2800" baseline="-25000" dirty="0"/>
              <a:t>2</a:t>
            </a:r>
            <a:r>
              <a:rPr lang="en-US" sz="2800" dirty="0"/>
              <a:t>s, Co</a:t>
            </a:r>
            <a:r>
              <a:rPr lang="en-US" sz="2800" baseline="-25000" dirty="0"/>
              <a:t>2</a:t>
            </a:r>
            <a:r>
              <a:rPr lang="en-US" sz="2800" dirty="0"/>
              <a:t> , NH</a:t>
            </a:r>
            <a:r>
              <a:rPr lang="en-US" sz="2800" baseline="-25000" dirty="0"/>
              <a:t>3</a:t>
            </a:r>
            <a:r>
              <a:rPr lang="en-US" sz="2800" dirty="0"/>
              <a:t> </a:t>
            </a:r>
          </a:p>
        </p:txBody>
      </p:sp>
    </p:spTree>
    <p:extLst>
      <p:ext uri="{BB962C8B-B14F-4D97-AF65-F5344CB8AC3E}">
        <p14:creationId xmlns:p14="http://schemas.microsoft.com/office/powerpoint/2010/main" val="22258276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248" y="0"/>
            <a:ext cx="10058400" cy="1609344"/>
          </a:xfrm>
        </p:spPr>
        <p:txBody>
          <a:bodyPr/>
          <a:lstStyle/>
          <a:p>
            <a:r>
              <a:rPr lang="en-US" b="1" dirty="0" smtClean="0"/>
              <a:t>Causes of food spoilage:</a:t>
            </a:r>
            <a:endParaRPr lang="en-US" dirty="0"/>
          </a:p>
        </p:txBody>
      </p:sp>
      <p:sp>
        <p:nvSpPr>
          <p:cNvPr id="3" name="Content Placeholder 2"/>
          <p:cNvSpPr>
            <a:spLocks noGrp="1"/>
          </p:cNvSpPr>
          <p:nvPr>
            <p:ph idx="1"/>
          </p:nvPr>
        </p:nvSpPr>
        <p:spPr>
          <a:xfrm>
            <a:off x="838200" y="1593612"/>
            <a:ext cx="10515600" cy="4711653"/>
          </a:xfrm>
        </p:spPr>
        <p:txBody>
          <a:bodyPr>
            <a:normAutofit/>
          </a:bodyPr>
          <a:lstStyle/>
          <a:p>
            <a:pPr marL="0" indent="0">
              <a:buNone/>
            </a:pPr>
            <a:r>
              <a:rPr lang="en-US" dirty="0" smtClean="0"/>
              <a:t>(</a:t>
            </a:r>
            <a:r>
              <a:rPr lang="en-US" sz="2400" dirty="0"/>
              <a:t>1) infestation with insects and other pets.</a:t>
            </a:r>
          </a:p>
          <a:p>
            <a:pPr marL="0" indent="0">
              <a:buNone/>
            </a:pPr>
            <a:r>
              <a:rPr lang="en-US" sz="2400" dirty="0"/>
              <a:t>(2) physical changes during handling, Transportation, processing as dehydration. </a:t>
            </a:r>
          </a:p>
          <a:p>
            <a:pPr marL="0" indent="0">
              <a:buNone/>
            </a:pPr>
            <a:r>
              <a:rPr lang="en-US" sz="2400" dirty="0"/>
              <a:t>(3) Chemical changes as oxidative rancidity and autolysis or proteolysis in </a:t>
            </a:r>
            <a:r>
              <a:rPr lang="en-US" sz="2400" dirty="0" smtClean="0"/>
              <a:t>absence </a:t>
            </a:r>
            <a:r>
              <a:rPr lang="en-US" sz="2400" dirty="0"/>
              <a:t>of m.o.</a:t>
            </a:r>
          </a:p>
          <a:p>
            <a:pPr marL="0" indent="0">
              <a:buNone/>
            </a:pPr>
            <a:r>
              <a:rPr lang="en-US" sz="2400" dirty="0"/>
              <a:t>(4) Microbial activities of non pathogenic m.o</a:t>
            </a:r>
            <a:r>
              <a:rPr lang="en-US" sz="2400" baseline="-25000" dirty="0"/>
              <a:t>s</a:t>
            </a:r>
            <a:r>
              <a:rPr lang="en-US" sz="2400" dirty="0"/>
              <a:t>. Microbial spoilage or decomposition is mostly due to.</a:t>
            </a:r>
          </a:p>
          <a:p>
            <a:pPr marL="0" indent="0">
              <a:buNone/>
            </a:pPr>
            <a:r>
              <a:rPr lang="en-US" sz="2400" dirty="0"/>
              <a:t>* Microbial growth and metabolism as slime formation and souring or acid  ferment.</a:t>
            </a:r>
          </a:p>
          <a:p>
            <a:pPr marL="0" indent="0">
              <a:buNone/>
            </a:pPr>
            <a:r>
              <a:rPr lang="en-US" sz="2400" dirty="0" smtClean="0"/>
              <a:t>* </a:t>
            </a:r>
            <a:r>
              <a:rPr lang="en-US" sz="2400" dirty="0"/>
              <a:t>Microbial enzymes as </a:t>
            </a:r>
            <a:r>
              <a:rPr lang="en-US" sz="2400" dirty="0" err="1"/>
              <a:t>lipolytic</a:t>
            </a:r>
            <a:r>
              <a:rPr lang="en-US" sz="2400" dirty="0"/>
              <a:t> rancidity and proteolysis.</a:t>
            </a:r>
          </a:p>
          <a:p>
            <a:endParaRPr lang="en-US" sz="2400" dirty="0"/>
          </a:p>
        </p:txBody>
      </p:sp>
    </p:spTree>
    <p:extLst>
      <p:ext uri="{BB962C8B-B14F-4D97-AF65-F5344CB8AC3E}">
        <p14:creationId xmlns:p14="http://schemas.microsoft.com/office/powerpoint/2010/main" val="1539896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0594"/>
          </a:xfrm>
        </p:spPr>
        <p:txBody>
          <a:bodyPr>
            <a:normAutofit fontScale="90000"/>
          </a:bodyPr>
          <a:lstStyle/>
          <a:p>
            <a:r>
              <a:rPr lang="en-US" b="1" dirty="0" smtClean="0"/>
              <a:t>Factors leading to spoilage include: </a:t>
            </a:r>
            <a:endParaRPr lang="en-US" dirty="0"/>
          </a:p>
        </p:txBody>
      </p:sp>
      <p:sp>
        <p:nvSpPr>
          <p:cNvPr id="3" name="Content Placeholder 2"/>
          <p:cNvSpPr>
            <a:spLocks noGrp="1"/>
          </p:cNvSpPr>
          <p:nvPr>
            <p:ph idx="1"/>
          </p:nvPr>
        </p:nvSpPr>
        <p:spPr>
          <a:xfrm>
            <a:off x="838200" y="1405720"/>
            <a:ext cx="10515600" cy="5036023"/>
          </a:xfrm>
        </p:spPr>
        <p:txBody>
          <a:bodyPr>
            <a:normAutofit/>
          </a:bodyPr>
          <a:lstStyle/>
          <a:p>
            <a:pPr marL="0" indent="0">
              <a:buNone/>
            </a:pPr>
            <a:r>
              <a:rPr lang="en-US" sz="2400" dirty="0" smtClean="0"/>
              <a:t>1</a:t>
            </a:r>
            <a:r>
              <a:rPr lang="en-US" sz="2400" dirty="0"/>
              <a:t>) Storage under conditions of ambient temp. which will encourage growth of Bact. And </a:t>
            </a:r>
            <a:r>
              <a:rPr lang="en-US" sz="2400" dirty="0" smtClean="0"/>
              <a:t>mould.</a:t>
            </a:r>
            <a:endParaRPr lang="en-US" sz="2400" dirty="0"/>
          </a:p>
          <a:p>
            <a:pPr marL="0" indent="0">
              <a:buNone/>
            </a:pPr>
            <a:r>
              <a:rPr lang="en-US" sz="2400" dirty="0"/>
              <a:t>2) storage of meat in cellophane or plastic containers without means to eliminate moisture, Meat should be removed as quickly as possible from synthetic temporary packaging materials which are closed and do not allow exchange of air.</a:t>
            </a:r>
          </a:p>
          <a:p>
            <a:pPr marL="0" indent="0">
              <a:buNone/>
            </a:pPr>
            <a:r>
              <a:rPr lang="en-US" sz="2400" dirty="0"/>
              <a:t>3) Storage of meat in sealed synthetic containers </a:t>
            </a:r>
            <a:r>
              <a:rPr lang="en-US" sz="2400" dirty="0" smtClean="0"/>
              <a:t>particularly, </a:t>
            </a:r>
            <a:r>
              <a:rPr lang="en-US" sz="2400" dirty="0"/>
              <a:t>if the meat is not properly cooked.</a:t>
            </a:r>
          </a:p>
          <a:p>
            <a:pPr marL="0" indent="0">
              <a:buNone/>
            </a:pPr>
            <a:r>
              <a:rPr lang="en-US" sz="2400" dirty="0"/>
              <a:t>4) Liability of meat for spoilage.  </a:t>
            </a:r>
            <a:r>
              <a:rPr lang="en-US" sz="2400" dirty="0" err="1"/>
              <a:t>e.g</a:t>
            </a:r>
            <a:r>
              <a:rPr lang="en-US" sz="2400" dirty="0"/>
              <a:t> meat perishable food.</a:t>
            </a:r>
          </a:p>
          <a:p>
            <a:pPr marL="0" indent="0">
              <a:buNone/>
            </a:pPr>
            <a:r>
              <a:rPr lang="en-US" sz="2400" dirty="0"/>
              <a:t>5) Rate of contamination.</a:t>
            </a:r>
          </a:p>
          <a:p>
            <a:pPr marL="0" indent="0">
              <a:buNone/>
            </a:pPr>
            <a:r>
              <a:rPr lang="en-US" sz="2400" dirty="0"/>
              <a:t>6) Rate of growth and activity of m.o</a:t>
            </a:r>
            <a:r>
              <a:rPr lang="en-US" sz="2400" baseline="-25000" dirty="0"/>
              <a:t>s</a:t>
            </a:r>
            <a:r>
              <a:rPr lang="en-US" sz="2400" dirty="0"/>
              <a:t>.</a:t>
            </a:r>
          </a:p>
          <a:p>
            <a:pPr marL="0" indent="0">
              <a:buNone/>
            </a:pPr>
            <a:r>
              <a:rPr lang="en-US" sz="2400" dirty="0"/>
              <a:t>7) Chemical composition of meat.</a:t>
            </a:r>
          </a:p>
          <a:p>
            <a:endParaRPr lang="en-US" sz="2400" dirty="0"/>
          </a:p>
        </p:txBody>
      </p:sp>
    </p:spTree>
    <p:extLst>
      <p:ext uri="{BB962C8B-B14F-4D97-AF65-F5344CB8AC3E}">
        <p14:creationId xmlns:p14="http://schemas.microsoft.com/office/powerpoint/2010/main" val="142022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4431"/>
            <a:ext cx="10515600" cy="3101217"/>
          </a:xfrm>
        </p:spPr>
        <p:txBody>
          <a:bodyPr>
            <a:normAutofit/>
          </a:bodyPr>
          <a:lstStyle/>
          <a:p>
            <a:r>
              <a:rPr lang="en-US" sz="3200" dirty="0" err="1"/>
              <a:t>Proteolytic</a:t>
            </a:r>
            <a:r>
              <a:rPr lang="en-US" sz="3200" dirty="0"/>
              <a:t> m.o</a:t>
            </a:r>
            <a:r>
              <a:rPr lang="en-US" sz="3200" baseline="-25000" dirty="0"/>
              <a:t>s </a:t>
            </a:r>
            <a:r>
              <a:rPr lang="en-US" sz="3200" dirty="0"/>
              <a:t>grow faster on meat which become liquefied or soft, those include:</a:t>
            </a:r>
          </a:p>
          <a:p>
            <a:r>
              <a:rPr lang="en-US" sz="3200" b="1" dirty="0"/>
              <a:t>1. Major group</a:t>
            </a:r>
            <a:r>
              <a:rPr lang="en-US" sz="3200" dirty="0"/>
              <a:t> </a:t>
            </a:r>
            <a:r>
              <a:rPr lang="en-US" sz="3200" i="1" dirty="0"/>
              <a:t>Cl.</a:t>
            </a:r>
            <a:r>
              <a:rPr lang="en-US" sz="3200" dirty="0"/>
              <a:t> </a:t>
            </a:r>
            <a:r>
              <a:rPr lang="en-US" sz="3200" i="1" dirty="0" err="1"/>
              <a:t>perfringens</a:t>
            </a:r>
            <a:r>
              <a:rPr lang="en-US" sz="3200" i="1" dirty="0"/>
              <a:t>.-</a:t>
            </a:r>
            <a:r>
              <a:rPr lang="en-US" sz="3200" dirty="0"/>
              <a:t> Pseudomonas-Proteus</a:t>
            </a:r>
          </a:p>
          <a:p>
            <a:r>
              <a:rPr lang="en-US" sz="3200" b="1" dirty="0"/>
              <a:t>2. Minor group</a:t>
            </a:r>
            <a:r>
              <a:rPr lang="en-US" sz="3200" dirty="0"/>
              <a:t> →as bacilli</a:t>
            </a:r>
          </a:p>
        </p:txBody>
      </p:sp>
    </p:spTree>
    <p:extLst>
      <p:ext uri="{BB962C8B-B14F-4D97-AF65-F5344CB8AC3E}">
        <p14:creationId xmlns:p14="http://schemas.microsoft.com/office/powerpoint/2010/main" val="23095396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785" y="365125"/>
            <a:ext cx="11491415" cy="1325563"/>
          </a:xfrm>
        </p:spPr>
        <p:txBody>
          <a:bodyPr>
            <a:normAutofit/>
          </a:bodyPr>
          <a:lstStyle/>
          <a:p>
            <a:r>
              <a:rPr lang="en-US" sz="3200" b="1" u="sng" dirty="0" smtClean="0"/>
              <a:t>The major M.o</a:t>
            </a:r>
            <a:r>
              <a:rPr lang="en-US" sz="3200" b="1" u="sng" baseline="-25000" dirty="0" smtClean="0"/>
              <a:t>s</a:t>
            </a:r>
            <a:r>
              <a:rPr lang="en-US" sz="3200" b="1" u="sng" dirty="0" smtClean="0"/>
              <a:t> responsible for meat spoilage →produce the following enzyme.</a:t>
            </a:r>
            <a:endParaRPr lang="en-US" sz="3200" dirty="0"/>
          </a:p>
        </p:txBody>
      </p:sp>
      <p:sp>
        <p:nvSpPr>
          <p:cNvPr id="3" name="Content Placeholder 2"/>
          <p:cNvSpPr>
            <a:spLocks noGrp="1"/>
          </p:cNvSpPr>
          <p:nvPr>
            <p:ph idx="1"/>
          </p:nvPr>
        </p:nvSpPr>
        <p:spPr>
          <a:xfrm>
            <a:off x="838200" y="1825624"/>
            <a:ext cx="10515600" cy="4698005"/>
          </a:xfrm>
        </p:spPr>
        <p:txBody>
          <a:bodyPr>
            <a:normAutofit/>
          </a:bodyPr>
          <a:lstStyle/>
          <a:p>
            <a:r>
              <a:rPr lang="en-US" b="1" dirty="0" smtClean="0"/>
              <a:t> </a:t>
            </a:r>
            <a:r>
              <a:rPr lang="en-US" b="1" dirty="0"/>
              <a:t>(A) Collagenase enzyme:</a:t>
            </a:r>
            <a:endParaRPr lang="en-US" dirty="0"/>
          </a:p>
          <a:p>
            <a:pPr marL="0" indent="0">
              <a:buNone/>
            </a:pPr>
            <a:r>
              <a:rPr lang="en-US" dirty="0"/>
              <a:t>	Produced by </a:t>
            </a:r>
            <a:r>
              <a:rPr lang="en-US" dirty="0" err="1"/>
              <a:t>proteolytic</a:t>
            </a:r>
            <a:r>
              <a:rPr lang="en-US" dirty="0"/>
              <a:t> M.o</a:t>
            </a:r>
            <a:r>
              <a:rPr lang="en-US" baseline="-25000" dirty="0"/>
              <a:t>s</a:t>
            </a:r>
            <a:r>
              <a:rPr lang="en-US" dirty="0"/>
              <a:t> →collagenase 	→hydrolysis of c.t in between muscle </a:t>
            </a:r>
            <a:r>
              <a:rPr lang="en-US" dirty="0" err="1"/>
              <a:t>bundles.Soft</a:t>
            </a:r>
            <a:r>
              <a:rPr lang="en-US" dirty="0"/>
              <a:t>, grayish white, gas production</a:t>
            </a:r>
          </a:p>
          <a:p>
            <a:r>
              <a:rPr lang="en-US" b="1" dirty="0"/>
              <a:t>(B) </a:t>
            </a:r>
            <a:r>
              <a:rPr lang="en-US" b="1" dirty="0" err="1"/>
              <a:t>Deaminase</a:t>
            </a:r>
            <a:r>
              <a:rPr lang="en-US" dirty="0"/>
              <a:t> 	act on free A.A</a:t>
            </a:r>
            <a:r>
              <a:rPr lang="en-US" baseline="-25000" dirty="0"/>
              <a:t>s </a:t>
            </a:r>
            <a:r>
              <a:rPr lang="en-US" dirty="0"/>
              <a:t>forming</a:t>
            </a:r>
            <a:r>
              <a:rPr lang="en-US" baseline="-25000" dirty="0"/>
              <a:t> </a:t>
            </a:r>
            <a:r>
              <a:rPr lang="en-US" dirty="0"/>
              <a:t> H</a:t>
            </a:r>
            <a:r>
              <a:rPr lang="en-US" baseline="-25000" dirty="0"/>
              <a:t>2</a:t>
            </a:r>
            <a:r>
              <a:rPr lang="en-US" dirty="0"/>
              <a:t> &amp; Co</a:t>
            </a:r>
            <a:r>
              <a:rPr lang="en-US" baseline="-25000" dirty="0"/>
              <a:t>2</a:t>
            </a:r>
            <a:r>
              <a:rPr lang="en-US" dirty="0"/>
              <a:t> &amp; NH</a:t>
            </a:r>
            <a:r>
              <a:rPr lang="en-US" baseline="-25000" dirty="0"/>
              <a:t>3</a:t>
            </a:r>
            <a:endParaRPr lang="en-US" dirty="0"/>
          </a:p>
          <a:p>
            <a:pPr marL="0" indent="0">
              <a:buNone/>
            </a:pPr>
            <a:endParaRPr lang="en-US" dirty="0"/>
          </a:p>
          <a:p>
            <a:r>
              <a:rPr lang="en-US" b="1" u="sng" dirty="0"/>
              <a:t>Typical appearance of decomposition:</a:t>
            </a:r>
            <a:endParaRPr lang="en-US" dirty="0"/>
          </a:p>
          <a:p>
            <a:r>
              <a:rPr lang="en-US" dirty="0" err="1"/>
              <a:t>Colour→grey</a:t>
            </a:r>
            <a:r>
              <a:rPr lang="en-US" dirty="0"/>
              <a:t> to green.</a:t>
            </a:r>
          </a:p>
          <a:p>
            <a:r>
              <a:rPr lang="en-US" dirty="0" err="1"/>
              <a:t>Consistency→soft</a:t>
            </a:r>
            <a:r>
              <a:rPr lang="en-US" dirty="0"/>
              <a:t>.</a:t>
            </a:r>
          </a:p>
          <a:p>
            <a:r>
              <a:rPr lang="en-US" dirty="0"/>
              <a:t>Odour →repulsive</a:t>
            </a:r>
          </a:p>
          <a:p>
            <a:r>
              <a:rPr lang="en-US" dirty="0"/>
              <a:t>Meat reaction →alkaline.</a:t>
            </a:r>
          </a:p>
          <a:p>
            <a:endParaRPr lang="en-US" dirty="0"/>
          </a:p>
        </p:txBody>
      </p:sp>
    </p:spTree>
    <p:extLst>
      <p:ext uri="{BB962C8B-B14F-4D97-AF65-F5344CB8AC3E}">
        <p14:creationId xmlns:p14="http://schemas.microsoft.com/office/powerpoint/2010/main" val="2409538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836" y="433552"/>
            <a:ext cx="10515600" cy="6103725"/>
          </a:xfrm>
        </p:spPr>
        <p:txBody>
          <a:bodyPr>
            <a:normAutofit lnSpcReduction="10000"/>
          </a:bodyPr>
          <a:lstStyle/>
          <a:p>
            <a:r>
              <a:rPr lang="en-US" b="1" dirty="0"/>
              <a:t>C) </a:t>
            </a:r>
            <a:r>
              <a:rPr lang="en-US" b="1" dirty="0" smtClean="0"/>
              <a:t>protealytic </a:t>
            </a:r>
            <a:r>
              <a:rPr lang="en-US" b="1" dirty="0"/>
              <a:t>M.o</a:t>
            </a:r>
            <a:r>
              <a:rPr lang="en-US" b="1" baseline="-25000" dirty="0"/>
              <a:t>s</a:t>
            </a:r>
            <a:r>
              <a:rPr lang="en-US" dirty="0"/>
              <a:t> 	may ferment muscular or liver glycogen 	give: →</a:t>
            </a:r>
            <a:r>
              <a:rPr lang="en-US" b="1" dirty="0"/>
              <a:t> Acetic acid</a:t>
            </a:r>
            <a:endParaRPr lang="en-US" dirty="0"/>
          </a:p>
          <a:p>
            <a:pPr marL="0" indent="0">
              <a:buNone/>
            </a:pPr>
            <a:r>
              <a:rPr lang="en-US" b="1" dirty="0" smtClean="0"/>
              <a:t>                 </a:t>
            </a:r>
            <a:r>
              <a:rPr lang="en-US" b="1" dirty="0"/>
              <a:t>→ Butyric acid</a:t>
            </a:r>
            <a:endParaRPr lang="en-US" dirty="0"/>
          </a:p>
          <a:p>
            <a:pPr marL="0" indent="0">
              <a:buNone/>
            </a:pPr>
            <a:r>
              <a:rPr lang="en-US" dirty="0"/>
              <a:t>                   </a:t>
            </a:r>
            <a:r>
              <a:rPr lang="en-US" b="1" dirty="0"/>
              <a:t>→</a:t>
            </a:r>
            <a:r>
              <a:rPr lang="en-US" dirty="0"/>
              <a:t>  </a:t>
            </a:r>
            <a:r>
              <a:rPr lang="en-US" b="1" dirty="0"/>
              <a:t>Final result of their activity</a:t>
            </a:r>
            <a:r>
              <a:rPr lang="en-US" dirty="0"/>
              <a:t>→</a:t>
            </a:r>
            <a:r>
              <a:rPr lang="en-US" b="1" dirty="0"/>
              <a:t> Unpleasant taste</a:t>
            </a:r>
            <a:endParaRPr lang="en-US" dirty="0"/>
          </a:p>
          <a:p>
            <a:pPr marL="0" indent="0">
              <a:buNone/>
            </a:pPr>
            <a:r>
              <a:rPr lang="en-US" dirty="0"/>
              <a:t>                                                                         →</a:t>
            </a:r>
            <a:r>
              <a:rPr lang="en-US" b="1" dirty="0"/>
              <a:t> foul odour </a:t>
            </a:r>
            <a:endParaRPr lang="en-US" dirty="0"/>
          </a:p>
          <a:p>
            <a:pPr marL="0" indent="0">
              <a:buNone/>
            </a:pPr>
            <a:endParaRPr lang="en-US" dirty="0"/>
          </a:p>
          <a:p>
            <a:pPr marL="0" indent="0">
              <a:buNone/>
            </a:pPr>
            <a:r>
              <a:rPr lang="en-US" dirty="0"/>
              <a:t>D) </a:t>
            </a:r>
            <a:r>
              <a:rPr lang="en-US" b="1" i="1" dirty="0"/>
              <a:t>Clostridium </a:t>
            </a:r>
            <a:r>
              <a:rPr lang="en-US" b="1" i="1" dirty="0" err="1"/>
              <a:t>perfrengens</a:t>
            </a:r>
            <a:r>
              <a:rPr lang="en-US" dirty="0"/>
              <a:t> as </a:t>
            </a:r>
            <a:r>
              <a:rPr lang="en-US" dirty="0" err="1"/>
              <a:t>proteolytic</a:t>
            </a:r>
            <a:r>
              <a:rPr lang="en-US" dirty="0"/>
              <a:t> m.o</a:t>
            </a:r>
            <a:r>
              <a:rPr lang="en-US" baseline="-25000" dirty="0"/>
              <a:t>s</a:t>
            </a:r>
            <a:r>
              <a:rPr lang="en-US" dirty="0"/>
              <a:t> produce another protealytic en3yme such as.</a:t>
            </a:r>
          </a:p>
          <a:p>
            <a:r>
              <a:rPr lang="en-US" b="1" dirty="0"/>
              <a:t>D-1] </a:t>
            </a:r>
            <a:r>
              <a:rPr lang="en-US" b="1" dirty="0" err="1"/>
              <a:t>Hyalouronidase</a:t>
            </a:r>
            <a:r>
              <a:rPr lang="en-US" b="1" dirty="0"/>
              <a:t> </a:t>
            </a:r>
            <a:endParaRPr lang="en-US" dirty="0"/>
          </a:p>
          <a:p>
            <a:pPr marL="0" indent="0">
              <a:buNone/>
            </a:pPr>
            <a:r>
              <a:rPr lang="en-US" dirty="0"/>
              <a:t>Acts on </a:t>
            </a:r>
            <a:r>
              <a:rPr lang="en-US" dirty="0" err="1"/>
              <a:t>mucopolyaccharides</a:t>
            </a:r>
            <a:r>
              <a:rPr lang="en-US" dirty="0"/>
              <a:t> leading to more invasion by m.o</a:t>
            </a:r>
            <a:r>
              <a:rPr lang="en-US" baseline="-25000" dirty="0"/>
              <a:t>s</a:t>
            </a:r>
            <a:r>
              <a:rPr lang="en-US" dirty="0"/>
              <a:t>. </a:t>
            </a:r>
          </a:p>
          <a:p>
            <a:r>
              <a:rPr lang="en-US" b="1" dirty="0"/>
              <a:t>D-2] Decarboxylase:</a:t>
            </a:r>
            <a:endParaRPr lang="en-US" dirty="0"/>
          </a:p>
          <a:p>
            <a:pPr marL="0" indent="0">
              <a:buNone/>
            </a:pPr>
            <a:r>
              <a:rPr lang="en-US" dirty="0"/>
              <a:t>Acts on histidine (A.A) → histamine which </a:t>
            </a:r>
            <a:r>
              <a:rPr lang="en-US" dirty="0">
                <a:sym typeface="Wingdings 3" panose="05040102010807070707" pitchFamily="18" charset="2"/>
              </a:rPr>
              <a:t></a:t>
            </a:r>
            <a:r>
              <a:rPr lang="en-US" dirty="0"/>
              <a:t> membrane permeability→ destruction of muscular tissue.</a:t>
            </a:r>
          </a:p>
          <a:p>
            <a:r>
              <a:rPr lang="en-US" b="1" dirty="0"/>
              <a:t>D-3] Toxin production:</a:t>
            </a:r>
            <a:endParaRPr lang="en-US" dirty="0"/>
          </a:p>
          <a:p>
            <a:pPr marL="0" indent="0">
              <a:buNone/>
            </a:pPr>
            <a:r>
              <a:rPr lang="en-US" dirty="0"/>
              <a:t>By this m.o</a:t>
            </a:r>
            <a:r>
              <a:rPr lang="en-US" baseline="-25000" dirty="0"/>
              <a:t>s</a:t>
            </a:r>
            <a:r>
              <a:rPr lang="en-US" dirty="0"/>
              <a:t> in meat lead </a:t>
            </a:r>
            <a:r>
              <a:rPr lang="en-US" dirty="0" err="1"/>
              <a:t>to→various</a:t>
            </a:r>
            <a:r>
              <a:rPr lang="en-US" dirty="0"/>
              <a:t> biological actions → ill bleed(due to Blood </a:t>
            </a:r>
            <a:r>
              <a:rPr lang="en-US" dirty="0" err="1"/>
              <a:t>haemolysis</a:t>
            </a:r>
            <a:r>
              <a:rPr lang="en-US" dirty="0"/>
              <a:t> ) → &amp;Or icterus (tissue cell destruction</a:t>
            </a:r>
          </a:p>
        </p:txBody>
      </p:sp>
    </p:spTree>
    <p:extLst>
      <p:ext uri="{BB962C8B-B14F-4D97-AF65-F5344CB8AC3E}">
        <p14:creationId xmlns:p14="http://schemas.microsoft.com/office/powerpoint/2010/main" val="16695699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859" y="3258450"/>
            <a:ext cx="10515600" cy="1325563"/>
          </a:xfrm>
        </p:spPr>
        <p:txBody>
          <a:bodyPr>
            <a:normAutofit fontScale="90000"/>
          </a:bodyPr>
          <a:lstStyle/>
          <a:p>
            <a:pPr algn="ctr"/>
            <a:r>
              <a:rPr lang="en-US" sz="7300" b="1" dirty="0"/>
              <a:t>Types of Meat Spoilage</a:t>
            </a:r>
            <a:r>
              <a:rPr lang="en-US" dirty="0"/>
              <a:t/>
            </a:r>
            <a:br>
              <a:rPr lang="en-US" dirty="0"/>
            </a:br>
            <a:endParaRPr lang="en-US" dirty="0"/>
          </a:p>
        </p:txBody>
      </p:sp>
    </p:spTree>
    <p:extLst>
      <p:ext uri="{BB962C8B-B14F-4D97-AF65-F5344CB8AC3E}">
        <p14:creationId xmlns:p14="http://schemas.microsoft.com/office/powerpoint/2010/main" val="11769381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0087" y="583679"/>
            <a:ext cx="10515600" cy="5421336"/>
          </a:xfrm>
        </p:spPr>
        <p:txBody>
          <a:bodyPr>
            <a:normAutofit lnSpcReduction="10000"/>
          </a:bodyPr>
          <a:lstStyle/>
          <a:p>
            <a:pPr marL="0" indent="0">
              <a:buNone/>
            </a:pPr>
            <a:r>
              <a:rPr lang="en-US" b="1" dirty="0"/>
              <a:t>1</a:t>
            </a:r>
            <a:r>
              <a:rPr lang="en-US" sz="2800" b="1" dirty="0"/>
              <a:t>] Meat sliming:</a:t>
            </a:r>
            <a:endParaRPr lang="en-US" sz="2800" dirty="0"/>
          </a:p>
          <a:p>
            <a:r>
              <a:rPr lang="en-US" sz="2800" dirty="0"/>
              <a:t>It is caused by </a:t>
            </a:r>
            <a:r>
              <a:rPr lang="en-US" sz="2800" dirty="0" err="1"/>
              <a:t>psychrotrophic</a:t>
            </a:r>
            <a:r>
              <a:rPr lang="en-US" sz="2800" dirty="0"/>
              <a:t> M.o</a:t>
            </a:r>
            <a:r>
              <a:rPr lang="en-US" sz="2800" baseline="-25000" dirty="0"/>
              <a:t>s</a:t>
            </a:r>
            <a:r>
              <a:rPr lang="en-US" sz="2800" dirty="0"/>
              <a:t> when the meat is kept in </a:t>
            </a:r>
            <a:r>
              <a:rPr lang="en-US" sz="2800" dirty="0" err="1"/>
              <a:t>refringerator</a:t>
            </a:r>
            <a:r>
              <a:rPr lang="en-US" sz="2800" dirty="0"/>
              <a:t> at R.H more than 90% . At first, it appear as drop colonies which coalesce with each other to from yellowish brown slime all over the surface of meat. Accordingly, the meat should be kept at 0-2c˚ and 88% - 92% RH to avoid this type of spoilage. </a:t>
            </a:r>
          </a:p>
          <a:p>
            <a:pPr marL="0" indent="0">
              <a:buNone/>
            </a:pPr>
            <a:r>
              <a:rPr lang="en-US" sz="2800" b="1" dirty="0"/>
              <a:t>2] Meat putrefaction:</a:t>
            </a:r>
            <a:endParaRPr lang="en-US" sz="2800" dirty="0"/>
          </a:p>
          <a:p>
            <a:r>
              <a:rPr lang="en-US" sz="2800" dirty="0"/>
              <a:t>It means hydrolytic cleavage of meat protein by m.o</a:t>
            </a:r>
            <a:r>
              <a:rPr lang="en-US" sz="2800" baseline="-25000" dirty="0"/>
              <a:t>s</a:t>
            </a:r>
            <a:r>
              <a:rPr lang="en-US" sz="2800" dirty="0"/>
              <a:t> to form free A.As (</a:t>
            </a:r>
            <a:r>
              <a:rPr lang="en-US" sz="2800" dirty="0" err="1"/>
              <a:t>e.g</a:t>
            </a:r>
            <a:r>
              <a:rPr lang="en-US" sz="2800" dirty="0"/>
              <a:t> </a:t>
            </a:r>
            <a:r>
              <a:rPr lang="en-US" sz="2800" dirty="0" err="1"/>
              <a:t>tyrosin</a:t>
            </a:r>
            <a:r>
              <a:rPr lang="en-US" sz="2800" dirty="0"/>
              <a:t> +tryptophan) which result in typical putrefaction (odour + </a:t>
            </a:r>
            <a:r>
              <a:rPr lang="en-US" sz="2800" dirty="0" err="1"/>
              <a:t>flavour</a:t>
            </a:r>
            <a:r>
              <a:rPr lang="en-US" sz="2800" dirty="0"/>
              <a:t>).</a:t>
            </a:r>
          </a:p>
          <a:p>
            <a:r>
              <a:rPr lang="en-US" sz="2800" b="1" dirty="0"/>
              <a:t>N:B</a:t>
            </a:r>
            <a:r>
              <a:rPr lang="en-US" sz="2800" dirty="0"/>
              <a:t> organs putrefy faster than muscles due to high blood content and high PH due to lack of rigor mortis. </a:t>
            </a:r>
          </a:p>
          <a:p>
            <a:endParaRPr lang="en-US" sz="2800" dirty="0"/>
          </a:p>
        </p:txBody>
      </p:sp>
    </p:spTree>
    <p:extLst>
      <p:ext uri="{BB962C8B-B14F-4D97-AF65-F5344CB8AC3E}">
        <p14:creationId xmlns:p14="http://schemas.microsoft.com/office/powerpoint/2010/main" val="654019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609" y="597325"/>
            <a:ext cx="10515600" cy="5503223"/>
          </a:xfrm>
        </p:spPr>
        <p:txBody>
          <a:bodyPr/>
          <a:lstStyle/>
          <a:p>
            <a:r>
              <a:rPr lang="en-US" sz="2800" b="1" u="sng" dirty="0"/>
              <a:t>3- Maximum stationary phase:3-4</a:t>
            </a:r>
            <a:endParaRPr lang="en-US" sz="2800" dirty="0"/>
          </a:p>
          <a:p>
            <a:pPr marL="0" indent="0">
              <a:buNone/>
            </a:pPr>
            <a:r>
              <a:rPr lang="en-US" sz="2400" dirty="0"/>
              <a:t>In the time the environment will change due to the growth of the bacteria causing a depletion in nutrients and an accumulation of waste products (toxic metabolic products) results in a decrease in the growth rate.</a:t>
            </a:r>
          </a:p>
          <a:p>
            <a:endParaRPr lang="en-US" b="1" u="sng" dirty="0" smtClean="0"/>
          </a:p>
          <a:p>
            <a:r>
              <a:rPr lang="en-US" sz="2800" b="1" u="sng" dirty="0" smtClean="0"/>
              <a:t>4- </a:t>
            </a:r>
            <a:r>
              <a:rPr lang="en-US" sz="2800" b="1" u="sng" dirty="0"/>
              <a:t>Decline or death phase:4-5</a:t>
            </a:r>
            <a:endParaRPr lang="en-US" sz="2800" dirty="0"/>
          </a:p>
          <a:p>
            <a:pPr marL="0" indent="0">
              <a:buNone/>
            </a:pPr>
            <a:r>
              <a:rPr lang="en-US" sz="2400" dirty="0"/>
              <a:t>- The final phase in the growth curve.</a:t>
            </a:r>
          </a:p>
          <a:p>
            <a:pPr marL="0" indent="0">
              <a:buNone/>
            </a:pPr>
            <a:r>
              <a:rPr lang="en-US" sz="2400" dirty="0"/>
              <a:t>- Represents a period when the death rate exceed the rate of multiplication.</a:t>
            </a:r>
          </a:p>
          <a:p>
            <a:endParaRPr lang="en-US" dirty="0"/>
          </a:p>
        </p:txBody>
      </p:sp>
    </p:spTree>
    <p:extLst>
      <p:ext uri="{BB962C8B-B14F-4D97-AF65-F5344CB8AC3E}">
        <p14:creationId xmlns:p14="http://schemas.microsoft.com/office/powerpoint/2010/main" val="26698988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1155" y="747452"/>
            <a:ext cx="10515600" cy="4351338"/>
          </a:xfrm>
        </p:spPr>
        <p:txBody>
          <a:bodyPr>
            <a:normAutofit/>
          </a:bodyPr>
          <a:lstStyle/>
          <a:p>
            <a:r>
              <a:rPr lang="en-US" sz="3600" b="1" u="sng" dirty="0"/>
              <a:t>Kinds of meat putrefaction</a:t>
            </a:r>
            <a:r>
              <a:rPr lang="en-US" sz="3600" b="1" u="sng" dirty="0" smtClean="0"/>
              <a:t>:</a:t>
            </a:r>
          </a:p>
          <a:p>
            <a:pPr marL="0" indent="0">
              <a:buNone/>
            </a:pPr>
            <a:endParaRPr lang="en-US" sz="3600" dirty="0"/>
          </a:p>
          <a:p>
            <a:r>
              <a:rPr lang="en-US" sz="3600" dirty="0"/>
              <a:t>1- Aerobic putrefaction</a:t>
            </a:r>
          </a:p>
          <a:p>
            <a:r>
              <a:rPr lang="en-US" sz="3600" dirty="0"/>
              <a:t>2- Anaerobic putrefaction</a:t>
            </a:r>
          </a:p>
          <a:p>
            <a:r>
              <a:rPr lang="en-US" sz="3600" dirty="0"/>
              <a:t>3- chromogenic Gram – </a:t>
            </a:r>
            <a:r>
              <a:rPr lang="en-US" sz="3600" dirty="0" err="1"/>
              <a:t>ve</a:t>
            </a:r>
            <a:r>
              <a:rPr lang="en-US" sz="3600" dirty="0"/>
              <a:t> rods</a:t>
            </a:r>
          </a:p>
        </p:txBody>
      </p:sp>
    </p:spTree>
    <p:extLst>
      <p:ext uri="{BB962C8B-B14F-4D97-AF65-F5344CB8AC3E}">
        <p14:creationId xmlns:p14="http://schemas.microsoft.com/office/powerpoint/2010/main" val="15976621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644700"/>
          </a:xfrm>
        </p:spPr>
        <p:txBody>
          <a:bodyPr>
            <a:normAutofit/>
          </a:bodyPr>
          <a:lstStyle/>
          <a:p>
            <a:r>
              <a:rPr lang="en-US" sz="2400" b="1" dirty="0"/>
              <a:t>(1) Aerobic putrefaction: </a:t>
            </a:r>
            <a:endParaRPr lang="en-US" sz="2400" dirty="0"/>
          </a:p>
          <a:p>
            <a:r>
              <a:rPr lang="en-US" sz="2400" b="1" dirty="0"/>
              <a:t>* Cause</a:t>
            </a:r>
            <a:r>
              <a:rPr lang="en-US" sz="2400" dirty="0"/>
              <a:t> : →aerobic spore former.</a:t>
            </a:r>
          </a:p>
          <a:p>
            <a:r>
              <a:rPr lang="en-US" sz="2400" b="1" dirty="0"/>
              <a:t>* Source</a:t>
            </a:r>
            <a:r>
              <a:rPr lang="en-US" sz="2400" dirty="0"/>
              <a:t>: →skin, surface of </a:t>
            </a:r>
            <a:r>
              <a:rPr lang="en-US" sz="2400" dirty="0" err="1"/>
              <a:t>carcase</a:t>
            </a:r>
            <a:r>
              <a:rPr lang="en-US" sz="2400" dirty="0"/>
              <a:t>, Air.</a:t>
            </a:r>
          </a:p>
          <a:p>
            <a:r>
              <a:rPr lang="en-US" sz="2400" dirty="0"/>
              <a:t>Aerobic </a:t>
            </a:r>
            <a:r>
              <a:rPr lang="en-US" sz="2400" dirty="0" err="1"/>
              <a:t>spor</a:t>
            </a:r>
            <a:r>
              <a:rPr lang="en-US" sz="2400" dirty="0"/>
              <a:t> former (</a:t>
            </a:r>
            <a:r>
              <a:rPr lang="en-US" sz="2400" i="1" dirty="0"/>
              <a:t>B-</a:t>
            </a:r>
            <a:r>
              <a:rPr lang="en-US" sz="2400" i="1" dirty="0" err="1"/>
              <a:t>anthracis</a:t>
            </a:r>
            <a:r>
              <a:rPr lang="en-US" sz="2400" i="1" dirty="0"/>
              <a:t>, B. </a:t>
            </a:r>
            <a:r>
              <a:rPr lang="en-US" sz="2400" i="1" dirty="0" err="1"/>
              <a:t>subtilis</a:t>
            </a:r>
            <a:r>
              <a:rPr lang="en-US" sz="2400" dirty="0"/>
              <a:t>, </a:t>
            </a:r>
            <a:r>
              <a:rPr lang="en-US" sz="2400" i="1" dirty="0" err="1"/>
              <a:t>B.mycoides</a:t>
            </a:r>
            <a:r>
              <a:rPr lang="en-US" sz="2400" dirty="0"/>
              <a:t>) they liquefy gelatin, peptonize meat and Blood </a:t>
            </a:r>
            <a:r>
              <a:rPr lang="en-US" sz="2400" dirty="0" err="1"/>
              <a:t>haemolysis</a:t>
            </a:r>
            <a:r>
              <a:rPr lang="en-US" sz="2400" dirty="0"/>
              <a:t>. </a:t>
            </a:r>
          </a:p>
          <a:p>
            <a:r>
              <a:rPr lang="en-US" sz="2400" b="1" dirty="0"/>
              <a:t>* Sit of Beginning:</a:t>
            </a:r>
            <a:r>
              <a:rPr lang="en-US" sz="2400" dirty="0"/>
              <a:t> at surface appearance</a:t>
            </a:r>
            <a:r>
              <a:rPr lang="en-US" sz="2400" b="1" dirty="0"/>
              <a:t>:</a:t>
            </a:r>
            <a:r>
              <a:rPr lang="en-US" sz="2400" dirty="0"/>
              <a:t> microscopic colonies later on grow to a size visible by naked eye. </a:t>
            </a:r>
          </a:p>
          <a:p>
            <a:r>
              <a:rPr lang="en-US" sz="2400" dirty="0"/>
              <a:t>They assimilate oxygen and lead to anaerobic conditions. </a:t>
            </a:r>
          </a:p>
          <a:p>
            <a:r>
              <a:rPr lang="en-US" sz="2400" dirty="0"/>
              <a:t>Meat characters: → Soft in consistency </a:t>
            </a:r>
          </a:p>
          <a:p>
            <a:r>
              <a:rPr lang="en-US" sz="2400" dirty="0"/>
              <a:t>→Alkaline PH</a:t>
            </a:r>
          </a:p>
          <a:p>
            <a:r>
              <a:rPr lang="en-US" sz="2400" dirty="0"/>
              <a:t>→Chang col., </a:t>
            </a:r>
            <a:r>
              <a:rPr lang="en-US" sz="2400" dirty="0" smtClean="0"/>
              <a:t>smell</a:t>
            </a:r>
            <a:r>
              <a:rPr lang="en-US" sz="2400" dirty="0"/>
              <a:t> </a:t>
            </a:r>
          </a:p>
          <a:p>
            <a:endParaRPr lang="en-US" b="1" dirty="0"/>
          </a:p>
        </p:txBody>
      </p:sp>
    </p:spTree>
    <p:extLst>
      <p:ext uri="{BB962C8B-B14F-4D97-AF65-F5344CB8AC3E}">
        <p14:creationId xmlns:p14="http://schemas.microsoft.com/office/powerpoint/2010/main" val="40047717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767" y="488143"/>
            <a:ext cx="10515600" cy="5653349"/>
          </a:xfrm>
        </p:spPr>
        <p:txBody>
          <a:bodyPr>
            <a:normAutofit/>
          </a:bodyPr>
          <a:lstStyle/>
          <a:p>
            <a:r>
              <a:rPr lang="en-US" sz="2400" b="1" dirty="0"/>
              <a:t>(2) Anaerobic putrefaction:</a:t>
            </a:r>
            <a:endParaRPr lang="en-US" sz="2400" dirty="0"/>
          </a:p>
          <a:p>
            <a:pPr marL="0" indent="0">
              <a:buNone/>
            </a:pPr>
            <a:r>
              <a:rPr lang="en-US" sz="2400" b="1" dirty="0"/>
              <a:t>Cause:</a:t>
            </a:r>
            <a:r>
              <a:rPr lang="en-US" sz="2400" dirty="0"/>
              <a:t> anaerobic Spore formers e.g. </a:t>
            </a:r>
            <a:r>
              <a:rPr lang="en-US" sz="2400" i="1" dirty="0"/>
              <a:t>Cl. </a:t>
            </a:r>
            <a:r>
              <a:rPr lang="en-US" sz="2400" i="1" dirty="0" err="1"/>
              <a:t>sporogenes</a:t>
            </a:r>
            <a:r>
              <a:rPr lang="en-US" sz="2400" i="1" dirty="0"/>
              <a:t>,</a:t>
            </a:r>
            <a:r>
              <a:rPr lang="en-US" sz="2400" dirty="0"/>
              <a:t> </a:t>
            </a:r>
            <a:r>
              <a:rPr lang="en-US" sz="2400" i="1" dirty="0"/>
              <a:t>Cl. </a:t>
            </a:r>
            <a:r>
              <a:rPr lang="en-US" sz="2400" i="1" dirty="0" err="1"/>
              <a:t>putreficum</a:t>
            </a:r>
            <a:r>
              <a:rPr lang="en-US" sz="2400" dirty="0"/>
              <a:t> , </a:t>
            </a:r>
            <a:r>
              <a:rPr lang="en-US" sz="2400" i="1" dirty="0"/>
              <a:t>Cl. </a:t>
            </a:r>
            <a:r>
              <a:rPr lang="en-US" sz="2400" i="1" dirty="0" err="1"/>
              <a:t>perfingenes</a:t>
            </a:r>
            <a:r>
              <a:rPr lang="en-US" sz="2400" i="1" dirty="0"/>
              <a:t>. </a:t>
            </a:r>
            <a:endParaRPr lang="en-US" sz="2400" dirty="0"/>
          </a:p>
          <a:p>
            <a:pPr marL="0" indent="0">
              <a:buNone/>
            </a:pPr>
            <a:r>
              <a:rPr lang="en-US" sz="2400" b="1" dirty="0"/>
              <a:t>Sources:</a:t>
            </a:r>
            <a:r>
              <a:rPr lang="en-US" sz="2400" dirty="0"/>
              <a:t> Soil, manure, small intestine.</a:t>
            </a:r>
          </a:p>
          <a:p>
            <a:pPr marL="0" indent="0">
              <a:buNone/>
            </a:pPr>
            <a:r>
              <a:rPr lang="en-US" sz="2400" b="1" dirty="0"/>
              <a:t>Site of Beginning</a:t>
            </a:r>
            <a:r>
              <a:rPr lang="en-US" sz="2400" dirty="0"/>
              <a:t>: deep seated parts later after aerobic spoilage after consuming of O</a:t>
            </a:r>
            <a:r>
              <a:rPr lang="en-US" sz="2400" baseline="-25000" dirty="0"/>
              <a:t>2</a:t>
            </a:r>
            <a:r>
              <a:rPr lang="en-US" sz="2400" dirty="0"/>
              <a:t>. </a:t>
            </a:r>
          </a:p>
          <a:p>
            <a:pPr marL="0" indent="0">
              <a:buNone/>
            </a:pPr>
            <a:r>
              <a:rPr lang="en-US" sz="2400" b="1" dirty="0"/>
              <a:t>Meat characters:</a:t>
            </a:r>
            <a:r>
              <a:rPr lang="en-US" sz="2400" dirty="0"/>
              <a:t> →greenish yellow col.</a:t>
            </a:r>
          </a:p>
          <a:p>
            <a:pPr marL="0" indent="0">
              <a:buNone/>
            </a:pPr>
            <a:r>
              <a:rPr lang="en-US" sz="2400" dirty="0"/>
              <a:t>			→More &amp; more bad odour.</a:t>
            </a:r>
          </a:p>
          <a:p>
            <a:pPr marL="0" indent="0">
              <a:buNone/>
            </a:pPr>
            <a:r>
              <a:rPr lang="en-US" sz="2400" dirty="0"/>
              <a:t>		→Some produce </a:t>
            </a:r>
            <a:r>
              <a:rPr lang="en-US" sz="2400" dirty="0" err="1"/>
              <a:t>toxine</a:t>
            </a:r>
            <a:r>
              <a:rPr lang="en-US" sz="2400" dirty="0"/>
              <a:t> (</a:t>
            </a:r>
            <a:r>
              <a:rPr lang="en-US" sz="2400" i="1" dirty="0"/>
              <a:t>Cl. </a:t>
            </a:r>
            <a:r>
              <a:rPr lang="en-US" sz="2400" i="1" dirty="0" err="1"/>
              <a:t>Perfringens</a:t>
            </a:r>
            <a:r>
              <a:rPr lang="en-US" sz="2400" dirty="0"/>
              <a:t> food poisoning.</a:t>
            </a:r>
          </a:p>
          <a:p>
            <a:pPr marL="0" indent="0">
              <a:buNone/>
            </a:pPr>
            <a:r>
              <a:rPr lang="en-US" sz="2400" b="1" dirty="0"/>
              <a:t>N.B</a:t>
            </a:r>
            <a:r>
              <a:rPr lang="en-US" sz="2400" dirty="0"/>
              <a:t>: Facultative anaerobic bacteria:</a:t>
            </a:r>
          </a:p>
          <a:p>
            <a:pPr marL="0" indent="0">
              <a:buNone/>
            </a:pPr>
            <a:r>
              <a:rPr lang="en-US" sz="2400" dirty="0"/>
              <a:t>As. </a:t>
            </a:r>
            <a:r>
              <a:rPr lang="en-US" sz="2400" i="1" dirty="0"/>
              <a:t>Proteus </a:t>
            </a:r>
            <a:r>
              <a:rPr lang="en-US" sz="2400" i="1" dirty="0" err="1"/>
              <a:t>vulgaris</a:t>
            </a:r>
            <a:r>
              <a:rPr lang="en-US" sz="2400" dirty="0" err="1"/>
              <a:t>→found</a:t>
            </a:r>
            <a:r>
              <a:rPr lang="en-US" sz="2400" dirty="0"/>
              <a:t> in water </a:t>
            </a:r>
            <a:r>
              <a:rPr lang="en-US" sz="2400" dirty="0" err="1"/>
              <a:t>soil→meat→spoilage</a:t>
            </a:r>
            <a:r>
              <a:rPr lang="en-US" sz="2400" dirty="0"/>
              <a:t>→	endotoxin, liquefy gelatin →  </a:t>
            </a:r>
            <a:r>
              <a:rPr lang="en-US" sz="2400" dirty="0" err="1"/>
              <a:t>indol</a:t>
            </a:r>
            <a:r>
              <a:rPr lang="en-US" sz="2400" dirty="0"/>
              <a:t>, H</a:t>
            </a:r>
            <a:r>
              <a:rPr lang="en-US" sz="2400" baseline="-25000" dirty="0"/>
              <a:t>2</a:t>
            </a:r>
            <a:r>
              <a:rPr lang="en-US" sz="2400" dirty="0"/>
              <a:t> s, NH</a:t>
            </a:r>
            <a:r>
              <a:rPr lang="en-US" sz="2400" baseline="-25000" dirty="0"/>
              <a:t>3</a:t>
            </a:r>
            <a:r>
              <a:rPr lang="en-US" sz="2400" dirty="0"/>
              <a:t> unpleasant </a:t>
            </a:r>
            <a:r>
              <a:rPr lang="en-US" sz="2400" dirty="0" err="1"/>
              <a:t>flavour</a:t>
            </a:r>
            <a:r>
              <a:rPr lang="en-US" sz="2400" dirty="0"/>
              <a:t>. </a:t>
            </a:r>
          </a:p>
          <a:p>
            <a:endParaRPr lang="en-US" sz="2400" dirty="0"/>
          </a:p>
        </p:txBody>
      </p:sp>
    </p:spTree>
    <p:extLst>
      <p:ext uri="{BB962C8B-B14F-4D97-AF65-F5344CB8AC3E}">
        <p14:creationId xmlns:p14="http://schemas.microsoft.com/office/powerpoint/2010/main" val="8457712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9433"/>
            <a:ext cx="10515600" cy="5767530"/>
          </a:xfrm>
        </p:spPr>
        <p:txBody>
          <a:bodyPr>
            <a:normAutofit lnSpcReduction="10000"/>
          </a:bodyPr>
          <a:lstStyle/>
          <a:p>
            <a:pPr marL="0" indent="0">
              <a:buNone/>
            </a:pPr>
            <a:r>
              <a:rPr lang="en-US" b="1" dirty="0"/>
              <a:t>(</a:t>
            </a:r>
            <a:r>
              <a:rPr lang="en-US" sz="2800" b="1" dirty="0"/>
              <a:t>3) Chromogenic Gram – </a:t>
            </a:r>
            <a:r>
              <a:rPr lang="en-US" sz="2800" b="1" dirty="0" err="1"/>
              <a:t>ve</a:t>
            </a:r>
            <a:r>
              <a:rPr lang="en-US" sz="2800" b="1" dirty="0"/>
              <a:t> rods:</a:t>
            </a:r>
            <a:endParaRPr lang="en-US" sz="2800" dirty="0"/>
          </a:p>
          <a:p>
            <a:r>
              <a:rPr lang="en-US" sz="2800" b="1" dirty="0"/>
              <a:t>Causes:</a:t>
            </a:r>
            <a:r>
              <a:rPr lang="en-US" sz="2800" dirty="0"/>
              <a:t> Pigment producing M.o</a:t>
            </a:r>
            <a:r>
              <a:rPr lang="en-US" sz="2800" baseline="-25000" dirty="0"/>
              <a:t>s</a:t>
            </a:r>
            <a:r>
              <a:rPr lang="en-US" sz="2800" dirty="0"/>
              <a:t>. </a:t>
            </a:r>
            <a:r>
              <a:rPr lang="en-US" sz="2800" dirty="0" err="1"/>
              <a:t>e.g</a:t>
            </a:r>
            <a:r>
              <a:rPr lang="en-US" sz="2800" dirty="0"/>
              <a:t> pseudomonas + Flavobacterium</a:t>
            </a:r>
          </a:p>
          <a:p>
            <a:r>
              <a:rPr lang="en-US" sz="2800" b="1" dirty="0"/>
              <a:t>Sources</a:t>
            </a:r>
            <a:r>
              <a:rPr lang="en-US" sz="2800" dirty="0"/>
              <a:t>: water, soil</a:t>
            </a:r>
          </a:p>
          <a:p>
            <a:r>
              <a:rPr lang="en-US" sz="2800" b="1" dirty="0"/>
              <a:t>Site of beginning</a:t>
            </a:r>
            <a:r>
              <a:rPr lang="en-US" sz="2800" dirty="0"/>
              <a:t>: surface of meat At suitable conditions.</a:t>
            </a:r>
          </a:p>
          <a:p>
            <a:r>
              <a:rPr lang="en-US" sz="2800" b="1" dirty="0"/>
              <a:t>Meat characters</a:t>
            </a:r>
            <a:r>
              <a:rPr lang="en-US" sz="2800" dirty="0"/>
              <a:t>: some what unpleasant odor </a:t>
            </a:r>
          </a:p>
          <a:p>
            <a:r>
              <a:rPr lang="en-US" sz="2800" i="1" dirty="0"/>
              <a:t>Ps. </a:t>
            </a:r>
            <a:r>
              <a:rPr lang="en-US" sz="2800" i="1" dirty="0" err="1"/>
              <a:t>flourescens</a:t>
            </a:r>
            <a:r>
              <a:rPr lang="en-US" sz="2800" dirty="0"/>
              <a:t> →green </a:t>
            </a:r>
          </a:p>
          <a:p>
            <a:r>
              <a:rPr lang="en-US" sz="2800" i="1" dirty="0"/>
              <a:t>Ps. </a:t>
            </a:r>
            <a:r>
              <a:rPr lang="en-US" sz="2800" i="1" dirty="0" err="1"/>
              <a:t>prodigiosum</a:t>
            </a:r>
            <a:r>
              <a:rPr lang="en-US" sz="2800" dirty="0"/>
              <a:t> →bloody = red </a:t>
            </a:r>
          </a:p>
          <a:p>
            <a:r>
              <a:rPr lang="en-US" sz="2800" dirty="0"/>
              <a:t>Ps. </a:t>
            </a:r>
            <a:r>
              <a:rPr lang="en-US" sz="2800" i="1" dirty="0" err="1"/>
              <a:t>pyocyanum</a:t>
            </a:r>
            <a:r>
              <a:rPr lang="en-US" sz="2800" dirty="0"/>
              <a:t> →bluish green</a:t>
            </a:r>
          </a:p>
          <a:p>
            <a:r>
              <a:rPr lang="en-US" sz="2800" dirty="0" err="1"/>
              <a:t>Serratia</a:t>
            </a:r>
            <a:r>
              <a:rPr lang="en-US" sz="2800" dirty="0"/>
              <a:t> → red spot </a:t>
            </a:r>
          </a:p>
          <a:p>
            <a:r>
              <a:rPr lang="en-US" sz="2800" dirty="0"/>
              <a:t>Have </a:t>
            </a:r>
            <a:r>
              <a:rPr lang="en-US" sz="2800" dirty="0" err="1"/>
              <a:t>proteolytic</a:t>
            </a:r>
            <a:r>
              <a:rPr lang="en-US" sz="2800" dirty="0"/>
              <a:t> properties, some split fat &amp; all of them pigment producers.</a:t>
            </a:r>
          </a:p>
          <a:p>
            <a:endParaRPr lang="en-US" sz="2800" dirty="0"/>
          </a:p>
        </p:txBody>
      </p:sp>
    </p:spTree>
    <p:extLst>
      <p:ext uri="{BB962C8B-B14F-4D97-AF65-F5344CB8AC3E}">
        <p14:creationId xmlns:p14="http://schemas.microsoft.com/office/powerpoint/2010/main" val="39591736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8708"/>
          </a:xfrm>
        </p:spPr>
        <p:txBody>
          <a:bodyPr>
            <a:normAutofit fontScale="90000"/>
          </a:bodyPr>
          <a:lstStyle/>
          <a:p>
            <a:r>
              <a:rPr lang="en-US" b="1" dirty="0" smtClean="0"/>
              <a:t>(3) Other kinds of meat spoilage:</a:t>
            </a:r>
            <a:endParaRPr lang="en-US" dirty="0"/>
          </a:p>
        </p:txBody>
      </p:sp>
      <p:sp>
        <p:nvSpPr>
          <p:cNvPr id="3" name="Content Placeholder 2"/>
          <p:cNvSpPr>
            <a:spLocks noGrp="1"/>
          </p:cNvSpPr>
          <p:nvPr>
            <p:ph idx="1"/>
          </p:nvPr>
        </p:nvSpPr>
        <p:spPr>
          <a:xfrm>
            <a:off x="838200" y="1323834"/>
            <a:ext cx="10515600" cy="5090614"/>
          </a:xfrm>
        </p:spPr>
        <p:txBody>
          <a:bodyPr>
            <a:normAutofit/>
          </a:bodyPr>
          <a:lstStyle/>
          <a:p>
            <a:pPr marL="0" indent="0">
              <a:buNone/>
            </a:pPr>
            <a:r>
              <a:rPr lang="en-US" b="1" dirty="0" smtClean="0"/>
              <a:t>3-1- </a:t>
            </a:r>
            <a:r>
              <a:rPr lang="en-US" b="1" dirty="0" err="1"/>
              <a:t>soure</a:t>
            </a:r>
            <a:r>
              <a:rPr lang="en-US" b="1" dirty="0"/>
              <a:t> or acid fermentation:</a:t>
            </a:r>
            <a:endParaRPr lang="en-US" dirty="0"/>
          </a:p>
          <a:p>
            <a:r>
              <a:rPr lang="en-US" b="1" dirty="0"/>
              <a:t>Causes</a:t>
            </a:r>
            <a:r>
              <a:rPr lang="en-US" dirty="0"/>
              <a:t>: acid fermenting M.o­</a:t>
            </a:r>
            <a:r>
              <a:rPr lang="en-US" baseline="-25000" dirty="0"/>
              <a:t>s</a:t>
            </a:r>
            <a:r>
              <a:rPr lang="en-US" dirty="0"/>
              <a:t> as lactic acid bacteria different bacilli &amp;Clostridia. </a:t>
            </a:r>
          </a:p>
          <a:p>
            <a:r>
              <a:rPr lang="en-US" dirty="0"/>
              <a:t>* the most affected part liver, muscle due to high level of glycogen.</a:t>
            </a:r>
          </a:p>
          <a:p>
            <a:r>
              <a:rPr lang="en-US" dirty="0"/>
              <a:t>* Fermentation result in accumulation of acids as lactic acid, butyric acid, </a:t>
            </a:r>
            <a:r>
              <a:rPr lang="en-US" dirty="0" err="1"/>
              <a:t>bytyl</a:t>
            </a:r>
            <a:r>
              <a:rPr lang="en-US" dirty="0"/>
              <a:t> alcohol &amp; acetone.</a:t>
            </a:r>
          </a:p>
          <a:p>
            <a:r>
              <a:rPr lang="en-US" b="1" dirty="0"/>
              <a:t>Meat characters:</a:t>
            </a:r>
            <a:r>
              <a:rPr lang="en-US" dirty="0"/>
              <a:t> 		* soft in consistency.</a:t>
            </a:r>
          </a:p>
          <a:p>
            <a:pPr marL="0" indent="0">
              <a:buNone/>
            </a:pPr>
            <a:r>
              <a:rPr lang="en-US" dirty="0"/>
              <a:t>				* unpleasant odor </a:t>
            </a:r>
          </a:p>
          <a:p>
            <a:pPr marL="0" indent="0">
              <a:buNone/>
            </a:pPr>
            <a:r>
              <a:rPr lang="en-US" dirty="0"/>
              <a:t>				* greyish white colour.</a:t>
            </a:r>
          </a:p>
          <a:p>
            <a:pPr marL="0" indent="0">
              <a:buNone/>
            </a:pPr>
            <a:r>
              <a:rPr lang="en-US" dirty="0"/>
              <a:t>				* PH 5-5.5. </a:t>
            </a:r>
          </a:p>
          <a:p>
            <a:r>
              <a:rPr lang="en-US" dirty="0"/>
              <a:t>Acid fermentation not so dangerous to human health.</a:t>
            </a:r>
          </a:p>
          <a:p>
            <a:r>
              <a:rPr lang="en-US" b="1" dirty="0"/>
              <a:t>Judgment </a:t>
            </a:r>
            <a:r>
              <a:rPr lang="en-US" dirty="0"/>
              <a:t>early stage → manufacture</a:t>
            </a:r>
          </a:p>
          <a:p>
            <a:pPr marL="0" indent="0">
              <a:buNone/>
            </a:pPr>
            <a:r>
              <a:rPr lang="en-US" dirty="0"/>
              <a:t>	      Advanced odor →T.C. </a:t>
            </a:r>
          </a:p>
          <a:p>
            <a:endParaRPr lang="en-US" dirty="0"/>
          </a:p>
        </p:txBody>
      </p:sp>
    </p:spTree>
    <p:extLst>
      <p:ext uri="{BB962C8B-B14F-4D97-AF65-F5344CB8AC3E}">
        <p14:creationId xmlns:p14="http://schemas.microsoft.com/office/powerpoint/2010/main" val="16205934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722" y="460848"/>
            <a:ext cx="10515600" cy="5967247"/>
          </a:xfrm>
        </p:spPr>
        <p:txBody>
          <a:bodyPr>
            <a:normAutofit fontScale="92500" lnSpcReduction="20000"/>
          </a:bodyPr>
          <a:lstStyle/>
          <a:p>
            <a:pPr marL="0" indent="0">
              <a:buNone/>
            </a:pPr>
            <a:r>
              <a:rPr lang="en-US" b="1" dirty="0"/>
              <a:t>3-2- Bone taint </a:t>
            </a:r>
            <a:endParaRPr lang="en-US" dirty="0"/>
          </a:p>
          <a:p>
            <a:pPr marL="0" indent="0">
              <a:buNone/>
            </a:pPr>
            <a:r>
              <a:rPr lang="en-US" dirty="0"/>
              <a:t>This form of spoilage →	deep seated spoilage</a:t>
            </a:r>
          </a:p>
          <a:p>
            <a:pPr marL="0" indent="0">
              <a:buNone/>
            </a:pPr>
            <a:r>
              <a:rPr lang="en-US" b="1" dirty="0"/>
              <a:t>* Cause</a:t>
            </a:r>
            <a:r>
              <a:rPr lang="en-US" dirty="0"/>
              <a:t> →	anaerobic putrefactive m.o</a:t>
            </a:r>
            <a:r>
              <a:rPr lang="en-US" baseline="-25000" dirty="0"/>
              <a:t>s</a:t>
            </a:r>
            <a:r>
              <a:rPr lang="en-US" dirty="0"/>
              <a:t> </a:t>
            </a:r>
            <a:r>
              <a:rPr lang="en-US" i="1" dirty="0"/>
              <a:t>Cl. </a:t>
            </a:r>
            <a:r>
              <a:rPr lang="en-US" i="1" dirty="0" err="1"/>
              <a:t>sporogenes</a:t>
            </a:r>
            <a:r>
              <a:rPr lang="en-US" i="1" dirty="0"/>
              <a:t>, Cl. </a:t>
            </a:r>
            <a:r>
              <a:rPr lang="en-US" i="1" dirty="0" err="1"/>
              <a:t>putrefaciens</a:t>
            </a:r>
            <a:r>
              <a:rPr lang="en-US" dirty="0"/>
              <a:t> (from GI.T →circulation) </a:t>
            </a:r>
          </a:p>
          <a:p>
            <a:pPr marL="0" indent="0">
              <a:buNone/>
            </a:pPr>
            <a:r>
              <a:rPr lang="en-US" b="1" dirty="0"/>
              <a:t>* site</a:t>
            </a:r>
            <a:r>
              <a:rPr lang="en-US" dirty="0"/>
              <a:t>  →  hip Joint →ox &amp; pig</a:t>
            </a:r>
          </a:p>
          <a:p>
            <a:pPr marL="0" indent="0">
              <a:buNone/>
            </a:pPr>
            <a:r>
              <a:rPr lang="en-US" dirty="0"/>
              <a:t>	Shoulder Joint →	ox </a:t>
            </a:r>
          </a:p>
          <a:p>
            <a:pPr marL="0" indent="0">
              <a:buNone/>
            </a:pPr>
            <a:r>
              <a:rPr lang="en-US" dirty="0"/>
              <a:t>* Heavy </a:t>
            </a:r>
            <a:r>
              <a:rPr lang="en-US" dirty="0" err="1"/>
              <a:t>musulture</a:t>
            </a:r>
            <a:r>
              <a:rPr lang="en-US" dirty="0"/>
              <a:t> of heavy carcasses </a:t>
            </a:r>
          </a:p>
          <a:p>
            <a:pPr marL="0" indent="0">
              <a:buNone/>
            </a:pPr>
            <a:r>
              <a:rPr lang="en-US" b="1" dirty="0"/>
              <a:t>* Predisposing cause.</a:t>
            </a:r>
            <a:endParaRPr lang="en-US" dirty="0"/>
          </a:p>
          <a:p>
            <a:pPr marL="0" indent="0">
              <a:buNone/>
            </a:pPr>
            <a:r>
              <a:rPr lang="en-US" dirty="0"/>
              <a:t>1) Exhausted animal, without rest.</a:t>
            </a:r>
          </a:p>
          <a:p>
            <a:pPr marL="0" indent="0">
              <a:buNone/>
            </a:pPr>
            <a:r>
              <a:rPr lang="en-US" dirty="0"/>
              <a:t>2) high body temp. inside the meat after slaughter without rapid refrigeration</a:t>
            </a:r>
          </a:p>
          <a:p>
            <a:pPr marL="0" indent="0">
              <a:buNone/>
            </a:pPr>
            <a:r>
              <a:rPr lang="en-US" dirty="0"/>
              <a:t>3) Presence of synovial fluid	good medium for growth of bact. &amp; has optimum PH 7-8 (alkaline)</a:t>
            </a:r>
          </a:p>
          <a:p>
            <a:r>
              <a:rPr lang="en-US" b="1" dirty="0"/>
              <a:t>Meat characters</a:t>
            </a:r>
            <a:r>
              <a:rPr lang="en-US" dirty="0"/>
              <a:t> 		→consistency →soft</a:t>
            </a:r>
          </a:p>
          <a:p>
            <a:pPr marL="0" indent="0">
              <a:buNone/>
            </a:pPr>
            <a:r>
              <a:rPr lang="en-US" dirty="0"/>
              <a:t>				→Colour →Brown to grey </a:t>
            </a:r>
          </a:p>
          <a:p>
            <a:pPr marL="0" indent="0">
              <a:buNone/>
            </a:pPr>
            <a:r>
              <a:rPr lang="en-US" dirty="0"/>
              <a:t>				→Odour →sewage like </a:t>
            </a:r>
          </a:p>
          <a:p>
            <a:r>
              <a:rPr lang="en-US" b="1" dirty="0"/>
              <a:t>Detection</a:t>
            </a:r>
            <a:r>
              <a:rPr lang="en-US" dirty="0"/>
              <a:t>: 	By insertion of steel trier along the Joint or cutting though muscle and smell.</a:t>
            </a:r>
          </a:p>
          <a:p>
            <a:r>
              <a:rPr lang="en-US" b="1" dirty="0" err="1"/>
              <a:t>Judgement</a:t>
            </a:r>
            <a:r>
              <a:rPr lang="en-US" b="1" dirty="0"/>
              <a:t> </a:t>
            </a:r>
            <a:r>
              <a:rPr lang="en-US" dirty="0"/>
              <a:t>	Localized </a:t>
            </a:r>
            <a:r>
              <a:rPr lang="en-US" dirty="0" err="1"/>
              <a:t>contition</a:t>
            </a:r>
            <a:r>
              <a:rPr lang="en-US" dirty="0"/>
              <a:t> →partial cond. (</a:t>
            </a:r>
            <a:r>
              <a:rPr lang="en-US" dirty="0" err="1"/>
              <a:t>aond</a:t>
            </a:r>
            <a:r>
              <a:rPr lang="en-US" dirty="0"/>
              <a:t>. Affected parts).</a:t>
            </a:r>
          </a:p>
          <a:p>
            <a:endParaRPr lang="en-US" dirty="0"/>
          </a:p>
        </p:txBody>
      </p:sp>
    </p:spTree>
    <p:extLst>
      <p:ext uri="{BB962C8B-B14F-4D97-AF65-F5344CB8AC3E}">
        <p14:creationId xmlns:p14="http://schemas.microsoft.com/office/powerpoint/2010/main" val="16320482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722" y="747451"/>
            <a:ext cx="10515600" cy="5598757"/>
          </a:xfrm>
        </p:spPr>
        <p:txBody>
          <a:bodyPr>
            <a:normAutofit/>
          </a:bodyPr>
          <a:lstStyle/>
          <a:p>
            <a:pPr marL="0" indent="0">
              <a:buNone/>
            </a:pPr>
            <a:r>
              <a:rPr lang="en-US" b="1" dirty="0"/>
              <a:t>3-3- Meat </a:t>
            </a:r>
            <a:r>
              <a:rPr lang="en-US" b="1" dirty="0" err="1"/>
              <a:t>Moulding</a:t>
            </a:r>
            <a:r>
              <a:rPr lang="en-US" b="1" dirty="0"/>
              <a:t>:</a:t>
            </a:r>
            <a:endParaRPr lang="en-US" dirty="0"/>
          </a:p>
          <a:p>
            <a:r>
              <a:rPr lang="en-US" dirty="0"/>
              <a:t>Mould develop on the meat surface specially frozen meat &amp; cool stores→ as sticky colony of </a:t>
            </a:r>
            <a:r>
              <a:rPr lang="en-US" dirty="0" err="1"/>
              <a:t>diffesent</a:t>
            </a:r>
            <a:r>
              <a:rPr lang="en-US" dirty="0"/>
              <a:t> colour </a:t>
            </a:r>
          </a:p>
          <a:p>
            <a:r>
              <a:rPr lang="en-US" i="1" dirty="0" err="1"/>
              <a:t>Sporotrichum</a:t>
            </a:r>
            <a:r>
              <a:rPr lang="en-US" i="1" dirty="0"/>
              <a:t> </a:t>
            </a:r>
            <a:r>
              <a:rPr lang="en-US" i="1" dirty="0" err="1"/>
              <a:t>carnis</a:t>
            </a:r>
            <a:r>
              <a:rPr lang="en-US" dirty="0"/>
              <a:t>	→	white spots</a:t>
            </a:r>
          </a:p>
          <a:p>
            <a:r>
              <a:rPr lang="en-US" i="1" dirty="0" err="1"/>
              <a:t>Cldosporium</a:t>
            </a:r>
            <a:r>
              <a:rPr lang="en-US" i="1" dirty="0"/>
              <a:t> </a:t>
            </a:r>
            <a:r>
              <a:rPr lang="en-US" i="1" dirty="0" err="1"/>
              <a:t>herbarum</a:t>
            </a:r>
            <a:r>
              <a:rPr lang="en-US" dirty="0"/>
              <a:t>	→	black</a:t>
            </a:r>
          </a:p>
          <a:p>
            <a:r>
              <a:rPr lang="en-US" i="1" dirty="0" err="1"/>
              <a:t>Penicillum</a:t>
            </a:r>
            <a:r>
              <a:rPr lang="en-US" i="1" dirty="0"/>
              <a:t> </a:t>
            </a:r>
            <a:r>
              <a:rPr lang="en-US" i="1" dirty="0" err="1"/>
              <a:t>spp</a:t>
            </a:r>
            <a:r>
              <a:rPr lang="en-US" dirty="0"/>
              <a:t>		→	green spots</a:t>
            </a:r>
          </a:p>
          <a:p>
            <a:r>
              <a:rPr lang="en-US" i="1" dirty="0" err="1"/>
              <a:t>Thamnidium</a:t>
            </a:r>
            <a:r>
              <a:rPr lang="en-US" i="1" dirty="0"/>
              <a:t> </a:t>
            </a:r>
            <a:r>
              <a:rPr lang="en-US" i="1" dirty="0" err="1"/>
              <a:t>elgans</a:t>
            </a:r>
            <a:r>
              <a:rPr lang="en-US" dirty="0"/>
              <a:t>	→	</a:t>
            </a:r>
            <a:r>
              <a:rPr lang="en-US" dirty="0" err="1"/>
              <a:t>wisker</a:t>
            </a:r>
            <a:r>
              <a:rPr lang="en-US" dirty="0"/>
              <a:t> (white)</a:t>
            </a:r>
          </a:p>
          <a:p>
            <a:r>
              <a:rPr lang="en-US" i="1" dirty="0" err="1"/>
              <a:t>Asperigelus</a:t>
            </a:r>
            <a:r>
              <a:rPr lang="en-US" i="1" dirty="0"/>
              <a:t> </a:t>
            </a:r>
            <a:r>
              <a:rPr lang="en-US" i="1" dirty="0" err="1"/>
              <a:t>spp</a:t>
            </a:r>
            <a:r>
              <a:rPr lang="en-US" dirty="0"/>
              <a:t>		→	black spots</a:t>
            </a:r>
          </a:p>
          <a:p>
            <a:r>
              <a:rPr lang="en-US" i="1" dirty="0" err="1"/>
              <a:t>Cladosporiunm</a:t>
            </a:r>
            <a:r>
              <a:rPr lang="en-US" i="1" dirty="0"/>
              <a:t> </a:t>
            </a:r>
            <a:r>
              <a:rPr lang="en-US" i="1" dirty="0" err="1"/>
              <a:t>herbarum</a:t>
            </a:r>
            <a:r>
              <a:rPr lang="en-US" dirty="0"/>
              <a:t> →	</a:t>
            </a:r>
            <a:r>
              <a:rPr lang="en-US" dirty="0" err="1"/>
              <a:t>bleck</a:t>
            </a:r>
            <a:r>
              <a:rPr lang="en-US" dirty="0"/>
              <a:t> spots penetrating meat surface with 0.5 mm. </a:t>
            </a:r>
          </a:p>
          <a:p>
            <a:r>
              <a:rPr lang="en-US" b="1" dirty="0"/>
              <a:t>Meat characters: </a:t>
            </a:r>
            <a:endParaRPr lang="en-US" dirty="0"/>
          </a:p>
          <a:p>
            <a:pPr marL="0" indent="0">
              <a:buNone/>
            </a:pPr>
            <a:r>
              <a:rPr lang="en-US" dirty="0"/>
              <a:t>			-</a:t>
            </a:r>
            <a:r>
              <a:rPr lang="en-US" dirty="0">
                <a:sym typeface="Wingdings 3" panose="05040102010807070707" pitchFamily="18" charset="2"/>
              </a:rPr>
              <a:t></a:t>
            </a:r>
            <a:r>
              <a:rPr lang="en-US" dirty="0"/>
              <a:t> pH (</a:t>
            </a:r>
            <a:r>
              <a:rPr lang="en-US" dirty="0" err="1"/>
              <a:t>alk</a:t>
            </a:r>
            <a:r>
              <a:rPr lang="en-US" dirty="0"/>
              <a:t> side)                  -</a:t>
            </a:r>
            <a:r>
              <a:rPr lang="en-US" dirty="0" err="1"/>
              <a:t>Mouldy</a:t>
            </a:r>
            <a:r>
              <a:rPr lang="en-US" dirty="0"/>
              <a:t> smell </a:t>
            </a:r>
          </a:p>
          <a:p>
            <a:pPr marL="0" indent="0">
              <a:buNone/>
            </a:pPr>
            <a:r>
              <a:rPr lang="en-US" dirty="0" smtClean="0"/>
              <a:t>                               </a:t>
            </a:r>
            <a:r>
              <a:rPr lang="en-US" dirty="0"/>
              <a:t>-</a:t>
            </a:r>
            <a:r>
              <a:rPr lang="en-US" dirty="0" err="1"/>
              <a:t>Decomp</a:t>
            </a:r>
            <a:r>
              <a:rPr lang="en-US" dirty="0"/>
              <a:t>. Protein &amp; fat     - Change color of surface </a:t>
            </a:r>
          </a:p>
          <a:p>
            <a:endParaRPr lang="en-US" dirty="0"/>
          </a:p>
        </p:txBody>
      </p:sp>
    </p:spTree>
    <p:extLst>
      <p:ext uri="{BB962C8B-B14F-4D97-AF65-F5344CB8AC3E}">
        <p14:creationId xmlns:p14="http://schemas.microsoft.com/office/powerpoint/2010/main" val="38429377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normAutofit fontScale="90000"/>
          </a:bodyPr>
          <a:lstStyle/>
          <a:p>
            <a:r>
              <a:rPr lang="en-US" b="1" dirty="0" smtClean="0"/>
              <a:t>Discoloration </a:t>
            </a:r>
            <a:r>
              <a:rPr lang="en-US" b="1" dirty="0"/>
              <a:t>of meat </a:t>
            </a:r>
            <a:endParaRPr lang="en-US" dirty="0"/>
          </a:p>
        </p:txBody>
      </p:sp>
      <p:sp>
        <p:nvSpPr>
          <p:cNvPr id="3" name="Content Placeholder 2"/>
          <p:cNvSpPr>
            <a:spLocks noGrp="1"/>
          </p:cNvSpPr>
          <p:nvPr>
            <p:ph idx="1"/>
          </p:nvPr>
        </p:nvSpPr>
        <p:spPr>
          <a:xfrm>
            <a:off x="838200" y="1402308"/>
            <a:ext cx="10515600" cy="4351338"/>
          </a:xfrm>
        </p:spPr>
        <p:txBody>
          <a:bodyPr>
            <a:normAutofit/>
          </a:bodyPr>
          <a:lstStyle/>
          <a:p>
            <a:r>
              <a:rPr lang="en-US" sz="2800" dirty="0"/>
              <a:t>Normal colour of meat </a:t>
            </a:r>
            <a:r>
              <a:rPr lang="en-US" sz="2800" dirty="0" err="1"/>
              <a:t>meat</a:t>
            </a:r>
            <a:r>
              <a:rPr lang="en-US" sz="2800" dirty="0"/>
              <a:t> pigment ( myoglobin) </a:t>
            </a:r>
            <a:r>
              <a:rPr lang="en-US" sz="2800" dirty="0" smtClean="0"/>
              <a:t>oxidation</a:t>
            </a:r>
          </a:p>
          <a:p>
            <a:endParaRPr lang="en-US" sz="2400" dirty="0"/>
          </a:p>
        </p:txBody>
      </p:sp>
      <p:sp>
        <p:nvSpPr>
          <p:cNvPr id="4" name="Rectangle 2"/>
          <p:cNvSpPr>
            <a:spLocks noChangeArrowheads="1"/>
          </p:cNvSpPr>
          <p:nvPr/>
        </p:nvSpPr>
        <p:spPr bwMode="auto">
          <a:xfrm>
            <a:off x="838200" y="117370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Line 1"/>
          <p:cNvSpPr>
            <a:spLocks noChangeShapeType="1"/>
          </p:cNvSpPr>
          <p:nvPr/>
        </p:nvSpPr>
        <p:spPr bwMode="auto">
          <a:xfrm>
            <a:off x="6934200" y="2362840"/>
            <a:ext cx="457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3"/>
          <p:cNvSpPr>
            <a:spLocks noChangeArrowheads="1"/>
          </p:cNvSpPr>
          <p:nvPr/>
        </p:nvSpPr>
        <p:spPr bwMode="auto">
          <a:xfrm>
            <a:off x="773111" y="1882467"/>
            <a:ext cx="10785843"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lang="en-US" sz="2800" dirty="0" err="1" smtClean="0">
                <a:latin typeface="Arial" panose="020B0604020202020204" pitchFamily="34" charset="0"/>
                <a:ea typeface="Times New Roman" panose="02020603050405020304" pitchFamily="18" charset="0"/>
              </a:rPr>
              <a:t>forOxymyoglobin</a:t>
            </a:r>
            <a:r>
              <a:rPr lang="en-US" sz="2800" dirty="0" smtClean="0">
                <a:latin typeface="Arial" panose="020B0604020202020204" pitchFamily="34" charset="0"/>
                <a:ea typeface="Times New Roman" panose="02020603050405020304" pitchFamily="18" charset="0"/>
              </a:rPr>
              <a:t> →	bright red color or blooming           </a:t>
            </a:r>
            <a:r>
              <a:rPr lang="en-US" sz="2800" dirty="0" err="1" smtClean="0">
                <a:latin typeface="Arial" panose="020B0604020202020204" pitchFamily="34" charset="0"/>
                <a:ea typeface="Times New Roman" panose="02020603050405020304" pitchFamily="18" charset="0"/>
              </a:rPr>
              <a:t>Metmyoglobn</a:t>
            </a:r>
            <a:r>
              <a:rPr lang="en-US" sz="2800" dirty="0" smtClean="0">
                <a:latin typeface="Arial" panose="020B0604020202020204" pitchFamily="34" charset="0"/>
                <a:ea typeface="Times New Roman" panose="02020603050405020304" pitchFamily="18" charset="0"/>
              </a:rPr>
              <a:t> brown red color</a:t>
            </a:r>
            <a:endParaRPr lang="en-US" sz="2800" dirty="0" smtClean="0">
              <a:latin typeface="Arial" panose="020B0604020202020204" pitchFamily="34" charset="0"/>
            </a:endParaRPr>
          </a:p>
          <a:p>
            <a:pPr marL="342900" lvl="0" indent="-342900" algn="justLow" eaLnBrk="0" fontAlgn="base" hangingPunct="0">
              <a:spcBef>
                <a:spcPct val="0"/>
              </a:spcBef>
              <a:spcAft>
                <a:spcPct val="0"/>
              </a:spcAft>
              <a:buFont typeface="Arial" panose="020B0604020202020204" pitchFamily="34" charset="0"/>
              <a:buChar char="•"/>
            </a:pPr>
            <a:r>
              <a:rPr lang="en-US" sz="2800" b="1" dirty="0" smtClean="0">
                <a:latin typeface="Arial" panose="020B0604020202020204" pitchFamily="34" charset="0"/>
                <a:ea typeface="Times New Roman" panose="02020603050405020304" pitchFamily="18" charset="0"/>
              </a:rPr>
              <a:t>Causes of </a:t>
            </a:r>
            <a:r>
              <a:rPr lang="en-US" sz="2800" b="1" dirty="0" err="1" smtClean="0">
                <a:latin typeface="Arial" panose="020B0604020202020204" pitchFamily="34" charset="0"/>
                <a:ea typeface="Times New Roman" panose="02020603050405020304" pitchFamily="18" charset="0"/>
              </a:rPr>
              <a:t>abnonmal</a:t>
            </a:r>
            <a:r>
              <a:rPr lang="en-US" sz="2800" b="1" dirty="0" smtClean="0">
                <a:latin typeface="Arial" panose="020B0604020202020204" pitchFamily="34" charset="0"/>
                <a:ea typeface="Times New Roman" panose="02020603050405020304" pitchFamily="18" charset="0"/>
              </a:rPr>
              <a:t> discoloration of meat may be due to:</a:t>
            </a:r>
          </a:p>
          <a:p>
            <a:pPr lvl="0" algn="justLow" eaLnBrk="0" fontAlgn="base" hangingPunct="0">
              <a:spcBef>
                <a:spcPct val="0"/>
              </a:spcBef>
              <a:spcAft>
                <a:spcPct val="0"/>
              </a:spcAft>
            </a:pPr>
            <a:endParaRPr lang="en-US" sz="2800" dirty="0" smtClean="0">
              <a:latin typeface="Arial" panose="020B0604020202020204" pitchFamily="34" charset="0"/>
            </a:endParaRPr>
          </a:p>
          <a:p>
            <a:pPr lvl="0" algn="justLow" eaLnBrk="0" fontAlgn="base" hangingPunct="0">
              <a:spcBef>
                <a:spcPct val="0"/>
              </a:spcBef>
              <a:spcAft>
                <a:spcPct val="0"/>
              </a:spcAft>
            </a:pPr>
            <a:r>
              <a:rPr lang="en-US" sz="2800" dirty="0" smtClean="0">
                <a:latin typeface="Arial" panose="020B0604020202020204" pitchFamily="34" charset="0"/>
                <a:ea typeface="Times New Roman" panose="02020603050405020304" pitchFamily="18" charset="0"/>
              </a:rPr>
              <a:t>* Pigment producing </a:t>
            </a:r>
            <a:r>
              <a:rPr lang="en-US" sz="2800" dirty="0" err="1" smtClean="0">
                <a:latin typeface="Arial" panose="020B0604020202020204" pitchFamily="34" charset="0"/>
                <a:ea typeface="Times New Roman" panose="02020603050405020304" pitchFamily="18" charset="0"/>
              </a:rPr>
              <a:t>m.o</a:t>
            </a:r>
            <a:r>
              <a:rPr lang="en-US" sz="2800" baseline="-30000" dirty="0" err="1" smtClean="0">
                <a:latin typeface="Arial" panose="020B0604020202020204" pitchFamily="34" charset="0"/>
                <a:ea typeface="Times New Roman" panose="02020603050405020304" pitchFamily="18" charset="0"/>
              </a:rPr>
              <a:t>s</a:t>
            </a:r>
            <a:r>
              <a:rPr lang="en-US" sz="2800" dirty="0" smtClean="0">
                <a:latin typeface="Arial" panose="020B0604020202020204" pitchFamily="34" charset="0"/>
                <a:ea typeface="Times New Roman" panose="02020603050405020304" pitchFamily="18" charset="0"/>
              </a:rPr>
              <a:t>, mould + yeast .</a:t>
            </a:r>
            <a:endParaRPr lang="en-US" sz="2800" dirty="0" smtClean="0">
              <a:latin typeface="Arial" panose="020B0604020202020204" pitchFamily="34" charset="0"/>
            </a:endParaRPr>
          </a:p>
          <a:p>
            <a:pPr lvl="0" algn="justLow" eaLnBrk="0" fontAlgn="base" hangingPunct="0">
              <a:spcBef>
                <a:spcPct val="0"/>
              </a:spcBef>
              <a:spcAft>
                <a:spcPct val="0"/>
              </a:spcAft>
            </a:pPr>
            <a:r>
              <a:rPr lang="en-US" sz="2800" dirty="0" smtClean="0">
                <a:latin typeface="Arial" panose="020B0604020202020204" pitchFamily="34" charset="0"/>
                <a:ea typeface="Times New Roman" panose="02020603050405020304" pitchFamily="18" charset="0"/>
              </a:rPr>
              <a:t>* Alteration or destruction of meat pigments </a:t>
            </a:r>
            <a:r>
              <a:rPr lang="en-US" sz="2800" dirty="0" err="1" smtClean="0">
                <a:latin typeface="Arial" panose="020B0604020202020204" pitchFamily="34" charset="0"/>
                <a:ea typeface="Times New Roman" panose="02020603050405020304" pitchFamily="18" charset="0"/>
              </a:rPr>
              <a:t>Myoglobin</a:t>
            </a:r>
            <a:r>
              <a:rPr lang="en-US" sz="2800" dirty="0" smtClean="0">
                <a:latin typeface="Arial" panose="020B0604020202020204" pitchFamily="34" charset="0"/>
                <a:ea typeface="Times New Roman" panose="02020603050405020304" pitchFamily="18" charset="0"/>
              </a:rPr>
              <a:t> oxidized brown meta </a:t>
            </a:r>
            <a:r>
              <a:rPr lang="en-US" sz="2800" dirty="0" err="1" smtClean="0">
                <a:latin typeface="Arial" panose="020B0604020202020204" pitchFamily="34" charset="0"/>
                <a:ea typeface="Times New Roman" panose="02020603050405020304" pitchFamily="18" charset="0"/>
              </a:rPr>
              <a:t>myoglobin</a:t>
            </a:r>
            <a:r>
              <a:rPr lang="en-US" sz="2800" dirty="0" smtClean="0">
                <a:latin typeface="Arial" panose="020B0604020202020204" pitchFamily="34" charset="0"/>
                <a:ea typeface="Times New Roman" panose="02020603050405020304" pitchFamily="18" charset="0"/>
              </a:rPr>
              <a:t>.</a:t>
            </a:r>
            <a:endParaRPr lang="en-US" sz="2800" dirty="0" smtClean="0">
              <a:latin typeface="Arial" panose="020B0604020202020204" pitchFamily="34" charset="0"/>
            </a:endParaRPr>
          </a:p>
          <a:p>
            <a:pPr lvl="0" algn="justLow" eaLnBrk="0" fontAlgn="base" hangingPunct="0">
              <a:spcBef>
                <a:spcPct val="0"/>
              </a:spcBef>
              <a:spcAft>
                <a:spcPct val="0"/>
              </a:spcAft>
            </a:pPr>
            <a:r>
              <a:rPr lang="en-US" sz="2800" dirty="0" smtClean="0">
                <a:latin typeface="Arial" panose="020B0604020202020204" pitchFamily="34" charset="0"/>
                <a:ea typeface="Times New Roman" panose="02020603050405020304" pitchFamily="18" charset="0"/>
              </a:rPr>
              <a:t>- it may be combined with H</a:t>
            </a:r>
            <a:r>
              <a:rPr lang="en-US" sz="2800" baseline="-30000" dirty="0" smtClean="0">
                <a:latin typeface="Arial" panose="020B0604020202020204" pitchFamily="34" charset="0"/>
                <a:ea typeface="Times New Roman" panose="02020603050405020304" pitchFamily="18" charset="0"/>
              </a:rPr>
              <a:t>2</a:t>
            </a:r>
            <a:r>
              <a:rPr lang="en-US" sz="2800" dirty="0" smtClean="0">
                <a:latin typeface="Arial" panose="020B0604020202020204" pitchFamily="34" charset="0"/>
                <a:ea typeface="Times New Roman" panose="02020603050405020304" pitchFamily="18" charset="0"/>
              </a:rPr>
              <a:t>S produced by bacteria forming </a:t>
            </a:r>
            <a:r>
              <a:rPr lang="en-US" sz="2800" dirty="0" err="1" smtClean="0">
                <a:latin typeface="Arial" panose="020B0604020202020204" pitchFamily="34" charset="0"/>
                <a:ea typeface="Times New Roman" panose="02020603050405020304" pitchFamily="18" charset="0"/>
              </a:rPr>
              <a:t>sulphmyoglobin</a:t>
            </a:r>
            <a:r>
              <a:rPr lang="en-US" sz="2800" dirty="0" smtClean="0">
                <a:latin typeface="Arial" panose="020B0604020202020204" pitchFamily="34" charset="0"/>
                <a:ea typeface="Times New Roman" panose="02020603050405020304" pitchFamily="18" charset="0"/>
              </a:rPr>
              <a:t> (green).</a:t>
            </a:r>
            <a:endParaRPr lang="en-US" sz="2800" dirty="0" smtClean="0">
              <a:latin typeface="Arial" panose="020B0604020202020204" pitchFamily="34" charset="0"/>
            </a:endParaRPr>
          </a:p>
          <a:p>
            <a:pPr lvl="0" algn="justLow" eaLnBrk="0" fontAlgn="base" hangingPunct="0">
              <a:spcBef>
                <a:spcPct val="0"/>
              </a:spcBef>
              <a:spcAft>
                <a:spcPct val="0"/>
              </a:spcAft>
            </a:pPr>
            <a:r>
              <a:rPr lang="en-US" sz="2800" dirty="0" smtClean="0">
                <a:latin typeface="Arial" panose="020B0604020202020204" pitchFamily="34" charset="0"/>
                <a:ea typeface="Times New Roman" panose="02020603050405020304" pitchFamily="18" charset="0"/>
              </a:rPr>
              <a:t>- It may broken down by H</a:t>
            </a:r>
            <a:r>
              <a:rPr lang="en-US" sz="2800" baseline="-30000" dirty="0" smtClean="0">
                <a:latin typeface="Arial" panose="020B0604020202020204" pitchFamily="34" charset="0"/>
                <a:ea typeface="Times New Roman" panose="02020603050405020304" pitchFamily="18" charset="0"/>
              </a:rPr>
              <a:t>2</a:t>
            </a:r>
            <a:r>
              <a:rPr lang="en-US" sz="2800" dirty="0" smtClean="0">
                <a:latin typeface="Arial" panose="020B0604020202020204" pitchFamily="34" charset="0"/>
                <a:ea typeface="Times New Roman" panose="02020603050405020304" pitchFamily="18" charset="0"/>
              </a:rPr>
              <a:t>O</a:t>
            </a:r>
            <a:r>
              <a:rPr lang="en-US" sz="2800" baseline="-30000" dirty="0" smtClean="0">
                <a:latin typeface="Arial" panose="020B0604020202020204" pitchFamily="34" charset="0"/>
                <a:ea typeface="Times New Roman" panose="02020603050405020304" pitchFamily="18" charset="0"/>
              </a:rPr>
              <a:t>2</a:t>
            </a:r>
            <a:r>
              <a:rPr lang="en-US" sz="2800" dirty="0" smtClean="0">
                <a:latin typeface="Arial" panose="020B0604020202020204" pitchFamily="34" charset="0"/>
                <a:ea typeface="Times New Roman" panose="02020603050405020304" pitchFamily="18" charset="0"/>
              </a:rPr>
              <a:t> produced by bacteria </a:t>
            </a:r>
            <a:r>
              <a:rPr lang="en-US" sz="2800" dirty="0" err="1" smtClean="0">
                <a:latin typeface="Arial" panose="020B0604020202020204" pitchFamily="34" charset="0"/>
                <a:ea typeface="Times New Roman" panose="02020603050405020304" pitchFamily="18" charset="0"/>
              </a:rPr>
              <a:t>ming</a:t>
            </a:r>
            <a:r>
              <a:rPr lang="en-US" sz="2800" dirty="0" smtClean="0">
                <a:latin typeface="Arial" panose="020B0604020202020204" pitchFamily="34" charset="0"/>
                <a:ea typeface="Times New Roman" panose="02020603050405020304" pitchFamily="18" charset="0"/>
              </a:rPr>
              <a:t> </a:t>
            </a:r>
            <a:r>
              <a:rPr kumimoji="0" lang="en-US"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yellow or green bile pigment.</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00172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174"/>
          </a:xfrm>
        </p:spPr>
        <p:txBody>
          <a:bodyPr/>
          <a:lstStyle/>
          <a:p>
            <a:r>
              <a:rPr lang="en-US" b="1" dirty="0" smtClean="0"/>
              <a:t>Abnormal Colour of meat</a:t>
            </a:r>
            <a:endParaRPr lang="en-US" dirty="0"/>
          </a:p>
        </p:txBody>
      </p:sp>
      <p:sp>
        <p:nvSpPr>
          <p:cNvPr id="3" name="Content Placeholder 2"/>
          <p:cNvSpPr>
            <a:spLocks noGrp="1"/>
          </p:cNvSpPr>
          <p:nvPr>
            <p:ph idx="1"/>
          </p:nvPr>
        </p:nvSpPr>
        <p:spPr>
          <a:xfrm>
            <a:off x="838200" y="1228300"/>
            <a:ext cx="10515600" cy="4948663"/>
          </a:xfrm>
        </p:spPr>
        <p:txBody>
          <a:bodyPr>
            <a:normAutofit/>
          </a:bodyPr>
          <a:lstStyle/>
          <a:p>
            <a:r>
              <a:rPr lang="en-US" dirty="0" smtClean="0"/>
              <a:t>Greenish </a:t>
            </a:r>
            <a:r>
              <a:rPr lang="en-US" dirty="0" err="1"/>
              <a:t>colouration</a:t>
            </a:r>
            <a:r>
              <a:rPr lang="en-US" dirty="0"/>
              <a:t> →	</a:t>
            </a:r>
            <a:r>
              <a:rPr lang="en-US" i="1" dirty="0" err="1"/>
              <a:t>penicillum</a:t>
            </a:r>
            <a:r>
              <a:rPr lang="en-US" i="1" dirty="0"/>
              <a:t> </a:t>
            </a:r>
            <a:r>
              <a:rPr lang="en-US" i="1" dirty="0" err="1"/>
              <a:t>spp</a:t>
            </a:r>
            <a:r>
              <a:rPr lang="en-US" i="1" dirty="0"/>
              <a:t> </a:t>
            </a:r>
            <a:endParaRPr lang="en-US" dirty="0"/>
          </a:p>
          <a:p>
            <a:r>
              <a:rPr lang="en-US" dirty="0"/>
              <a:t>Pink colour 	→</a:t>
            </a:r>
            <a:r>
              <a:rPr lang="en-US" i="1" dirty="0"/>
              <a:t>Micrococci </a:t>
            </a:r>
            <a:endParaRPr lang="en-US" dirty="0"/>
          </a:p>
          <a:p>
            <a:r>
              <a:rPr lang="en-US" dirty="0"/>
              <a:t>Blue colour 	→</a:t>
            </a:r>
            <a:r>
              <a:rPr lang="en-US" i="1" dirty="0"/>
              <a:t>pseudomonas </a:t>
            </a:r>
            <a:r>
              <a:rPr lang="en-US" i="1" dirty="0" err="1"/>
              <a:t>spp</a:t>
            </a:r>
            <a:r>
              <a:rPr lang="en-US" dirty="0"/>
              <a:t> </a:t>
            </a:r>
          </a:p>
          <a:p>
            <a:r>
              <a:rPr lang="en-US" dirty="0"/>
              <a:t>Yellow colour →	</a:t>
            </a:r>
            <a:r>
              <a:rPr lang="en-US" i="1" dirty="0"/>
              <a:t>Micrococci &amp; </a:t>
            </a:r>
            <a:r>
              <a:rPr lang="en-US" i="1" dirty="0" err="1"/>
              <a:t>flavobacteriun</a:t>
            </a:r>
            <a:r>
              <a:rPr lang="en-US" dirty="0"/>
              <a:t> </a:t>
            </a:r>
          </a:p>
          <a:p>
            <a:r>
              <a:rPr lang="en-US" dirty="0"/>
              <a:t>Black colour →</a:t>
            </a:r>
            <a:r>
              <a:rPr lang="en-US" i="1" dirty="0" err="1"/>
              <a:t>Cladosporium</a:t>
            </a:r>
            <a:r>
              <a:rPr lang="en-US" i="1" dirty="0"/>
              <a:t> </a:t>
            </a:r>
            <a:r>
              <a:rPr lang="en-US" i="1" dirty="0" err="1"/>
              <a:t>herbarum</a:t>
            </a:r>
            <a:r>
              <a:rPr lang="en-US" i="1" dirty="0"/>
              <a:t> </a:t>
            </a:r>
            <a:endParaRPr lang="en-US" dirty="0"/>
          </a:p>
          <a:p>
            <a:r>
              <a:rPr lang="en-US" dirty="0"/>
              <a:t>White colour →</a:t>
            </a:r>
            <a:r>
              <a:rPr lang="en-US" i="1" dirty="0" err="1"/>
              <a:t>thamnidium</a:t>
            </a:r>
            <a:r>
              <a:rPr lang="en-US" i="1" dirty="0"/>
              <a:t> </a:t>
            </a:r>
            <a:r>
              <a:rPr lang="en-US" i="1" dirty="0" err="1"/>
              <a:t>elgans</a:t>
            </a:r>
            <a:r>
              <a:rPr lang="en-US" dirty="0"/>
              <a:t> </a:t>
            </a:r>
          </a:p>
          <a:p>
            <a:r>
              <a:rPr lang="en-US" dirty="0"/>
              <a:t>Black colour →</a:t>
            </a:r>
            <a:r>
              <a:rPr lang="en-US" i="1" dirty="0" err="1"/>
              <a:t>Halophilic</a:t>
            </a:r>
            <a:r>
              <a:rPr lang="en-US" i="1" dirty="0"/>
              <a:t> pseudo.</a:t>
            </a:r>
            <a:r>
              <a:rPr lang="en-US" dirty="0"/>
              <a:t> In	(Salted meat). </a:t>
            </a:r>
          </a:p>
          <a:p>
            <a:r>
              <a:rPr lang="en-US" b="1" dirty="0" err="1"/>
              <a:t>Judgement</a:t>
            </a:r>
            <a:r>
              <a:rPr lang="en-US" b="1" dirty="0"/>
              <a:t> </a:t>
            </a:r>
            <a:endParaRPr lang="en-US" dirty="0"/>
          </a:p>
          <a:p>
            <a:pPr marL="0" indent="0">
              <a:buNone/>
            </a:pPr>
            <a:r>
              <a:rPr lang="en-US" dirty="0"/>
              <a:t>* If </a:t>
            </a:r>
            <a:r>
              <a:rPr lang="en-US" dirty="0" err="1"/>
              <a:t>discolouration</a:t>
            </a:r>
            <a:r>
              <a:rPr lang="en-US" dirty="0"/>
              <a:t> </a:t>
            </a:r>
            <a:r>
              <a:rPr lang="en-US" dirty="0" err="1"/>
              <a:t>accompined</a:t>
            </a:r>
            <a:r>
              <a:rPr lang="en-US" dirty="0"/>
              <a:t> by putrefaction→ </a:t>
            </a:r>
            <a:r>
              <a:rPr lang="en-US" dirty="0" err="1"/>
              <a:t>cond</a:t>
            </a:r>
            <a:r>
              <a:rPr lang="en-US" dirty="0"/>
              <a:t> . affect part</a:t>
            </a:r>
            <a:r>
              <a:rPr lang="en-US" dirty="0" smtClean="0"/>
              <a:t>.</a:t>
            </a:r>
          </a:p>
          <a:p>
            <a:pPr marL="0" indent="0">
              <a:buNone/>
            </a:pPr>
            <a:r>
              <a:rPr lang="en-US" dirty="0"/>
              <a:t>* If </a:t>
            </a:r>
            <a:r>
              <a:rPr lang="en-US" dirty="0" err="1"/>
              <a:t>discolouration</a:t>
            </a:r>
            <a:r>
              <a:rPr lang="en-US" dirty="0"/>
              <a:t> only→ trimming the colour part or whipping of meat surface by a piece of cloth dipped in physiological saline. </a:t>
            </a:r>
          </a:p>
          <a:p>
            <a:pPr marL="0" indent="0">
              <a:buNone/>
            </a:pPr>
            <a:r>
              <a:rPr lang="en-US" dirty="0"/>
              <a:t>* Meat </a:t>
            </a:r>
            <a:r>
              <a:rPr lang="en-US" dirty="0" err="1"/>
              <a:t>Mouldy</a:t>
            </a:r>
            <a:r>
              <a:rPr lang="en-US" dirty="0"/>
              <a:t> → inferior quality meat</a:t>
            </a:r>
          </a:p>
          <a:p>
            <a:endParaRPr lang="en-US" dirty="0"/>
          </a:p>
        </p:txBody>
      </p:sp>
    </p:spTree>
    <p:extLst>
      <p:ext uri="{BB962C8B-B14F-4D97-AF65-F5344CB8AC3E}">
        <p14:creationId xmlns:p14="http://schemas.microsoft.com/office/powerpoint/2010/main" val="31185776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6318"/>
            <a:ext cx="10515600" cy="4351338"/>
          </a:xfrm>
        </p:spPr>
        <p:txBody>
          <a:bodyPr/>
          <a:lstStyle/>
          <a:p>
            <a:r>
              <a:rPr lang="en-US" sz="3200" b="1" dirty="0"/>
              <a:t>Wiskers</a:t>
            </a:r>
            <a:r>
              <a:rPr lang="en-US" sz="3200" dirty="0"/>
              <a:t> : cottony or fussy appearance, caused by </a:t>
            </a:r>
            <a:r>
              <a:rPr lang="en-US" sz="3200" i="1" dirty="0" err="1"/>
              <a:t>Thamnidium</a:t>
            </a:r>
            <a:r>
              <a:rPr lang="en-US" sz="3200" i="1" dirty="0"/>
              <a:t> </a:t>
            </a:r>
            <a:r>
              <a:rPr lang="en-US" sz="3200" i="1" dirty="0" err="1"/>
              <a:t>elgans</a:t>
            </a:r>
            <a:r>
              <a:rPr lang="en-US" sz="3200" dirty="0"/>
              <a:t> . It is present in frozen meat and give </a:t>
            </a:r>
            <a:r>
              <a:rPr lang="en-US" sz="3200" dirty="0" err="1"/>
              <a:t>mouldy</a:t>
            </a:r>
            <a:r>
              <a:rPr lang="en-US" sz="3200" dirty="0"/>
              <a:t> or </a:t>
            </a:r>
            <a:r>
              <a:rPr lang="en-US" sz="3200" dirty="0" err="1"/>
              <a:t>myasty</a:t>
            </a:r>
            <a:r>
              <a:rPr lang="en-US" sz="3200" dirty="0"/>
              <a:t> or earthy odour as well as toxins e.g. </a:t>
            </a:r>
            <a:r>
              <a:rPr lang="en-US" sz="3200" i="1" dirty="0" err="1"/>
              <a:t>Aflatoxin</a:t>
            </a:r>
            <a:r>
              <a:rPr lang="en-US" sz="3200" i="1" dirty="0"/>
              <a:t>, </a:t>
            </a:r>
            <a:r>
              <a:rPr lang="en-US" sz="3200" i="1" dirty="0" err="1"/>
              <a:t>ochratoxin</a:t>
            </a:r>
            <a:r>
              <a:rPr lang="en-US" sz="3200" i="1" dirty="0"/>
              <a:t>.</a:t>
            </a:r>
            <a:r>
              <a:rPr lang="en-US" sz="3200" dirty="0"/>
              <a:t> </a:t>
            </a:r>
          </a:p>
          <a:p>
            <a:pPr marL="0" indent="0">
              <a:buNone/>
            </a:pPr>
            <a:endParaRPr lang="en-US" dirty="0"/>
          </a:p>
        </p:txBody>
      </p:sp>
    </p:spTree>
    <p:extLst>
      <p:ext uri="{BB962C8B-B14F-4D97-AF65-F5344CB8AC3E}">
        <p14:creationId xmlns:p14="http://schemas.microsoft.com/office/powerpoint/2010/main" val="190606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7382" y="2726188"/>
            <a:ext cx="10515600" cy="1325563"/>
          </a:xfrm>
        </p:spPr>
        <p:txBody>
          <a:bodyPr>
            <a:normAutofit fontScale="90000"/>
          </a:bodyPr>
          <a:lstStyle/>
          <a:p>
            <a:pPr algn="ctr"/>
            <a:r>
              <a:rPr lang="en-US" sz="6000" b="1" dirty="0"/>
              <a:t>Requirements of microbial </a:t>
            </a:r>
            <a:r>
              <a:rPr lang="en-US" sz="6000" b="1" dirty="0" smtClean="0"/>
              <a:t>growth</a:t>
            </a:r>
            <a:r>
              <a:rPr lang="en-US" dirty="0"/>
              <a:t/>
            </a:r>
            <a:br>
              <a:rPr lang="en-US" dirty="0"/>
            </a:br>
            <a:endParaRPr lang="en-US" dirty="0"/>
          </a:p>
        </p:txBody>
      </p:sp>
    </p:spTree>
    <p:extLst>
      <p:ext uri="{BB962C8B-B14F-4D97-AF65-F5344CB8AC3E}">
        <p14:creationId xmlns:p14="http://schemas.microsoft.com/office/powerpoint/2010/main" val="7965486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1319"/>
            <a:ext cx="10515600" cy="5685644"/>
          </a:xfrm>
        </p:spPr>
        <p:txBody>
          <a:bodyPr>
            <a:normAutofit/>
          </a:bodyPr>
          <a:lstStyle/>
          <a:p>
            <a:pPr marL="0" indent="0">
              <a:buNone/>
            </a:pPr>
            <a:r>
              <a:rPr lang="en-US" b="1" dirty="0"/>
              <a:t>3-4- </a:t>
            </a:r>
            <a:r>
              <a:rPr lang="en-US" b="1" dirty="0" err="1"/>
              <a:t>Toxalbumens</a:t>
            </a:r>
            <a:r>
              <a:rPr lang="en-US" b="1" dirty="0"/>
              <a:t> </a:t>
            </a:r>
            <a:endParaRPr lang="en-US" dirty="0"/>
          </a:p>
          <a:p>
            <a:r>
              <a:rPr lang="en-US" dirty="0"/>
              <a:t>Poisonous </a:t>
            </a:r>
            <a:r>
              <a:rPr lang="en-US" dirty="0" err="1"/>
              <a:t>substauces</a:t>
            </a:r>
            <a:r>
              <a:rPr lang="en-US" dirty="0"/>
              <a:t> are formed during microbial breakdown of protein and the meat is more dangerous. </a:t>
            </a:r>
          </a:p>
          <a:p>
            <a:r>
              <a:rPr lang="en-US" b="1" dirty="0"/>
              <a:t>Causative M.o</a:t>
            </a:r>
            <a:r>
              <a:rPr lang="en-US" b="1" baseline="-25000" dirty="0"/>
              <a:t>s</a:t>
            </a:r>
            <a:r>
              <a:rPr lang="en-US" dirty="0"/>
              <a:t> 		</a:t>
            </a:r>
            <a:r>
              <a:rPr lang="en-US" i="1" dirty="0"/>
              <a:t>S. </a:t>
            </a:r>
            <a:r>
              <a:rPr lang="en-US" i="1" dirty="0" err="1"/>
              <a:t>aureus</a:t>
            </a:r>
            <a:r>
              <a:rPr lang="en-US" i="1" dirty="0"/>
              <a:t>, Streptococci</a:t>
            </a:r>
            <a:r>
              <a:rPr lang="en-US" dirty="0"/>
              <a:t> </a:t>
            </a:r>
          </a:p>
          <a:p>
            <a:pPr marL="0" indent="0">
              <a:buNone/>
            </a:pPr>
            <a:r>
              <a:rPr lang="en-US" dirty="0"/>
              <a:t>				Coliforms </a:t>
            </a:r>
          </a:p>
          <a:p>
            <a:pPr marL="0" indent="0">
              <a:buNone/>
            </a:pPr>
            <a:r>
              <a:rPr lang="en-US" b="1" dirty="0"/>
              <a:t>3-5- Phosphorescence: </a:t>
            </a:r>
            <a:endParaRPr lang="en-US" dirty="0"/>
          </a:p>
          <a:p>
            <a:r>
              <a:rPr lang="en-US" dirty="0"/>
              <a:t>	There are luminous areas scattered over the meat surface which appears as if it is studded with stars in dark room. </a:t>
            </a:r>
          </a:p>
          <a:p>
            <a:r>
              <a:rPr lang="en-US" b="1" dirty="0"/>
              <a:t>Cause</a:t>
            </a:r>
            <a:r>
              <a:rPr lang="en-US" dirty="0"/>
              <a:t> </a:t>
            </a:r>
            <a:r>
              <a:rPr lang="en-US" i="1" dirty="0" err="1"/>
              <a:t>Pseudomonans</a:t>
            </a:r>
            <a:r>
              <a:rPr lang="en-US" i="1" dirty="0"/>
              <a:t> phosphorescence</a:t>
            </a:r>
            <a:r>
              <a:rPr lang="en-US" dirty="0"/>
              <a:t> which is naturally present in sea water &amp; fish . Thus, the fish may contaminate the cool store with m.o</a:t>
            </a:r>
            <a:r>
              <a:rPr lang="en-US" baseline="-25000" dirty="0"/>
              <a:t>s</a:t>
            </a:r>
            <a:r>
              <a:rPr lang="en-US" dirty="0"/>
              <a:t> which can be transferred to stored meat. </a:t>
            </a:r>
          </a:p>
          <a:p>
            <a:r>
              <a:rPr lang="en-US" dirty="0" err="1"/>
              <a:t>Phosphoresence</a:t>
            </a:r>
            <a:r>
              <a:rPr lang="en-US" dirty="0"/>
              <a:t> →appear when meat decomposition begins. </a:t>
            </a:r>
          </a:p>
          <a:p>
            <a:r>
              <a:rPr lang="en-US" b="1" dirty="0"/>
              <a:t>Judgment</a:t>
            </a:r>
            <a:r>
              <a:rPr lang="en-US" dirty="0"/>
              <a:t> Meat is repugnant, but not putrefied needs trimming to be safe.</a:t>
            </a:r>
          </a:p>
          <a:p>
            <a:endParaRPr lang="en-US" dirty="0"/>
          </a:p>
        </p:txBody>
      </p:sp>
    </p:spTree>
    <p:extLst>
      <p:ext uri="{BB962C8B-B14F-4D97-AF65-F5344CB8AC3E}">
        <p14:creationId xmlns:p14="http://schemas.microsoft.com/office/powerpoint/2010/main" val="19476783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5835769"/>
          </a:xfrm>
        </p:spPr>
        <p:txBody>
          <a:bodyPr>
            <a:normAutofit lnSpcReduction="10000"/>
          </a:bodyPr>
          <a:lstStyle/>
          <a:p>
            <a:pPr marL="0" indent="0">
              <a:buNone/>
            </a:pPr>
            <a:r>
              <a:rPr lang="en-US" b="1" dirty="0"/>
              <a:t>3-6 fat decomposition: </a:t>
            </a:r>
            <a:endParaRPr lang="en-US" dirty="0"/>
          </a:p>
          <a:p>
            <a:r>
              <a:rPr lang="en-US" dirty="0"/>
              <a:t>It means change in odor , taste, </a:t>
            </a:r>
            <a:r>
              <a:rPr lang="en-US" dirty="0" err="1"/>
              <a:t>flavour</a:t>
            </a:r>
            <a:r>
              <a:rPr lang="en-US" dirty="0"/>
              <a:t> of fat due to: →Rancidity </a:t>
            </a:r>
          </a:p>
          <a:p>
            <a:pPr marL="0" indent="0">
              <a:buNone/>
            </a:pPr>
            <a:r>
              <a:rPr lang="en-US" dirty="0"/>
              <a:t>		                                                              →  Absorption of foreign odor </a:t>
            </a:r>
          </a:p>
          <a:p>
            <a:pPr marL="0" indent="0">
              <a:buNone/>
            </a:pPr>
            <a:endParaRPr lang="en-US" dirty="0"/>
          </a:p>
          <a:p>
            <a:r>
              <a:rPr lang="en-US" b="1" dirty="0"/>
              <a:t>There are 2 types of rancidity </a:t>
            </a:r>
            <a:endParaRPr lang="en-US" dirty="0"/>
          </a:p>
          <a:p>
            <a:r>
              <a:rPr lang="en-US" dirty="0"/>
              <a:t>1) oxidative rancidity:</a:t>
            </a:r>
          </a:p>
          <a:p>
            <a:r>
              <a:rPr lang="en-US" dirty="0"/>
              <a:t>It affects </a:t>
            </a:r>
            <a:r>
              <a:rPr lang="en-US" dirty="0" err="1"/>
              <a:t>umsaturated</a:t>
            </a:r>
            <a:r>
              <a:rPr lang="en-US" dirty="0"/>
              <a:t> F.A</a:t>
            </a:r>
            <a:r>
              <a:rPr lang="en-US" baseline="-25000" dirty="0"/>
              <a:t>s</a:t>
            </a:r>
            <a:r>
              <a:rPr lang="en-US" dirty="0"/>
              <a:t> (Pig fat) by atmospheric O</a:t>
            </a:r>
            <a:r>
              <a:rPr lang="en-US" baseline="-25000" dirty="0"/>
              <a:t>2</a:t>
            </a:r>
            <a:r>
              <a:rPr lang="en-US" dirty="0"/>
              <a:t> </a:t>
            </a:r>
          </a:p>
          <a:p>
            <a:pPr marL="0" indent="0">
              <a:buNone/>
            </a:pPr>
            <a:r>
              <a:rPr lang="en-US" b="1" dirty="0"/>
              <a:t>2) Hydrolytic rancidity:</a:t>
            </a:r>
            <a:endParaRPr lang="en-US" dirty="0"/>
          </a:p>
          <a:p>
            <a:r>
              <a:rPr lang="en-US" dirty="0"/>
              <a:t>It is caused by </a:t>
            </a:r>
            <a:r>
              <a:rPr lang="en-US" dirty="0" err="1"/>
              <a:t>lipolytic</a:t>
            </a:r>
            <a:r>
              <a:rPr lang="en-US" dirty="0"/>
              <a:t> M.O</a:t>
            </a:r>
            <a:r>
              <a:rPr lang="en-US" baseline="-25000" dirty="0"/>
              <a:t>s</a:t>
            </a:r>
            <a:r>
              <a:rPr lang="en-US" dirty="0"/>
              <a:t> producing lipase Enzyme as pseud., proteus, Bacillus, yeast, Mould </a:t>
            </a:r>
          </a:p>
          <a:p>
            <a:r>
              <a:rPr lang="en-US" dirty="0"/>
              <a:t>Fat molecule  →Free F.A&amp; glycerol. </a:t>
            </a:r>
          </a:p>
          <a:p>
            <a:r>
              <a:rPr lang="en-US" b="1" dirty="0"/>
              <a:t>When free fatty acid  = 3% - Rancidity. </a:t>
            </a:r>
            <a:endParaRPr lang="en-US" dirty="0"/>
          </a:p>
          <a:p>
            <a:r>
              <a:rPr lang="en-US" dirty="0"/>
              <a:t>* Rancidity do not appear in the deep inter muscular fat but in the more exposed fat (abdominal fat &amp; kidney fat) so, must be removed </a:t>
            </a:r>
            <a:r>
              <a:rPr lang="en-US" dirty="0" err="1"/>
              <a:t>guickly</a:t>
            </a:r>
            <a:r>
              <a:rPr lang="en-US" dirty="0"/>
              <a:t> before </a:t>
            </a:r>
            <a:r>
              <a:rPr lang="en-US" dirty="0" err="1"/>
              <a:t>Carcase</a:t>
            </a:r>
            <a:r>
              <a:rPr lang="en-US" dirty="0"/>
              <a:t> is hung up in the shop.</a:t>
            </a:r>
          </a:p>
          <a:p>
            <a:endParaRPr lang="en-US" dirty="0"/>
          </a:p>
        </p:txBody>
      </p:sp>
    </p:spTree>
    <p:extLst>
      <p:ext uri="{BB962C8B-B14F-4D97-AF65-F5344CB8AC3E}">
        <p14:creationId xmlns:p14="http://schemas.microsoft.com/office/powerpoint/2010/main" val="27200495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1319"/>
            <a:ext cx="10515600" cy="5685644"/>
          </a:xfrm>
        </p:spPr>
        <p:txBody>
          <a:bodyPr>
            <a:normAutofit/>
          </a:bodyPr>
          <a:lstStyle/>
          <a:p>
            <a:r>
              <a:rPr lang="en-US" b="1" dirty="0" err="1"/>
              <a:t>Potamaines</a:t>
            </a:r>
            <a:r>
              <a:rPr lang="en-US" b="1" dirty="0"/>
              <a:t> , alkaloids </a:t>
            </a:r>
            <a:r>
              <a:rPr lang="en-US" dirty="0"/>
              <a:t>→</a:t>
            </a:r>
            <a:r>
              <a:rPr lang="en-US" b="1" dirty="0"/>
              <a:t> are </a:t>
            </a:r>
            <a:endParaRPr lang="en-US" dirty="0"/>
          </a:p>
          <a:p>
            <a:r>
              <a:rPr lang="en-US" dirty="0"/>
              <a:t>- basic chemical substance formed by the breakdown or digestion of putrefying tissue. </a:t>
            </a:r>
          </a:p>
          <a:p>
            <a:r>
              <a:rPr lang="en-US" dirty="0"/>
              <a:t>- It is the end product of protein decomposition produced by any </a:t>
            </a:r>
            <a:r>
              <a:rPr lang="en-US" dirty="0" err="1"/>
              <a:t>baet</a:t>
            </a:r>
            <a:r>
              <a:rPr lang="en-US" dirty="0"/>
              <a:t>. Capable of splitting protein -     simple compound . </a:t>
            </a:r>
          </a:p>
          <a:p>
            <a:r>
              <a:rPr lang="en-US" b="1" dirty="0"/>
              <a:t>Cause </a:t>
            </a:r>
            <a:r>
              <a:rPr lang="en-US" b="1" dirty="0" err="1"/>
              <a:t>proteolytic</a:t>
            </a:r>
            <a:r>
              <a:rPr lang="en-US" b="1" dirty="0"/>
              <a:t> </a:t>
            </a:r>
            <a:r>
              <a:rPr lang="en-US" b="1" dirty="0" err="1"/>
              <a:t>m.o</a:t>
            </a:r>
            <a:r>
              <a:rPr lang="en-US" b="1" baseline="-25000" dirty="0" err="1"/>
              <a:t>ss</a:t>
            </a:r>
            <a:r>
              <a:rPr lang="en-US" b="1" dirty="0"/>
              <a:t>. </a:t>
            </a:r>
            <a:endParaRPr lang="en-US" dirty="0"/>
          </a:p>
          <a:p>
            <a:r>
              <a:rPr lang="en-US" b="1" dirty="0"/>
              <a:t>Control of spoilage of meat: </a:t>
            </a:r>
            <a:endParaRPr lang="en-US" dirty="0"/>
          </a:p>
          <a:p>
            <a:pPr marL="0" indent="0">
              <a:buNone/>
            </a:pPr>
            <a:r>
              <a:rPr lang="en-US" dirty="0"/>
              <a:t>1) surface drying of carcasses reduces water activity inhibit microbial growth and extend the shelf life of carcass at ambient temp. </a:t>
            </a:r>
          </a:p>
          <a:p>
            <a:pPr marL="0" indent="0">
              <a:buNone/>
            </a:pPr>
            <a:r>
              <a:rPr lang="en-US" dirty="0"/>
              <a:t>R.H. &amp; air speed help in drying process .</a:t>
            </a:r>
          </a:p>
          <a:p>
            <a:pPr marL="0" indent="0">
              <a:buNone/>
            </a:pPr>
            <a:r>
              <a:rPr lang="en-US" dirty="0"/>
              <a:t>2) Reducing of surface pH (to 4 – 4.5) which inhibit the growth of both spoilage and pathogenic m.o. </a:t>
            </a:r>
          </a:p>
          <a:p>
            <a:pPr marL="0" indent="0">
              <a:buNone/>
            </a:pPr>
            <a:r>
              <a:rPr lang="en-US" dirty="0"/>
              <a:t>This can be achieved by treating meat with organic acids such as acetic or lactic acids. </a:t>
            </a:r>
          </a:p>
          <a:p>
            <a:pPr marL="0" indent="0">
              <a:buNone/>
            </a:pPr>
            <a:endParaRPr lang="en-US" dirty="0"/>
          </a:p>
        </p:txBody>
      </p:sp>
    </p:spTree>
    <p:extLst>
      <p:ext uri="{BB962C8B-B14F-4D97-AF65-F5344CB8AC3E}">
        <p14:creationId xmlns:p14="http://schemas.microsoft.com/office/powerpoint/2010/main" val="18018798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5" y="583678"/>
            <a:ext cx="10515600" cy="5353097"/>
          </a:xfrm>
        </p:spPr>
        <p:txBody>
          <a:bodyPr>
            <a:normAutofit/>
          </a:bodyPr>
          <a:lstStyle/>
          <a:p>
            <a:r>
              <a:rPr lang="en-US" sz="2400" dirty="0"/>
              <a:t>3) Using chlorinated &amp; hot wash water </a:t>
            </a:r>
          </a:p>
          <a:p>
            <a:pPr marL="0" indent="0">
              <a:buNone/>
            </a:pPr>
            <a:r>
              <a:rPr lang="en-US" sz="2400" dirty="0"/>
              <a:t>Chlorinated &amp; hot water (60˚ C for 10 sec) for washing will reduce the number of m.o</a:t>
            </a:r>
            <a:r>
              <a:rPr lang="en-US" sz="2400" baseline="-25000" dirty="0"/>
              <a:t>s</a:t>
            </a:r>
            <a:r>
              <a:rPr lang="en-US" sz="2400" dirty="0"/>
              <a:t>. </a:t>
            </a:r>
          </a:p>
          <a:p>
            <a:pPr marL="0" indent="0">
              <a:buNone/>
            </a:pPr>
            <a:r>
              <a:rPr lang="en-US" sz="2400" dirty="0"/>
              <a:t>Hot water may cause slight </a:t>
            </a:r>
            <a:r>
              <a:rPr lang="en-US" sz="2400" dirty="0" err="1"/>
              <a:t>discolouration</a:t>
            </a:r>
            <a:r>
              <a:rPr lang="en-US" sz="2400" dirty="0"/>
              <a:t>, which regained during holding period.</a:t>
            </a:r>
          </a:p>
          <a:p>
            <a:r>
              <a:rPr lang="en-US" sz="2400" dirty="0"/>
              <a:t>4) Cooling or refrigeration (chilling and freezing) </a:t>
            </a:r>
          </a:p>
          <a:p>
            <a:r>
              <a:rPr lang="en-US" sz="2400" dirty="0"/>
              <a:t>5) Salting and curing . </a:t>
            </a:r>
          </a:p>
          <a:p>
            <a:pPr marL="0" indent="0">
              <a:buNone/>
            </a:pPr>
            <a:r>
              <a:rPr lang="en-US" sz="2400" dirty="0"/>
              <a:t>Salting lower water activity &amp; inhibit microbial growth </a:t>
            </a:r>
            <a:r>
              <a:rPr lang="en-US" sz="2400" dirty="0" err="1"/>
              <a:t>Sorbate</a:t>
            </a:r>
            <a:r>
              <a:rPr lang="en-US" sz="2400" dirty="0"/>
              <a:t> treatment.</a:t>
            </a:r>
          </a:p>
          <a:p>
            <a:r>
              <a:rPr lang="en-US" sz="2400" dirty="0" smtClean="0"/>
              <a:t>6) Mainly </a:t>
            </a:r>
            <a:r>
              <a:rPr lang="en-US" sz="2400" dirty="0"/>
              <a:t>inhibit mould &amp; yeast and also many genera of bacteria as </a:t>
            </a:r>
            <a:r>
              <a:rPr lang="en-US" sz="2400" dirty="0" err="1"/>
              <a:t>sal</a:t>
            </a:r>
            <a:r>
              <a:rPr lang="en-US" sz="2400" dirty="0"/>
              <a:t>.,E coli Staph, Clostridium also </a:t>
            </a:r>
            <a:r>
              <a:rPr lang="en-US" sz="2400" dirty="0" err="1"/>
              <a:t>Strept</a:t>
            </a:r>
            <a:r>
              <a:rPr lang="en-US" sz="2400" dirty="0"/>
              <a:t>. </a:t>
            </a:r>
          </a:p>
          <a:p>
            <a:endParaRPr lang="en-US" dirty="0"/>
          </a:p>
        </p:txBody>
      </p:sp>
    </p:spTree>
    <p:extLst>
      <p:ext uri="{BB962C8B-B14F-4D97-AF65-F5344CB8AC3E}">
        <p14:creationId xmlns:p14="http://schemas.microsoft.com/office/powerpoint/2010/main" val="33138028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7" y="365314"/>
            <a:ext cx="10515600" cy="5926304"/>
          </a:xfrm>
        </p:spPr>
        <p:txBody>
          <a:bodyPr>
            <a:normAutofit/>
          </a:bodyPr>
          <a:lstStyle/>
          <a:p>
            <a:pPr marL="0" indent="0">
              <a:buNone/>
            </a:pPr>
            <a:r>
              <a:rPr lang="en-US" sz="2400" dirty="0"/>
              <a:t>7) Enzyme inhibitors:</a:t>
            </a:r>
          </a:p>
          <a:p>
            <a:r>
              <a:rPr lang="en-US" sz="2400" dirty="0"/>
              <a:t>Epinephrine administration/ A/M control p/m autolysis </a:t>
            </a:r>
          </a:p>
          <a:p>
            <a:r>
              <a:rPr lang="en-US" sz="2400" dirty="0"/>
              <a:t>Useful for long term storage and also distribution of meat at ambient temp. </a:t>
            </a:r>
          </a:p>
          <a:p>
            <a:pPr marL="0" indent="0">
              <a:buNone/>
            </a:pPr>
            <a:r>
              <a:rPr lang="en-US" sz="2400" dirty="0"/>
              <a:t>8) Irradiation </a:t>
            </a:r>
          </a:p>
          <a:p>
            <a:r>
              <a:rPr lang="en-US" sz="2400" dirty="0"/>
              <a:t>Good in elimination of spoilage &amp; pathogenic m.o. from </a:t>
            </a:r>
            <a:r>
              <a:rPr lang="en-US" sz="2400" dirty="0" smtClean="0"/>
              <a:t>carcasses </a:t>
            </a:r>
            <a:r>
              <a:rPr lang="en-US" sz="2400" dirty="0"/>
              <a:t>cuts or minced meat. </a:t>
            </a:r>
          </a:p>
          <a:p>
            <a:pPr marL="0" indent="0">
              <a:buNone/>
            </a:pPr>
            <a:r>
              <a:rPr lang="en-US" sz="2400" dirty="0"/>
              <a:t>9) Packaging </a:t>
            </a:r>
          </a:p>
          <a:p>
            <a:r>
              <a:rPr lang="en-US" sz="2400" dirty="0"/>
              <a:t>Protect the meat from moisture loss, contamination by m.o. changes in colour and physical damage. </a:t>
            </a:r>
          </a:p>
          <a:p>
            <a:pPr marL="0" indent="0">
              <a:buNone/>
            </a:pPr>
            <a:r>
              <a:rPr lang="en-US" sz="2400" dirty="0"/>
              <a:t>10) Reduce the stress as possible </a:t>
            </a:r>
            <a:r>
              <a:rPr lang="en-US" sz="2400" dirty="0" smtClean="0"/>
              <a:t>before </a:t>
            </a:r>
            <a:r>
              <a:rPr lang="en-US" sz="2400" dirty="0"/>
              <a:t>slaughtering </a:t>
            </a:r>
          </a:p>
          <a:p>
            <a:pPr marL="0" indent="0">
              <a:buNone/>
            </a:pPr>
            <a:r>
              <a:rPr lang="en-US" sz="2400" dirty="0"/>
              <a:t>11) Using of antioxidants </a:t>
            </a:r>
          </a:p>
          <a:p>
            <a:pPr marL="0" indent="0">
              <a:buNone/>
            </a:pPr>
            <a:r>
              <a:rPr lang="en-US" sz="2400" dirty="0"/>
              <a:t>12) Balanced relation in cold store between R.H, temp., air velocity</a:t>
            </a:r>
          </a:p>
          <a:p>
            <a:endParaRPr lang="en-US" sz="2400" dirty="0"/>
          </a:p>
        </p:txBody>
      </p:sp>
    </p:spTree>
    <p:extLst>
      <p:ext uri="{BB962C8B-B14F-4D97-AF65-F5344CB8AC3E}">
        <p14:creationId xmlns:p14="http://schemas.microsoft.com/office/powerpoint/2010/main" val="18389315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1972" y="2521470"/>
            <a:ext cx="10515600" cy="1325563"/>
          </a:xfrm>
        </p:spPr>
        <p:txBody>
          <a:bodyPr>
            <a:normAutofit/>
          </a:bodyPr>
          <a:lstStyle/>
          <a:p>
            <a:pPr algn="ctr"/>
            <a:r>
              <a:rPr lang="en-US" sz="6600" b="1" dirty="0"/>
              <a:t>Food Poisoning </a:t>
            </a:r>
            <a:endParaRPr lang="en-US" sz="6600" dirty="0"/>
          </a:p>
        </p:txBody>
      </p:sp>
    </p:spTree>
    <p:extLst>
      <p:ext uri="{BB962C8B-B14F-4D97-AF65-F5344CB8AC3E}">
        <p14:creationId xmlns:p14="http://schemas.microsoft.com/office/powerpoint/2010/main" val="29490771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018" y="692860"/>
            <a:ext cx="10515600" cy="5721587"/>
          </a:xfrm>
        </p:spPr>
        <p:txBody>
          <a:bodyPr>
            <a:normAutofit/>
          </a:bodyPr>
          <a:lstStyle/>
          <a:p>
            <a:pPr algn="just"/>
            <a:r>
              <a:rPr lang="en-US" sz="2400" b="1" dirty="0"/>
              <a:t>Definition :</a:t>
            </a:r>
            <a:r>
              <a:rPr lang="en-US" sz="2400" dirty="0"/>
              <a:t> it may be defined as, any acute illness associated with the recent consumption of food , characterize by sudden onset, short incubation period, gastrointestinal disorders (abdominal pain, diarrhea and with or without vomiting and with or without fever ) and it may be accompanied with neurological signs.</a:t>
            </a:r>
          </a:p>
          <a:p>
            <a:pPr algn="just"/>
            <a:r>
              <a:rPr lang="en-US" sz="2400" b="1" dirty="0"/>
              <a:t>types of food poisoning : </a:t>
            </a:r>
            <a:endParaRPr lang="en-US" sz="2400" dirty="0"/>
          </a:p>
          <a:p>
            <a:pPr marL="0" indent="0" algn="just">
              <a:buNone/>
            </a:pPr>
            <a:r>
              <a:rPr lang="en-US" sz="2400" b="1" dirty="0"/>
              <a:t>food allergy:</a:t>
            </a:r>
            <a:r>
              <a:rPr lang="en-US" sz="2400" dirty="0"/>
              <a:t> Hypersensitivity to certain food stuffs (eggs, fish, milk , cheese, </a:t>
            </a:r>
            <a:r>
              <a:rPr lang="en-US" sz="2400" dirty="0" err="1"/>
              <a:t>ete</a:t>
            </a:r>
            <a:r>
              <a:rPr lang="en-US" sz="2400" dirty="0" smtClean="0"/>
              <a:t>).</a:t>
            </a:r>
          </a:p>
          <a:p>
            <a:pPr marL="0" indent="0" algn="just">
              <a:buNone/>
            </a:pPr>
            <a:r>
              <a:rPr lang="en-US" sz="2400" b="1" dirty="0"/>
              <a:t>Chemical poisoning:</a:t>
            </a:r>
            <a:r>
              <a:rPr lang="en-US" sz="2400" dirty="0"/>
              <a:t> chemical contamination </a:t>
            </a:r>
            <a:r>
              <a:rPr lang="en-US" sz="2400" dirty="0" err="1"/>
              <a:t>occure</a:t>
            </a:r>
            <a:r>
              <a:rPr lang="en-US" sz="2400" dirty="0"/>
              <a:t> due to ingestion </a:t>
            </a:r>
            <a:r>
              <a:rPr lang="en-US" sz="2400" dirty="0" err="1"/>
              <a:t>af</a:t>
            </a:r>
            <a:r>
              <a:rPr lang="en-US" sz="2400" dirty="0"/>
              <a:t> food contaminated with toxic chemicals which may be accidental contamination or undesirable chemical reactions between food stuffs and their container </a:t>
            </a:r>
            <a:r>
              <a:rPr lang="en-US" sz="2400" dirty="0" err="1"/>
              <a:t>e.g</a:t>
            </a:r>
            <a:r>
              <a:rPr lang="en-US" sz="2400" dirty="0"/>
              <a:t>: Arsenic, lead, zinc, residues (heavy metal, pesticides) chemical disinfectants. </a:t>
            </a:r>
          </a:p>
          <a:p>
            <a:endParaRPr lang="en-US" sz="2400" dirty="0"/>
          </a:p>
          <a:p>
            <a:endParaRPr lang="en-US" dirty="0"/>
          </a:p>
        </p:txBody>
      </p:sp>
    </p:spTree>
    <p:extLst>
      <p:ext uri="{BB962C8B-B14F-4D97-AF65-F5344CB8AC3E}">
        <p14:creationId xmlns:p14="http://schemas.microsoft.com/office/powerpoint/2010/main" val="20569327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7256" y="269780"/>
            <a:ext cx="10515600" cy="6240202"/>
          </a:xfrm>
        </p:spPr>
        <p:txBody>
          <a:bodyPr>
            <a:normAutofit lnSpcReduction="10000"/>
          </a:bodyPr>
          <a:lstStyle/>
          <a:p>
            <a:r>
              <a:rPr lang="en-US" b="1" dirty="0"/>
              <a:t>Microbial food poisoning</a:t>
            </a:r>
            <a:r>
              <a:rPr lang="en-US" dirty="0"/>
              <a:t>: Food poisoning produced due to consumption of food contaminated with food poisoning organism itself and / or their toxin. it may be classified on the basis of mode of illness into 3 groups</a:t>
            </a:r>
            <a:r>
              <a:rPr lang="en-US" dirty="0" smtClean="0"/>
              <a:t>:</a:t>
            </a:r>
          </a:p>
          <a:p>
            <a:pPr marL="0" indent="0">
              <a:buNone/>
            </a:pPr>
            <a:r>
              <a:rPr lang="en-US" dirty="0" smtClean="0"/>
              <a:t> </a:t>
            </a:r>
            <a:endParaRPr lang="en-US" dirty="0"/>
          </a:p>
          <a:p>
            <a:r>
              <a:rPr lang="en-US" b="1" dirty="0"/>
              <a:t>1] food infection: </a:t>
            </a:r>
            <a:endParaRPr lang="en-US" dirty="0"/>
          </a:p>
          <a:p>
            <a:pPr marL="0" indent="0">
              <a:buNone/>
            </a:pPr>
            <a:r>
              <a:rPr lang="en-US" dirty="0"/>
              <a:t>	Infection with living m.o</a:t>
            </a:r>
            <a:r>
              <a:rPr lang="en-US" baseline="-25000" dirty="0"/>
              <a:t>s</a:t>
            </a:r>
            <a:r>
              <a:rPr lang="en-US" dirty="0"/>
              <a:t> which multiply in the food and may produce end toxin inside the body .</a:t>
            </a:r>
          </a:p>
          <a:p>
            <a:r>
              <a:rPr lang="en-US" b="1" dirty="0"/>
              <a:t>2] Food intoxication : </a:t>
            </a:r>
            <a:endParaRPr lang="en-US" dirty="0"/>
          </a:p>
          <a:p>
            <a:pPr marL="0" indent="0">
              <a:buNone/>
            </a:pPr>
            <a:r>
              <a:rPr lang="en-US" dirty="0" smtClean="0"/>
              <a:t>Ingestion </a:t>
            </a:r>
            <a:r>
              <a:rPr lang="en-US" dirty="0"/>
              <a:t>of performed bacterial or mould toxin in the food. </a:t>
            </a:r>
          </a:p>
          <a:p>
            <a:pPr marL="0" indent="0">
              <a:buNone/>
            </a:pPr>
            <a:r>
              <a:rPr lang="en-US" dirty="0"/>
              <a:t>* the difference between the two types clinically is the incubation period interval </a:t>
            </a:r>
            <a:r>
              <a:rPr lang="en-US" dirty="0" err="1"/>
              <a:t>elapase</a:t>
            </a:r>
            <a:r>
              <a:rPr lang="en-US" dirty="0"/>
              <a:t> between eating and symptoms  developed. </a:t>
            </a:r>
          </a:p>
          <a:p>
            <a:r>
              <a:rPr lang="en-US" b="1" dirty="0"/>
              <a:t>3] Potential food poisoning: </a:t>
            </a:r>
            <a:endParaRPr lang="en-US" dirty="0"/>
          </a:p>
          <a:p>
            <a:pPr marL="0" indent="0">
              <a:buNone/>
            </a:pPr>
            <a:r>
              <a:rPr lang="en-US" dirty="0"/>
              <a:t>(potential food infection + intoxication) means food poisoning either infection or intoxication that occurs under certain circumstances such as:</a:t>
            </a:r>
          </a:p>
          <a:p>
            <a:pPr marL="0" indent="0">
              <a:buNone/>
            </a:pPr>
            <a:r>
              <a:rPr lang="en-US" dirty="0"/>
              <a:t>* A high number of m.o/gm or milliliter of contaminated food is required for illness to be caused. </a:t>
            </a:r>
            <a:r>
              <a:rPr lang="en-US" dirty="0" err="1"/>
              <a:t>e.g</a:t>
            </a:r>
            <a:r>
              <a:rPr lang="en-US" dirty="0"/>
              <a:t> enterococci gastroenteritis .</a:t>
            </a:r>
          </a:p>
          <a:p>
            <a:pPr marL="0" indent="0">
              <a:buNone/>
            </a:pPr>
            <a:r>
              <a:rPr lang="en-US" dirty="0"/>
              <a:t>* Colonization of the causative organism in the intestinal cell. </a:t>
            </a:r>
            <a:r>
              <a:rPr lang="en-US" dirty="0" err="1"/>
              <a:t>e.g</a:t>
            </a:r>
            <a:r>
              <a:rPr lang="en-US" dirty="0"/>
              <a:t> E.coli gastro enteritis .</a:t>
            </a:r>
          </a:p>
          <a:p>
            <a:endParaRPr lang="en-US" dirty="0"/>
          </a:p>
        </p:txBody>
      </p:sp>
    </p:spTree>
    <p:extLst>
      <p:ext uri="{BB962C8B-B14F-4D97-AF65-F5344CB8AC3E}">
        <p14:creationId xmlns:p14="http://schemas.microsoft.com/office/powerpoint/2010/main" val="32666342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Food infection : </a:t>
            </a:r>
            <a:endParaRPr lang="en-US" dirty="0"/>
          </a:p>
        </p:txBody>
      </p:sp>
      <p:sp>
        <p:nvSpPr>
          <p:cNvPr id="3" name="Content Placeholder 2"/>
          <p:cNvSpPr>
            <a:spLocks noGrp="1"/>
          </p:cNvSpPr>
          <p:nvPr>
            <p:ph idx="1"/>
          </p:nvPr>
        </p:nvSpPr>
        <p:spPr/>
        <p:txBody>
          <a:bodyPr/>
          <a:lstStyle/>
          <a:p>
            <a:pPr marL="0" indent="0">
              <a:buNone/>
            </a:pPr>
            <a:r>
              <a:rPr lang="en-US" dirty="0"/>
              <a:t>	</a:t>
            </a:r>
            <a:r>
              <a:rPr lang="en-US" sz="2800" dirty="0"/>
              <a:t>1. salmonellae . </a:t>
            </a:r>
          </a:p>
          <a:p>
            <a:pPr marL="0" indent="0">
              <a:buNone/>
            </a:pPr>
            <a:r>
              <a:rPr lang="en-US" sz="2800" dirty="0"/>
              <a:t>	2. </a:t>
            </a:r>
            <a:r>
              <a:rPr lang="en-US" sz="2800" dirty="0" err="1"/>
              <a:t>Diarrhoeagenic</a:t>
            </a:r>
            <a:r>
              <a:rPr lang="en-US" sz="2800" dirty="0"/>
              <a:t> E. coli </a:t>
            </a:r>
          </a:p>
          <a:p>
            <a:pPr marL="0" indent="0">
              <a:buNone/>
            </a:pPr>
            <a:r>
              <a:rPr lang="en-US" sz="2800" dirty="0"/>
              <a:t>	3. Enterococci gastroenteritis.</a:t>
            </a:r>
          </a:p>
          <a:p>
            <a:pPr marL="0" indent="0">
              <a:buNone/>
            </a:pPr>
            <a:r>
              <a:rPr lang="en-US" sz="2800" dirty="0"/>
              <a:t>	4. shigellosis. </a:t>
            </a:r>
          </a:p>
          <a:p>
            <a:pPr marL="0" indent="0">
              <a:buNone/>
            </a:pPr>
            <a:r>
              <a:rPr lang="en-US" sz="2800" dirty="0"/>
              <a:t>	5. </a:t>
            </a:r>
            <a:r>
              <a:rPr lang="en-US" sz="2800" dirty="0" err="1"/>
              <a:t>Yersiniosis</a:t>
            </a:r>
            <a:r>
              <a:rPr lang="en-US" sz="2800" dirty="0"/>
              <a:t> .</a:t>
            </a:r>
          </a:p>
          <a:p>
            <a:pPr marL="0" indent="0">
              <a:buNone/>
            </a:pPr>
            <a:r>
              <a:rPr lang="en-US" sz="2800" dirty="0"/>
              <a:t>	6. </a:t>
            </a:r>
            <a:r>
              <a:rPr lang="en-US" sz="2800" dirty="0" err="1"/>
              <a:t>Campylobacteriosis</a:t>
            </a:r>
            <a:r>
              <a:rPr lang="en-US" sz="2800" dirty="0"/>
              <a:t>  </a:t>
            </a:r>
          </a:p>
          <a:p>
            <a:pPr marL="0" indent="0">
              <a:buNone/>
            </a:pPr>
            <a:r>
              <a:rPr lang="en-US" sz="2800" dirty="0"/>
              <a:t>	7. </a:t>
            </a:r>
            <a:r>
              <a:rPr lang="en-US" sz="2800" dirty="0" err="1"/>
              <a:t>Vibro</a:t>
            </a:r>
            <a:r>
              <a:rPr lang="en-US" sz="2800" dirty="0"/>
              <a:t> </a:t>
            </a:r>
            <a:r>
              <a:rPr lang="en-US" sz="2800" dirty="0" err="1"/>
              <a:t>parahaemolyticus</a:t>
            </a:r>
            <a:r>
              <a:rPr lang="en-US" sz="2800" dirty="0"/>
              <a:t> </a:t>
            </a:r>
          </a:p>
        </p:txBody>
      </p:sp>
    </p:spTree>
    <p:extLst>
      <p:ext uri="{BB962C8B-B14F-4D97-AF65-F5344CB8AC3E}">
        <p14:creationId xmlns:p14="http://schemas.microsoft.com/office/powerpoint/2010/main" val="31395238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General characters of food infections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 </a:t>
            </a:r>
            <a:r>
              <a:rPr lang="en-US" sz="2400" dirty="0"/>
              <a:t>living m.o must be consumed through food.</a:t>
            </a:r>
          </a:p>
          <a:p>
            <a:pPr marL="0" indent="0">
              <a:buNone/>
            </a:pPr>
            <a:r>
              <a:rPr lang="en-US" sz="2400" dirty="0"/>
              <a:t>* The m.o penetrates through intestinal membrane &amp; establish in the epithelial cells of the intestine multiply &amp; produce endotoxin. </a:t>
            </a:r>
          </a:p>
          <a:p>
            <a:pPr marL="0" indent="0">
              <a:buNone/>
            </a:pPr>
            <a:r>
              <a:rPr lang="en-US" sz="2400" dirty="0"/>
              <a:t>* Dose level to cause infection vary greatly according to virulence of each </a:t>
            </a:r>
            <a:r>
              <a:rPr lang="en-US" sz="2400" dirty="0" err="1"/>
              <a:t>mio</a:t>
            </a:r>
            <a:r>
              <a:rPr lang="en-US" sz="2400" dirty="0"/>
              <a:t>. In which range from 10 cells in extreme virulent species as E. Coli O</a:t>
            </a:r>
            <a:r>
              <a:rPr lang="en-US" sz="2400" baseline="-25000" dirty="0"/>
              <a:t>157</a:t>
            </a:r>
            <a:r>
              <a:rPr lang="en-US" sz="2400" dirty="0"/>
              <a:t>:H</a:t>
            </a:r>
            <a:r>
              <a:rPr lang="en-US" sz="2400" baseline="-25000" dirty="0"/>
              <a:t>7</a:t>
            </a:r>
            <a:r>
              <a:rPr lang="en-US" sz="2400" dirty="0"/>
              <a:t> to 10</a:t>
            </a:r>
            <a:r>
              <a:rPr lang="en-US" sz="2400" baseline="30000" dirty="0"/>
              <a:t>5</a:t>
            </a:r>
            <a:r>
              <a:rPr lang="en-US" sz="2400" dirty="0"/>
              <a:t> cells in less virulent species as </a:t>
            </a:r>
            <a:r>
              <a:rPr lang="en-US" sz="2400" dirty="0" err="1"/>
              <a:t>yersina</a:t>
            </a:r>
            <a:r>
              <a:rPr lang="en-US" sz="2400" dirty="0"/>
              <a:t> </a:t>
            </a:r>
            <a:r>
              <a:rPr lang="en-US" sz="2400" dirty="0" err="1"/>
              <a:t>enterocoltica</a:t>
            </a:r>
            <a:r>
              <a:rPr lang="en-US" sz="2400" dirty="0"/>
              <a:t>.</a:t>
            </a:r>
          </a:p>
          <a:p>
            <a:pPr marL="0" indent="0">
              <a:buNone/>
            </a:pPr>
            <a:r>
              <a:rPr lang="en-US" sz="2400" dirty="0"/>
              <a:t>* Long incubation period (generally 24 </a:t>
            </a:r>
            <a:r>
              <a:rPr lang="en-US" sz="2400" dirty="0" err="1"/>
              <a:t>hrs</a:t>
            </a:r>
            <a:r>
              <a:rPr lang="en-US" sz="2400" dirty="0"/>
              <a:t> according  to the pathogen.</a:t>
            </a:r>
          </a:p>
          <a:p>
            <a:endParaRPr lang="en-US" sz="2400" dirty="0"/>
          </a:p>
        </p:txBody>
      </p:sp>
    </p:spTree>
    <p:extLst>
      <p:ext uri="{BB962C8B-B14F-4D97-AF65-F5344CB8AC3E}">
        <p14:creationId xmlns:p14="http://schemas.microsoft.com/office/powerpoint/2010/main" val="2021318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131" y="392609"/>
            <a:ext cx="10515600" cy="6076429"/>
          </a:xfrm>
        </p:spPr>
        <p:txBody>
          <a:bodyPr>
            <a:normAutofit/>
          </a:bodyPr>
          <a:lstStyle/>
          <a:p>
            <a:r>
              <a:rPr lang="en-US" sz="2800" b="1" u="sng" dirty="0"/>
              <a:t>1- water</a:t>
            </a:r>
            <a:endParaRPr lang="en-US" sz="2800" dirty="0"/>
          </a:p>
          <a:p>
            <a:r>
              <a:rPr lang="en-US" sz="2400" dirty="0"/>
              <a:t>Growth and welfare of M. </a:t>
            </a:r>
            <a:r>
              <a:rPr lang="en-US" sz="2400" dirty="0" err="1"/>
              <a:t>O</a:t>
            </a:r>
            <a:r>
              <a:rPr lang="en-US" sz="2400" baseline="-25000" dirty="0" err="1"/>
              <a:t>s</a:t>
            </a:r>
            <a:r>
              <a:rPr lang="en-US" sz="2400" dirty="0"/>
              <a:t> Molds have the lowest requirement, followed by yeast, gram negative and gram positive.</a:t>
            </a:r>
          </a:p>
          <a:p>
            <a:pPr marL="0" indent="0">
              <a:buNone/>
            </a:pPr>
            <a:endParaRPr lang="en-US" dirty="0"/>
          </a:p>
          <a:p>
            <a:r>
              <a:rPr lang="en-US" sz="2800" b="1" u="sng" dirty="0"/>
              <a:t>2- Source of energy</a:t>
            </a:r>
            <a:endParaRPr lang="en-US" sz="2800" dirty="0"/>
          </a:p>
          <a:p>
            <a:r>
              <a:rPr lang="en-US" sz="2400" dirty="0"/>
              <a:t>Carbohydrates and amino acid are commonly used as carbon and energy sources.</a:t>
            </a:r>
          </a:p>
          <a:p>
            <a:pPr marL="0" indent="0">
              <a:buNone/>
            </a:pPr>
            <a:r>
              <a:rPr lang="en-US" sz="2400" dirty="0"/>
              <a:t>- Fats are used also by M. </a:t>
            </a:r>
            <a:r>
              <a:rPr lang="en-US" sz="2400" dirty="0" err="1"/>
              <a:t>O</a:t>
            </a:r>
            <a:r>
              <a:rPr lang="en-US" sz="2400" baseline="-25000" dirty="0" err="1"/>
              <a:t>s</a:t>
            </a:r>
            <a:r>
              <a:rPr lang="en-US" sz="2400" dirty="0"/>
              <a:t>, as a source of energy ( Fat hydrolyzed with the aid of Lipase enzyme     →   glycerol + fatty acid.</a:t>
            </a:r>
          </a:p>
          <a:p>
            <a:pPr marL="0" indent="0">
              <a:buNone/>
            </a:pPr>
            <a:r>
              <a:rPr lang="en-US" sz="2400" dirty="0"/>
              <a:t>- Sugar, alcohols, amino acid , starches, cellulose, fat →source of energy.</a:t>
            </a:r>
          </a:p>
          <a:p>
            <a:pPr marL="0" indent="0">
              <a:buNone/>
            </a:pPr>
            <a:r>
              <a:rPr lang="en-US" sz="2400" dirty="0"/>
              <a:t>-In general molds can grow in the highest concentrations of sugars and yeasts in fairly high conc., but most bacteria grow best in fairly low </a:t>
            </a:r>
            <a:r>
              <a:rPr lang="en-US" sz="2400" dirty="0" smtClean="0"/>
              <a:t>conc.</a:t>
            </a:r>
            <a:endParaRPr lang="en-US" sz="2400" dirty="0"/>
          </a:p>
        </p:txBody>
      </p:sp>
    </p:spTree>
    <p:extLst>
      <p:ext uri="{BB962C8B-B14F-4D97-AF65-F5344CB8AC3E}">
        <p14:creationId xmlns:p14="http://schemas.microsoft.com/office/powerpoint/2010/main" val="249353262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2792" y="1156885"/>
            <a:ext cx="10515600" cy="4351338"/>
          </a:xfrm>
        </p:spPr>
        <p:txBody>
          <a:bodyPr>
            <a:normAutofit/>
          </a:bodyPr>
          <a:lstStyle/>
          <a:p>
            <a:r>
              <a:rPr lang="en-US" sz="3200" b="1" dirty="0"/>
              <a:t>* symptoms : </a:t>
            </a:r>
            <a:r>
              <a:rPr lang="en-US" sz="3200" dirty="0"/>
              <a:t>Two Types of symptoms</a:t>
            </a:r>
            <a:r>
              <a:rPr lang="en-US" sz="3200" b="1" dirty="0"/>
              <a:t> </a:t>
            </a:r>
            <a:r>
              <a:rPr lang="en-US" sz="3200" dirty="0"/>
              <a:t>:</a:t>
            </a:r>
            <a:r>
              <a:rPr lang="en-US" sz="3200" b="1" dirty="0"/>
              <a:t> </a:t>
            </a:r>
            <a:endParaRPr lang="en-US" sz="3200" dirty="0"/>
          </a:p>
          <a:p>
            <a:r>
              <a:rPr lang="en-US" sz="3200" dirty="0"/>
              <a:t>- Enteric – most of them or nearly all .</a:t>
            </a:r>
          </a:p>
          <a:p>
            <a:r>
              <a:rPr lang="en-US" sz="3200" dirty="0"/>
              <a:t>- Non enteric – when toxin pass to other organs rather than intestines </a:t>
            </a:r>
            <a:r>
              <a:rPr lang="en-US" sz="3200" i="1" dirty="0" err="1"/>
              <a:t>vibro</a:t>
            </a:r>
            <a:r>
              <a:rPr lang="en-US" sz="3200" i="1" dirty="0"/>
              <a:t>, EHEC,</a:t>
            </a:r>
            <a:r>
              <a:rPr lang="en-US" sz="3200" dirty="0"/>
              <a:t> L. </a:t>
            </a:r>
            <a:r>
              <a:rPr lang="en-US" sz="3200" dirty="0" err="1"/>
              <a:t>moncytogenes</a:t>
            </a:r>
            <a:r>
              <a:rPr lang="en-US" sz="3200" dirty="0"/>
              <a:t> </a:t>
            </a:r>
          </a:p>
          <a:p>
            <a:r>
              <a:rPr lang="en-US" sz="3200" dirty="0"/>
              <a:t>- Boiling can control the case.</a:t>
            </a:r>
          </a:p>
          <a:p>
            <a:endParaRPr lang="en-US" sz="3200" dirty="0"/>
          </a:p>
        </p:txBody>
      </p:sp>
    </p:spTree>
    <p:extLst>
      <p:ext uri="{BB962C8B-B14F-4D97-AF65-F5344CB8AC3E}">
        <p14:creationId xmlns:p14="http://schemas.microsoft.com/office/powerpoint/2010/main" val="19570289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kumimoji="0" lang="en-US"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 Salmonellae</a:t>
            </a:r>
            <a:endParaRPr lang="en-US" dirty="0"/>
          </a:p>
        </p:txBody>
      </p:sp>
      <p:sp>
        <p:nvSpPr>
          <p:cNvPr id="4" name="Rectangle 1"/>
          <p:cNvSpPr>
            <a:spLocks noGrp="1" noChangeArrowheads="1"/>
          </p:cNvSpPr>
          <p:nvPr>
            <p:ph idx="1"/>
          </p:nvPr>
        </p:nvSpPr>
        <p:spPr bwMode="auto">
          <a:xfrm>
            <a:off x="838200" y="1690688"/>
            <a:ext cx="10986879"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Belong to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Enterobacteriacae</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Grams –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ve</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facultative anaerobic, motile rods, Growth temp (5c˚ - 37c˚ - 47c˚)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There are more than 3000 serotypes of Sal. distributed in nature. Only 50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sero</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Types were incriminated in F.P. outbreaks all over the world.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The most prevalent serotypes as </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newport</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typhimurium</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 entertains, 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anatum</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dublin</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infantis</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heidelberg</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N:B</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typhimurium</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is the most virulent one (10</a:t>
            </a:r>
            <a:r>
              <a:rPr kumimoji="0" lang="en-US" sz="18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6 </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is enough to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couse</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F.P) While, </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pullorum</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galinarum</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is less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virulant</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one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typi</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a:t>
            </a:r>
            <a:r>
              <a:rPr kumimoji="0" lang="en-US" sz="1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 </a:t>
            </a:r>
            <a:r>
              <a:rPr kumimoji="0" lang="en-US" sz="18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parathyhi</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not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couse</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F.p</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Sourees</a:t>
            </a:r>
            <a:r>
              <a:rPr kumimoji="0" lang="en-US" sz="1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of infection:</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Food may be contaminated from the following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*Animal excreta &amp; sewage * polluted water</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food handlers * poultry feed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flies &amp; </a:t>
            </a:r>
            <a:r>
              <a:rPr kumimoji="0" lang="en-U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cockroasch</a:t>
            </a: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Rodents  * Dog &amp; cats </a:t>
            </a:r>
            <a:endParaRPr kumimoji="0" 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utensils . Cross infection from raw food .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2190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5822121"/>
          </a:xfrm>
        </p:spPr>
        <p:txBody>
          <a:bodyPr>
            <a:noAutofit/>
          </a:bodyPr>
          <a:lstStyle/>
          <a:p>
            <a:r>
              <a:rPr lang="en-US" sz="2400" b="1" dirty="0"/>
              <a:t>Toxins:</a:t>
            </a:r>
            <a:r>
              <a:rPr lang="en-US" sz="2400" dirty="0"/>
              <a:t> →Produce </a:t>
            </a:r>
            <a:r>
              <a:rPr lang="en-US" sz="2400" dirty="0" err="1"/>
              <a:t>thermolabile</a:t>
            </a:r>
            <a:r>
              <a:rPr lang="en-US" sz="2400" dirty="0"/>
              <a:t> enterotoxin which resulting in inflammatory reaction and fluid </a:t>
            </a:r>
            <a:r>
              <a:rPr lang="en-US" sz="2400" dirty="0" err="1"/>
              <a:t>accumulationin</a:t>
            </a:r>
            <a:r>
              <a:rPr lang="en-US" sz="2400" dirty="0"/>
              <a:t> the intestine. </a:t>
            </a:r>
          </a:p>
          <a:p>
            <a:r>
              <a:rPr lang="en-US" sz="2400" b="1" dirty="0"/>
              <a:t>Food association :</a:t>
            </a:r>
            <a:endParaRPr lang="en-US" sz="2400" dirty="0"/>
          </a:p>
          <a:p>
            <a:r>
              <a:rPr lang="en-US" sz="2400" dirty="0"/>
              <a:t>Food as a source of infection beef, pork, poultry meat, these foods were contaminated directly or indirectly with faecal </a:t>
            </a:r>
            <a:r>
              <a:rPr lang="en-US" sz="2400" dirty="0" err="1"/>
              <a:t>mather</a:t>
            </a:r>
            <a:r>
              <a:rPr lang="en-US" sz="2400" dirty="0"/>
              <a:t> and eaten either raw or under cooked or, contaminated following adequate heat treatment cross-contamination at home and at food services are the major sites of contaminated of foods with salmonella. </a:t>
            </a:r>
          </a:p>
          <a:p>
            <a:r>
              <a:rPr lang="en-US" sz="2400" b="1" dirty="0"/>
              <a:t>Susceptibility and viability: </a:t>
            </a:r>
            <a:endParaRPr lang="en-US" sz="2400" dirty="0"/>
          </a:p>
          <a:p>
            <a:r>
              <a:rPr lang="en-US" sz="2400" dirty="0"/>
              <a:t>* All salmonella grow well at room temp. </a:t>
            </a:r>
          </a:p>
          <a:p>
            <a:r>
              <a:rPr lang="en-US" sz="2400" dirty="0"/>
              <a:t>* In moist earth →12 months </a:t>
            </a:r>
          </a:p>
          <a:p>
            <a:r>
              <a:rPr lang="en-US" sz="2400" dirty="0"/>
              <a:t>* In dry earth →16 months </a:t>
            </a:r>
          </a:p>
          <a:p>
            <a:r>
              <a:rPr lang="en-US" sz="2400" dirty="0"/>
              <a:t>* they can resist chilling , freezing and pickling from several days to many week .Heat sensitive, sensitive to low pH 4.5 or below . multiply in foods without affecting the acceptance qualities.</a:t>
            </a:r>
          </a:p>
          <a:p>
            <a:endParaRPr lang="en-US" sz="2400" dirty="0"/>
          </a:p>
        </p:txBody>
      </p:sp>
    </p:spTree>
    <p:extLst>
      <p:ext uri="{BB962C8B-B14F-4D97-AF65-F5344CB8AC3E}">
        <p14:creationId xmlns:p14="http://schemas.microsoft.com/office/powerpoint/2010/main" val="7931438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6" y="392610"/>
            <a:ext cx="10515600" cy="5980893"/>
          </a:xfrm>
        </p:spPr>
        <p:txBody>
          <a:bodyPr>
            <a:normAutofit lnSpcReduction="10000"/>
          </a:bodyPr>
          <a:lstStyle/>
          <a:p>
            <a:r>
              <a:rPr lang="en-US" b="1" dirty="0"/>
              <a:t>* Disease and symptoms :</a:t>
            </a:r>
            <a:endParaRPr lang="en-US" dirty="0"/>
          </a:p>
          <a:p>
            <a:r>
              <a:rPr lang="en-US" b="1" dirty="0"/>
              <a:t>Incubation period</a:t>
            </a:r>
            <a:r>
              <a:rPr lang="en-US" dirty="0"/>
              <a:t> →12- 36hrs (24h) </a:t>
            </a:r>
          </a:p>
          <a:p>
            <a:r>
              <a:rPr lang="en-US" b="1" dirty="0"/>
              <a:t>Depending on: </a:t>
            </a:r>
            <a:endParaRPr lang="en-US" dirty="0"/>
          </a:p>
          <a:p>
            <a:r>
              <a:rPr lang="en-US" dirty="0"/>
              <a:t>- </a:t>
            </a:r>
            <a:r>
              <a:rPr lang="en-US" dirty="0" err="1"/>
              <a:t>viruleuce</a:t>
            </a:r>
            <a:r>
              <a:rPr lang="en-US" dirty="0"/>
              <a:t> of the serotype .</a:t>
            </a:r>
          </a:p>
          <a:p>
            <a:r>
              <a:rPr lang="en-US" dirty="0"/>
              <a:t>- susceptibility of the individual . </a:t>
            </a:r>
          </a:p>
          <a:p>
            <a:r>
              <a:rPr lang="en-US" dirty="0"/>
              <a:t>-The food vehicle involved. </a:t>
            </a:r>
          </a:p>
          <a:p>
            <a:r>
              <a:rPr lang="en-US" b="1" dirty="0"/>
              <a:t>Course of disease</a:t>
            </a:r>
            <a:r>
              <a:rPr lang="en-US" dirty="0"/>
              <a:t> 	→3-5 days </a:t>
            </a:r>
          </a:p>
          <a:p>
            <a:r>
              <a:rPr lang="en-US" dirty="0"/>
              <a:t>(self limiting disease) but it is not complete 	5% of recovered cases are still carriers. </a:t>
            </a:r>
          </a:p>
          <a:p>
            <a:r>
              <a:rPr lang="en-US" b="1" dirty="0"/>
              <a:t>Symptoms:</a:t>
            </a:r>
            <a:endParaRPr lang="en-US" dirty="0"/>
          </a:p>
          <a:p>
            <a:r>
              <a:rPr lang="en-US" dirty="0"/>
              <a:t>Mild fever, nausea, </a:t>
            </a:r>
            <a:r>
              <a:rPr lang="en-US" dirty="0" err="1"/>
              <a:t>vomition</a:t>
            </a:r>
            <a:r>
              <a:rPr lang="en-US" dirty="0"/>
              <a:t>, chills, headache, Abdominal pain, diarrhea (watery, greenish, foul dour diarrhea) muscular weakness, restless, drowsiness, </a:t>
            </a:r>
          </a:p>
          <a:p>
            <a:r>
              <a:rPr lang="en-US" b="1" dirty="0"/>
              <a:t>N:B )))</a:t>
            </a:r>
            <a:r>
              <a:rPr lang="en-US" dirty="0"/>
              <a:t> The disease may be more sever in particularly </a:t>
            </a:r>
            <a:r>
              <a:rPr lang="en-US" dirty="0" err="1"/>
              <a:t>susceptable</a:t>
            </a:r>
            <a:r>
              <a:rPr lang="en-US" dirty="0"/>
              <a:t> groups as very young ages, very old ages at those already ill . </a:t>
            </a:r>
          </a:p>
          <a:p>
            <a:r>
              <a:rPr lang="en-US" b="1" dirty="0"/>
              <a:t>* Forms of outbreak:</a:t>
            </a:r>
            <a:endParaRPr lang="en-US" dirty="0"/>
          </a:p>
          <a:p>
            <a:r>
              <a:rPr lang="en-US" dirty="0"/>
              <a:t>Sporadic (rare) , Family (</a:t>
            </a:r>
            <a:r>
              <a:rPr lang="en-US" dirty="0">
                <a:sym typeface="Wingdings 3" panose="05040102010807070707" pitchFamily="18" charset="2"/>
              </a:rPr>
              <a:t></a:t>
            </a:r>
            <a:r>
              <a:rPr lang="en-US" dirty="0"/>
              <a:t>) or large outbreak </a:t>
            </a:r>
          </a:p>
          <a:p>
            <a:endParaRPr lang="en-US" dirty="0"/>
          </a:p>
        </p:txBody>
      </p:sp>
    </p:spTree>
    <p:extLst>
      <p:ext uri="{BB962C8B-B14F-4D97-AF65-F5344CB8AC3E}">
        <p14:creationId xmlns:p14="http://schemas.microsoft.com/office/powerpoint/2010/main" val="52604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552" y="829339"/>
            <a:ext cx="10515600" cy="4351338"/>
          </a:xfrm>
        </p:spPr>
        <p:txBody>
          <a:bodyPr>
            <a:noAutofit/>
          </a:bodyPr>
          <a:lstStyle/>
          <a:p>
            <a:r>
              <a:rPr lang="en-US" sz="2800" b="1" dirty="0"/>
              <a:t>* Prevention and control: </a:t>
            </a:r>
            <a:endParaRPr lang="en-US" sz="2800" dirty="0"/>
          </a:p>
          <a:p>
            <a:r>
              <a:rPr lang="en-US" sz="2800" dirty="0"/>
              <a:t>* proper sanitation and strict personal hygiene for food area, handlers, food preservation and storage.</a:t>
            </a:r>
          </a:p>
          <a:p>
            <a:r>
              <a:rPr lang="en-US" sz="2800" dirty="0"/>
              <a:t>* prevent contamination of food at home &amp;food services .</a:t>
            </a:r>
          </a:p>
          <a:p>
            <a:r>
              <a:rPr lang="en-US" sz="2800" dirty="0"/>
              <a:t>* prevent the growth of m.o by proper cooling or freezing .</a:t>
            </a:r>
          </a:p>
          <a:p>
            <a:r>
              <a:rPr lang="en-US" sz="2800" dirty="0"/>
              <a:t>* Destruction of m .</a:t>
            </a:r>
            <a:r>
              <a:rPr lang="en-US" sz="2800" dirty="0" err="1"/>
              <a:t>o</a:t>
            </a:r>
            <a:r>
              <a:rPr lang="en-US" sz="2800" baseline="-25000" dirty="0" err="1"/>
              <a:t>s</a:t>
            </a:r>
            <a:r>
              <a:rPr lang="en-US" sz="2800" dirty="0"/>
              <a:t> by proper heat treatment.</a:t>
            </a:r>
          </a:p>
          <a:p>
            <a:r>
              <a:rPr lang="en-US" sz="2800" dirty="0"/>
              <a:t>* proper reheating of a food refrigerated for long time.</a:t>
            </a:r>
          </a:p>
          <a:p>
            <a:r>
              <a:rPr lang="en-US" sz="2800" dirty="0"/>
              <a:t>* prevention of cross contamination of ready to eat food with a raw food through cutting boards, </a:t>
            </a:r>
            <a:r>
              <a:rPr lang="en-US" sz="2800" dirty="0" err="1"/>
              <a:t>equipments</a:t>
            </a:r>
            <a:r>
              <a:rPr lang="en-US" sz="2800" dirty="0"/>
              <a:t>, utensils, hand.</a:t>
            </a:r>
          </a:p>
          <a:p>
            <a:endParaRPr lang="en-US" sz="2800" dirty="0"/>
          </a:p>
        </p:txBody>
      </p:sp>
    </p:spTree>
    <p:extLst>
      <p:ext uri="{BB962C8B-B14F-4D97-AF65-F5344CB8AC3E}">
        <p14:creationId xmlns:p14="http://schemas.microsoft.com/office/powerpoint/2010/main" val="21241368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0594"/>
          </a:xfrm>
        </p:spPr>
        <p:txBody>
          <a:bodyPr/>
          <a:lstStyle/>
          <a:p>
            <a:r>
              <a:rPr lang="en-US" b="1" dirty="0" smtClean="0"/>
              <a:t>[2] </a:t>
            </a:r>
            <a:r>
              <a:rPr lang="en-US" b="1" dirty="0" err="1" smtClean="0"/>
              <a:t>Diarrhoeagenic</a:t>
            </a:r>
            <a:r>
              <a:rPr lang="en-US" b="1" dirty="0" smtClean="0"/>
              <a:t> E. coli:</a:t>
            </a:r>
            <a:endParaRPr lang="en-US" dirty="0"/>
          </a:p>
        </p:txBody>
      </p:sp>
      <p:sp>
        <p:nvSpPr>
          <p:cNvPr id="3" name="Content Placeholder 2"/>
          <p:cNvSpPr>
            <a:spLocks noGrp="1"/>
          </p:cNvSpPr>
          <p:nvPr>
            <p:ph idx="1"/>
          </p:nvPr>
        </p:nvSpPr>
        <p:spPr>
          <a:xfrm>
            <a:off x="838200" y="1405720"/>
            <a:ext cx="10515600" cy="5308979"/>
          </a:xfrm>
        </p:spPr>
        <p:txBody>
          <a:bodyPr>
            <a:normAutofit/>
          </a:bodyPr>
          <a:lstStyle/>
          <a:p>
            <a:r>
              <a:rPr lang="en-US" dirty="0" smtClean="0"/>
              <a:t>It </a:t>
            </a:r>
            <a:r>
              <a:rPr lang="en-US" dirty="0"/>
              <a:t>is infection type food poisoning arising from ingestion of contaminated food. 10</a:t>
            </a:r>
            <a:r>
              <a:rPr lang="en-US" baseline="30000" dirty="0"/>
              <a:t>5</a:t>
            </a:r>
            <a:r>
              <a:rPr lang="en-US" dirty="0"/>
              <a:t> – 10</a:t>
            </a:r>
            <a:r>
              <a:rPr lang="en-US" baseline="30000" dirty="0"/>
              <a:t>7</a:t>
            </a:r>
            <a:r>
              <a:rPr lang="en-US" dirty="0"/>
              <a:t> organism/ gm →infection</a:t>
            </a:r>
          </a:p>
          <a:p>
            <a:r>
              <a:rPr lang="en-US" b="1" dirty="0"/>
              <a:t>* There are 5 types:</a:t>
            </a:r>
            <a:endParaRPr lang="en-US" dirty="0"/>
          </a:p>
          <a:p>
            <a:r>
              <a:rPr lang="en-US" dirty="0"/>
              <a:t> 1- </a:t>
            </a:r>
            <a:r>
              <a:rPr lang="en-US" dirty="0" err="1"/>
              <a:t>Enteropathogenic</a:t>
            </a:r>
            <a:r>
              <a:rPr lang="en-US" dirty="0"/>
              <a:t> E. coli 	EPEC 		1440</a:t>
            </a:r>
          </a:p>
          <a:p>
            <a:r>
              <a:rPr lang="en-US" dirty="0"/>
              <a:t>2- </a:t>
            </a:r>
            <a:r>
              <a:rPr lang="en-US" dirty="0" err="1"/>
              <a:t>Enteroinvaive</a:t>
            </a:r>
            <a:r>
              <a:rPr lang="en-US" dirty="0"/>
              <a:t> E. coli 		EIEC 			1951</a:t>
            </a:r>
          </a:p>
          <a:p>
            <a:r>
              <a:rPr lang="en-US" dirty="0"/>
              <a:t>3- </a:t>
            </a:r>
            <a:r>
              <a:rPr lang="en-US" dirty="0" err="1"/>
              <a:t>Entertoxigenic</a:t>
            </a:r>
            <a:r>
              <a:rPr lang="en-US" dirty="0"/>
              <a:t> 	E. coli 	ETEC			1967</a:t>
            </a:r>
          </a:p>
          <a:p>
            <a:r>
              <a:rPr lang="en-US" dirty="0"/>
              <a:t>4- </a:t>
            </a:r>
            <a:r>
              <a:rPr lang="en-US" dirty="0" err="1"/>
              <a:t>Enterohaemorrhagic</a:t>
            </a:r>
            <a:r>
              <a:rPr lang="en-US" dirty="0"/>
              <a:t> 		EHEC 		1982</a:t>
            </a:r>
          </a:p>
          <a:p>
            <a:r>
              <a:rPr lang="en-US" dirty="0"/>
              <a:t>5- </a:t>
            </a:r>
            <a:r>
              <a:rPr lang="en-US" dirty="0" err="1"/>
              <a:t>Enteroadhereut</a:t>
            </a:r>
            <a:r>
              <a:rPr lang="en-US" dirty="0"/>
              <a:t> </a:t>
            </a:r>
            <a:r>
              <a:rPr lang="en-US" dirty="0" err="1"/>
              <a:t>Agg</a:t>
            </a:r>
            <a:r>
              <a:rPr lang="en-US" dirty="0"/>
              <a:t>. E. coli	EA- </a:t>
            </a:r>
            <a:r>
              <a:rPr lang="en-US" dirty="0" err="1"/>
              <a:t>Agg</a:t>
            </a:r>
            <a:r>
              <a:rPr lang="en-US" dirty="0"/>
              <a:t> EC 	1987</a:t>
            </a:r>
          </a:p>
          <a:p>
            <a:r>
              <a:rPr lang="en-US" dirty="0"/>
              <a:t>* Gram – </a:t>
            </a:r>
            <a:r>
              <a:rPr lang="en-US" dirty="0" err="1"/>
              <a:t>ve</a:t>
            </a:r>
            <a:r>
              <a:rPr lang="en-US" dirty="0"/>
              <a:t> , motile, facultative anaerobe Grow temp (10 c˚ - 37 c˚ - 50 c˚), </a:t>
            </a:r>
            <a:r>
              <a:rPr lang="en-US" dirty="0" err="1"/>
              <a:t>senstive</a:t>
            </a:r>
            <a:r>
              <a:rPr lang="en-US" dirty="0"/>
              <a:t> to heat, sensitive to pH 5 or low. </a:t>
            </a:r>
          </a:p>
          <a:p>
            <a:r>
              <a:rPr lang="en-US" dirty="0"/>
              <a:t>* because of their – normal presence at very high levels in Gut, for long time, it has been used as an indicator of faecal contamination and the possibility of presence of enteric pathogens as </a:t>
            </a:r>
            <a:r>
              <a:rPr lang="en-US" i="1" dirty="0"/>
              <a:t>Sal. </a:t>
            </a:r>
            <a:r>
              <a:rPr lang="en-US" i="1" dirty="0" err="1"/>
              <a:t>typhi</a:t>
            </a:r>
            <a:r>
              <a:rPr lang="en-US" i="1" dirty="0"/>
              <a:t>. </a:t>
            </a:r>
            <a:endParaRPr lang="en-US" dirty="0"/>
          </a:p>
        </p:txBody>
      </p:sp>
    </p:spTree>
    <p:extLst>
      <p:ext uri="{BB962C8B-B14F-4D97-AF65-F5344CB8AC3E}">
        <p14:creationId xmlns:p14="http://schemas.microsoft.com/office/powerpoint/2010/main" val="7192628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5712939"/>
          </a:xfrm>
        </p:spPr>
        <p:txBody>
          <a:bodyPr>
            <a:normAutofit/>
          </a:bodyPr>
          <a:lstStyle/>
          <a:p>
            <a:r>
              <a:rPr lang="en-US" sz="2800" b="1" u="sng" dirty="0"/>
              <a:t>* Habitat </a:t>
            </a:r>
            <a:endParaRPr lang="en-US" sz="2800" dirty="0"/>
          </a:p>
          <a:p>
            <a:r>
              <a:rPr lang="en-US" sz="2800" dirty="0"/>
              <a:t>* small intestine of human + animals.</a:t>
            </a:r>
          </a:p>
          <a:p>
            <a:r>
              <a:rPr lang="en-US" sz="2800" dirty="0"/>
              <a:t>* The carrier can shed the organism in faeces and can contaminate food, water directly or indirectly. </a:t>
            </a:r>
          </a:p>
          <a:p>
            <a:r>
              <a:rPr lang="en-US" sz="2800" b="1" u="sng" dirty="0"/>
              <a:t>* Food association:</a:t>
            </a:r>
            <a:endParaRPr lang="en-US" sz="2800" dirty="0"/>
          </a:p>
          <a:p>
            <a:r>
              <a:rPr lang="en-US" sz="2800" dirty="0"/>
              <a:t>* Any food can get contamination either direct or indirect through faecal contamination especially of human origin.</a:t>
            </a:r>
          </a:p>
          <a:p>
            <a:r>
              <a:rPr lang="en-US" sz="2800" dirty="0"/>
              <a:t>* food of animal origin is implicated by different serotypes outbreaks of E. coli as improperly cooked and contaminated food as ground beef, hamburger, sausages, pork, poultry and Lamb, calves. </a:t>
            </a:r>
          </a:p>
          <a:p>
            <a:endParaRPr lang="en-US" sz="2800" dirty="0"/>
          </a:p>
        </p:txBody>
      </p:sp>
    </p:spTree>
    <p:extLst>
      <p:ext uri="{BB962C8B-B14F-4D97-AF65-F5344CB8AC3E}">
        <p14:creationId xmlns:p14="http://schemas.microsoft.com/office/powerpoint/2010/main" val="25022582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7" y="679213"/>
            <a:ext cx="10515600" cy="5639700"/>
          </a:xfrm>
        </p:spPr>
        <p:txBody>
          <a:bodyPr>
            <a:normAutofit/>
          </a:bodyPr>
          <a:lstStyle/>
          <a:p>
            <a:r>
              <a:rPr lang="en-US" b="1" dirty="0"/>
              <a:t>1) </a:t>
            </a:r>
            <a:r>
              <a:rPr lang="en-US" b="1" dirty="0" err="1"/>
              <a:t>Entero</a:t>
            </a:r>
            <a:r>
              <a:rPr lang="en-US" b="1" dirty="0"/>
              <a:t> pathogenic  E. coli (Infantile diarrhea)</a:t>
            </a:r>
            <a:endParaRPr lang="en-US" dirty="0"/>
          </a:p>
          <a:p>
            <a:r>
              <a:rPr lang="en-US" dirty="0"/>
              <a:t>Profuse watery diarrhea, nausea, </a:t>
            </a:r>
            <a:r>
              <a:rPr lang="en-US" dirty="0" err="1"/>
              <a:t>vomition</a:t>
            </a:r>
            <a:r>
              <a:rPr lang="en-US" dirty="0"/>
              <a:t>, chills, cramps, headache.</a:t>
            </a:r>
          </a:p>
          <a:p>
            <a:r>
              <a:rPr lang="en-US" b="1" dirty="0"/>
              <a:t>* Incubation period →8 </a:t>
            </a:r>
            <a:r>
              <a:rPr lang="en-US" b="1" dirty="0" err="1"/>
              <a:t>hrs</a:t>
            </a:r>
            <a:endParaRPr lang="en-US" dirty="0"/>
          </a:p>
          <a:p>
            <a:r>
              <a:rPr lang="en-US" b="1" dirty="0"/>
              <a:t>* Duration of illness →48 </a:t>
            </a:r>
            <a:r>
              <a:rPr lang="en-US" b="1" dirty="0" err="1"/>
              <a:t>hrs</a:t>
            </a:r>
            <a:endParaRPr lang="en-US" dirty="0"/>
          </a:p>
          <a:p>
            <a:r>
              <a:rPr lang="en-US" dirty="0"/>
              <a:t>- World wide especially in places with poor sanitation. </a:t>
            </a:r>
          </a:p>
          <a:p>
            <a:r>
              <a:rPr lang="en-US" dirty="0"/>
              <a:t>- Trans milted direct or indirect through human carriers. </a:t>
            </a:r>
          </a:p>
          <a:p>
            <a:r>
              <a:rPr lang="en-US" dirty="0"/>
              <a:t>- Origin of infection in infants - →maternity unit of food. </a:t>
            </a:r>
          </a:p>
          <a:p>
            <a:r>
              <a:rPr lang="en-US" b="1" dirty="0"/>
              <a:t>2) </a:t>
            </a:r>
            <a:r>
              <a:rPr lang="en-US" b="1" dirty="0" err="1"/>
              <a:t>Enterotoxigenic</a:t>
            </a:r>
            <a:r>
              <a:rPr lang="en-US" b="1" dirty="0"/>
              <a:t> E. coli </a:t>
            </a:r>
            <a:r>
              <a:rPr lang="en-US" b="1" dirty="0" err="1"/>
              <a:t>Traveller's</a:t>
            </a:r>
            <a:r>
              <a:rPr lang="en-US" b="1" dirty="0"/>
              <a:t> </a:t>
            </a:r>
            <a:r>
              <a:rPr lang="en-US" b="1" dirty="0" err="1"/>
              <a:t>diarrhaea</a:t>
            </a:r>
            <a:r>
              <a:rPr lang="en-US" b="1" dirty="0"/>
              <a:t> </a:t>
            </a:r>
            <a:endParaRPr lang="en-US" dirty="0"/>
          </a:p>
          <a:p>
            <a:r>
              <a:rPr lang="en-US" dirty="0"/>
              <a:t>* it produce 2 enterotoxins  </a:t>
            </a:r>
          </a:p>
          <a:p>
            <a:r>
              <a:rPr lang="en-US" dirty="0"/>
              <a:t>- Stable toxin (</a:t>
            </a:r>
            <a:r>
              <a:rPr lang="en-US" dirty="0" err="1"/>
              <a:t>st</a:t>
            </a:r>
            <a:r>
              <a:rPr lang="en-US" dirty="0"/>
              <a:t>) resist 100c˚ for 15 min </a:t>
            </a:r>
          </a:p>
          <a:p>
            <a:r>
              <a:rPr lang="en-US" dirty="0"/>
              <a:t>- Labile toxin (</a:t>
            </a:r>
            <a:r>
              <a:rPr lang="en-US" dirty="0" err="1"/>
              <a:t>lt</a:t>
            </a:r>
            <a:r>
              <a:rPr lang="en-US" dirty="0"/>
              <a:t>) destroyed by heat &amp; acid.</a:t>
            </a:r>
          </a:p>
          <a:p>
            <a:endParaRPr lang="en-US" dirty="0"/>
          </a:p>
        </p:txBody>
      </p:sp>
    </p:spTree>
    <p:extLst>
      <p:ext uri="{BB962C8B-B14F-4D97-AF65-F5344CB8AC3E}">
        <p14:creationId xmlns:p14="http://schemas.microsoft.com/office/powerpoint/2010/main" val="24354479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314" y="692861"/>
            <a:ext cx="10515600" cy="4351338"/>
          </a:xfrm>
        </p:spPr>
        <p:txBody>
          <a:bodyPr>
            <a:normAutofit/>
          </a:bodyPr>
          <a:lstStyle/>
          <a:p>
            <a:r>
              <a:rPr lang="en-US" sz="2800" b="1" dirty="0"/>
              <a:t>* Mechanism of action</a:t>
            </a:r>
            <a:r>
              <a:rPr lang="en-US" sz="2800" dirty="0"/>
              <a:t> ETEC stimulates the release of </a:t>
            </a:r>
            <a:r>
              <a:rPr lang="en-US" sz="2800" dirty="0" err="1"/>
              <a:t>adenylcyelase</a:t>
            </a:r>
            <a:r>
              <a:rPr lang="en-US" sz="2800" dirty="0"/>
              <a:t> enzyme from intestinal cells →	</a:t>
            </a:r>
            <a:r>
              <a:rPr lang="en-US" sz="2800" dirty="0">
                <a:sym typeface="Wingdings 3" panose="05040102010807070707" pitchFamily="18" charset="2"/>
              </a:rPr>
              <a:t></a:t>
            </a:r>
            <a:r>
              <a:rPr lang="en-US" sz="2800" dirty="0"/>
              <a:t> electrolyte secretion (Na</a:t>
            </a:r>
            <a:r>
              <a:rPr lang="en-US" sz="2800" baseline="30000" dirty="0"/>
              <a:t>+ </a:t>
            </a:r>
            <a:r>
              <a:rPr lang="en-US" sz="2800" dirty="0"/>
              <a:t>+ K</a:t>
            </a:r>
            <a:r>
              <a:rPr lang="en-US" sz="2800" baseline="30000" dirty="0"/>
              <a:t>+</a:t>
            </a:r>
            <a:r>
              <a:rPr lang="en-US" sz="2800" dirty="0"/>
              <a:t>)→ fluid accumulation → profuse watery diarrhea → Cholera like illness.</a:t>
            </a:r>
          </a:p>
          <a:p>
            <a:r>
              <a:rPr lang="en-US" sz="2800" dirty="0"/>
              <a:t>- Need large infective dose to produce these symptoms. </a:t>
            </a:r>
          </a:p>
          <a:p>
            <a:r>
              <a:rPr lang="en-US" sz="2800" dirty="0" err="1"/>
              <a:t>e.g</a:t>
            </a:r>
            <a:r>
              <a:rPr lang="en-US" sz="2800" dirty="0"/>
              <a:t> – O148, O159, O78. </a:t>
            </a:r>
          </a:p>
          <a:p>
            <a:pPr marL="0" indent="0">
              <a:buNone/>
            </a:pPr>
            <a:endParaRPr lang="en-US" sz="2800" dirty="0"/>
          </a:p>
        </p:txBody>
      </p:sp>
    </p:spTree>
    <p:extLst>
      <p:ext uri="{BB962C8B-B14F-4D97-AF65-F5344CB8AC3E}">
        <p14:creationId xmlns:p14="http://schemas.microsoft.com/office/powerpoint/2010/main" val="6439912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6728"/>
            <a:ext cx="10515600" cy="5740235"/>
          </a:xfrm>
        </p:spPr>
        <p:txBody>
          <a:bodyPr>
            <a:normAutofit fontScale="92500" lnSpcReduction="10000"/>
          </a:bodyPr>
          <a:lstStyle/>
          <a:p>
            <a:pPr marL="0" indent="0">
              <a:buNone/>
            </a:pPr>
            <a:r>
              <a:rPr lang="en-US" b="1" dirty="0"/>
              <a:t>3) </a:t>
            </a:r>
            <a:r>
              <a:rPr lang="en-US" b="1" dirty="0" err="1"/>
              <a:t>Enteroinvasive</a:t>
            </a:r>
            <a:r>
              <a:rPr lang="en-US" b="1" dirty="0"/>
              <a:t> E. coli (EIEC) Colitis or </a:t>
            </a:r>
            <a:r>
              <a:rPr lang="en-US" b="1" dirty="0" err="1"/>
              <a:t>shigella</a:t>
            </a:r>
            <a:r>
              <a:rPr lang="en-US" b="1" dirty="0"/>
              <a:t> like. </a:t>
            </a:r>
            <a:endParaRPr lang="en-US" dirty="0"/>
          </a:p>
          <a:p>
            <a:r>
              <a:rPr lang="en-US" b="1" dirty="0"/>
              <a:t>Course </a:t>
            </a:r>
            <a:r>
              <a:rPr lang="en-US" dirty="0"/>
              <a:t>→7-12 days. </a:t>
            </a:r>
          </a:p>
          <a:p>
            <a:r>
              <a:rPr lang="en-US" dirty="0"/>
              <a:t>Their ability to invade and proliferates with the epithelial cells of colonic mucosa results in colitis or dysentery like syndrome. </a:t>
            </a:r>
          </a:p>
          <a:p>
            <a:r>
              <a:rPr lang="en-US" b="1" dirty="0"/>
              <a:t>Symptoms</a:t>
            </a:r>
            <a:r>
              <a:rPr lang="en-US" dirty="0"/>
              <a:t> : Abdominal cramps and pain, profuse diarrhea proceeded by the passage of stool mixed with blood, mucous, leukocytes, headache &amp; chill.</a:t>
            </a:r>
          </a:p>
          <a:p>
            <a:r>
              <a:rPr lang="en-US" dirty="0"/>
              <a:t>** </a:t>
            </a:r>
            <a:r>
              <a:rPr lang="en-US" dirty="0" err="1"/>
              <a:t>e.g</a:t>
            </a:r>
            <a:r>
              <a:rPr lang="en-US" dirty="0"/>
              <a:t> O</a:t>
            </a:r>
            <a:r>
              <a:rPr lang="en-US" baseline="-25000" dirty="0"/>
              <a:t>124,  </a:t>
            </a:r>
            <a:r>
              <a:rPr lang="en-US" dirty="0"/>
              <a:t>O</a:t>
            </a:r>
            <a:r>
              <a:rPr lang="en-US" baseline="-25000" dirty="0"/>
              <a:t>167</a:t>
            </a:r>
            <a:r>
              <a:rPr lang="en-US" dirty="0"/>
              <a:t>, O</a:t>
            </a:r>
            <a:r>
              <a:rPr lang="en-US" baseline="-25000" dirty="0"/>
              <a:t>164</a:t>
            </a:r>
            <a:r>
              <a:rPr lang="en-US" dirty="0"/>
              <a:t>.  </a:t>
            </a:r>
          </a:p>
          <a:p>
            <a:pPr marL="0" indent="0">
              <a:buNone/>
            </a:pPr>
            <a:r>
              <a:rPr lang="en-US" b="1" dirty="0"/>
              <a:t>4) </a:t>
            </a:r>
            <a:r>
              <a:rPr lang="en-US" b="1" dirty="0" err="1"/>
              <a:t>Entero</a:t>
            </a:r>
            <a:r>
              <a:rPr lang="en-US" b="1" dirty="0"/>
              <a:t> adherent Aggregative E. coli </a:t>
            </a:r>
            <a:endParaRPr lang="en-US" dirty="0"/>
          </a:p>
          <a:p>
            <a:r>
              <a:rPr lang="en-US" dirty="0" err="1"/>
              <a:t>gt</a:t>
            </a:r>
            <a:r>
              <a:rPr lang="en-US" dirty="0"/>
              <a:t> does not invade the intestinal mucosa, but it adhere firmly to them causing definite diarrhea without blood or mucus. </a:t>
            </a:r>
          </a:p>
          <a:p>
            <a:pPr marL="0" indent="0">
              <a:buNone/>
            </a:pPr>
            <a:r>
              <a:rPr lang="en-US" b="1" dirty="0"/>
              <a:t>5) </a:t>
            </a:r>
            <a:r>
              <a:rPr lang="en-US" b="1" dirty="0" err="1"/>
              <a:t>Entero</a:t>
            </a:r>
            <a:r>
              <a:rPr lang="en-US" b="1" dirty="0"/>
              <a:t> hemorrhagic E. coli </a:t>
            </a:r>
            <a:endParaRPr lang="en-US" dirty="0"/>
          </a:p>
          <a:p>
            <a:pPr marL="0" indent="0">
              <a:buNone/>
            </a:pPr>
            <a:r>
              <a:rPr lang="en-US" dirty="0"/>
              <a:t>	5-A </a:t>
            </a:r>
            <a:r>
              <a:rPr lang="en-US" dirty="0" err="1"/>
              <a:t>Haemorrhagic</a:t>
            </a:r>
            <a:r>
              <a:rPr lang="en-US" dirty="0"/>
              <a:t> colitis</a:t>
            </a:r>
          </a:p>
          <a:p>
            <a:pPr marL="0" indent="0">
              <a:buNone/>
            </a:pPr>
            <a:r>
              <a:rPr lang="en-US" dirty="0"/>
              <a:t>	5-B </a:t>
            </a:r>
            <a:r>
              <a:rPr lang="en-US" dirty="0" err="1"/>
              <a:t>Haemorrhagic</a:t>
            </a:r>
            <a:r>
              <a:rPr lang="en-US" dirty="0"/>
              <a:t> uremic </a:t>
            </a:r>
          </a:p>
          <a:p>
            <a:pPr marL="0" indent="0">
              <a:buNone/>
            </a:pPr>
            <a:r>
              <a:rPr lang="en-US" dirty="0"/>
              <a:t>	5-C Thrombotic thrombocytopenic </a:t>
            </a:r>
            <a:r>
              <a:rPr lang="en-US" dirty="0" err="1"/>
              <a:t>purpora</a:t>
            </a:r>
            <a:r>
              <a:rPr lang="en-US" dirty="0"/>
              <a:t>. </a:t>
            </a:r>
          </a:p>
          <a:p>
            <a:r>
              <a:rPr lang="en-US" dirty="0"/>
              <a:t>The main cause of this from is the serotype O</a:t>
            </a:r>
            <a:r>
              <a:rPr lang="en-US" baseline="-25000" dirty="0"/>
              <a:t>157</a:t>
            </a:r>
            <a:r>
              <a:rPr lang="en-US" dirty="0"/>
              <a:t> : H</a:t>
            </a:r>
            <a:r>
              <a:rPr lang="en-US" baseline="-25000" dirty="0"/>
              <a:t>7</a:t>
            </a:r>
            <a:r>
              <a:rPr lang="en-US" dirty="0"/>
              <a:t> which is like other </a:t>
            </a:r>
            <a:r>
              <a:rPr lang="en-US" i="1" dirty="0"/>
              <a:t>E. coli</a:t>
            </a:r>
            <a:r>
              <a:rPr lang="en-US" dirty="0"/>
              <a:t> but it can not grow or grow poorly at 44 c˚- 	45c˚also not grow at 10c˚ (range of growth 30-42c˚) &amp; also it does not ferment sorbitol at 24hr , also it does possess B. </a:t>
            </a:r>
            <a:r>
              <a:rPr lang="en-US" dirty="0" err="1"/>
              <a:t>glucouronidase</a:t>
            </a:r>
            <a:r>
              <a:rPr lang="en-US" dirty="0"/>
              <a:t> activity.</a:t>
            </a:r>
          </a:p>
          <a:p>
            <a:endParaRPr lang="en-US" dirty="0"/>
          </a:p>
        </p:txBody>
      </p:sp>
    </p:spTree>
    <p:extLst>
      <p:ext uri="{BB962C8B-B14F-4D97-AF65-F5344CB8AC3E}">
        <p14:creationId xmlns:p14="http://schemas.microsoft.com/office/powerpoint/2010/main" val="2243061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4" y="556383"/>
            <a:ext cx="10515600" cy="5680644"/>
          </a:xfrm>
        </p:spPr>
        <p:txBody>
          <a:bodyPr/>
          <a:lstStyle/>
          <a:p>
            <a:r>
              <a:rPr lang="en-US" sz="2800" b="1" u="sng" dirty="0"/>
              <a:t>3- Source of nitrogen</a:t>
            </a:r>
            <a:endParaRPr lang="en-US" sz="2800" dirty="0"/>
          </a:p>
          <a:p>
            <a:pPr marL="0" indent="0">
              <a:buNone/>
            </a:pPr>
            <a:r>
              <a:rPr lang="en-US" sz="2400" dirty="0"/>
              <a:t>- The primary nitrogen sources utilized by heterotrophic M. </a:t>
            </a:r>
            <a:r>
              <a:rPr lang="en-US" sz="2400" dirty="0" err="1"/>
              <a:t>O</a:t>
            </a:r>
            <a:r>
              <a:rPr lang="en-US" sz="2400" baseline="-25000" dirty="0" err="1"/>
              <a:t>s</a:t>
            </a:r>
            <a:r>
              <a:rPr lang="en-US" sz="2400" dirty="0"/>
              <a:t> are amino acid </a:t>
            </a:r>
          </a:p>
          <a:p>
            <a:pPr marL="0" indent="0">
              <a:buNone/>
            </a:pPr>
            <a:r>
              <a:rPr lang="en-US" sz="2400" dirty="0"/>
              <a:t>- The organisms different in their ability to use individual amino acid for energy and in their action on them.</a:t>
            </a:r>
          </a:p>
          <a:p>
            <a:endParaRPr lang="en-US" sz="2800" b="1" u="sng" dirty="0" smtClean="0"/>
          </a:p>
          <a:p>
            <a:r>
              <a:rPr lang="en-US" sz="2800" b="1" u="sng" dirty="0" smtClean="0"/>
              <a:t>4- </a:t>
            </a:r>
            <a:r>
              <a:rPr lang="en-US" sz="2800" b="1" u="sng" dirty="0"/>
              <a:t>Vitamins</a:t>
            </a:r>
            <a:endParaRPr lang="en-US" sz="2800" dirty="0"/>
          </a:p>
          <a:p>
            <a:pPr marL="0" indent="0">
              <a:buNone/>
            </a:pPr>
            <a:r>
              <a:rPr lang="en-US" sz="2400" dirty="0"/>
              <a:t>- Vitamins such as thiamin, riboflavin and nicotinic acid which are required for enzyme synthesis.</a:t>
            </a:r>
          </a:p>
          <a:p>
            <a:endParaRPr lang="en-US" sz="2400" b="1" dirty="0" smtClean="0"/>
          </a:p>
          <a:p>
            <a:r>
              <a:rPr lang="en-US" sz="2400" b="1" dirty="0" smtClean="0"/>
              <a:t>5- </a:t>
            </a:r>
            <a:r>
              <a:rPr lang="en-US" sz="2400" b="1" dirty="0"/>
              <a:t>Minerals</a:t>
            </a:r>
            <a:endParaRPr lang="en-US" sz="2400" dirty="0"/>
          </a:p>
          <a:p>
            <a:pPr marL="0" indent="0">
              <a:buNone/>
            </a:pPr>
            <a:endParaRPr lang="en-US" dirty="0"/>
          </a:p>
        </p:txBody>
      </p:sp>
    </p:spTree>
    <p:extLst>
      <p:ext uri="{BB962C8B-B14F-4D97-AF65-F5344CB8AC3E}">
        <p14:creationId xmlns:p14="http://schemas.microsoft.com/office/powerpoint/2010/main" val="31592947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302" y="474495"/>
            <a:ext cx="10515600" cy="5885361"/>
          </a:xfrm>
        </p:spPr>
        <p:txBody>
          <a:bodyPr>
            <a:normAutofit/>
          </a:bodyPr>
          <a:lstStyle/>
          <a:p>
            <a:pPr marL="0" indent="0">
              <a:buNone/>
            </a:pPr>
            <a:r>
              <a:rPr lang="en-US" b="1" dirty="0"/>
              <a:t>5-A </a:t>
            </a:r>
            <a:r>
              <a:rPr lang="en-US" b="1" dirty="0" err="1"/>
              <a:t>Haemorrhagic</a:t>
            </a:r>
            <a:r>
              <a:rPr lang="en-US" b="1" dirty="0"/>
              <a:t> colitis : (HC) </a:t>
            </a:r>
            <a:endParaRPr lang="en-US" dirty="0"/>
          </a:p>
          <a:p>
            <a:r>
              <a:rPr lang="en-US" dirty="0"/>
              <a:t>	Sudden onset of sever </a:t>
            </a:r>
            <a:r>
              <a:rPr lang="en-US" dirty="0" err="1"/>
              <a:t>crampy</a:t>
            </a:r>
            <a:r>
              <a:rPr lang="en-US" dirty="0"/>
              <a:t> abdominal pain followed by watery diarrhea which become bloody, by large amount of blood (all blood &amp; no stool), little or no fever, </a:t>
            </a:r>
          </a:p>
          <a:p>
            <a:pPr marL="0" indent="0">
              <a:buNone/>
            </a:pPr>
            <a:r>
              <a:rPr lang="en-US" b="1" dirty="0"/>
              <a:t>Course of symptoms</a:t>
            </a:r>
            <a:r>
              <a:rPr lang="en-US" dirty="0"/>
              <a:t> 	2-9 days </a:t>
            </a:r>
          </a:p>
          <a:p>
            <a:pPr marL="0" indent="0">
              <a:buNone/>
            </a:pPr>
            <a:r>
              <a:rPr lang="en-US" b="1" dirty="0"/>
              <a:t>5-B </a:t>
            </a:r>
            <a:r>
              <a:rPr lang="en-US" b="1" dirty="0" err="1"/>
              <a:t>Haemolytic</a:t>
            </a:r>
            <a:r>
              <a:rPr lang="en-US" b="1" dirty="0"/>
              <a:t> </a:t>
            </a:r>
            <a:r>
              <a:rPr lang="en-US" b="1" dirty="0" err="1"/>
              <a:t>ureamic</a:t>
            </a:r>
            <a:r>
              <a:rPr lang="en-US" b="1" dirty="0"/>
              <a:t> </a:t>
            </a:r>
            <a:r>
              <a:rPr lang="en-US" b="1" dirty="0" err="1"/>
              <a:t>symdrone</a:t>
            </a:r>
            <a:r>
              <a:rPr lang="en-US" b="1" dirty="0"/>
              <a:t> (HUS)</a:t>
            </a:r>
            <a:endParaRPr lang="en-US" dirty="0"/>
          </a:p>
          <a:p>
            <a:pPr marL="0" indent="0">
              <a:buNone/>
            </a:pPr>
            <a:r>
              <a:rPr lang="en-US" dirty="0"/>
              <a:t>	Usually begin with bloody diarrhea and progress to sever damage of </a:t>
            </a:r>
            <a:r>
              <a:rPr lang="en-US" dirty="0" err="1"/>
              <a:t>R.B.cs</a:t>
            </a:r>
            <a:r>
              <a:rPr lang="en-US" dirty="0"/>
              <a:t> and acute nephropathy leading to acute renal failure in children and uremia.</a:t>
            </a:r>
          </a:p>
          <a:p>
            <a:pPr marL="0" indent="0">
              <a:buNone/>
            </a:pPr>
            <a:r>
              <a:rPr lang="en-US" b="1" dirty="0"/>
              <a:t>5-C Thrombotic thrombocytopenic </a:t>
            </a:r>
            <a:r>
              <a:rPr lang="en-US" b="1" dirty="0" err="1"/>
              <a:t>purpora</a:t>
            </a:r>
            <a:r>
              <a:rPr lang="en-US" b="1" dirty="0"/>
              <a:t> </a:t>
            </a:r>
            <a:endParaRPr lang="en-US" dirty="0"/>
          </a:p>
          <a:p>
            <a:pPr marL="0" indent="0">
              <a:buNone/>
            </a:pPr>
            <a:r>
              <a:rPr lang="en-US" dirty="0" err="1"/>
              <a:t>Climically</a:t>
            </a:r>
            <a:r>
              <a:rPr lang="en-US" dirty="0"/>
              <a:t> and pathologically similar to Hus but CNS involvement is usually a major feature and death </a:t>
            </a:r>
            <a:r>
              <a:rPr lang="en-US" dirty="0" err="1"/>
              <a:t>msually</a:t>
            </a:r>
            <a:r>
              <a:rPr lang="en-US" dirty="0"/>
              <a:t> occurred. </a:t>
            </a:r>
          </a:p>
          <a:p>
            <a:pPr marL="0" indent="0">
              <a:buNone/>
            </a:pPr>
            <a:r>
              <a:rPr lang="en-US" b="1" dirty="0"/>
              <a:t>Disease + symptoms </a:t>
            </a:r>
            <a:endParaRPr lang="en-US" dirty="0"/>
          </a:p>
          <a:p>
            <a:pPr marL="0" indent="0">
              <a:buNone/>
            </a:pPr>
            <a:r>
              <a:rPr lang="en-US" dirty="0" err="1"/>
              <a:t>Differe</a:t>
            </a:r>
            <a:r>
              <a:rPr lang="en-US" dirty="0"/>
              <a:t> according to virulence of serotypes and the immunity of the host but generally: </a:t>
            </a:r>
          </a:p>
          <a:p>
            <a:pPr marL="0" indent="0">
              <a:buNone/>
            </a:pPr>
            <a:r>
              <a:rPr lang="en-US" b="1" dirty="0" err="1"/>
              <a:t>Guclaltion</a:t>
            </a:r>
            <a:r>
              <a:rPr lang="en-US" b="1" dirty="0"/>
              <a:t> period</a:t>
            </a:r>
            <a:endParaRPr lang="en-US" dirty="0"/>
          </a:p>
          <a:p>
            <a:pPr marL="0" indent="0">
              <a:buNone/>
            </a:pPr>
            <a:r>
              <a:rPr lang="en-US" dirty="0"/>
              <a:t>I.P→12-36hrs </a:t>
            </a:r>
          </a:p>
          <a:p>
            <a:pPr marL="0" indent="0">
              <a:buNone/>
            </a:pPr>
            <a:r>
              <a:rPr lang="en-US" b="1" dirty="0"/>
              <a:t>Course of illness</a:t>
            </a:r>
            <a:r>
              <a:rPr lang="en-US" dirty="0"/>
              <a:t> →2 days may be more </a:t>
            </a:r>
          </a:p>
        </p:txBody>
      </p:sp>
    </p:spTree>
    <p:extLst>
      <p:ext uri="{BB962C8B-B14F-4D97-AF65-F5344CB8AC3E}">
        <p14:creationId xmlns:p14="http://schemas.microsoft.com/office/powerpoint/2010/main" val="24301858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188" y="501792"/>
            <a:ext cx="10515600" cy="4351338"/>
          </a:xfrm>
        </p:spPr>
        <p:txBody>
          <a:bodyPr/>
          <a:lstStyle/>
          <a:p>
            <a:r>
              <a:rPr lang="en-US" b="1" dirty="0"/>
              <a:t>Prevention and control</a:t>
            </a:r>
            <a:endParaRPr lang="en-US" dirty="0"/>
          </a:p>
          <a:p>
            <a:r>
              <a:rPr lang="en-US" dirty="0"/>
              <a:t>	As salmonellosis in addition to prevent fecal – oral contamination and very </a:t>
            </a:r>
            <a:r>
              <a:rPr lang="en-US" dirty="0" smtClean="0"/>
              <a:t>strict </a:t>
            </a:r>
            <a:r>
              <a:rPr lang="en-US" dirty="0"/>
              <a:t>measures of personal </a:t>
            </a:r>
            <a:r>
              <a:rPr lang="en-US" dirty="0" smtClean="0"/>
              <a:t>Hygiene</a:t>
            </a:r>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03937285"/>
              </p:ext>
            </p:extLst>
          </p:nvPr>
        </p:nvGraphicFramePr>
        <p:xfrm>
          <a:off x="1147833" y="2155434"/>
          <a:ext cx="9633897" cy="4159425"/>
        </p:xfrm>
        <a:graphic>
          <a:graphicData uri="http://schemas.openxmlformats.org/drawingml/2006/table">
            <a:tbl>
              <a:tblPr firstRow="1" firstCol="1" lastRow="1" lastCol="1" bandRow="1" bandCol="1">
                <a:tableStyleId>{5C22544A-7EE6-4342-B048-85BDC9FD1C3A}</a:tableStyleId>
              </a:tblPr>
              <a:tblGrid>
                <a:gridCol w="2644599"/>
                <a:gridCol w="3777999"/>
                <a:gridCol w="3211299"/>
              </a:tblGrid>
              <a:tr h="367332">
                <a:tc>
                  <a:txBody>
                    <a:bodyPr/>
                    <a:lstStyle/>
                    <a:p>
                      <a:pPr algn="ctr" rtl="0">
                        <a:spcAft>
                          <a:spcPts val="0"/>
                        </a:spcAft>
                      </a:pPr>
                      <a:r>
                        <a:rPr lang="en-US" sz="1400">
                          <a:effectLst/>
                        </a:rPr>
                        <a:t>Gategory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0">
                        <a:spcAft>
                          <a:spcPts val="0"/>
                        </a:spcAft>
                      </a:pPr>
                      <a:r>
                        <a:rPr lang="en-US" sz="1400">
                          <a:effectLst/>
                        </a:rPr>
                        <a:t>Serogroups</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0">
                        <a:spcAft>
                          <a:spcPts val="0"/>
                        </a:spcAft>
                      </a:pPr>
                      <a:r>
                        <a:rPr lang="en-US" sz="1400">
                          <a:effectLst/>
                        </a:rPr>
                        <a:t>Virulence factors</a:t>
                      </a:r>
                      <a:endParaRPr lang="en-US" sz="1200">
                        <a:effectLst/>
                        <a:latin typeface="Times New Roman" panose="02020603050405020304" pitchFamily="18" charset="0"/>
                        <a:ea typeface="Times New Roman" panose="02020603050405020304" pitchFamily="18" charset="0"/>
                      </a:endParaRPr>
                    </a:p>
                  </a:txBody>
                  <a:tcPr marL="68580" marR="68580" marT="0" marB="0"/>
                </a:tc>
              </a:tr>
              <a:tr h="1101995">
                <a:tc>
                  <a:txBody>
                    <a:bodyPr/>
                    <a:lstStyle/>
                    <a:p>
                      <a:pPr algn="justLow" rtl="0">
                        <a:spcAft>
                          <a:spcPts val="0"/>
                        </a:spcAft>
                      </a:pPr>
                      <a:r>
                        <a:rPr lang="en-US" sz="1400">
                          <a:effectLst/>
                        </a:rPr>
                        <a:t>Enteropathogenic </a:t>
                      </a:r>
                      <a:endParaRPr lang="en-US" sz="1200">
                        <a:effectLst/>
                      </a:endParaRPr>
                    </a:p>
                    <a:p>
                      <a:pPr algn="justLow" rtl="0">
                        <a:spcAft>
                          <a:spcPts val="0"/>
                        </a:spcAft>
                      </a:pPr>
                      <a:r>
                        <a:rPr lang="en-US" sz="1400">
                          <a:effectLst/>
                        </a:rPr>
                        <a:t>Class I</a:t>
                      </a:r>
                      <a:endParaRPr lang="en-US" sz="1200">
                        <a:effectLst/>
                      </a:endParaRPr>
                    </a:p>
                    <a:p>
                      <a:pPr algn="justLow" rtl="0">
                        <a:spcAft>
                          <a:spcPts val="0"/>
                        </a:spcAft>
                      </a:pPr>
                      <a:r>
                        <a:rPr lang="en-US" sz="1400">
                          <a:effectLst/>
                        </a:rPr>
                        <a:t>Class II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O</a:t>
                      </a:r>
                      <a:r>
                        <a:rPr lang="en-US" sz="1400" baseline="-25000">
                          <a:effectLst/>
                        </a:rPr>
                        <a:t>55-  </a:t>
                      </a:r>
                      <a:r>
                        <a:rPr lang="en-US" sz="1400">
                          <a:effectLst/>
                        </a:rPr>
                        <a:t>O</a:t>
                      </a:r>
                      <a:r>
                        <a:rPr lang="en-US" sz="1400" baseline="-25000">
                          <a:effectLst/>
                        </a:rPr>
                        <a:t>86- </a:t>
                      </a:r>
                      <a:r>
                        <a:rPr lang="en-US" sz="1400">
                          <a:effectLst/>
                        </a:rPr>
                        <a:t>O</a:t>
                      </a:r>
                      <a:r>
                        <a:rPr lang="en-US" sz="1400" baseline="-25000">
                          <a:effectLst/>
                        </a:rPr>
                        <a:t>119- </a:t>
                      </a:r>
                      <a:r>
                        <a:rPr lang="en-US" sz="1400">
                          <a:effectLst/>
                        </a:rPr>
                        <a:t>O</a:t>
                      </a:r>
                      <a:r>
                        <a:rPr lang="en-US" sz="1400" baseline="-25000">
                          <a:effectLst/>
                        </a:rPr>
                        <a:t>125- </a:t>
                      </a:r>
                      <a:r>
                        <a:rPr lang="en-US" sz="1400">
                          <a:effectLst/>
                        </a:rPr>
                        <a:t>O</a:t>
                      </a:r>
                      <a:r>
                        <a:rPr lang="en-US" sz="1400" baseline="-25000">
                          <a:effectLst/>
                        </a:rPr>
                        <a:t>126- </a:t>
                      </a:r>
                      <a:r>
                        <a:rPr lang="en-US" sz="1400">
                          <a:effectLst/>
                        </a:rPr>
                        <a:t>O</a:t>
                      </a:r>
                      <a:r>
                        <a:rPr lang="en-US" sz="1400" baseline="-25000">
                          <a:effectLst/>
                        </a:rPr>
                        <a:t>127- </a:t>
                      </a:r>
                      <a:endParaRPr lang="en-US" sz="1200">
                        <a:effectLst/>
                      </a:endParaRPr>
                    </a:p>
                    <a:p>
                      <a:pPr algn="justLow" rtl="0">
                        <a:spcAft>
                          <a:spcPts val="0"/>
                        </a:spcAft>
                      </a:pPr>
                      <a:r>
                        <a:rPr lang="en-US" sz="1400">
                          <a:effectLst/>
                        </a:rPr>
                        <a:t>O</a:t>
                      </a:r>
                      <a:r>
                        <a:rPr lang="en-US" sz="1400" baseline="-25000">
                          <a:effectLst/>
                        </a:rPr>
                        <a:t>128ab- </a:t>
                      </a:r>
                      <a:r>
                        <a:rPr lang="en-US" sz="1400">
                          <a:effectLst/>
                        </a:rPr>
                        <a:t>O</a:t>
                      </a:r>
                      <a:r>
                        <a:rPr lang="en-US" sz="1400" baseline="-25000">
                          <a:effectLst/>
                        </a:rPr>
                        <a:t>142 </a:t>
                      </a:r>
                      <a:endParaRPr lang="en-US" sz="1200">
                        <a:effectLst/>
                      </a:endParaRPr>
                    </a:p>
                    <a:p>
                      <a:pPr algn="justLow" rtl="0">
                        <a:spcAft>
                          <a:spcPts val="0"/>
                        </a:spcAft>
                      </a:pPr>
                      <a:r>
                        <a:rPr lang="en-US" sz="1400">
                          <a:effectLst/>
                        </a:rPr>
                        <a:t>O</a:t>
                      </a:r>
                      <a:r>
                        <a:rPr lang="en-US" sz="1400" baseline="-25000">
                          <a:effectLst/>
                        </a:rPr>
                        <a:t>18, </a:t>
                      </a:r>
                      <a:r>
                        <a:rPr lang="en-US" sz="1400">
                          <a:effectLst/>
                        </a:rPr>
                        <a:t>O</a:t>
                      </a:r>
                      <a:r>
                        <a:rPr lang="en-US" sz="1400" baseline="-25000">
                          <a:effectLst/>
                        </a:rPr>
                        <a:t>44</a:t>
                      </a:r>
                      <a:r>
                        <a:rPr lang="en-US" sz="1400">
                          <a:effectLst/>
                        </a:rPr>
                        <a:t>, O</a:t>
                      </a:r>
                      <a:r>
                        <a:rPr lang="en-US" sz="1400" baseline="-25000">
                          <a:effectLst/>
                        </a:rPr>
                        <a:t>112</a:t>
                      </a:r>
                      <a:r>
                        <a:rPr lang="en-US" sz="1400">
                          <a:effectLst/>
                        </a:rPr>
                        <a:t> O</a:t>
                      </a:r>
                      <a:r>
                        <a:rPr lang="en-US" sz="1400" baseline="-25000">
                          <a:effectLst/>
                        </a:rPr>
                        <a:t>114</a:t>
                      </a:r>
                      <a:r>
                        <a:rPr lang="en-US"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Shiga toxin production Fimbrial outer membrane protein adhesion in some strains. </a:t>
                      </a:r>
                      <a:endParaRPr lang="en-US" sz="1200">
                        <a:effectLst/>
                        <a:latin typeface="Times New Roman" panose="02020603050405020304" pitchFamily="18" charset="0"/>
                        <a:ea typeface="Times New Roman" panose="02020603050405020304" pitchFamily="18" charset="0"/>
                      </a:endParaRPr>
                    </a:p>
                  </a:txBody>
                  <a:tcPr marL="68580" marR="68580" marT="0" marB="0"/>
                </a:tc>
              </a:tr>
              <a:tr h="1101995">
                <a:tc>
                  <a:txBody>
                    <a:bodyPr/>
                    <a:lstStyle/>
                    <a:p>
                      <a:pPr algn="justLow" rtl="0">
                        <a:spcAft>
                          <a:spcPts val="0"/>
                        </a:spcAft>
                      </a:pPr>
                      <a:r>
                        <a:rPr lang="en-US" sz="1400">
                          <a:effectLst/>
                        </a:rPr>
                        <a:t>Enterotoxigenic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O</a:t>
                      </a:r>
                      <a:r>
                        <a:rPr lang="en-US" sz="1400" baseline="-25000">
                          <a:effectLst/>
                        </a:rPr>
                        <a:t>6, </a:t>
                      </a:r>
                      <a:r>
                        <a:rPr lang="en-US" sz="1400">
                          <a:effectLst/>
                        </a:rPr>
                        <a:t>O</a:t>
                      </a:r>
                      <a:r>
                        <a:rPr lang="en-US" sz="1400" baseline="-25000">
                          <a:effectLst/>
                        </a:rPr>
                        <a:t>8, </a:t>
                      </a:r>
                      <a:r>
                        <a:rPr lang="en-US" sz="1400">
                          <a:effectLst/>
                        </a:rPr>
                        <a:t>O</a:t>
                      </a:r>
                      <a:r>
                        <a:rPr lang="en-US" sz="1400" baseline="-25000">
                          <a:effectLst/>
                        </a:rPr>
                        <a:t>15,</a:t>
                      </a:r>
                      <a:r>
                        <a:rPr lang="en-US" sz="1400">
                          <a:effectLst/>
                        </a:rPr>
                        <a:t> O</a:t>
                      </a:r>
                      <a:r>
                        <a:rPr lang="en-US" sz="1400" baseline="-25000">
                          <a:effectLst/>
                        </a:rPr>
                        <a:t>20,</a:t>
                      </a:r>
                      <a:r>
                        <a:rPr lang="en-US" sz="1400">
                          <a:effectLst/>
                        </a:rPr>
                        <a:t> O</a:t>
                      </a:r>
                      <a:r>
                        <a:rPr lang="en-US" sz="1400" baseline="-25000">
                          <a:effectLst/>
                        </a:rPr>
                        <a:t>25,</a:t>
                      </a:r>
                      <a:r>
                        <a:rPr lang="en-US" sz="1400">
                          <a:effectLst/>
                        </a:rPr>
                        <a:t> O</a:t>
                      </a:r>
                      <a:r>
                        <a:rPr lang="en-US" sz="1400" baseline="-25000">
                          <a:effectLst/>
                        </a:rPr>
                        <a:t>27, </a:t>
                      </a:r>
                      <a:r>
                        <a:rPr lang="en-US" sz="1400">
                          <a:effectLst/>
                        </a:rPr>
                        <a:t>O</a:t>
                      </a:r>
                      <a:r>
                        <a:rPr lang="en-US" sz="1400" baseline="-25000">
                          <a:effectLst/>
                        </a:rPr>
                        <a:t>63-</a:t>
                      </a:r>
                      <a:r>
                        <a:rPr lang="en-US" sz="1400">
                          <a:effectLst/>
                        </a:rPr>
                        <a:t>  O</a:t>
                      </a:r>
                      <a:r>
                        <a:rPr lang="en-US" sz="1400" baseline="-25000">
                          <a:effectLst/>
                        </a:rPr>
                        <a:t>78-</a:t>
                      </a:r>
                      <a:r>
                        <a:rPr lang="en-US" sz="1400">
                          <a:effectLst/>
                        </a:rPr>
                        <a:t> O</a:t>
                      </a:r>
                      <a:r>
                        <a:rPr lang="en-US" sz="1400" baseline="-25000">
                          <a:effectLst/>
                        </a:rPr>
                        <a:t>80- </a:t>
                      </a:r>
                      <a:r>
                        <a:rPr lang="en-US" sz="1400">
                          <a:effectLst/>
                        </a:rPr>
                        <a:t>O</a:t>
                      </a:r>
                      <a:r>
                        <a:rPr lang="en-US" sz="1400" baseline="-25000">
                          <a:effectLst/>
                        </a:rPr>
                        <a:t>115-  </a:t>
                      </a:r>
                      <a:r>
                        <a:rPr lang="en-US" sz="1400">
                          <a:effectLst/>
                        </a:rPr>
                        <a:t>O</a:t>
                      </a:r>
                      <a:r>
                        <a:rPr lang="en-US" sz="1400" baseline="-25000">
                          <a:effectLst/>
                        </a:rPr>
                        <a:t>159- </a:t>
                      </a:r>
                      <a:r>
                        <a:rPr lang="en-US" sz="1400">
                          <a:effectLst/>
                        </a:rPr>
                        <a:t> O</a:t>
                      </a:r>
                      <a:r>
                        <a:rPr lang="en-US" sz="1400" baseline="-25000">
                          <a:effectLst/>
                        </a:rPr>
                        <a:t>167-</a:t>
                      </a:r>
                      <a:r>
                        <a:rPr lang="en-US" sz="1400">
                          <a:effectLst/>
                        </a:rPr>
                        <a:t> O</a:t>
                      </a:r>
                      <a:r>
                        <a:rPr lang="en-US" sz="1400" baseline="-25000">
                          <a:effectLst/>
                        </a:rPr>
                        <a:t>148</a:t>
                      </a:r>
                      <a:endParaRPr lang="en-US" sz="1200">
                        <a:effectLst/>
                      </a:endParaRPr>
                    </a:p>
                    <a:p>
                      <a:pPr algn="justLow" rtl="0">
                        <a:spcAft>
                          <a:spcPts val="0"/>
                        </a:spcAft>
                      </a:pPr>
                      <a:r>
                        <a:rPr lang="en-US" sz="1400">
                          <a:effectLst/>
                        </a:rPr>
                        <a:t>O</a:t>
                      </a:r>
                      <a:r>
                        <a:rPr lang="en-US" sz="1400" baseline="-25000">
                          <a:effectLst/>
                        </a:rPr>
                        <a:t>153-</a:t>
                      </a:r>
                      <a:r>
                        <a:rPr lang="en-US" sz="1400">
                          <a:effectLst/>
                        </a:rPr>
                        <a:t> O</a:t>
                      </a:r>
                      <a:r>
                        <a:rPr lang="en-US" sz="1400" baseline="-25000">
                          <a:effectLst/>
                        </a:rPr>
                        <a:t>12&amp;ab</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Heat - labile and heat - stable toxins Adhesive factors.</a:t>
                      </a:r>
                      <a:endParaRPr lang="en-US" sz="1200">
                        <a:effectLst/>
                        <a:latin typeface="Times New Roman" panose="02020603050405020304" pitchFamily="18" charset="0"/>
                        <a:ea typeface="Times New Roman" panose="02020603050405020304" pitchFamily="18" charset="0"/>
                      </a:endParaRPr>
                    </a:p>
                  </a:txBody>
                  <a:tcPr marL="68580" marR="68580" marT="0" marB="0"/>
                </a:tc>
              </a:tr>
              <a:tr h="367332">
                <a:tc>
                  <a:txBody>
                    <a:bodyPr/>
                    <a:lstStyle/>
                    <a:p>
                      <a:pPr algn="justLow" rtl="0">
                        <a:spcAft>
                          <a:spcPts val="0"/>
                        </a:spcAft>
                      </a:pPr>
                      <a:r>
                        <a:rPr lang="en-US" sz="1400">
                          <a:effectLst/>
                        </a:rPr>
                        <a:t>Enteroinvasive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O</a:t>
                      </a:r>
                      <a:r>
                        <a:rPr lang="en-US" sz="1400" baseline="-25000">
                          <a:effectLst/>
                        </a:rPr>
                        <a:t>28</a:t>
                      </a:r>
                      <a:r>
                        <a:rPr lang="en-US" sz="1400">
                          <a:effectLst/>
                        </a:rPr>
                        <a:t>ac, O</a:t>
                      </a:r>
                      <a:r>
                        <a:rPr lang="en-US" sz="1400" baseline="-25000">
                          <a:effectLst/>
                        </a:rPr>
                        <a:t>29.</a:t>
                      </a:r>
                      <a:r>
                        <a:rPr lang="en-US" sz="1400">
                          <a:effectLst/>
                        </a:rPr>
                        <a:t> O</a:t>
                      </a:r>
                      <a:r>
                        <a:rPr lang="en-US" sz="1400" baseline="-25000">
                          <a:effectLst/>
                        </a:rPr>
                        <a:t>124-</a:t>
                      </a:r>
                      <a:r>
                        <a:rPr lang="en-US" sz="1400">
                          <a:effectLst/>
                        </a:rPr>
                        <a:t> O</a:t>
                      </a:r>
                      <a:r>
                        <a:rPr lang="en-US" sz="1400" baseline="-25000">
                          <a:effectLst/>
                        </a:rPr>
                        <a:t>136,</a:t>
                      </a:r>
                      <a:r>
                        <a:rPr lang="en-US" sz="1400">
                          <a:effectLst/>
                        </a:rPr>
                        <a:t> O</a:t>
                      </a:r>
                      <a:r>
                        <a:rPr lang="en-US" sz="1400" baseline="-25000">
                          <a:effectLst/>
                        </a:rPr>
                        <a:t>143- </a:t>
                      </a:r>
                      <a:r>
                        <a:rPr lang="en-US" sz="1400">
                          <a:effectLst/>
                        </a:rPr>
                        <a:t>O</a:t>
                      </a:r>
                      <a:r>
                        <a:rPr lang="en-US" sz="1400" baseline="-25000">
                          <a:effectLst/>
                        </a:rPr>
                        <a:t>144- </a:t>
                      </a:r>
                      <a:r>
                        <a:rPr lang="en-US" sz="1400">
                          <a:effectLst/>
                        </a:rPr>
                        <a:t>O</a:t>
                      </a:r>
                      <a:r>
                        <a:rPr lang="en-US" sz="1400" baseline="-25000">
                          <a:effectLst/>
                        </a:rPr>
                        <a:t>152, </a:t>
                      </a:r>
                      <a:r>
                        <a:rPr lang="en-US" sz="1400">
                          <a:effectLst/>
                        </a:rPr>
                        <a:t>O</a:t>
                      </a:r>
                      <a:r>
                        <a:rPr lang="en-US" sz="1400" baseline="-25000">
                          <a:effectLst/>
                        </a:rPr>
                        <a:t>164,</a:t>
                      </a:r>
                      <a:r>
                        <a:rPr lang="en-US" sz="1400">
                          <a:effectLst/>
                        </a:rPr>
                        <a:t> O</a:t>
                      </a:r>
                      <a:r>
                        <a:rPr lang="en-US" sz="1400" baseline="-25000">
                          <a:effectLst/>
                        </a:rPr>
                        <a:t>167.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Epithelial invasion.</a:t>
                      </a:r>
                      <a:endParaRPr lang="en-US" sz="1200">
                        <a:effectLst/>
                        <a:latin typeface="Times New Roman" panose="02020603050405020304" pitchFamily="18" charset="0"/>
                        <a:ea typeface="Times New Roman" panose="02020603050405020304" pitchFamily="18" charset="0"/>
                      </a:endParaRPr>
                    </a:p>
                  </a:txBody>
                  <a:tcPr marL="68580" marR="68580" marT="0" marB="0"/>
                </a:tc>
              </a:tr>
              <a:tr h="734663">
                <a:tc>
                  <a:txBody>
                    <a:bodyPr/>
                    <a:lstStyle/>
                    <a:p>
                      <a:pPr algn="justLow" rtl="0">
                        <a:spcAft>
                          <a:spcPts val="0"/>
                        </a:spcAft>
                      </a:pPr>
                      <a:r>
                        <a:rPr lang="en-US" sz="1400">
                          <a:effectLst/>
                        </a:rPr>
                        <a:t>Enterohaemorrhagic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O</a:t>
                      </a:r>
                      <a:r>
                        <a:rPr lang="en-US" sz="1400" baseline="-25000">
                          <a:effectLst/>
                        </a:rPr>
                        <a:t>26, </a:t>
                      </a:r>
                      <a:r>
                        <a:rPr lang="en-US" sz="1400">
                          <a:effectLst/>
                        </a:rPr>
                        <a:t>O</a:t>
                      </a:r>
                      <a:r>
                        <a:rPr lang="en-US" sz="1400" baseline="-25000">
                          <a:effectLst/>
                        </a:rPr>
                        <a:t>157, </a:t>
                      </a:r>
                      <a:r>
                        <a:rPr lang="en-US" sz="1400">
                          <a:effectLst/>
                        </a:rPr>
                        <a:t>O</a:t>
                      </a:r>
                      <a:r>
                        <a:rPr lang="en-US" sz="1400" baseline="-25000">
                          <a:effectLst/>
                        </a:rPr>
                        <a:t>111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High levels of shiga toxin. Fimbrial adhesion.</a:t>
                      </a:r>
                      <a:endParaRPr lang="en-US" sz="1200">
                        <a:effectLst/>
                        <a:latin typeface="Times New Roman" panose="02020603050405020304" pitchFamily="18" charset="0"/>
                        <a:ea typeface="Times New Roman" panose="02020603050405020304" pitchFamily="18" charset="0"/>
                      </a:endParaRPr>
                    </a:p>
                  </a:txBody>
                  <a:tcPr marL="68580" marR="68580" marT="0" marB="0"/>
                </a:tc>
              </a:tr>
              <a:tr h="367332">
                <a:tc>
                  <a:txBody>
                    <a:bodyPr/>
                    <a:lstStyle/>
                    <a:p>
                      <a:pPr algn="justLow" rtl="0">
                        <a:spcAft>
                          <a:spcPts val="0"/>
                        </a:spcAft>
                      </a:pPr>
                      <a:r>
                        <a:rPr lang="en-US" sz="1400">
                          <a:effectLst/>
                        </a:rPr>
                        <a:t>Enteroadherent- aggregative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a:effectLst/>
                        </a:rPr>
                        <a:t>Not defined</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Low" rtl="0">
                        <a:spcAft>
                          <a:spcPts val="0"/>
                        </a:spcAft>
                      </a:pPr>
                      <a:r>
                        <a:rPr lang="en-US" sz="1400" dirty="0">
                          <a:effectLst/>
                        </a:rPr>
                        <a:t>Epithelial adherence. Toxin production.</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806625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2230"/>
          </a:xfrm>
        </p:spPr>
        <p:txBody>
          <a:bodyPr>
            <a:normAutofit fontScale="90000"/>
          </a:bodyPr>
          <a:lstStyle/>
          <a:p>
            <a:r>
              <a:rPr lang="en-US" b="1" dirty="0" smtClean="0"/>
              <a:t>[3] Enterococci gastro entities </a:t>
            </a:r>
            <a:endParaRPr lang="en-US" dirty="0"/>
          </a:p>
        </p:txBody>
      </p:sp>
      <p:sp>
        <p:nvSpPr>
          <p:cNvPr id="3" name="Content Placeholder 2"/>
          <p:cNvSpPr>
            <a:spLocks noGrp="1"/>
          </p:cNvSpPr>
          <p:nvPr>
            <p:ph idx="1"/>
          </p:nvPr>
        </p:nvSpPr>
        <p:spPr>
          <a:xfrm>
            <a:off x="838200" y="1187356"/>
            <a:ext cx="10515600" cy="5117910"/>
          </a:xfrm>
        </p:spPr>
        <p:txBody>
          <a:bodyPr>
            <a:normAutofit/>
          </a:bodyPr>
          <a:lstStyle/>
          <a:p>
            <a:r>
              <a:rPr lang="en-US" b="1" dirty="0" smtClean="0"/>
              <a:t>* </a:t>
            </a:r>
            <a:r>
              <a:rPr lang="en-US" b="1" dirty="0"/>
              <a:t>Cause :</a:t>
            </a:r>
            <a:r>
              <a:rPr lang="en-US" dirty="0"/>
              <a:t> 	</a:t>
            </a:r>
            <a:r>
              <a:rPr lang="en-US" i="1" dirty="0"/>
              <a:t>-</a:t>
            </a:r>
            <a:r>
              <a:rPr lang="en-US" i="1" dirty="0" err="1"/>
              <a:t>Strept</a:t>
            </a:r>
            <a:r>
              <a:rPr lang="en-US" i="1" dirty="0"/>
              <a:t>. </a:t>
            </a:r>
            <a:r>
              <a:rPr lang="en-US" i="1" dirty="0" err="1"/>
              <a:t>laecalis</a:t>
            </a:r>
            <a:r>
              <a:rPr lang="en-US" i="1" dirty="0"/>
              <a:t> -</a:t>
            </a:r>
            <a:r>
              <a:rPr lang="en-US" i="1" dirty="0" err="1"/>
              <a:t>Strept</a:t>
            </a:r>
            <a:r>
              <a:rPr lang="en-US" i="1" dirty="0"/>
              <a:t>. </a:t>
            </a:r>
            <a:r>
              <a:rPr lang="en-US" i="1" dirty="0" err="1"/>
              <a:t>pyogeues-Strept</a:t>
            </a:r>
            <a:r>
              <a:rPr lang="en-US" i="1" dirty="0"/>
              <a:t>. </a:t>
            </a:r>
            <a:r>
              <a:rPr lang="en-US" i="1" dirty="0" err="1"/>
              <a:t>viridans</a:t>
            </a:r>
            <a:r>
              <a:rPr lang="en-US" dirty="0"/>
              <a:t>.</a:t>
            </a:r>
          </a:p>
          <a:p>
            <a:r>
              <a:rPr lang="en-US" dirty="0"/>
              <a:t>* They are weak pathogens so, their Number must reach several billion to cause F.P.</a:t>
            </a:r>
          </a:p>
          <a:p>
            <a:r>
              <a:rPr lang="en-US" dirty="0"/>
              <a:t>* One of the indicator organisms of faecal contamination &amp; presence of enteric pathogens.</a:t>
            </a:r>
          </a:p>
          <a:p>
            <a:r>
              <a:rPr lang="en-US" i="1" dirty="0" err="1"/>
              <a:t>Strept</a:t>
            </a:r>
            <a:r>
              <a:rPr lang="en-US" i="1" dirty="0"/>
              <a:t>. </a:t>
            </a:r>
            <a:r>
              <a:rPr lang="en-US" i="1" dirty="0" err="1"/>
              <a:t>viridans</a:t>
            </a:r>
            <a:r>
              <a:rPr lang="en-US" dirty="0"/>
              <a:t> →	were incriminated in many pathogenic disease </a:t>
            </a:r>
          </a:p>
          <a:p>
            <a:r>
              <a:rPr lang="en-US" b="1" dirty="0"/>
              <a:t>Scarlet Fever.</a:t>
            </a:r>
            <a:endParaRPr lang="en-US" dirty="0"/>
          </a:p>
          <a:p>
            <a:r>
              <a:rPr lang="en-US" b="1" dirty="0"/>
              <a:t>* Habitat</a:t>
            </a:r>
            <a:r>
              <a:rPr lang="en-US" dirty="0"/>
              <a:t>: intestine of man &amp; all animals.</a:t>
            </a:r>
          </a:p>
          <a:p>
            <a:r>
              <a:rPr lang="en-US" b="1" dirty="0"/>
              <a:t>* Food association</a:t>
            </a:r>
            <a:r>
              <a:rPr lang="en-US" dirty="0"/>
              <a:t>: food of animals origin as meat +its products contaminated with faecal matters either direct or indirect. </a:t>
            </a:r>
          </a:p>
          <a:p>
            <a:r>
              <a:rPr lang="en-US" b="1" dirty="0"/>
              <a:t>* Disease and symptoms:</a:t>
            </a:r>
            <a:endParaRPr lang="en-US" dirty="0"/>
          </a:p>
          <a:p>
            <a:r>
              <a:rPr lang="en-US" b="1" dirty="0"/>
              <a:t>I.P 8-22 </a:t>
            </a:r>
            <a:r>
              <a:rPr lang="en-US" b="1" dirty="0" err="1"/>
              <a:t>hrs</a:t>
            </a:r>
            <a:r>
              <a:rPr lang="en-US" b="1" dirty="0"/>
              <a:t> (10hrs) </a:t>
            </a:r>
            <a:endParaRPr lang="en-US" dirty="0"/>
          </a:p>
          <a:p>
            <a:r>
              <a:rPr lang="en-US" dirty="0"/>
              <a:t>Course of illness one day or less. </a:t>
            </a:r>
            <a:r>
              <a:rPr lang="en-US" b="1" dirty="0"/>
              <a:t>Symptoms </a:t>
            </a:r>
            <a:r>
              <a:rPr lang="en-US" dirty="0" err="1"/>
              <a:t>Abdouinal</a:t>
            </a:r>
            <a:r>
              <a:rPr lang="en-US" dirty="0"/>
              <a:t> pain, nausea, </a:t>
            </a:r>
            <a:r>
              <a:rPr lang="en-US" dirty="0" err="1"/>
              <a:t>vomition</a:t>
            </a:r>
            <a:r>
              <a:rPr lang="en-US" dirty="0"/>
              <a:t> rare &amp; diarrhea. </a:t>
            </a:r>
          </a:p>
          <a:p>
            <a:endParaRPr lang="en-US" dirty="0"/>
          </a:p>
        </p:txBody>
      </p:sp>
    </p:spTree>
    <p:extLst>
      <p:ext uri="{BB962C8B-B14F-4D97-AF65-F5344CB8AC3E}">
        <p14:creationId xmlns:p14="http://schemas.microsoft.com/office/powerpoint/2010/main" val="34254871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722" y="228647"/>
            <a:ext cx="10515600" cy="904117"/>
          </a:xfrm>
        </p:spPr>
        <p:txBody>
          <a:bodyPr>
            <a:normAutofit fontScale="90000"/>
          </a:bodyPr>
          <a:lstStyle/>
          <a:p>
            <a:r>
              <a:rPr lang="en-US" b="1" dirty="0" smtClean="0"/>
              <a:t>[4] Shigellosis (Bacillary dysentery) </a:t>
            </a:r>
            <a:endParaRPr lang="en-US" dirty="0"/>
          </a:p>
        </p:txBody>
      </p:sp>
      <p:sp>
        <p:nvSpPr>
          <p:cNvPr id="3" name="Content Placeholder 2"/>
          <p:cNvSpPr>
            <a:spLocks noGrp="1"/>
          </p:cNvSpPr>
          <p:nvPr>
            <p:ph idx="1"/>
          </p:nvPr>
        </p:nvSpPr>
        <p:spPr>
          <a:xfrm>
            <a:off x="701722" y="1132764"/>
            <a:ext cx="10515600" cy="5281684"/>
          </a:xfrm>
        </p:spPr>
        <p:txBody>
          <a:bodyPr>
            <a:normAutofit/>
          </a:bodyPr>
          <a:lstStyle/>
          <a:p>
            <a:r>
              <a:rPr lang="en-US" dirty="0" smtClean="0"/>
              <a:t>* </a:t>
            </a:r>
            <a:r>
              <a:rPr lang="en-US" dirty="0"/>
              <a:t>The most pathogenic strains are  </a:t>
            </a:r>
          </a:p>
          <a:p>
            <a:r>
              <a:rPr lang="en-US" i="1" dirty="0"/>
              <a:t>* S. </a:t>
            </a:r>
            <a:r>
              <a:rPr lang="en-US" i="1" dirty="0" err="1"/>
              <a:t>dysentryae</a:t>
            </a:r>
            <a:r>
              <a:rPr lang="en-US" i="1" dirty="0"/>
              <a:t> 	* S. </a:t>
            </a:r>
            <a:r>
              <a:rPr lang="en-US" i="1" dirty="0" err="1"/>
              <a:t>sonnei</a:t>
            </a:r>
            <a:r>
              <a:rPr lang="en-US" i="1" dirty="0"/>
              <a:t> </a:t>
            </a:r>
            <a:endParaRPr lang="en-US" dirty="0"/>
          </a:p>
          <a:p>
            <a:r>
              <a:rPr lang="en-US" i="1" dirty="0"/>
              <a:t>* S. </a:t>
            </a:r>
            <a:r>
              <a:rPr lang="en-US" i="1" dirty="0" err="1"/>
              <a:t>flexneri</a:t>
            </a:r>
            <a:r>
              <a:rPr lang="en-US" i="1" dirty="0"/>
              <a:t> 	* S. </a:t>
            </a:r>
            <a:r>
              <a:rPr lang="en-US" i="1" dirty="0" err="1"/>
              <a:t>bodyil</a:t>
            </a:r>
            <a:r>
              <a:rPr lang="en-US" i="1" dirty="0"/>
              <a:t> </a:t>
            </a:r>
            <a:endParaRPr lang="en-US" dirty="0"/>
          </a:p>
          <a:p>
            <a:r>
              <a:rPr lang="en-US" dirty="0"/>
              <a:t>* The No of S. </a:t>
            </a:r>
            <a:r>
              <a:rPr lang="en-US" i="1" dirty="0" err="1"/>
              <a:t>dysentryae</a:t>
            </a:r>
            <a:r>
              <a:rPr lang="en-US" dirty="0"/>
              <a:t> required to </a:t>
            </a:r>
            <a:r>
              <a:rPr lang="en-US" dirty="0" err="1"/>
              <a:t>couse</a:t>
            </a:r>
            <a:r>
              <a:rPr lang="en-US" dirty="0"/>
              <a:t> F.P may be as low as 10</a:t>
            </a:r>
          </a:p>
          <a:p>
            <a:r>
              <a:rPr lang="en-US" dirty="0"/>
              <a:t>* They are invasive M.o</a:t>
            </a:r>
            <a:r>
              <a:rPr lang="en-US" baseline="-25000" dirty="0"/>
              <a:t>s</a:t>
            </a:r>
            <a:r>
              <a:rPr lang="en-US" dirty="0"/>
              <a:t> to intestinal mucosa →	</a:t>
            </a:r>
            <a:r>
              <a:rPr lang="en-US" dirty="0" err="1"/>
              <a:t>Desentry</a:t>
            </a:r>
            <a:r>
              <a:rPr lang="en-US" dirty="0"/>
              <a:t> </a:t>
            </a:r>
          </a:p>
          <a:p>
            <a:r>
              <a:rPr lang="en-US" dirty="0"/>
              <a:t>* They are fragile organisms, which don't survive well outside the natural habitat .</a:t>
            </a:r>
          </a:p>
          <a:p>
            <a:r>
              <a:rPr lang="en-US" dirty="0"/>
              <a:t>* Habitat* small intestine of man &amp;some Animal </a:t>
            </a:r>
          </a:p>
          <a:p>
            <a:r>
              <a:rPr lang="en-US" b="1" dirty="0"/>
              <a:t>* Food </a:t>
            </a:r>
            <a:r>
              <a:rPr lang="en-US" b="1" dirty="0" err="1"/>
              <a:t>asscciation</a:t>
            </a:r>
            <a:r>
              <a:rPr lang="en-US" b="1" dirty="0"/>
              <a:t>: </a:t>
            </a:r>
            <a:endParaRPr lang="en-US" dirty="0"/>
          </a:p>
          <a:p>
            <a:r>
              <a:rPr lang="en-US" dirty="0"/>
              <a:t>Different foods especially those handled to . much and ready to eat, also those chopped, diced or cut prior to eating such as many meat products. </a:t>
            </a:r>
          </a:p>
          <a:p>
            <a:r>
              <a:rPr lang="en-US" b="1" dirty="0"/>
              <a:t>Disease and symptoms </a:t>
            </a:r>
            <a:endParaRPr lang="en-US" dirty="0"/>
          </a:p>
          <a:p>
            <a:r>
              <a:rPr lang="en-US" b="1" dirty="0"/>
              <a:t>I.P</a:t>
            </a:r>
            <a:r>
              <a:rPr lang="en-US" dirty="0"/>
              <a:t>	→	1-4 days</a:t>
            </a:r>
          </a:p>
          <a:p>
            <a:endParaRPr lang="en-US" dirty="0"/>
          </a:p>
        </p:txBody>
      </p:sp>
    </p:spTree>
    <p:extLst>
      <p:ext uri="{BB962C8B-B14F-4D97-AF65-F5344CB8AC3E}">
        <p14:creationId xmlns:p14="http://schemas.microsoft.com/office/powerpoint/2010/main" val="38885405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16" y="965816"/>
            <a:ext cx="10515600" cy="4351338"/>
          </a:xfrm>
        </p:spPr>
        <p:txBody>
          <a:bodyPr>
            <a:normAutofit/>
          </a:bodyPr>
          <a:lstStyle/>
          <a:p>
            <a:r>
              <a:rPr lang="en-US" sz="2800" b="1" dirty="0"/>
              <a:t>Course </a:t>
            </a:r>
            <a:r>
              <a:rPr lang="en-US" sz="2800" dirty="0"/>
              <a:t>→	2-5 days 	less sever cases	2-3 weeks 	more sever cases </a:t>
            </a:r>
          </a:p>
          <a:p>
            <a:r>
              <a:rPr lang="en-US" sz="2800" b="1" dirty="0"/>
              <a:t>Symptoms</a:t>
            </a:r>
            <a:r>
              <a:rPr lang="en-US" sz="2800" dirty="0"/>
              <a:t> Abdominal pain, diarrhea </a:t>
            </a:r>
            <a:r>
              <a:rPr lang="en-US" sz="2800" dirty="0" err="1"/>
              <a:t>aften</a:t>
            </a:r>
            <a:endParaRPr lang="en-US" sz="2800" dirty="0"/>
          </a:p>
          <a:p>
            <a:r>
              <a:rPr lang="en-US" sz="2800" dirty="0"/>
              <a:t>Mixed with blood, mucous and pus, fever chills, headache, vomiting </a:t>
            </a:r>
            <a:r>
              <a:rPr lang="en-US" sz="2800" dirty="0" err="1"/>
              <a:t>enterocolitis</a:t>
            </a:r>
            <a:r>
              <a:rPr lang="en-US" sz="2800" dirty="0"/>
              <a:t> shigellosis)</a:t>
            </a:r>
          </a:p>
          <a:p>
            <a:r>
              <a:rPr lang="en-US" sz="2800" dirty="0"/>
              <a:t>Prevention and Control 		As salmonella </a:t>
            </a:r>
          </a:p>
          <a:p>
            <a:pPr marL="0" indent="0">
              <a:buNone/>
            </a:pPr>
            <a:endParaRPr lang="en-US" sz="2800" dirty="0"/>
          </a:p>
        </p:txBody>
      </p:sp>
    </p:spTree>
    <p:extLst>
      <p:ext uri="{BB962C8B-B14F-4D97-AF65-F5344CB8AC3E}">
        <p14:creationId xmlns:p14="http://schemas.microsoft.com/office/powerpoint/2010/main" val="383202046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651"/>
          </a:xfrm>
        </p:spPr>
        <p:txBody>
          <a:bodyPr>
            <a:normAutofit fontScale="90000"/>
          </a:bodyPr>
          <a:lstStyle/>
          <a:p>
            <a:r>
              <a:rPr lang="en-US" b="1" dirty="0" smtClean="0"/>
              <a:t>[5] </a:t>
            </a:r>
            <a:r>
              <a:rPr lang="en-US" b="1" i="1" dirty="0" err="1" smtClean="0"/>
              <a:t>Yersiniosis</a:t>
            </a:r>
            <a:r>
              <a:rPr lang="en-US" b="1" dirty="0" smtClean="0"/>
              <a:t> (</a:t>
            </a:r>
            <a:r>
              <a:rPr lang="en-US" b="1" i="1" dirty="0" smtClean="0"/>
              <a:t>Yersinia </a:t>
            </a:r>
            <a:r>
              <a:rPr lang="en-US" b="1" i="1" dirty="0" err="1" smtClean="0"/>
              <a:t>enterocolitica</a:t>
            </a:r>
            <a:r>
              <a:rPr lang="en-US" b="1" dirty="0" smtClean="0"/>
              <a:t>) </a:t>
            </a:r>
            <a:endParaRPr lang="en-US" dirty="0"/>
          </a:p>
        </p:txBody>
      </p:sp>
      <p:sp>
        <p:nvSpPr>
          <p:cNvPr id="3" name="Content Placeholder 2"/>
          <p:cNvSpPr>
            <a:spLocks noGrp="1"/>
          </p:cNvSpPr>
          <p:nvPr>
            <p:ph idx="1"/>
          </p:nvPr>
        </p:nvSpPr>
        <p:spPr>
          <a:xfrm>
            <a:off x="838200" y="1364776"/>
            <a:ext cx="10515600" cy="5158854"/>
          </a:xfrm>
        </p:spPr>
        <p:txBody>
          <a:bodyPr>
            <a:normAutofit/>
          </a:bodyPr>
          <a:lstStyle/>
          <a:p>
            <a:r>
              <a:rPr lang="en-US" dirty="0" smtClean="0"/>
              <a:t>- </a:t>
            </a:r>
            <a:r>
              <a:rPr lang="en-US" dirty="0"/>
              <a:t>This is a common cause of F.P and it has the ability to grow and multiply at 4c˚ . Accordingly, it Constitutes a potential food hazard. </a:t>
            </a:r>
          </a:p>
          <a:p>
            <a:r>
              <a:rPr lang="en-US" dirty="0"/>
              <a:t>- </a:t>
            </a:r>
            <a:r>
              <a:rPr lang="en-US" dirty="0" err="1"/>
              <a:t>Yersiniaenterocolitica</a:t>
            </a:r>
            <a:r>
              <a:rPr lang="en-US" dirty="0"/>
              <a:t> is a member of the </a:t>
            </a:r>
            <a:r>
              <a:rPr lang="en-US" dirty="0" err="1"/>
              <a:t>enterobacteriacae</a:t>
            </a:r>
            <a:r>
              <a:rPr lang="en-US" dirty="0"/>
              <a:t>. can grow in 5% </a:t>
            </a:r>
            <a:r>
              <a:rPr lang="en-US" dirty="0" err="1"/>
              <a:t>Nacl</a:t>
            </a:r>
            <a:r>
              <a:rPr lang="en-US" dirty="0"/>
              <a:t> and PH above 4.6 &amp; sensitive to heat.one of indicator m.o</a:t>
            </a:r>
            <a:r>
              <a:rPr lang="en-US" baseline="-25000" dirty="0"/>
              <a:t>s</a:t>
            </a:r>
            <a:r>
              <a:rPr lang="en-US" dirty="0"/>
              <a:t> </a:t>
            </a:r>
          </a:p>
          <a:p>
            <a:r>
              <a:rPr lang="en-US" b="1" dirty="0"/>
              <a:t>Habitat:</a:t>
            </a:r>
            <a:endParaRPr lang="en-US" dirty="0"/>
          </a:p>
          <a:p>
            <a:r>
              <a:rPr lang="en-US" dirty="0"/>
              <a:t>Normal inhabitant of intestines of food animals, birds, pests, wild animals, human + pigs </a:t>
            </a:r>
          </a:p>
          <a:p>
            <a:r>
              <a:rPr lang="en-US" b="1" dirty="0"/>
              <a:t>Toxin: </a:t>
            </a:r>
            <a:endParaRPr lang="en-US" dirty="0"/>
          </a:p>
          <a:p>
            <a:r>
              <a:rPr lang="en-US" dirty="0"/>
              <a:t>* Not all strains able to produce </a:t>
            </a:r>
            <a:r>
              <a:rPr lang="en-US" dirty="0" err="1"/>
              <a:t>Yersinnosis</a:t>
            </a:r>
            <a:r>
              <a:rPr lang="en-US" dirty="0"/>
              <a:t>.</a:t>
            </a:r>
          </a:p>
          <a:p>
            <a:r>
              <a:rPr lang="en-US" dirty="0"/>
              <a:t>* Both pathogenic and non, pathogenic strains produce heat stable toxin, but the pathogenic strains carry an invasive factors that enable it to colonize intestinal </a:t>
            </a:r>
            <a:r>
              <a:rPr lang="en-US" dirty="0" err="1"/>
              <a:t>epith</a:t>
            </a:r>
            <a:r>
              <a:rPr lang="en-US" dirty="0"/>
              <a:t>. Cells.</a:t>
            </a:r>
          </a:p>
          <a:p>
            <a:endParaRPr lang="en-US" dirty="0"/>
          </a:p>
        </p:txBody>
      </p:sp>
    </p:spTree>
    <p:extLst>
      <p:ext uri="{BB962C8B-B14F-4D97-AF65-F5344CB8AC3E}">
        <p14:creationId xmlns:p14="http://schemas.microsoft.com/office/powerpoint/2010/main" val="312123286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5" y="460849"/>
            <a:ext cx="10515600" cy="6021838"/>
          </a:xfrm>
        </p:spPr>
        <p:txBody>
          <a:bodyPr>
            <a:normAutofit/>
          </a:bodyPr>
          <a:lstStyle/>
          <a:p>
            <a:pPr marL="0" indent="0">
              <a:buNone/>
            </a:pPr>
            <a:r>
              <a:rPr lang="en-US" b="1" dirty="0"/>
              <a:t>* Food associated:</a:t>
            </a:r>
            <a:endParaRPr lang="en-US" dirty="0"/>
          </a:p>
          <a:p>
            <a:r>
              <a:rPr lang="en-US" b="1" dirty="0"/>
              <a:t>* Pigs</a:t>
            </a:r>
            <a:r>
              <a:rPr lang="en-US" dirty="0"/>
              <a:t> act as chronic carrier to serotypes most commonly in human infection (can be isolated from tongue, tonsils, gut)</a:t>
            </a:r>
          </a:p>
          <a:p>
            <a:r>
              <a:rPr lang="en-US" dirty="0"/>
              <a:t>* improper cooked, contaminated food after cooking, ready to eat food &amp; refrigerated foods because it can grow at low temp.</a:t>
            </a:r>
          </a:p>
          <a:p>
            <a:r>
              <a:rPr lang="en-US" b="1" dirty="0"/>
              <a:t>* Disease and symptoms:</a:t>
            </a:r>
            <a:endParaRPr lang="en-US" dirty="0"/>
          </a:p>
          <a:p>
            <a:r>
              <a:rPr lang="en-US" dirty="0"/>
              <a:t>Young children under 7 years are mare susceptible</a:t>
            </a:r>
          </a:p>
          <a:p>
            <a:r>
              <a:rPr lang="en-US" b="1" dirty="0"/>
              <a:t>* infective dose</a:t>
            </a:r>
            <a:r>
              <a:rPr lang="en-US" dirty="0"/>
              <a:t> 10</a:t>
            </a:r>
            <a:r>
              <a:rPr lang="en-US" baseline="30000" dirty="0"/>
              <a:t>6</a:t>
            </a:r>
            <a:r>
              <a:rPr lang="en-US" dirty="0"/>
              <a:t>/cell/ml or gm food required to disease appear.</a:t>
            </a:r>
          </a:p>
          <a:p>
            <a:r>
              <a:rPr lang="en-US" b="1" dirty="0"/>
              <a:t>* incubation period </a:t>
            </a:r>
            <a:r>
              <a:rPr lang="en-US" dirty="0"/>
              <a:t>		24 – 36 </a:t>
            </a:r>
            <a:r>
              <a:rPr lang="en-US" dirty="0" err="1"/>
              <a:t>hr</a:t>
            </a:r>
            <a:endParaRPr lang="en-US" dirty="0"/>
          </a:p>
          <a:p>
            <a:r>
              <a:rPr lang="en-US" b="1" dirty="0"/>
              <a:t>* course of illness</a:t>
            </a:r>
            <a:r>
              <a:rPr lang="en-US" dirty="0"/>
              <a:t> 			2-3 days </a:t>
            </a:r>
          </a:p>
          <a:p>
            <a:r>
              <a:rPr lang="en-US" b="1" dirty="0"/>
              <a:t>* symptoms</a:t>
            </a:r>
            <a:r>
              <a:rPr lang="en-US" dirty="0"/>
              <a:t> sever </a:t>
            </a:r>
            <a:r>
              <a:rPr lang="en-US" dirty="0" err="1"/>
              <a:t>abd</a:t>
            </a:r>
            <a:r>
              <a:rPr lang="en-US" dirty="0"/>
              <a:t>. Pain, Diarrhea, nausea, vomiting, pharyngitis, anorexia, leukocytosis,  lymphadenitis erythema.</a:t>
            </a:r>
          </a:p>
          <a:p>
            <a:endParaRPr lang="en-US" dirty="0"/>
          </a:p>
        </p:txBody>
      </p:sp>
    </p:spTree>
    <p:extLst>
      <p:ext uri="{BB962C8B-B14F-4D97-AF65-F5344CB8AC3E}">
        <p14:creationId xmlns:p14="http://schemas.microsoft.com/office/powerpoint/2010/main" val="290196090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6" y="1320658"/>
            <a:ext cx="10515600" cy="4351338"/>
          </a:xfrm>
        </p:spPr>
        <p:txBody>
          <a:bodyPr>
            <a:normAutofit/>
          </a:bodyPr>
          <a:lstStyle/>
          <a:p>
            <a:r>
              <a:rPr lang="en-US" sz="4800" b="1" dirty="0"/>
              <a:t>* Prevention and control:</a:t>
            </a:r>
            <a:endParaRPr lang="en-US" sz="4800" dirty="0"/>
          </a:p>
          <a:p>
            <a:r>
              <a:rPr lang="en-US" sz="4800" dirty="0"/>
              <a:t>- Adequate cooking 		</a:t>
            </a:r>
            <a:endParaRPr lang="en-US" sz="4800" dirty="0" smtClean="0"/>
          </a:p>
          <a:p>
            <a:r>
              <a:rPr lang="en-US" sz="4800" dirty="0"/>
              <a:t>	- refrigeration.</a:t>
            </a:r>
          </a:p>
          <a:p>
            <a:pPr marL="0" indent="0">
              <a:buNone/>
            </a:pPr>
            <a:endParaRPr lang="en-US" sz="4800" dirty="0"/>
          </a:p>
        </p:txBody>
      </p:sp>
    </p:spTree>
    <p:extLst>
      <p:ext uri="{BB962C8B-B14F-4D97-AF65-F5344CB8AC3E}">
        <p14:creationId xmlns:p14="http://schemas.microsoft.com/office/powerpoint/2010/main" val="9645059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117"/>
          </a:xfrm>
        </p:spPr>
        <p:txBody>
          <a:bodyPr/>
          <a:lstStyle/>
          <a:p>
            <a:r>
              <a:rPr lang="en-US" b="1" dirty="0" smtClean="0"/>
              <a:t>[6] </a:t>
            </a:r>
            <a:r>
              <a:rPr lang="en-US" b="1" dirty="0" err="1" smtClean="0"/>
              <a:t>Campylobacteriosis</a:t>
            </a:r>
            <a:endParaRPr lang="en-US" dirty="0"/>
          </a:p>
        </p:txBody>
      </p:sp>
      <p:sp>
        <p:nvSpPr>
          <p:cNvPr id="3" name="Content Placeholder 2"/>
          <p:cNvSpPr>
            <a:spLocks noGrp="1"/>
          </p:cNvSpPr>
          <p:nvPr>
            <p:ph idx="1"/>
          </p:nvPr>
        </p:nvSpPr>
        <p:spPr>
          <a:xfrm>
            <a:off x="838200" y="1269242"/>
            <a:ext cx="10515600" cy="5049671"/>
          </a:xfrm>
        </p:spPr>
        <p:txBody>
          <a:bodyPr>
            <a:normAutofit/>
          </a:bodyPr>
          <a:lstStyle/>
          <a:p>
            <a:pPr marL="0" indent="0">
              <a:buNone/>
            </a:pPr>
            <a:r>
              <a:rPr lang="en-US" dirty="0" smtClean="0"/>
              <a:t>* </a:t>
            </a:r>
            <a:r>
              <a:rPr lang="en-US" dirty="0"/>
              <a:t>the most common species causing diarrheal disease in human Camp. </a:t>
            </a:r>
            <a:r>
              <a:rPr lang="en-US" dirty="0" err="1"/>
              <a:t>Jejuni</a:t>
            </a:r>
            <a:r>
              <a:rPr lang="en-US" dirty="0"/>
              <a:t> + Camp. coli.</a:t>
            </a:r>
          </a:p>
          <a:p>
            <a:pPr marL="0" indent="0">
              <a:buNone/>
            </a:pPr>
            <a:r>
              <a:rPr lang="en-US" dirty="0"/>
              <a:t>* Gram – re rods, oxidase + </a:t>
            </a:r>
            <a:r>
              <a:rPr lang="en-US" dirty="0" err="1"/>
              <a:t>ve</a:t>
            </a:r>
            <a:r>
              <a:rPr lang="en-US" dirty="0"/>
              <a:t>, curved (,) or s shape or spiral in shape.</a:t>
            </a:r>
          </a:p>
          <a:p>
            <a:pPr marL="0" indent="0">
              <a:buNone/>
            </a:pPr>
            <a:r>
              <a:rPr lang="en-US" dirty="0"/>
              <a:t>* </a:t>
            </a:r>
            <a:r>
              <a:rPr lang="en-US" dirty="0" err="1"/>
              <a:t>Microaerophilic</a:t>
            </a:r>
            <a:r>
              <a:rPr lang="en-US" dirty="0"/>
              <a:t> (5% O</a:t>
            </a:r>
            <a:r>
              <a:rPr lang="en-US" baseline="-25000" dirty="0"/>
              <a:t>2</a:t>
            </a:r>
            <a:r>
              <a:rPr lang="en-US" dirty="0"/>
              <a:t>) + (8% C˚</a:t>
            </a:r>
            <a:r>
              <a:rPr lang="en-US" baseline="-25000" dirty="0"/>
              <a:t>2</a:t>
            </a:r>
            <a:r>
              <a:rPr lang="en-US" dirty="0"/>
              <a:t>) </a:t>
            </a:r>
          </a:p>
          <a:p>
            <a:pPr marL="0" indent="0">
              <a:buNone/>
            </a:pPr>
            <a:r>
              <a:rPr lang="en-US" dirty="0"/>
              <a:t>* For growth →	87%N2 </a:t>
            </a:r>
          </a:p>
          <a:p>
            <a:pPr marL="0" indent="0">
              <a:buNone/>
            </a:pPr>
            <a:r>
              <a:rPr lang="en-US" dirty="0"/>
              <a:t>Not grow below 28c˚ and above 45c˚→  Opt. temp.→ around 42c˚ </a:t>
            </a:r>
          </a:p>
          <a:p>
            <a:pPr marL="0" indent="0">
              <a:buNone/>
            </a:pPr>
            <a:r>
              <a:rPr lang="en-US" dirty="0"/>
              <a:t>* Very sensitive to heat &amp; light &amp; sensitive to many environmental parameters as oxygen, </a:t>
            </a:r>
            <a:r>
              <a:rPr lang="en-US" dirty="0" err="1"/>
              <a:t>Nacl</a:t>
            </a:r>
            <a:r>
              <a:rPr lang="en-US" dirty="0"/>
              <a:t> 2.5% , low PH (below5) , dryness.  </a:t>
            </a:r>
          </a:p>
          <a:p>
            <a:pPr marL="0" indent="0">
              <a:buNone/>
            </a:pPr>
            <a:r>
              <a:rPr lang="en-US" b="1" dirty="0"/>
              <a:t>** Habitat:</a:t>
            </a:r>
            <a:endParaRPr lang="en-US" dirty="0"/>
          </a:p>
          <a:p>
            <a:r>
              <a:rPr lang="en-US" dirty="0"/>
              <a:t>The principle reservoir of pathogenic Campylobacter is GIT of animals and birds and is commonly </a:t>
            </a:r>
            <a:r>
              <a:rPr lang="en-US" dirty="0" smtClean="0"/>
              <a:t>fond </a:t>
            </a:r>
            <a:r>
              <a:rPr lang="en-US" dirty="0"/>
              <a:t>as commensals in GIT of animals and birds (poultry, cattle, sheep, </a:t>
            </a:r>
            <a:r>
              <a:rPr lang="en-US" dirty="0" err="1"/>
              <a:t>carnivoras</a:t>
            </a:r>
            <a:r>
              <a:rPr lang="en-US" dirty="0"/>
              <a:t>, rodent). </a:t>
            </a:r>
          </a:p>
          <a:p>
            <a:endParaRPr lang="en-US" dirty="0"/>
          </a:p>
        </p:txBody>
      </p:sp>
    </p:spTree>
    <p:extLst>
      <p:ext uri="{BB962C8B-B14F-4D97-AF65-F5344CB8AC3E}">
        <p14:creationId xmlns:p14="http://schemas.microsoft.com/office/powerpoint/2010/main" val="24849490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666" y="474496"/>
            <a:ext cx="10515600" cy="5953599"/>
          </a:xfrm>
        </p:spPr>
        <p:txBody>
          <a:bodyPr>
            <a:normAutofit/>
          </a:bodyPr>
          <a:lstStyle/>
          <a:p>
            <a:r>
              <a:rPr lang="en-US" b="1" dirty="0"/>
              <a:t>** Toxin: </a:t>
            </a:r>
            <a:endParaRPr lang="en-US" dirty="0"/>
          </a:p>
          <a:p>
            <a:r>
              <a:rPr lang="en-US" i="1" dirty="0"/>
              <a:t>Camp. </a:t>
            </a:r>
            <a:r>
              <a:rPr lang="en-US" i="1" dirty="0" err="1"/>
              <a:t>Jejuni</a:t>
            </a:r>
            <a:r>
              <a:rPr lang="en-US" dirty="0"/>
              <a:t> has a </a:t>
            </a:r>
            <a:r>
              <a:rPr lang="en-US" dirty="0" err="1"/>
              <a:t>thermolabile</a:t>
            </a:r>
            <a:r>
              <a:rPr lang="en-US" dirty="0"/>
              <a:t> enterotoxin which produce the enteric disease symptoms.</a:t>
            </a:r>
          </a:p>
          <a:p>
            <a:r>
              <a:rPr lang="en-US" b="1" dirty="0"/>
              <a:t>** Food Association: </a:t>
            </a:r>
            <a:endParaRPr lang="en-US" dirty="0"/>
          </a:p>
          <a:p>
            <a:r>
              <a:rPr lang="en-US" dirty="0"/>
              <a:t>- unpasteurized milk.  - Raw meat (beef, lamb, pork)</a:t>
            </a:r>
          </a:p>
          <a:p>
            <a:r>
              <a:rPr lang="en-US" dirty="0"/>
              <a:t>- Poultry meat.         - Improper heated food.</a:t>
            </a:r>
          </a:p>
          <a:p>
            <a:r>
              <a:rPr lang="en-US" dirty="0"/>
              <a:t>- Heat processed food by cross contamination Any food can be contaminated with faecal </a:t>
            </a:r>
            <a:r>
              <a:rPr lang="en-US" dirty="0" err="1"/>
              <a:t>contamin</a:t>
            </a:r>
            <a:r>
              <a:rPr lang="en-US" dirty="0"/>
              <a:t>. </a:t>
            </a:r>
          </a:p>
          <a:p>
            <a:r>
              <a:rPr lang="en-US" b="1" dirty="0"/>
              <a:t>** Disease and symptoms:</a:t>
            </a:r>
            <a:endParaRPr lang="en-US" dirty="0"/>
          </a:p>
          <a:p>
            <a:r>
              <a:rPr lang="en-US" dirty="0"/>
              <a:t>- infective dose 	→	low (only 500 cells). </a:t>
            </a:r>
          </a:p>
          <a:p>
            <a:r>
              <a:rPr lang="en-US" dirty="0"/>
              <a:t>- incubation period →	3-5 days (2-11 days) </a:t>
            </a:r>
          </a:p>
          <a:p>
            <a:r>
              <a:rPr lang="en-US" dirty="0"/>
              <a:t>- course of ill ness 	→	2-7 days </a:t>
            </a:r>
          </a:p>
          <a:p>
            <a:r>
              <a:rPr lang="en-US" b="1" dirty="0"/>
              <a:t>- symptoms</a:t>
            </a:r>
            <a:r>
              <a:rPr lang="en-US" dirty="0"/>
              <a:t> 	→ a cute </a:t>
            </a:r>
            <a:r>
              <a:rPr lang="en-US" dirty="0" err="1"/>
              <a:t>enterocolitis</a:t>
            </a:r>
            <a:r>
              <a:rPr lang="en-US" dirty="0"/>
              <a:t> sever abdominal pain, diarrhea vomiting rare, nausea, fever, headache  and some times →</a:t>
            </a:r>
            <a:r>
              <a:rPr lang="en-US" b="1" dirty="0"/>
              <a:t>flu like 	influenza </a:t>
            </a:r>
            <a:r>
              <a:rPr lang="en-US" dirty="0"/>
              <a:t>symptoms.</a:t>
            </a:r>
            <a:r>
              <a:rPr lang="en-US" b="1" dirty="0"/>
              <a:t> </a:t>
            </a:r>
            <a:endParaRPr lang="en-US" dirty="0"/>
          </a:p>
          <a:p>
            <a:endParaRPr lang="en-US" dirty="0"/>
          </a:p>
        </p:txBody>
      </p:sp>
    </p:spTree>
    <p:extLst>
      <p:ext uri="{BB962C8B-B14F-4D97-AF65-F5344CB8AC3E}">
        <p14:creationId xmlns:p14="http://schemas.microsoft.com/office/powerpoint/2010/main" val="3591172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TC103090434[[fn=Wood Type]]</Template>
  <TotalTime>168</TotalTime>
  <Words>8162</Words>
  <Application>Microsoft Office PowerPoint</Application>
  <PresentationFormat>مخصص</PresentationFormat>
  <Paragraphs>975</Paragraphs>
  <Slides>124</Slides>
  <Notes>0</Notes>
  <HiddenSlides>0</HiddenSlides>
  <MMClips>0</MMClips>
  <ScaleCrop>false</ScaleCrop>
  <HeadingPairs>
    <vt:vector size="4" baseType="variant">
      <vt:variant>
        <vt:lpstr>نسق</vt:lpstr>
      </vt:variant>
      <vt:variant>
        <vt:i4>1</vt:i4>
      </vt:variant>
      <vt:variant>
        <vt:lpstr>عناوين الشرائح</vt:lpstr>
      </vt:variant>
      <vt:variant>
        <vt:i4>124</vt:i4>
      </vt:variant>
    </vt:vector>
  </HeadingPairs>
  <TitlesOfParts>
    <vt:vector size="125" baseType="lpstr">
      <vt:lpstr>Wood Type</vt:lpstr>
      <vt:lpstr>Meat Microbiology  Prof. Dr. Fahim Shaltout  Professor of  Meat Hygiene Faculty of Veterinary Medicine Professor Benha University, Egypt email: fahimshaltout@hotmail.com  </vt:lpstr>
      <vt:lpstr>Introduction </vt:lpstr>
      <vt:lpstr>عرض تقديمي في PowerPoint</vt:lpstr>
      <vt:lpstr> The Growth Curve of Bacteria </vt:lpstr>
      <vt:lpstr>عرض تقديمي في PowerPoint</vt:lpstr>
      <vt:lpstr>عرض تقديمي في PowerPoint</vt:lpstr>
      <vt:lpstr>Requirements of microbial growth </vt:lpstr>
      <vt:lpstr>عرض تقديمي في PowerPoint</vt:lpstr>
      <vt:lpstr>عرض تقديمي في PowerPoint</vt:lpstr>
      <vt:lpstr>Natural sources of contamination </vt:lpstr>
      <vt:lpstr>Sources of meat contamination </vt:lpstr>
      <vt:lpstr>A- Endogenous ways </vt:lpstr>
      <vt:lpstr>عرض تقديمي في PowerPoint</vt:lpstr>
      <vt:lpstr>B- Exogenous way </vt:lpstr>
      <vt:lpstr>عرض تقديمي في PowerPoint</vt:lpstr>
      <vt:lpstr>عرض تقديمي في PowerPoint</vt:lpstr>
      <vt:lpstr>عرض تقديمي في PowerPoint</vt:lpstr>
      <vt:lpstr>عرض تقديمي في PowerPoint</vt:lpstr>
      <vt:lpstr>Factors affecting the Microbial growth on meat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5- Meat reaction ( P.H):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7- Moisture Content:</vt:lpstr>
      <vt:lpstr>عرض تقديمي في PowerPoint</vt:lpstr>
      <vt:lpstr>عرض تقديمي في PowerPoint</vt:lpstr>
      <vt:lpstr>عرض تقديمي في PowerPoint</vt:lpstr>
      <vt:lpstr>Water is made unavailable in various ways: </vt:lpstr>
      <vt:lpstr>8- Growth of contamination:</vt:lpstr>
      <vt:lpstr>عرض تقديمي في PowerPoint</vt:lpstr>
      <vt:lpstr>Factors that influence invasion of tissues by microorganisms.</vt:lpstr>
      <vt:lpstr>عرض تقديمي في PowerPoint</vt:lpstr>
      <vt:lpstr>1] Pre – slaughter precaution:</vt:lpstr>
      <vt:lpstr>عرض تقديمي في PowerPoint</vt:lpstr>
      <vt:lpstr>عرض تقديمي في PowerPoint</vt:lpstr>
      <vt:lpstr>عرض تقديمي في PowerPoint</vt:lpstr>
      <vt:lpstr>2] During slaughter:</vt:lpstr>
      <vt:lpstr>4] After slaughter process:</vt:lpstr>
      <vt:lpstr>Meat Spoilage  </vt:lpstr>
      <vt:lpstr>عرض تقديمي في PowerPoint</vt:lpstr>
      <vt:lpstr>Causes of food spoilage:</vt:lpstr>
      <vt:lpstr>Factors leading to spoilage include: </vt:lpstr>
      <vt:lpstr>عرض تقديمي في PowerPoint</vt:lpstr>
      <vt:lpstr>The major M.os responsible for meat spoilage →produce the following enzyme.</vt:lpstr>
      <vt:lpstr>عرض تقديمي في PowerPoint</vt:lpstr>
      <vt:lpstr>Types of Meat Spoilage </vt:lpstr>
      <vt:lpstr>عرض تقديمي في PowerPoint</vt:lpstr>
      <vt:lpstr>عرض تقديمي في PowerPoint</vt:lpstr>
      <vt:lpstr>عرض تقديمي في PowerPoint</vt:lpstr>
      <vt:lpstr>عرض تقديمي في PowerPoint</vt:lpstr>
      <vt:lpstr>عرض تقديمي في PowerPoint</vt:lpstr>
      <vt:lpstr>(3) Other kinds of meat spoilage:</vt:lpstr>
      <vt:lpstr>عرض تقديمي في PowerPoint</vt:lpstr>
      <vt:lpstr>عرض تقديمي في PowerPoint</vt:lpstr>
      <vt:lpstr>Discoloration of meat </vt:lpstr>
      <vt:lpstr>Abnormal Colour of meat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Food Poisoning </vt:lpstr>
      <vt:lpstr>عرض تقديمي في PowerPoint</vt:lpstr>
      <vt:lpstr>عرض تقديمي في PowerPoint</vt:lpstr>
      <vt:lpstr>[1] Food infection : </vt:lpstr>
      <vt:lpstr>General characters of food infections </vt:lpstr>
      <vt:lpstr>عرض تقديمي في PowerPoint</vt:lpstr>
      <vt:lpstr>[1] Salmonellae</vt:lpstr>
      <vt:lpstr>عرض تقديمي في PowerPoint</vt:lpstr>
      <vt:lpstr>عرض تقديمي في PowerPoint</vt:lpstr>
      <vt:lpstr>عرض تقديمي في PowerPoint</vt:lpstr>
      <vt:lpstr>[2] Diarrhoeagenic E. coli:</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[3] Enterococci gastro entities </vt:lpstr>
      <vt:lpstr>[4] Shigellosis (Bacillary dysentery) </vt:lpstr>
      <vt:lpstr>عرض تقديمي في PowerPoint</vt:lpstr>
      <vt:lpstr>[5] Yersiniosis (Yersinia enterocolitica) </vt:lpstr>
      <vt:lpstr>عرض تقديمي في PowerPoint</vt:lpstr>
      <vt:lpstr>عرض تقديمي في PowerPoint</vt:lpstr>
      <vt:lpstr>[6] Campylobacteriosis</vt:lpstr>
      <vt:lpstr>عرض تقديمي في PowerPoint</vt:lpstr>
      <vt:lpstr>عرض تقديمي في PowerPoint</vt:lpstr>
      <vt:lpstr>عرض تقديمي في PowerPoint</vt:lpstr>
      <vt:lpstr>عرض تقديمي في PowerPoint</vt:lpstr>
      <vt:lpstr>Food intoxication </vt:lpstr>
      <vt:lpstr>General chracters of food intoxication. </vt:lpstr>
      <vt:lpstr>1] Staphylococcus aureus </vt:lpstr>
      <vt:lpstr>عرض تقديمي في PowerPoint</vt:lpstr>
      <vt:lpstr>عرض تقديمي في PowerPoint</vt:lpstr>
      <vt:lpstr>عرض تقديمي في PowerPoint</vt:lpstr>
      <vt:lpstr>2] Clostridium botulinum: </vt:lpstr>
      <vt:lpstr>عرض تقديمي في PowerPoint</vt:lpstr>
      <vt:lpstr>عرض تقديمي في PowerPoint</vt:lpstr>
      <vt:lpstr>عرض تقديمي في PowerPoint</vt:lpstr>
      <vt:lpstr>3- Myotoxicosis</vt:lpstr>
      <vt:lpstr>عرض تقديمي في PowerPoint</vt:lpstr>
      <vt:lpstr>3)Potential food intoxication</vt:lpstr>
      <vt:lpstr>[1] Clostridium perfringens:</vt:lpstr>
      <vt:lpstr>عرض تقديمي في PowerPoint</vt:lpstr>
      <vt:lpstr>[2] Bacillus cereus:</vt:lpstr>
      <vt:lpstr>عرض تقديمي في PowerPoint</vt:lpstr>
      <vt:lpstr>عرض تقديمي في PowerPoint</vt:lpstr>
      <vt:lpstr>عرض تقديمي في PowerPoint</vt:lpstr>
      <vt:lpstr>Ten golden Roles for safe food preparation: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Ahmed Al-Hussaini</dc:creator>
  <cp:lastModifiedBy>itvet3</cp:lastModifiedBy>
  <cp:revision>170</cp:revision>
  <dcterms:created xsi:type="dcterms:W3CDTF">2014-02-15T10:39:42Z</dcterms:created>
  <dcterms:modified xsi:type="dcterms:W3CDTF">2020-03-17T07:19:17Z</dcterms:modified>
</cp:coreProperties>
</file>