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EE9A-A738-4BED-9174-F60CEA9D421F}" type="datetimeFigureOut">
              <a:rPr lang="ar-EG" smtClean="0"/>
              <a:t>28/07/1441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02AA-1792-4E1E-800A-A6D9F784C70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58559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EE9A-A738-4BED-9174-F60CEA9D421F}" type="datetimeFigureOut">
              <a:rPr lang="ar-EG" smtClean="0"/>
              <a:t>28/07/1441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02AA-1792-4E1E-800A-A6D9F784C70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46367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EE9A-A738-4BED-9174-F60CEA9D421F}" type="datetimeFigureOut">
              <a:rPr lang="ar-EG" smtClean="0"/>
              <a:t>28/07/1441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02AA-1792-4E1E-800A-A6D9F784C70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71370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EE9A-A738-4BED-9174-F60CEA9D421F}" type="datetimeFigureOut">
              <a:rPr lang="ar-EG" smtClean="0"/>
              <a:t>28/07/1441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02AA-1792-4E1E-800A-A6D9F784C70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39395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EE9A-A738-4BED-9174-F60CEA9D421F}" type="datetimeFigureOut">
              <a:rPr lang="ar-EG" smtClean="0"/>
              <a:t>28/07/1441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02AA-1792-4E1E-800A-A6D9F784C70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2125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EE9A-A738-4BED-9174-F60CEA9D421F}" type="datetimeFigureOut">
              <a:rPr lang="ar-EG" smtClean="0"/>
              <a:t>28/07/1441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02AA-1792-4E1E-800A-A6D9F784C70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29661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EE9A-A738-4BED-9174-F60CEA9D421F}" type="datetimeFigureOut">
              <a:rPr lang="ar-EG" smtClean="0"/>
              <a:t>28/07/1441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02AA-1792-4E1E-800A-A6D9F784C70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8961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EE9A-A738-4BED-9174-F60CEA9D421F}" type="datetimeFigureOut">
              <a:rPr lang="ar-EG" smtClean="0"/>
              <a:t>28/07/1441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02AA-1792-4E1E-800A-A6D9F784C70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13275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EE9A-A738-4BED-9174-F60CEA9D421F}" type="datetimeFigureOut">
              <a:rPr lang="ar-EG" smtClean="0"/>
              <a:t>28/07/1441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02AA-1792-4E1E-800A-A6D9F784C70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00708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EE9A-A738-4BED-9174-F60CEA9D421F}" type="datetimeFigureOut">
              <a:rPr lang="ar-EG" smtClean="0"/>
              <a:t>28/07/1441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02AA-1792-4E1E-800A-A6D9F784C70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6334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EE9A-A738-4BED-9174-F60CEA9D421F}" type="datetimeFigureOut">
              <a:rPr lang="ar-EG" smtClean="0"/>
              <a:t>28/07/1441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02AA-1792-4E1E-800A-A6D9F784C70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70450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FEE9A-A738-4BED-9174-F60CEA9D421F}" type="datetimeFigureOut">
              <a:rPr lang="ar-EG" smtClean="0"/>
              <a:t>28/07/1441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F02AA-1792-4E1E-800A-A6D9F784C70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08923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Suture materials</a:t>
            </a:r>
            <a:endParaRPr lang="ar-EG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1772816"/>
            <a:ext cx="7632848" cy="4752528"/>
          </a:xfrm>
        </p:spPr>
        <p:txBody>
          <a:bodyPr>
            <a:normAutofit/>
          </a:bodyPr>
          <a:lstStyle/>
          <a:p>
            <a:pPr algn="l"/>
            <a:r>
              <a:rPr lang="en-US" u="sng" dirty="0" smtClean="0">
                <a:solidFill>
                  <a:schemeClr val="accent2"/>
                </a:solidFill>
              </a:rPr>
              <a:t>Suture :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The technique used for closure of the wound.</a:t>
            </a:r>
          </a:p>
          <a:p>
            <a:pPr algn="l"/>
            <a:r>
              <a:rPr lang="en-US" sz="2800" u="sng" dirty="0" smtClean="0">
                <a:solidFill>
                  <a:schemeClr val="accent2"/>
                </a:solidFill>
              </a:rPr>
              <a:t>Ideal character of suture materials: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1)Minimal tissue reaction .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2)Compact                3)Knott able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4)Easy to be handle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5) Easy to  be  sterilized  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6)Non antigenic and carcinogenic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7)Economic</a:t>
            </a:r>
            <a:endParaRPr lang="ar-EG" sz="2800" dirty="0">
              <a:solidFill>
                <a:schemeClr val="tx1"/>
              </a:solidFill>
            </a:endParaRPr>
          </a:p>
        </p:txBody>
      </p:sp>
      <p:pic>
        <p:nvPicPr>
          <p:cNvPr id="4" name="suture materi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2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>
                <a:solidFill>
                  <a:schemeClr val="accent2"/>
                </a:solidFill>
              </a:rPr>
              <a:t>Classification: </a:t>
            </a:r>
            <a:endParaRPr lang="ar-EG" u="sng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 1)Absorbable suture material</a:t>
            </a:r>
          </a:p>
          <a:p>
            <a:pPr marL="0" indent="0" algn="l">
              <a:buNone/>
            </a:pPr>
            <a:r>
              <a:rPr lang="en-US" sz="2800" dirty="0" smtClean="0"/>
              <a:t>       a)nature (catgut _collagen)</a:t>
            </a:r>
          </a:p>
          <a:p>
            <a:pPr marL="0" indent="0" algn="l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b)synthetic (dexon  _  vicryle)</a:t>
            </a:r>
            <a:endParaRPr lang="en-US" sz="2800" dirty="0"/>
          </a:p>
          <a:p>
            <a:pPr marL="0" indent="0" algn="l"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2)Non absorbable suture</a:t>
            </a:r>
          </a:p>
          <a:p>
            <a:pPr marL="0" indent="0" algn="l">
              <a:buNone/>
            </a:pPr>
            <a:r>
              <a:rPr lang="en-US" sz="2800" dirty="0" smtClean="0"/>
              <a:t>      a) nature (organic ) : ex .silk </a:t>
            </a:r>
          </a:p>
          <a:p>
            <a:pPr marL="0" indent="0" algn="l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b)Inorganic               : ex . Stainless wire </a:t>
            </a:r>
          </a:p>
          <a:p>
            <a:pPr marL="0" indent="0" algn="l">
              <a:buNone/>
            </a:pPr>
            <a:r>
              <a:rPr lang="en-US" sz="2800" dirty="0" smtClean="0"/>
              <a:t>      c) synthetic               :  ex. Nylon</a:t>
            </a:r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en-US" dirty="0" smtClean="0"/>
          </a:p>
          <a:p>
            <a:pPr marL="514350" indent="-514350" algn="l">
              <a:buFont typeface="+mj-lt"/>
              <a:buAutoNum type="arabicPeriod"/>
            </a:pPr>
            <a:endParaRPr lang="ar-EG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4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en-US" sz="3600" u="sng" dirty="0" smtClean="0">
                <a:solidFill>
                  <a:schemeClr val="accent2"/>
                </a:solidFill>
              </a:rPr>
              <a:t>1)Absorbable suture material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</a:t>
            </a:r>
            <a:r>
              <a:rPr lang="en-US" sz="3200" dirty="0" smtClean="0">
                <a:solidFill>
                  <a:schemeClr val="accent2"/>
                </a:solidFill>
              </a:rPr>
              <a:t>a)nature</a:t>
            </a:r>
            <a:r>
              <a:rPr lang="en-US" sz="3200" dirty="0" smtClean="0"/>
              <a:t>                                     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3600" dirty="0" smtClean="0"/>
              <a:t>cut gut</a:t>
            </a:r>
            <a:endParaRPr lang="ar-E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2800" dirty="0" smtClean="0"/>
              <a:t>It come from sub mucosa of intestine of sheep or from serosa of beef .</a:t>
            </a:r>
          </a:p>
          <a:p>
            <a:pPr marL="0" indent="0" algn="l">
              <a:buNone/>
            </a:pPr>
            <a:r>
              <a:rPr lang="en-US" sz="2800" u="sng" dirty="0" smtClean="0"/>
              <a:t>Type of cut gut :</a:t>
            </a:r>
          </a:p>
          <a:p>
            <a:pPr marL="0" indent="0" algn="l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A)plain cut gut        :absorbed with in 10 day </a:t>
            </a:r>
          </a:p>
          <a:p>
            <a:pPr marL="0" indent="0" algn="l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b)chromic cut gut  :slow absorbed with in 20 – 40 day</a:t>
            </a:r>
          </a:p>
          <a:p>
            <a:pPr marL="0" indent="0" algn="l">
              <a:buNone/>
            </a:pPr>
            <a:endParaRPr lang="ar-EG" sz="2400" dirty="0" smtClean="0"/>
          </a:p>
          <a:p>
            <a:pPr marL="0" indent="0" algn="l">
              <a:buNone/>
            </a:pPr>
            <a:r>
              <a:rPr lang="en-US" sz="3000" u="sng" dirty="0" smtClean="0"/>
              <a:t>Absorption of cut gut :</a:t>
            </a:r>
          </a:p>
          <a:p>
            <a:pPr marL="0" indent="0" algn="l">
              <a:buNone/>
            </a:pPr>
            <a:r>
              <a:rPr lang="en-US" sz="3000" dirty="0"/>
              <a:t> </a:t>
            </a:r>
            <a:r>
              <a:rPr lang="en-US" sz="3000" dirty="0" smtClean="0"/>
              <a:t>  By protiolytic enzymes and depend on size ,type of         cut gut and tissue which sutured.  </a:t>
            </a:r>
          </a:p>
          <a:p>
            <a:pPr marL="0" indent="0" algn="l">
              <a:buNone/>
            </a:pPr>
            <a:r>
              <a:rPr lang="en-US" sz="2400" dirty="0" smtClean="0"/>
              <a:t> </a:t>
            </a:r>
            <a:endParaRPr lang="ar-EG" sz="24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794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3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   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648072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u="sng" dirty="0" smtClean="0">
                <a:solidFill>
                  <a:schemeClr val="accent2"/>
                </a:solidFill>
              </a:rPr>
              <a:t> B) Synthetic suture material</a:t>
            </a:r>
          </a:p>
          <a:p>
            <a:pPr marL="0" indent="0" algn="ctr">
              <a:buNone/>
            </a:pP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en-US" u="sng" dirty="0" smtClean="0"/>
              <a:t>1-Polyglactin (vicryle) :</a:t>
            </a:r>
            <a:r>
              <a:rPr lang="en-US" dirty="0" smtClean="0"/>
              <a:t>                                            </a:t>
            </a:r>
            <a:endParaRPr lang="en-US" dirty="0"/>
          </a:p>
          <a:p>
            <a:pPr marL="0" indent="0" algn="l">
              <a:buNone/>
            </a:pPr>
            <a:r>
              <a:rPr lang="ar-EG" sz="2800" dirty="0" smtClean="0"/>
              <a:t> </a:t>
            </a:r>
            <a:r>
              <a:rPr lang="en-US" sz="2800" dirty="0" smtClean="0"/>
              <a:t>      Combination of lactic and glycolic .  </a:t>
            </a:r>
          </a:p>
          <a:p>
            <a:pPr marL="0" indent="0" algn="l">
              <a:buNone/>
            </a:pPr>
            <a:r>
              <a:rPr lang="en-US" sz="2800" dirty="0" smtClean="0"/>
              <a:t>      Absorbed with  in 60 -90 day .</a:t>
            </a:r>
          </a:p>
          <a:p>
            <a:pPr marL="0" indent="0" algn="l">
              <a:buNone/>
            </a:pPr>
            <a:endParaRPr lang="en-US" sz="2800" dirty="0" smtClean="0"/>
          </a:p>
          <a:p>
            <a:pPr marL="0" indent="0" algn="l">
              <a:buNone/>
            </a:pPr>
            <a:r>
              <a:rPr lang="ar-EG" sz="2800" u="sng" dirty="0" smtClean="0"/>
              <a:t>:</a:t>
            </a:r>
            <a:r>
              <a:rPr lang="en-US" sz="2800" u="sng" dirty="0" smtClean="0"/>
              <a:t>2-Poly glycolic  (Dexon ) </a:t>
            </a:r>
          </a:p>
          <a:p>
            <a:pPr marL="0" indent="0" algn="l">
              <a:buNone/>
            </a:pPr>
            <a:r>
              <a:rPr lang="ar-EG" sz="2800" dirty="0" smtClean="0"/>
              <a:t>  </a:t>
            </a:r>
            <a:r>
              <a:rPr lang="en-US" sz="2800" dirty="0" smtClean="0"/>
              <a:t>     Absorbed with in 90 -120 day</a:t>
            </a:r>
            <a:endParaRPr lang="en-US" sz="28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40435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6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32500" lnSpcReduction="20000"/>
          </a:bodyPr>
          <a:lstStyle/>
          <a:p>
            <a:pPr marL="0" indent="0" algn="l">
              <a:buNone/>
            </a:pPr>
            <a:r>
              <a:rPr lang="en-US" sz="9800" u="sng" dirty="0" smtClean="0">
                <a:solidFill>
                  <a:schemeClr val="accent2"/>
                </a:solidFill>
              </a:rPr>
              <a:t>2)Non absorbable suture</a:t>
            </a:r>
          </a:p>
          <a:p>
            <a:pPr marL="0" indent="0" algn="l">
              <a:buNone/>
            </a:pPr>
            <a:endParaRPr lang="en-US" sz="2400" dirty="0" smtClean="0"/>
          </a:p>
          <a:p>
            <a:pPr marL="0" indent="0" algn="l">
              <a:buNone/>
            </a:pPr>
            <a:r>
              <a:rPr lang="en-US" sz="7000" dirty="0" smtClean="0"/>
              <a:t>day</a:t>
            </a:r>
            <a:r>
              <a:rPr lang="ar-EG" sz="7000" dirty="0" smtClean="0"/>
              <a:t> </a:t>
            </a:r>
            <a:r>
              <a:rPr lang="en-US" sz="7000" dirty="0" smtClean="0"/>
              <a:t> -  </a:t>
            </a:r>
            <a:r>
              <a:rPr lang="en-US" sz="7400" dirty="0" smtClean="0"/>
              <a:t>Removed after 10 :14</a:t>
            </a:r>
          </a:p>
          <a:p>
            <a:pPr marL="0" indent="0" algn="l">
              <a:buNone/>
            </a:pPr>
            <a:r>
              <a:rPr lang="ar-EG" sz="7400" dirty="0" smtClean="0"/>
              <a:t> </a:t>
            </a:r>
            <a:r>
              <a:rPr lang="en-US" sz="7400" dirty="0" smtClean="0"/>
              <a:t> </a:t>
            </a:r>
            <a:r>
              <a:rPr lang="en-US" sz="7400" dirty="0"/>
              <a:t>-</a:t>
            </a:r>
            <a:r>
              <a:rPr lang="en-US" sz="7400" dirty="0" smtClean="0"/>
              <a:t>  it  include :</a:t>
            </a:r>
          </a:p>
          <a:p>
            <a:pPr marL="0" indent="0" algn="l">
              <a:buNone/>
            </a:pPr>
            <a:r>
              <a:rPr lang="en-US" sz="8600" u="sng" dirty="0" smtClean="0">
                <a:solidFill>
                  <a:schemeClr val="accent2"/>
                </a:solidFill>
              </a:rPr>
              <a:t>a) nature (organic ) : </a:t>
            </a:r>
          </a:p>
          <a:p>
            <a:pPr marL="0" indent="0" algn="l">
              <a:buNone/>
            </a:pPr>
            <a:r>
              <a:rPr lang="en-US" sz="7400" dirty="0" smtClean="0"/>
              <a:t>      ex .silk</a:t>
            </a:r>
          </a:p>
          <a:p>
            <a:pPr marL="0" indent="0" algn="l">
              <a:buNone/>
            </a:pPr>
            <a:r>
              <a:rPr lang="en-US" sz="7400" dirty="0" smtClean="0"/>
              <a:t>  - It come from silk worm coated by wax or silicon .</a:t>
            </a:r>
          </a:p>
          <a:p>
            <a:pPr marL="0" indent="0" algn="l">
              <a:buNone/>
            </a:pPr>
            <a:r>
              <a:rPr lang="en-US" sz="7400" dirty="0"/>
              <a:t> </a:t>
            </a:r>
            <a:r>
              <a:rPr lang="en-US" sz="7400" dirty="0" smtClean="0"/>
              <a:t> - It not expensive ,high  tensil strength but induce some  </a:t>
            </a:r>
          </a:p>
          <a:p>
            <a:pPr marL="0" indent="0" algn="l">
              <a:buNone/>
            </a:pPr>
            <a:r>
              <a:rPr lang="en-US" sz="7400" dirty="0" smtClean="0"/>
              <a:t>    tissue  reaction.</a:t>
            </a:r>
          </a:p>
          <a:p>
            <a:pPr marL="0" indent="0" algn="l">
              <a:buNone/>
            </a:pPr>
            <a:endParaRPr lang="en-US" sz="3800" dirty="0"/>
          </a:p>
          <a:p>
            <a:pPr marL="0" indent="0" algn="l">
              <a:buNone/>
            </a:pPr>
            <a:endParaRPr lang="en-US" sz="2400" dirty="0" smtClean="0"/>
          </a:p>
          <a:p>
            <a:pPr marL="0" indent="0" algn="l">
              <a:buNone/>
            </a:pPr>
            <a:endParaRPr lang="en-US" sz="2400" dirty="0"/>
          </a:p>
          <a:p>
            <a:pPr marL="0" indent="0" algn="l">
              <a:buNone/>
            </a:pPr>
            <a:r>
              <a:rPr lang="en-US" sz="9800" u="sng" dirty="0" smtClean="0">
                <a:solidFill>
                  <a:schemeClr val="accent2"/>
                </a:solidFill>
              </a:rPr>
              <a:t>b) Inorganic             :</a:t>
            </a:r>
          </a:p>
          <a:p>
            <a:pPr marL="0" indent="0" algn="l">
              <a:buNone/>
            </a:pPr>
            <a:r>
              <a:rPr lang="en-US" sz="5900" dirty="0" smtClean="0"/>
              <a:t> </a:t>
            </a:r>
          </a:p>
          <a:p>
            <a:pPr marL="0" indent="0" algn="l">
              <a:buNone/>
            </a:pPr>
            <a:r>
              <a:rPr lang="en-US" sz="7400" dirty="0" smtClean="0"/>
              <a:t>-ex . Stainless wire</a:t>
            </a:r>
          </a:p>
          <a:p>
            <a:pPr marL="0" indent="0" algn="l">
              <a:buNone/>
            </a:pPr>
            <a:r>
              <a:rPr lang="en-US" sz="7400" dirty="0" smtClean="0"/>
              <a:t> </a:t>
            </a:r>
          </a:p>
          <a:p>
            <a:pPr marL="0" indent="0" algn="l">
              <a:buNone/>
            </a:pPr>
            <a:r>
              <a:rPr lang="en-US" sz="7400" dirty="0" smtClean="0"/>
              <a:t>-Used mainly in  bone surgery   </a:t>
            </a:r>
          </a:p>
          <a:p>
            <a:pPr marL="0" indent="0" algn="l">
              <a:buNone/>
            </a:pPr>
            <a:endParaRPr lang="en-US" sz="2400" dirty="0"/>
          </a:p>
          <a:p>
            <a:pPr marL="0" indent="0" algn="l">
              <a:buNone/>
            </a:pPr>
            <a:endParaRPr lang="en-US" sz="2400" dirty="0" smtClean="0"/>
          </a:p>
          <a:p>
            <a:pPr marL="0" indent="0" algn="l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</a:t>
            </a:r>
          </a:p>
          <a:p>
            <a:pPr marL="0" indent="0" algn="l">
              <a:buNone/>
            </a:pPr>
            <a:r>
              <a:rPr lang="en-US" sz="2400" dirty="0" smtClean="0"/>
              <a:t> </a:t>
            </a:r>
            <a:endParaRPr lang="en-US" sz="2400" dirty="0"/>
          </a:p>
          <a:p>
            <a:pPr marL="0" indent="0" algn="l">
              <a:buNone/>
            </a:pPr>
            <a:endParaRPr lang="en-US" sz="2400" dirty="0" smtClean="0"/>
          </a:p>
          <a:p>
            <a:pPr marL="0" indent="0" algn="l">
              <a:buNone/>
            </a:pPr>
            <a:r>
              <a:rPr lang="en-US" sz="2400" dirty="0" smtClean="0"/>
              <a:t>    </a:t>
            </a:r>
          </a:p>
          <a:p>
            <a:pPr marL="0" indent="0" algn="l">
              <a:buNone/>
            </a:pPr>
            <a:endParaRPr lang="en-US" sz="2400" dirty="0" smtClean="0"/>
          </a:p>
          <a:p>
            <a:pPr marL="0" indent="0" algn="l">
              <a:buNone/>
            </a:pPr>
            <a:endParaRPr lang="en-US" sz="2400" dirty="0" smtClean="0"/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endParaRPr lang="ar-EG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0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517632" cy="6552728"/>
          </a:xfrm>
        </p:spPr>
        <p:txBody>
          <a:bodyPr/>
          <a:lstStyle/>
          <a:p>
            <a:pPr marL="0" indent="0" algn="l">
              <a:buNone/>
            </a:pPr>
            <a:r>
              <a:rPr lang="en-US" u="sng" dirty="0" smtClean="0"/>
              <a:t>- Fate of non absorbable suture material :</a:t>
            </a:r>
          </a:p>
          <a:p>
            <a:pPr marL="0" indent="0" algn="l">
              <a:buNone/>
            </a:pPr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sz="2400" dirty="0" smtClean="0"/>
              <a:t>1) extruded : hollow organ suture </a:t>
            </a:r>
          </a:p>
          <a:p>
            <a:pPr marL="0" indent="0" algn="l">
              <a:buNone/>
            </a:pPr>
            <a:r>
              <a:rPr lang="en-US" sz="2400" dirty="0"/>
              <a:t> </a:t>
            </a:r>
            <a:r>
              <a:rPr lang="en-US" sz="2400" dirty="0" smtClean="0"/>
              <a:t> 2)  removed : skin</a:t>
            </a:r>
          </a:p>
          <a:p>
            <a:pPr marL="0" indent="0" algn="l">
              <a:buNone/>
            </a:pPr>
            <a:r>
              <a:rPr lang="en-US" sz="2400" dirty="0" smtClean="0"/>
              <a:t> </a:t>
            </a:r>
          </a:p>
          <a:p>
            <a:pPr marL="0" indent="0" algn="l">
              <a:buNone/>
            </a:pPr>
            <a:r>
              <a:rPr lang="en-US" u="sng" dirty="0"/>
              <a:t> </a:t>
            </a:r>
            <a:r>
              <a:rPr lang="en-US" u="sng" dirty="0" smtClean="0"/>
              <a:t>-size of suture materials </a:t>
            </a:r>
          </a:p>
          <a:p>
            <a:pPr marL="0" indent="0" algn="l">
              <a:buNone/>
            </a:pPr>
            <a:r>
              <a:rPr lang="en-US" sz="2800" dirty="0" smtClean="0"/>
              <a:t>    6\0     : lower size </a:t>
            </a:r>
          </a:p>
          <a:p>
            <a:pPr marL="0" indent="0" algn="l">
              <a:buNone/>
            </a:pPr>
            <a:r>
              <a:rPr lang="en-US" sz="2800" dirty="0" smtClean="0"/>
              <a:t>     4        : high    size </a:t>
            </a:r>
          </a:p>
          <a:p>
            <a:pPr marL="0" indent="0" algn="l">
              <a:buNone/>
            </a:pPr>
            <a:r>
              <a:rPr lang="en-US" sz="2800" dirty="0" smtClean="0"/>
              <a:t> </a:t>
            </a:r>
          </a:p>
          <a:p>
            <a:pPr marL="0" indent="0" algn="l">
              <a:buNone/>
            </a:pPr>
            <a:endParaRPr lang="en-US" sz="2800" dirty="0" smtClean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555776" y="4221088"/>
            <a:ext cx="31683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275856" y="4797152"/>
            <a:ext cx="18722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779912" y="5373216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211960" y="5877272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9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2235</TotalTime>
  <Words>318</Words>
  <Application>Microsoft Office PowerPoint</Application>
  <PresentationFormat>On-screen Show (4:3)</PresentationFormat>
  <Paragraphs>71</Paragraphs>
  <Slides>6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Suture materials</vt:lpstr>
      <vt:lpstr>Classification: </vt:lpstr>
      <vt:lpstr>1)Absorbable suture material       a)nature                                       cut gut</vt:lpstr>
      <vt:lpstr>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Suture materials</dc:title>
  <dc:creator>ibrahim.m.vet</dc:creator>
  <cp:lastModifiedBy>ibrahim.m.vet</cp:lastModifiedBy>
  <cp:revision>29</cp:revision>
  <dcterms:created xsi:type="dcterms:W3CDTF">2020-03-19T08:43:00Z</dcterms:created>
  <dcterms:modified xsi:type="dcterms:W3CDTF">2020-03-22T08:31:22Z</dcterms:modified>
</cp:coreProperties>
</file>