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494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EG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E0FB-7499-439F-AFE8-5F2A090ABD05}" type="datetimeFigureOut">
              <a:rPr lang="ar-EG" smtClean="0"/>
              <a:t>25/07/1441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F1AE-B081-4A34-BF1A-464396E9E54A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093100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E0FB-7499-439F-AFE8-5F2A090ABD05}" type="datetimeFigureOut">
              <a:rPr lang="ar-EG" smtClean="0"/>
              <a:t>25/07/1441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F1AE-B081-4A34-BF1A-464396E9E54A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794462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E0FB-7499-439F-AFE8-5F2A090ABD05}" type="datetimeFigureOut">
              <a:rPr lang="ar-EG" smtClean="0"/>
              <a:t>25/07/1441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F1AE-B081-4A34-BF1A-464396E9E54A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865508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E0FB-7499-439F-AFE8-5F2A090ABD05}" type="datetimeFigureOut">
              <a:rPr lang="ar-EG" smtClean="0"/>
              <a:t>25/07/1441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F1AE-B081-4A34-BF1A-464396E9E54A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724765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E0FB-7499-439F-AFE8-5F2A090ABD05}" type="datetimeFigureOut">
              <a:rPr lang="ar-EG" smtClean="0"/>
              <a:t>25/07/1441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F1AE-B081-4A34-BF1A-464396E9E54A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092485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E0FB-7499-439F-AFE8-5F2A090ABD05}" type="datetimeFigureOut">
              <a:rPr lang="ar-EG" smtClean="0"/>
              <a:t>25/07/1441</a:t>
            </a:fld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F1AE-B081-4A34-BF1A-464396E9E54A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105525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E0FB-7499-439F-AFE8-5F2A090ABD05}" type="datetimeFigureOut">
              <a:rPr lang="ar-EG" smtClean="0"/>
              <a:t>25/07/1441</a:t>
            </a:fld>
            <a:endParaRPr lang="ar-EG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F1AE-B081-4A34-BF1A-464396E9E54A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46642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E0FB-7499-439F-AFE8-5F2A090ABD05}" type="datetimeFigureOut">
              <a:rPr lang="ar-EG" smtClean="0"/>
              <a:t>25/07/1441</a:t>
            </a:fld>
            <a:endParaRPr lang="ar-EG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F1AE-B081-4A34-BF1A-464396E9E54A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841733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E0FB-7499-439F-AFE8-5F2A090ABD05}" type="datetimeFigureOut">
              <a:rPr lang="ar-EG" smtClean="0"/>
              <a:t>25/07/1441</a:t>
            </a:fld>
            <a:endParaRPr lang="ar-EG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F1AE-B081-4A34-BF1A-464396E9E54A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11884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E0FB-7499-439F-AFE8-5F2A090ABD05}" type="datetimeFigureOut">
              <a:rPr lang="ar-EG" smtClean="0"/>
              <a:t>25/07/1441</a:t>
            </a:fld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F1AE-B081-4A34-BF1A-464396E9E54A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232381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E0FB-7499-439F-AFE8-5F2A090ABD05}" type="datetimeFigureOut">
              <a:rPr lang="ar-EG" smtClean="0"/>
              <a:t>25/07/1441</a:t>
            </a:fld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F1AE-B081-4A34-BF1A-464396E9E54A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27661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2E0FB-7499-439F-AFE8-5F2A090ABD05}" type="datetimeFigureOut">
              <a:rPr lang="ar-EG" smtClean="0"/>
              <a:t>25/07/1441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2F1AE-B081-4A34-BF1A-464396E9E54A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915207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.png"/><Relationship Id="rId4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Skin scraping</a:t>
            </a:r>
            <a:endParaRPr lang="ar-EG" b="1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39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419"/>
    </mc:Choice>
    <mc:Fallback>
      <p:transition spd="slow" advTm="42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3076" name="Picture 4" descr="F:\clinical cases dr.abdou\Ring worm\IMG_٢٠١٩٠٧٣٠_١٢٣٧٣٤_٩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clinical cases dr.abdou\mange\IMG_٢٠١٩٠٩٠٤_١١٣٩١٨_٦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0" y="-11430000"/>
            <a:ext cx="1800000" cy="1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:\infectious disease 2\skin scraping\New folder\3824850564_0a17ef441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31384"/>
            <a:ext cx="3240360" cy="437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93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"/>
    </mc:Choice>
    <mc:Fallback>
      <p:transition spd="slow" advTm="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Sarcoptic</a:t>
            </a:r>
            <a:r>
              <a:rPr lang="en-US" dirty="0" smtClean="0"/>
              <a:t> mange</a:t>
            </a:r>
            <a:endParaRPr lang="ar-EG" dirty="0"/>
          </a:p>
        </p:txBody>
      </p:sp>
      <p:pic>
        <p:nvPicPr>
          <p:cNvPr id="4098" name="Picture 2" descr="F:\infectious disease 2\skin scraping\New folder\images (98).jpe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5677247" cy="378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infectious disease 2\skin scraping\New folder\تنزيل (2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276872"/>
            <a:ext cx="23907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1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"/>
    </mc:Choice>
    <mc:Fallback>
      <p:transition spd="slow" advTm="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Mange in bull</a:t>
            </a:r>
            <a:endParaRPr lang="ar-EG" dirty="0"/>
          </a:p>
        </p:txBody>
      </p:sp>
      <p:pic>
        <p:nvPicPr>
          <p:cNvPr id="5124" name="Picture 4" descr="F:\infectious disease 2\skin scraping\New folder\images (96).jpe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040" y="1600200"/>
            <a:ext cx="567392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6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2"/>
    </mc:Choice>
    <mc:Fallback>
      <p:transition spd="slow" advTm="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0" i="0" u="none" strike="noStrike" baseline="0" dirty="0" smtClean="0">
                <a:latin typeface="HelveticaNeue-Light"/>
              </a:rPr>
              <a:t>White top surface, cotton</a:t>
            </a:r>
            <a:br>
              <a:rPr lang="en-US" sz="2400" b="0" i="0" u="none" strike="noStrike" baseline="0" dirty="0" smtClean="0">
                <a:latin typeface="HelveticaNeue-Light"/>
              </a:rPr>
            </a:br>
            <a:r>
              <a:rPr lang="en-US" sz="2400" b="0" i="0" u="none" strike="noStrike" baseline="0" dirty="0" smtClean="0">
                <a:latin typeface="HelveticaNeue-Light"/>
              </a:rPr>
              <a:t>or wool consistency</a:t>
            </a:r>
            <a:endParaRPr lang="ar-EG" sz="24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715" y="1646486"/>
            <a:ext cx="4420569" cy="4433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67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0"/>
    </mc:Choice>
    <mc:Fallback>
      <p:transition spd="slow" advTm="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 ???</a:t>
            </a:r>
            <a:endParaRPr lang="ar-EG" dirty="0"/>
          </a:p>
        </p:txBody>
      </p:sp>
      <p:pic>
        <p:nvPicPr>
          <p:cNvPr id="7170" name="Picture 2" descr="F:\infectious disease 2\skin scraping\New folder\images - 2020-03-19T032604.206.jpe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367240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infectious disease 2\skin scraping\New folder\images (97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556792"/>
            <a:ext cx="4152703" cy="371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69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44"/>
    </mc:Choice>
    <mc:Fallback>
      <p:transition spd="slow" advTm="32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 smtClean="0"/>
              <a:t>Thank you very much</a:t>
            </a:r>
            <a:endParaRPr lang="ar-EG" sz="5400" b="1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46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22"/>
    </mc:Choice>
    <mc:Fallback>
      <p:transition spd="slow" advTm="7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solidFill>
            <a:schemeClr val="bg2"/>
          </a:solidFill>
        </p:spPr>
        <p:txBody>
          <a:bodyPr>
            <a:normAutofit fontScale="92500" lnSpcReduction="10000"/>
          </a:bodyPr>
          <a:lstStyle/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en-US" dirty="0" smtClean="0">
                <a:ea typeface="Calibri"/>
                <a:cs typeface="Arial"/>
              </a:rPr>
              <a:t>It </a:t>
            </a:r>
            <a:r>
              <a:rPr lang="en-US" dirty="0">
                <a:ea typeface="Calibri"/>
                <a:cs typeface="Arial"/>
              </a:rPr>
              <a:t>is a routine technique used for diagnosis </a:t>
            </a:r>
            <a:r>
              <a:rPr lang="en-US" dirty="0" err="1">
                <a:ea typeface="Calibri"/>
                <a:cs typeface="Arial"/>
              </a:rPr>
              <a:t>ectoparasites</a:t>
            </a:r>
            <a:r>
              <a:rPr lang="en-US" dirty="0">
                <a:ea typeface="Calibri"/>
                <a:cs typeface="Arial"/>
              </a:rPr>
              <a:t> in different </a:t>
            </a:r>
            <a:r>
              <a:rPr lang="en-US" dirty="0" smtClean="0">
                <a:ea typeface="Calibri"/>
                <a:cs typeface="Arial"/>
              </a:rPr>
              <a:t>species </a:t>
            </a:r>
            <a:r>
              <a:rPr lang="en-US" dirty="0">
                <a:ea typeface="Calibri"/>
                <a:cs typeface="Arial"/>
              </a:rPr>
              <a:t>of animals.</a:t>
            </a:r>
            <a:endParaRPr lang="en-US" sz="2800" dirty="0">
              <a:ea typeface="Calibri"/>
              <a:cs typeface="Arial"/>
            </a:endParaRPr>
          </a:p>
          <a:p>
            <a:pPr algn="l" rtl="0"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latin typeface="Times New Roman"/>
                <a:ea typeface="Calibri"/>
                <a:cs typeface="Arial"/>
              </a:rPr>
              <a:t>Used mainly for diagnosis mange and ring worm.</a:t>
            </a:r>
          </a:p>
          <a:p>
            <a:pPr algn="l" rtl="0"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effectLst/>
                <a:latin typeface="Times New Roman"/>
                <a:ea typeface="Calibri"/>
                <a:cs typeface="Arial"/>
              </a:rPr>
              <a:t>Contact (direct and in direct )</a:t>
            </a:r>
          </a:p>
          <a:p>
            <a:pPr algn="l" rtl="0"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effectLst/>
                <a:latin typeface="Times New Roman"/>
                <a:ea typeface="Calibri"/>
                <a:cs typeface="Arial"/>
              </a:rPr>
              <a:t>Sampling : </a:t>
            </a:r>
          </a:p>
          <a:p>
            <a:pPr algn="l" rtl="0"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effectLst/>
                <a:latin typeface="Times New Roman"/>
                <a:ea typeface="Calibri"/>
                <a:cs typeface="Arial"/>
              </a:rPr>
              <a:t>A. </a:t>
            </a:r>
            <a:r>
              <a:rPr lang="en-US" sz="2800" b="1" dirty="0" smtClean="0">
                <a:effectLst/>
                <a:latin typeface="Times New Roman"/>
                <a:ea typeface="Calibri"/>
                <a:cs typeface="Arial"/>
              </a:rPr>
              <a:t>Direct method: </a:t>
            </a:r>
            <a:r>
              <a:rPr lang="en-US" sz="2800" dirty="0" smtClean="0">
                <a:effectLst/>
                <a:latin typeface="Times New Roman"/>
                <a:ea typeface="Calibri"/>
                <a:cs typeface="Arial"/>
              </a:rPr>
              <a:t>The skin scrapings are placed on clean and dry glass slide with one drop 10% </a:t>
            </a:r>
            <a:r>
              <a:rPr lang="en-US" sz="2800" dirty="0" err="1" smtClean="0">
                <a:latin typeface="Times New Roman"/>
                <a:ea typeface="Calibri"/>
                <a:cs typeface="Arial"/>
              </a:rPr>
              <a:t>potasium</a:t>
            </a:r>
            <a:r>
              <a:rPr lang="en-US" sz="2800" dirty="0" smtClean="0"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2800" dirty="0" smtClean="0">
                <a:effectLst/>
                <a:latin typeface="Times New Roman"/>
                <a:ea typeface="Calibri"/>
                <a:cs typeface="Arial"/>
              </a:rPr>
              <a:t>hydroxide.. Heating…then  cover it with cover </a:t>
            </a:r>
            <a:r>
              <a:rPr lang="en-US" sz="2800" dirty="0" smtClean="0">
                <a:effectLst/>
                <a:latin typeface="Times New Roman"/>
                <a:ea typeface="Calibri"/>
                <a:cs typeface="Arial"/>
              </a:rPr>
              <a:t>slide.. </a:t>
            </a:r>
            <a:r>
              <a:rPr lang="en-US" sz="2800" dirty="0" smtClean="0">
                <a:effectLst/>
                <a:latin typeface="Times New Roman"/>
                <a:ea typeface="Calibri"/>
                <a:cs typeface="Arial"/>
              </a:rPr>
              <a:t>. Examine under low power of microscope. </a:t>
            </a:r>
            <a:r>
              <a:rPr lang="en-US" dirty="0" smtClean="0">
                <a:effectLst/>
                <a:latin typeface="Times New Roman"/>
                <a:ea typeface="Calibri"/>
              </a:rPr>
              <a:t>.</a:t>
            </a:r>
          </a:p>
          <a:p>
            <a:pPr algn="l" rtl="0">
              <a:lnSpc>
                <a:spcPct val="115000"/>
              </a:lnSpc>
              <a:spcAft>
                <a:spcPts val="0"/>
              </a:spcAft>
            </a:pPr>
            <a:endParaRPr lang="ar-EG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8621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090"/>
    </mc:Choice>
    <mc:Fallback>
      <p:transition spd="slow" advTm="228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solidFill>
            <a:schemeClr val="bg2"/>
          </a:solidFill>
        </p:spPr>
        <p:txBody>
          <a:bodyPr>
            <a:normAutofit/>
          </a:bodyPr>
          <a:lstStyle/>
          <a:p>
            <a:pPr lvl="0" algn="l" rtl="0">
              <a:lnSpc>
                <a:spcPct val="115000"/>
              </a:lnSpc>
            </a:pPr>
            <a:r>
              <a:rPr lang="en-US" sz="2800" b="1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B. Heat method: </a:t>
            </a:r>
            <a:endParaRPr lang="en-US" sz="2800" dirty="0">
              <a:solidFill>
                <a:prstClr val="black"/>
              </a:solidFill>
              <a:ea typeface="Calibri"/>
              <a:cs typeface="Arial"/>
            </a:endParaRPr>
          </a:p>
          <a:p>
            <a:pPr lvl="0"/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in a clean test tube add skin scrape with equal volume of 10% KOH ,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Calibri"/>
              </a:rPr>
              <a:t>heating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 the mixture on a flame ,cooling at room temperature, centrifuge the mixture at 1500 rpm for 5 minutes then discard supernatant and take the sample from sediment apply on a glass slide followed by covering by a cover slide finally examine under microscope under low power</a:t>
            </a:r>
            <a:endParaRPr lang="ar-EG" sz="2800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297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745"/>
    </mc:Choice>
    <mc:Fallback>
      <p:transition spd="slow" advTm="59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solidFill>
            <a:schemeClr val="bg2"/>
          </a:solidFill>
        </p:spPr>
        <p:txBody>
          <a:bodyPr>
            <a:normAutofit fontScale="85000" lnSpcReduction="10000"/>
          </a:bodyPr>
          <a:lstStyle/>
          <a:p>
            <a:pPr algn="l" rtl="0">
              <a:lnSpc>
                <a:spcPct val="115000"/>
              </a:lnSpc>
              <a:spcAft>
                <a:spcPts val="0"/>
              </a:spcAft>
            </a:pPr>
            <a:r>
              <a:rPr lang="en-US" b="1" dirty="0" smtClean="0">
                <a:effectLst/>
                <a:latin typeface="Times New Roman"/>
                <a:ea typeface="Calibri"/>
                <a:cs typeface="Arial"/>
              </a:rPr>
              <a:t>C. Digestion and concentration method :</a:t>
            </a:r>
            <a:r>
              <a:rPr lang="en-US" dirty="0" smtClean="0">
                <a:effectLst/>
                <a:latin typeface="Times New Roman"/>
                <a:ea typeface="Calibri"/>
                <a:cs typeface="Arial"/>
              </a:rPr>
              <a:t> </a:t>
            </a:r>
            <a:endParaRPr lang="en-US" sz="2800" dirty="0">
              <a:ea typeface="Calibri"/>
              <a:cs typeface="Arial"/>
            </a:endParaRP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en-US" dirty="0" smtClean="0">
                <a:effectLst/>
                <a:latin typeface="Times New Roman"/>
                <a:ea typeface="Calibri"/>
                <a:cs typeface="Arial"/>
              </a:rPr>
              <a:t>in a clean flask or test tube add skin scrape with </a:t>
            </a:r>
            <a:r>
              <a:rPr lang="en-US" b="1" dirty="0" smtClean="0">
                <a:effectLst/>
                <a:latin typeface="Times New Roman"/>
                <a:ea typeface="Calibri"/>
                <a:cs typeface="Arial"/>
              </a:rPr>
              <a:t>5</a:t>
            </a:r>
            <a:r>
              <a:rPr lang="en-US" dirty="0" smtClean="0">
                <a:effectLst/>
                <a:latin typeface="Times New Roman"/>
                <a:ea typeface="Calibri"/>
                <a:cs typeface="Arial"/>
              </a:rPr>
              <a:t>% KOH (1:10) , heating the mixture on a flame with </a:t>
            </a:r>
            <a:r>
              <a:rPr lang="en-US" b="1" dirty="0" smtClean="0">
                <a:effectLst/>
                <a:latin typeface="Times New Roman"/>
                <a:ea typeface="Calibri"/>
                <a:cs typeface="Arial"/>
              </a:rPr>
              <a:t>covering</a:t>
            </a:r>
            <a:r>
              <a:rPr lang="en-US" dirty="0" smtClean="0">
                <a:effectLst/>
                <a:latin typeface="Times New Roman"/>
                <a:ea typeface="Calibri"/>
                <a:cs typeface="Arial"/>
              </a:rPr>
              <a:t> to obtain completely digestion and concentration ,cooling at room temperature, centrifuge the mixture at 1500 rpm for 5 minutes discard supernatant, add equal volume of </a:t>
            </a:r>
            <a:r>
              <a:rPr lang="en-US" dirty="0" err="1" smtClean="0">
                <a:effectLst/>
                <a:latin typeface="Times New Roman"/>
                <a:ea typeface="Calibri"/>
                <a:cs typeface="Arial"/>
              </a:rPr>
              <a:t>distalled</a:t>
            </a:r>
            <a:r>
              <a:rPr lang="en-US" dirty="0" smtClean="0">
                <a:effectLst/>
                <a:latin typeface="Times New Roman"/>
                <a:ea typeface="Calibri"/>
                <a:cs typeface="Arial"/>
              </a:rPr>
              <a:t> water and centrifuge again for 5 minutes discard supernatant and examine the sediment under low power of microscope .</a:t>
            </a:r>
            <a:endParaRPr lang="en-US" sz="2800" dirty="0">
              <a:ea typeface="Calibri"/>
              <a:cs typeface="Arial"/>
            </a:endParaRPr>
          </a:p>
          <a:p>
            <a:pPr marL="0" indent="0" algn="l">
              <a:buNone/>
            </a:pPr>
            <a:endParaRPr lang="ar-EG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60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627"/>
    </mc:Choice>
    <mc:Fallback>
      <p:transition spd="slow" advTm="106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marL="0" indent="0" algn="l">
              <a:buNone/>
            </a:pPr>
            <a:r>
              <a:rPr lang="en-US" b="1" dirty="0" smtClean="0">
                <a:effectLst/>
                <a:latin typeface="Times New Roman"/>
                <a:ea typeface="Calibri"/>
              </a:rPr>
              <a:t>N.B : </a:t>
            </a:r>
            <a:r>
              <a:rPr lang="en-US" dirty="0" smtClean="0">
                <a:effectLst/>
                <a:latin typeface="Times New Roman"/>
                <a:ea typeface="Calibri"/>
              </a:rPr>
              <a:t>if the sample appear negative you can discard supernatant but re suspend sediment with </a:t>
            </a:r>
            <a:r>
              <a:rPr lang="en-US" b="1" dirty="0" smtClean="0">
                <a:effectLst/>
                <a:latin typeface="Times New Roman"/>
                <a:ea typeface="Calibri"/>
              </a:rPr>
              <a:t>saturated sucrose solution </a:t>
            </a:r>
            <a:r>
              <a:rPr lang="en-US" dirty="0" smtClean="0">
                <a:effectLst/>
                <a:latin typeface="Times New Roman"/>
                <a:ea typeface="Calibri"/>
              </a:rPr>
              <a:t>,centrifuge at 1500rpm for 5 minutes , examine the top of the mixture microscopically.</a:t>
            </a:r>
            <a:endParaRPr lang="ar-EG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36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82"/>
    </mc:Choice>
    <mc:Fallback>
      <p:transition spd="slow" advTm="31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l" rtl="0">
              <a:lnSpc>
                <a:spcPct val="115000"/>
              </a:lnSpc>
              <a:spcAft>
                <a:spcPts val="0"/>
              </a:spcAft>
            </a:pPr>
            <a:r>
              <a:rPr lang="en-US" b="1" dirty="0" smtClean="0">
                <a:effectLst/>
                <a:latin typeface="Times New Roman"/>
                <a:ea typeface="Calibri"/>
                <a:cs typeface="Arial"/>
              </a:rPr>
              <a:t>C. diagnosis of ring worm:</a:t>
            </a:r>
          </a:p>
          <a:p>
            <a:pPr algn="l" rtl="0"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latin typeface="Times New Roman"/>
                <a:ea typeface="Calibri"/>
                <a:cs typeface="Arial"/>
              </a:rPr>
              <a:t>Causes  ?????</a:t>
            </a:r>
          </a:p>
          <a:p>
            <a:pPr algn="l" rtl="0"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latin typeface="Times New Roman"/>
                <a:ea typeface="Calibri"/>
                <a:cs typeface="Arial"/>
              </a:rPr>
              <a:t>World wide </a:t>
            </a:r>
          </a:p>
          <a:p>
            <a:pPr algn="l" rtl="0"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latin typeface="Times New Roman"/>
                <a:ea typeface="Calibri"/>
                <a:cs typeface="Arial"/>
              </a:rPr>
              <a:t>Zoonotic diseases </a:t>
            </a:r>
          </a:p>
          <a:p>
            <a:pPr algn="l" rtl="0"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latin typeface="Times New Roman"/>
                <a:ea typeface="Calibri"/>
                <a:cs typeface="Arial"/>
              </a:rPr>
              <a:t>Case history </a:t>
            </a:r>
          </a:p>
          <a:p>
            <a:pPr algn="l" rtl="0"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effectLst/>
                <a:latin typeface="Times New Roman"/>
                <a:ea typeface="Calibri"/>
                <a:cs typeface="Arial"/>
              </a:rPr>
              <a:t>Clinical observation </a:t>
            </a:r>
          </a:p>
          <a:p>
            <a:pPr algn="l" rtl="0"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latin typeface="Times New Roman"/>
                <a:ea typeface="Calibri"/>
                <a:cs typeface="Arial"/>
              </a:rPr>
              <a:t>Skin scraping </a:t>
            </a:r>
          </a:p>
          <a:p>
            <a:pPr algn="l" rtl="0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effectLst/>
                <a:latin typeface="Times New Roman"/>
                <a:ea typeface="Calibri"/>
                <a:cs typeface="Arial"/>
              </a:rPr>
              <a:t>Wood ’ s Light Examination </a:t>
            </a:r>
          </a:p>
          <a:p>
            <a:pPr marL="0" indent="0" algn="l" rtl="0">
              <a:lnSpc>
                <a:spcPct val="115000"/>
              </a:lnSpc>
              <a:spcAft>
                <a:spcPts val="0"/>
              </a:spcAft>
              <a:buNone/>
            </a:pPr>
            <a:endParaRPr lang="en-US" sz="2400" dirty="0" smtClean="0">
              <a:effectLst/>
              <a:latin typeface="Times New Roman"/>
              <a:ea typeface="Calibri"/>
              <a:cs typeface="Arial"/>
            </a:endParaRPr>
          </a:p>
          <a:p>
            <a:pPr algn="l" rtl="0">
              <a:lnSpc>
                <a:spcPct val="115000"/>
              </a:lnSpc>
              <a:spcAft>
                <a:spcPts val="0"/>
              </a:spcAft>
            </a:pPr>
            <a:endParaRPr lang="en-US" dirty="0">
              <a:ea typeface="Calibri"/>
              <a:cs typeface="Arial"/>
            </a:endParaRPr>
          </a:p>
          <a:p>
            <a:pPr marL="0" indent="0" algn="l">
              <a:buNone/>
            </a:pPr>
            <a:endParaRPr lang="ar-EG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93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902"/>
    </mc:Choice>
    <mc:Fallback>
      <p:transition spd="slow" advTm="256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70000" lnSpcReduction="20000"/>
          </a:bodyPr>
          <a:lstStyle/>
          <a:p>
            <a:pPr marL="0" indent="0" algn="l">
              <a:buNone/>
            </a:pPr>
            <a:r>
              <a:rPr lang="en-US" b="1" dirty="0" smtClean="0"/>
              <a:t>Fungal culture:</a:t>
            </a:r>
          </a:p>
          <a:p>
            <a:pPr algn="l" rtl="0">
              <a:lnSpc>
                <a:spcPct val="115000"/>
              </a:lnSpc>
              <a:spcAft>
                <a:spcPts val="0"/>
              </a:spcAft>
            </a:pPr>
            <a:r>
              <a:rPr lang="en-US" dirty="0" smtClean="0">
                <a:effectLst/>
                <a:latin typeface="AGaramondPro-Regular"/>
                <a:ea typeface="Calibri"/>
                <a:cs typeface="AGaramondPro-Regular"/>
              </a:rPr>
              <a:t>“</a:t>
            </a:r>
            <a:r>
              <a:rPr lang="en-US" dirty="0" smtClean="0">
                <a:effectLst/>
                <a:latin typeface="AGaramondPro-Regular"/>
                <a:ea typeface="Calibri"/>
                <a:cs typeface="Arial"/>
              </a:rPr>
              <a:t>Gold standard</a:t>
            </a:r>
            <a:r>
              <a:rPr lang="en-US" dirty="0" smtClean="0">
                <a:effectLst/>
                <a:latin typeface="AGaramondPro-Regular"/>
                <a:ea typeface="Calibri"/>
                <a:cs typeface="AGaramondPro-Regular"/>
              </a:rPr>
              <a:t>”</a:t>
            </a:r>
            <a:r>
              <a:rPr lang="en-US" dirty="0" smtClean="0">
                <a:effectLst/>
                <a:latin typeface="AGaramondPro-Regular"/>
                <a:ea typeface="Calibri"/>
                <a:cs typeface="Arial"/>
              </a:rPr>
              <a:t> for diagnosis. </a:t>
            </a:r>
            <a:r>
              <a:rPr lang="en-US" dirty="0" smtClean="0">
                <a:effectLst/>
                <a:latin typeface="LCIRCLE10"/>
                <a:ea typeface="Calibri"/>
                <a:cs typeface="LCIRCLE10"/>
              </a:rPr>
              <a:t>_ </a:t>
            </a:r>
            <a:r>
              <a:rPr lang="en-US" dirty="0" smtClean="0">
                <a:effectLst/>
                <a:latin typeface="AGaramondPro-Regular"/>
                <a:ea typeface="Calibri"/>
                <a:cs typeface="Arial"/>
              </a:rPr>
              <a:t>Choose hairs that fluoresce under Wood</a:t>
            </a:r>
            <a:r>
              <a:rPr lang="en-US" dirty="0" smtClean="0">
                <a:effectLst/>
                <a:latin typeface="AGaramondPro-Regular"/>
                <a:ea typeface="Calibri"/>
                <a:cs typeface="AGaramondPro-Regular"/>
              </a:rPr>
              <a:t>’</a:t>
            </a:r>
            <a:r>
              <a:rPr lang="en-US" dirty="0" smtClean="0">
                <a:effectLst/>
                <a:latin typeface="AGaramondPro-Regular"/>
                <a:ea typeface="Calibri"/>
                <a:cs typeface="Arial"/>
              </a:rPr>
              <a:t>s lamp if possible. </a:t>
            </a:r>
            <a:endParaRPr lang="en-US" sz="2800" dirty="0">
              <a:ea typeface="Calibri"/>
              <a:cs typeface="Arial"/>
            </a:endParaRPr>
          </a:p>
          <a:p>
            <a:pPr algn="l" rtl="0">
              <a:lnSpc>
                <a:spcPct val="115000"/>
              </a:lnSpc>
              <a:spcAft>
                <a:spcPts val="0"/>
              </a:spcAft>
            </a:pPr>
            <a:r>
              <a:rPr lang="en-US" b="1" dirty="0" smtClean="0">
                <a:effectLst/>
                <a:latin typeface="LCIRCLE10"/>
                <a:ea typeface="Calibri"/>
                <a:cs typeface="LCIRCLE10"/>
              </a:rPr>
              <a:t>N.B </a:t>
            </a:r>
            <a:r>
              <a:rPr lang="en-US" dirty="0" smtClean="0">
                <a:effectLst/>
                <a:latin typeface="LCIRCLE10"/>
                <a:ea typeface="Calibri"/>
                <a:cs typeface="LCIRCLE10"/>
              </a:rPr>
              <a:t>STERALIZATION  WITH  ALCOHOL</a:t>
            </a:r>
            <a:endParaRPr lang="en-US" b="1" dirty="0" smtClean="0">
              <a:effectLst/>
              <a:latin typeface="LCIRCLE10"/>
              <a:ea typeface="Calibri"/>
              <a:cs typeface="LCIRCLE10"/>
            </a:endParaRPr>
          </a:p>
          <a:p>
            <a:pPr algn="l" rtl="0">
              <a:lnSpc>
                <a:spcPct val="115000"/>
              </a:lnSpc>
              <a:spcAft>
                <a:spcPts val="0"/>
              </a:spcAft>
            </a:pPr>
            <a:r>
              <a:rPr lang="en-US" dirty="0" smtClean="0">
                <a:effectLst/>
                <a:latin typeface="LCIRCLE10"/>
                <a:ea typeface="Calibri"/>
                <a:cs typeface="LCIRCLE10"/>
              </a:rPr>
              <a:t> </a:t>
            </a:r>
            <a:r>
              <a:rPr lang="en-US" u="sng" dirty="0" smtClean="0">
                <a:effectLst/>
                <a:latin typeface="AGaramondPro-Regular"/>
                <a:ea typeface="Calibri"/>
                <a:cs typeface="Arial"/>
              </a:rPr>
              <a:t>Sampling methods:</a:t>
            </a:r>
          </a:p>
          <a:p>
            <a:pPr algn="l" rtl="0">
              <a:lnSpc>
                <a:spcPct val="115000"/>
              </a:lnSpc>
              <a:spcAft>
                <a:spcPts val="0"/>
              </a:spcAft>
            </a:pPr>
            <a:r>
              <a:rPr lang="en-US" dirty="0" smtClean="0">
                <a:effectLst/>
                <a:latin typeface="AGaramondPro-Regular"/>
                <a:ea typeface="Calibri"/>
                <a:cs typeface="Arial"/>
              </a:rPr>
              <a:t> </a:t>
            </a:r>
            <a:r>
              <a:rPr lang="en-US" b="1" dirty="0" smtClean="0">
                <a:effectLst/>
                <a:latin typeface="AGaramondPro-Regular"/>
                <a:ea typeface="Calibri"/>
                <a:cs typeface="Arial"/>
              </a:rPr>
              <a:t>Pluck</a:t>
            </a:r>
            <a:r>
              <a:rPr lang="en-US" dirty="0" smtClean="0">
                <a:effectLst/>
                <a:latin typeface="AGaramondPro-Regular"/>
                <a:ea typeface="Calibri"/>
                <a:cs typeface="Arial"/>
              </a:rPr>
              <a:t> hairs from the periphery of an alopecic area.</a:t>
            </a:r>
          </a:p>
          <a:p>
            <a:pPr algn="l" rtl="0">
              <a:lnSpc>
                <a:spcPct val="115000"/>
              </a:lnSpc>
              <a:spcAft>
                <a:spcPts val="0"/>
              </a:spcAft>
            </a:pPr>
            <a:r>
              <a:rPr lang="en-US" dirty="0" smtClean="0">
                <a:effectLst/>
                <a:latin typeface="AGaramondPro-Regular"/>
                <a:ea typeface="Calibri"/>
                <a:cs typeface="Arial"/>
              </a:rPr>
              <a:t> </a:t>
            </a:r>
            <a:r>
              <a:rPr lang="en-US" b="1" dirty="0" smtClean="0">
                <a:effectLst/>
                <a:latin typeface="AGaramondPro-Regular"/>
                <a:ea typeface="Calibri"/>
                <a:cs typeface="Arial"/>
              </a:rPr>
              <a:t>Brush</a:t>
            </a:r>
            <a:r>
              <a:rPr lang="en-US" dirty="0" smtClean="0">
                <a:effectLst/>
                <a:latin typeface="AGaramondPro-Regular"/>
                <a:ea typeface="Calibri"/>
                <a:cs typeface="Arial"/>
              </a:rPr>
              <a:t> hair coat with a sterile toothbrush. On</a:t>
            </a:r>
            <a:r>
              <a:rPr lang="en-US" dirty="0" smtClean="0">
                <a:effectLst/>
                <a:latin typeface="LCIRCLE10"/>
                <a:ea typeface="Calibri"/>
                <a:cs typeface="LCIRCLE10"/>
              </a:rPr>
              <a:t>  </a:t>
            </a:r>
            <a:r>
              <a:rPr lang="en-US" dirty="0" err="1" smtClean="0">
                <a:effectLst/>
                <a:latin typeface="AGaramondPro-Regular"/>
                <a:ea typeface="Calibri"/>
                <a:cs typeface="Arial"/>
              </a:rPr>
              <a:t>Dermatophyte</a:t>
            </a:r>
            <a:r>
              <a:rPr lang="en-US" dirty="0" smtClean="0">
                <a:effectLst/>
                <a:latin typeface="AGaramondPro-Regular"/>
                <a:ea typeface="Calibri"/>
                <a:cs typeface="Arial"/>
              </a:rPr>
              <a:t>  test media( </a:t>
            </a:r>
            <a:r>
              <a:rPr lang="en-US" dirty="0" err="1" smtClean="0">
                <a:effectLst/>
                <a:latin typeface="AGaramondPro-Regular"/>
                <a:ea typeface="Calibri"/>
                <a:cs typeface="Arial"/>
              </a:rPr>
              <a:t>sabaroud</a:t>
            </a:r>
            <a:r>
              <a:rPr lang="en-US" dirty="0" smtClean="0">
                <a:effectLst/>
                <a:latin typeface="AGaramondPro-Regular"/>
                <a:ea typeface="Calibri"/>
                <a:cs typeface="Arial"/>
              </a:rPr>
              <a:t> dextrose agar media ) 5-7days </a:t>
            </a:r>
            <a:endParaRPr lang="en-US" sz="2800" dirty="0">
              <a:ea typeface="Calibri"/>
              <a:cs typeface="Arial"/>
            </a:endParaRPr>
          </a:p>
          <a:p>
            <a:pPr algn="l" rtl="0">
              <a:lnSpc>
                <a:spcPct val="115000"/>
              </a:lnSpc>
              <a:spcAft>
                <a:spcPts val="0"/>
              </a:spcAft>
            </a:pPr>
            <a:r>
              <a:rPr lang="en-US" dirty="0" err="1" smtClean="0">
                <a:effectLst/>
                <a:latin typeface="AGaramondPro-Regular"/>
                <a:ea typeface="Calibri"/>
                <a:cs typeface="Arial"/>
              </a:rPr>
              <a:t>dermatophytes</a:t>
            </a:r>
            <a:r>
              <a:rPr lang="en-US" dirty="0" smtClean="0">
                <a:effectLst/>
                <a:latin typeface="AGaramondPro-Regular"/>
                <a:ea typeface="Calibri"/>
                <a:cs typeface="Arial"/>
              </a:rPr>
              <a:t> change media color , examine inoculated media daily. Microscopic examination of the growth for </a:t>
            </a:r>
            <a:r>
              <a:rPr lang="en-US" dirty="0" err="1" smtClean="0">
                <a:effectLst/>
                <a:latin typeface="AGaramondPro-Regular"/>
                <a:ea typeface="Calibri"/>
                <a:cs typeface="Arial"/>
              </a:rPr>
              <a:t>microconidia</a:t>
            </a:r>
            <a:r>
              <a:rPr lang="en-US" dirty="0" smtClean="0">
                <a:effectLst/>
                <a:latin typeface="AGaramondPro-Regular"/>
                <a:ea typeface="Calibri"/>
                <a:cs typeface="Arial"/>
              </a:rPr>
              <a:t> and </a:t>
            </a:r>
            <a:r>
              <a:rPr lang="en-US" dirty="0" err="1" smtClean="0">
                <a:effectLst/>
                <a:latin typeface="AGaramondPro-Regular"/>
                <a:ea typeface="Calibri"/>
                <a:cs typeface="Arial"/>
              </a:rPr>
              <a:t>macroconidia</a:t>
            </a:r>
            <a:r>
              <a:rPr lang="en-US" dirty="0" smtClean="0">
                <a:effectLst/>
                <a:latin typeface="AGaramondPro-Regular"/>
                <a:ea typeface="Calibri"/>
                <a:cs typeface="Arial"/>
              </a:rPr>
              <a:t> necessary to confirm pathogenic </a:t>
            </a:r>
            <a:r>
              <a:rPr lang="en-US" dirty="0" err="1" smtClean="0">
                <a:effectLst/>
                <a:latin typeface="AGaramondPro-Regular"/>
                <a:ea typeface="Calibri"/>
                <a:cs typeface="Arial"/>
              </a:rPr>
              <a:t>dermatophyte</a:t>
            </a:r>
            <a:r>
              <a:rPr lang="en-US" sz="2800" dirty="0" smtClean="0">
                <a:effectLst/>
                <a:latin typeface="AGaramondPro-Regular"/>
                <a:ea typeface="Calibri"/>
                <a:cs typeface="Arial"/>
              </a:rPr>
              <a:t> </a:t>
            </a:r>
            <a:r>
              <a:rPr lang="en-US" sz="2800" b="1" dirty="0" smtClean="0">
                <a:effectLst/>
                <a:latin typeface="AGaramondPro-Regular"/>
                <a:ea typeface="Calibri"/>
                <a:cs typeface="Arial"/>
              </a:rPr>
              <a:t>.</a:t>
            </a:r>
            <a:endParaRPr lang="en-US" sz="2800" dirty="0">
              <a:ea typeface="Calibri"/>
              <a:cs typeface="Arial"/>
            </a:endParaRPr>
          </a:p>
          <a:p>
            <a:pPr marL="0" indent="0" algn="l">
              <a:buNone/>
            </a:pPr>
            <a:endParaRPr lang="ar-EG" b="1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55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300"/>
    </mc:Choice>
    <mc:Fallback>
      <p:transition spd="slow" advTm="239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Microsporum</a:t>
            </a:r>
            <a:r>
              <a:rPr lang="en-US" i="1" dirty="0" smtClean="0"/>
              <a:t> </a:t>
            </a:r>
            <a:r>
              <a:rPr lang="en-US" i="1" dirty="0" err="1" smtClean="0"/>
              <a:t>canis</a:t>
            </a:r>
            <a:endParaRPr lang="ar-EG" i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062" y="1600201"/>
            <a:ext cx="3781279" cy="37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90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00"/>
    </mc:Choice>
    <mc:Fallback>
      <p:transition spd="slow" advTm="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0" i="0" u="none" strike="noStrike" baseline="0" dirty="0" smtClean="0">
                <a:latin typeface="HelveticaNeue-LightCond"/>
              </a:rPr>
              <a:t>Wood ’ s light examination of a cat with </a:t>
            </a:r>
            <a:r>
              <a:rPr lang="en-US" sz="2400" b="0" i="0" u="none" strike="noStrike" baseline="0" dirty="0" err="1" smtClean="0">
                <a:latin typeface="HelveticaNeue-LightCond"/>
              </a:rPr>
              <a:t>dermatophytosis</a:t>
            </a:r>
            <a:r>
              <a:rPr lang="en-US" sz="2400" b="0" i="0" u="none" strike="noStrike" baseline="0" dirty="0" smtClean="0">
                <a:latin typeface="HelveticaNeue-LightCond"/>
              </a:rPr>
              <a:t> showing positive</a:t>
            </a:r>
            <a:br>
              <a:rPr lang="en-US" sz="2400" b="0" i="0" u="none" strike="noStrike" baseline="0" dirty="0" smtClean="0">
                <a:latin typeface="HelveticaNeue-LightCond"/>
              </a:rPr>
            </a:br>
            <a:r>
              <a:rPr lang="en-US" sz="2400" b="0" i="0" u="none" strike="noStrike" baseline="0" dirty="0" smtClean="0">
                <a:latin typeface="HelveticaNeue-LightCond"/>
              </a:rPr>
              <a:t>fluorescence results.</a:t>
            </a:r>
            <a:endParaRPr lang="ar-EG" sz="2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4251883" cy="3052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F:\infectious disease 2\skin scraping\FB_IMG_155162274177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548" y="1556792"/>
            <a:ext cx="2916324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898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9"/>
    </mc:Choice>
    <mc:Fallback>
      <p:transition spd="slow" advTm="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|9.5|25.5|39.4|81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399</Words>
  <Application>Microsoft Office PowerPoint</Application>
  <PresentationFormat>عرض على الشاشة (3:4)‏</PresentationFormat>
  <Paragraphs>34</Paragraphs>
  <Slides>15</Slides>
  <Notes>0</Notes>
  <HiddenSlides>0</HiddenSlides>
  <MMClips>15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16" baseType="lpstr">
      <vt:lpstr>نسق Office</vt:lpstr>
      <vt:lpstr>Skin scraping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Microsporum canis</vt:lpstr>
      <vt:lpstr>Wood ’ s light examination of a cat with dermatophytosis showing positive fluorescence results.</vt:lpstr>
      <vt:lpstr>عرض تقديمي في PowerPoint</vt:lpstr>
      <vt:lpstr>Sarcoptic mange</vt:lpstr>
      <vt:lpstr>Mange in bull</vt:lpstr>
      <vt:lpstr>White top surface, cotton or wool consistency</vt:lpstr>
      <vt:lpstr>Discuss ???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Skin scraping</dc:title>
  <dc:creator>abdelrahman.vet</dc:creator>
  <cp:lastModifiedBy>abdelrahman.vet</cp:lastModifiedBy>
  <cp:revision>10</cp:revision>
  <dcterms:created xsi:type="dcterms:W3CDTF">2020-03-19T00:20:42Z</dcterms:created>
  <dcterms:modified xsi:type="dcterms:W3CDTF">2020-03-19T14:28:06Z</dcterms:modified>
</cp:coreProperties>
</file>