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1" r:id="rId2"/>
    <p:sldId id="256" r:id="rId3"/>
    <p:sldId id="257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D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1" autoAdjust="0"/>
    <p:restoredTop sz="94667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2B23F-1277-48B7-9045-C381EC006477}" type="datetimeFigureOut">
              <a:rPr lang="en-US" smtClean="0"/>
              <a:pPr/>
              <a:t>3/28/2020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B39B0-656B-45BC-8A36-4A3DB69B5D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943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B39B0-656B-45BC-8A36-4A3DB69B5D34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B39B0-656B-45BC-8A36-4A3DB69B5D34}" type="slidenum">
              <a:rPr lang="en-GB" smtClean="0"/>
              <a:pPr/>
              <a:t>10</a:t>
            </a:fld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B39B0-656B-45BC-8A36-4A3DB69B5D34}" type="slidenum">
              <a:rPr lang="en-GB" smtClean="0"/>
              <a:pPr/>
              <a:t>11</a:t>
            </a:fld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B39B0-656B-45BC-8A36-4A3DB69B5D34}" type="slidenum">
              <a:rPr lang="en-GB" smtClean="0"/>
              <a:pPr/>
              <a:t>12</a:t>
            </a:fld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B39B0-656B-45BC-8A36-4A3DB69B5D34}" type="slidenum">
              <a:rPr lang="en-GB" smtClean="0"/>
              <a:pPr/>
              <a:t>13</a:t>
            </a:fld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B39B0-656B-45BC-8A36-4A3DB69B5D34}" type="slidenum">
              <a:rPr lang="en-GB" smtClean="0"/>
              <a:pPr/>
              <a:t>14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B39B0-656B-45BC-8A36-4A3DB69B5D34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B39B0-656B-45BC-8A36-4A3DB69B5D34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B39B0-656B-45BC-8A36-4A3DB69B5D34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B39B0-656B-45BC-8A36-4A3DB69B5D34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B39B0-656B-45BC-8A36-4A3DB69B5D34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B39B0-656B-45BC-8A36-4A3DB69B5D34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B39B0-656B-45BC-8A36-4A3DB69B5D34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B39B0-656B-45BC-8A36-4A3DB69B5D34}" type="slidenum">
              <a:rPr lang="en-GB" smtClean="0"/>
              <a:pPr/>
              <a:t>9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6BDA-E848-4864-BACA-D08565AA4BA0}" type="datetimeFigureOut">
              <a:rPr lang="en-US" smtClean="0"/>
              <a:pPr/>
              <a:t>3/28/2020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2EB82-CC6F-4789-A2C3-5529119F155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6BDA-E848-4864-BACA-D08565AA4BA0}" type="datetimeFigureOut">
              <a:rPr lang="en-US" smtClean="0"/>
              <a:pPr/>
              <a:t>3/28/2020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2EB82-CC6F-4789-A2C3-5529119F155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6BDA-E848-4864-BACA-D08565AA4BA0}" type="datetimeFigureOut">
              <a:rPr lang="en-US" smtClean="0"/>
              <a:pPr/>
              <a:t>3/28/2020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2EB82-CC6F-4789-A2C3-5529119F155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6BDA-E848-4864-BACA-D08565AA4BA0}" type="datetimeFigureOut">
              <a:rPr lang="en-US" smtClean="0"/>
              <a:pPr/>
              <a:t>3/28/2020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2EB82-CC6F-4789-A2C3-5529119F155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6BDA-E848-4864-BACA-D08565AA4BA0}" type="datetimeFigureOut">
              <a:rPr lang="en-US" smtClean="0"/>
              <a:pPr/>
              <a:t>3/28/2020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2EB82-CC6F-4789-A2C3-5529119F155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6BDA-E848-4864-BACA-D08565AA4BA0}" type="datetimeFigureOut">
              <a:rPr lang="en-US" smtClean="0"/>
              <a:pPr/>
              <a:t>3/28/2020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2EB82-CC6F-4789-A2C3-5529119F155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6BDA-E848-4864-BACA-D08565AA4BA0}" type="datetimeFigureOut">
              <a:rPr lang="en-US" smtClean="0"/>
              <a:pPr/>
              <a:t>3/28/2020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2EB82-CC6F-4789-A2C3-5529119F155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6BDA-E848-4864-BACA-D08565AA4BA0}" type="datetimeFigureOut">
              <a:rPr lang="en-US" smtClean="0"/>
              <a:pPr/>
              <a:t>3/28/2020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2EB82-CC6F-4789-A2C3-5529119F155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6BDA-E848-4864-BACA-D08565AA4BA0}" type="datetimeFigureOut">
              <a:rPr lang="en-US" smtClean="0"/>
              <a:pPr/>
              <a:t>3/28/2020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2EB82-CC6F-4789-A2C3-5529119F155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6BDA-E848-4864-BACA-D08565AA4BA0}" type="datetimeFigureOut">
              <a:rPr lang="en-US" smtClean="0"/>
              <a:pPr/>
              <a:t>3/28/2020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2EB82-CC6F-4789-A2C3-5529119F155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6BDA-E848-4864-BACA-D08565AA4BA0}" type="datetimeFigureOut">
              <a:rPr lang="en-US" smtClean="0"/>
              <a:pPr/>
              <a:t>3/28/2020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2EB82-CC6F-4789-A2C3-5529119F155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DA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86BDA-E848-4864-BACA-D08565AA4BA0}" type="datetimeFigureOut">
              <a:rPr lang="en-US" smtClean="0"/>
              <a:pPr/>
              <a:t>3/28/2020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2EB82-CC6F-4789-A2C3-5529119F155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Asthenozoospermia" TargetMode="External"/><Relationship Id="rId3" Type="http://schemas.openxmlformats.org/officeDocument/2006/relationships/notesSlide" Target="../notesSlides/notesSlide14.xml"/><Relationship Id="rId7" Type="http://schemas.openxmlformats.org/officeDocument/2006/relationships/hyperlink" Target="http://en.wikipedia.org/wiki/Oligozoospermia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6" Type="http://schemas.openxmlformats.org/officeDocument/2006/relationships/hyperlink" Target="http://en.wikipedia.org/wiki/Oligospermia" TargetMode="External"/><Relationship Id="rId5" Type="http://schemas.openxmlformats.org/officeDocument/2006/relationships/hyperlink" Target="http://en.wikipedia.org/wiki/Azoospermia" TargetMode="External"/><Relationship Id="rId10" Type="http://schemas.openxmlformats.org/officeDocument/2006/relationships/image" Target="../media/image1.png"/><Relationship Id="rId4" Type="http://schemas.openxmlformats.org/officeDocument/2006/relationships/hyperlink" Target="http://en.wikipedia.org/wiki/Aspermia" TargetMode="External"/><Relationship Id="rId9" Type="http://schemas.openxmlformats.org/officeDocument/2006/relationships/hyperlink" Target="http://en.wikipedia.org/wiki/Teratozoospermi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1.pn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hyperlink" Target="http://images.google.com.eg/imgres?imgurl=http://image3.examiner.com/images/blog/wysiwyg/image/sperm(3).jpg&amp;imgrefurl=http://www.examiner.com/x-6378-Baltimore-Science-News-Examiner~y2009m7d8-A-First-Scientists-claim-to-make-human-sperm-from-embryonic-stem-cells&amp;usg=__Cj6GpLJaIwmimpDC7ugyxK2f28Q=&amp;h=280&amp;w=420&amp;sz=25&amp;hl=en&amp;start=10&amp;um=1&amp;itbs=1&amp;tbnid=GK79DACBt6RThM:&amp;tbnh=83&amp;tbnw=125&amp;prev=/images?q=live+sperm&amp;um=1&amp;hl=en&amp;safe=active&amp;sa=N&amp;rlz=1T4TSEA_en-GB___EG332&amp;tbs=isch: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Semen</a:t>
            </a:r>
            <a:endParaRPr lang="en-GB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16"/>
            <a:ext cx="6400800" cy="1752600"/>
          </a:xfrm>
        </p:spPr>
        <p:txBody>
          <a:bodyPr/>
          <a:lstStyle/>
          <a:p>
            <a:r>
              <a:rPr lang="en-US" dirty="0" smtClean="0"/>
              <a:t>definition</a:t>
            </a:r>
            <a:endParaRPr lang="en-GB" dirty="0"/>
          </a:p>
        </p:txBody>
      </p:sp>
      <p:pic>
        <p:nvPicPr>
          <p:cNvPr id="9" name="~PP3352.WAV">
            <a:hlinkClick r:id="" action="ppaction://media"/>
          </p:cNvPr>
          <p:cNvPicPr>
            <a:picLocks noRot="1" noChangeAspect="1"/>
          </p:cNvPicPr>
          <p:nvPr>
            <a:wavAudioFile r:embed="rId1" name="~PP3352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/>
          <a:lstStyle/>
          <a:p>
            <a:r>
              <a:rPr lang="en-US" dirty="0" smtClean="0"/>
              <a:t>Chemical constituent of semen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A-carbohydrates:-</a:t>
            </a:r>
          </a:p>
          <a:p>
            <a:pPr>
              <a:buNone/>
            </a:pPr>
            <a:r>
              <a:rPr lang="en-US" sz="2800" dirty="0" smtClean="0"/>
              <a:t>1-fructose:-normal level is 150-650mg\dl</a:t>
            </a:r>
          </a:p>
          <a:p>
            <a:pPr>
              <a:buNone/>
            </a:pPr>
            <a:r>
              <a:rPr lang="en-US" sz="2800" dirty="0" smtClean="0"/>
              <a:t>It is the main sugar in semen it used as a nutrient for sperms and essential for its activity and viability.</a:t>
            </a:r>
          </a:p>
          <a:p>
            <a:pPr>
              <a:buNone/>
            </a:pPr>
            <a:r>
              <a:rPr lang="en-US" sz="2800" dirty="0" smtClean="0"/>
              <a:t>It decrease in testosterone deficiency (impotence) and so fructose % used as fertility test.</a:t>
            </a:r>
          </a:p>
          <a:p>
            <a:pPr>
              <a:buNone/>
            </a:pPr>
            <a:r>
              <a:rPr lang="en-US" sz="2800" dirty="0" smtClean="0"/>
              <a:t>2-citric acid and vit. C</a:t>
            </a:r>
            <a:endParaRPr lang="en-GB" sz="2800" dirty="0"/>
          </a:p>
        </p:txBody>
      </p:sp>
      <p:pic>
        <p:nvPicPr>
          <p:cNvPr id="6" name="~PP1624.WAV">
            <a:hlinkClick r:id="" action="ppaction://media"/>
          </p:cNvPr>
          <p:cNvPicPr>
            <a:picLocks noRot="1" noChangeAspect="1"/>
          </p:cNvPicPr>
          <p:nvPr>
            <a:wavAudioFile r:embed="rId1" name="~PP1624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710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en-US" dirty="0" smtClean="0"/>
              <a:t>B-protein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4353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1-fibrinogen:-cause rapid clotting of semen after ejaculation.</a:t>
            </a:r>
          </a:p>
          <a:p>
            <a:pPr>
              <a:buNone/>
            </a:pPr>
            <a:r>
              <a:rPr lang="en-US" dirty="0" smtClean="0"/>
              <a:t>2-fibrinolysin:-liquefy the clotted semen with in 20-60 M after ejaculation.</a:t>
            </a:r>
          </a:p>
          <a:p>
            <a:pPr>
              <a:buNone/>
            </a:pPr>
            <a:r>
              <a:rPr lang="en-US" dirty="0" smtClean="0"/>
              <a:t>3-spermine &amp;spermidine :-they are polyamines secreted by the prostate they give the characteristic  odour of semen.</a:t>
            </a:r>
          </a:p>
          <a:p>
            <a:pPr>
              <a:buNone/>
            </a:pPr>
            <a:r>
              <a:rPr lang="en-US" dirty="0" smtClean="0"/>
              <a:t>4-enzymes:-acid phosphatase ,atpase ,coagulase and hyaluronidase.</a:t>
            </a:r>
            <a:endParaRPr lang="en-GB" dirty="0"/>
          </a:p>
        </p:txBody>
      </p:sp>
      <p:pic>
        <p:nvPicPr>
          <p:cNvPr id="6" name="~PP3912.WAV">
            <a:hlinkClick r:id="" action="ppaction://media"/>
          </p:cNvPr>
          <p:cNvPicPr>
            <a:picLocks noRot="1" noChangeAspect="1"/>
          </p:cNvPicPr>
          <p:nvPr>
            <a:wavAudioFile r:embed="rId1" name="~PP3912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542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C-lipid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1-prostaglandins:-produced by prostate and cause uterine contraction to help the uptake of semen by uterus.</a:t>
            </a:r>
          </a:p>
          <a:p>
            <a:pPr>
              <a:buNone/>
            </a:pPr>
            <a:r>
              <a:rPr lang="en-US" dirty="0" smtClean="0"/>
              <a:t>2-phospholipids</a:t>
            </a:r>
          </a:p>
          <a:p>
            <a:pPr>
              <a:buNone/>
            </a:pPr>
            <a:r>
              <a:rPr lang="en-US" dirty="0" smtClean="0"/>
              <a:t>3-cholesterol</a:t>
            </a:r>
            <a:endParaRPr lang="en-GB" dirty="0"/>
          </a:p>
        </p:txBody>
      </p:sp>
      <p:pic>
        <p:nvPicPr>
          <p:cNvPr id="6" name="~PP749.WAV">
            <a:hlinkClick r:id="" action="ppaction://media"/>
          </p:cNvPr>
          <p:cNvPicPr>
            <a:picLocks noRot="1" noChangeAspect="1"/>
          </p:cNvPicPr>
          <p:nvPr>
            <a:wavAudioFile r:embed="rId1" name="~PP749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587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dirty="0" smtClean="0"/>
              <a:t>D-minerals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1-zinc:-its very important mineral in semen it inhibits testicular proteolytic enzymes so decrease of zinc activate this enzymes lead to testicular destruction and sterility </a:t>
            </a:r>
            <a:r>
              <a:rPr lang="en-GB" dirty="0" smtClean="0"/>
              <a:t>.</a:t>
            </a:r>
          </a:p>
          <a:p>
            <a:pPr>
              <a:buNone/>
            </a:pPr>
            <a:r>
              <a:rPr lang="en-US" dirty="0" smtClean="0"/>
              <a:t>2- Ca-Mg-K.</a:t>
            </a:r>
          </a:p>
          <a:p>
            <a:pPr>
              <a:buNone/>
            </a:pPr>
            <a:r>
              <a:rPr lang="en-US" dirty="0" smtClean="0"/>
              <a:t>3-phosphate and bicarbonate buffer.</a:t>
            </a:r>
          </a:p>
          <a:p>
            <a:pPr>
              <a:buNone/>
            </a:pPr>
            <a:r>
              <a:rPr lang="en-US" dirty="0" smtClean="0"/>
              <a:t>-Vit. C &amp; ergothionine as antioxidant</a:t>
            </a:r>
          </a:p>
        </p:txBody>
      </p:sp>
      <p:pic>
        <p:nvPicPr>
          <p:cNvPr id="5" name="~PP1860.WAV">
            <a:hlinkClick r:id="" action="ppaction://media"/>
          </p:cNvPr>
          <p:cNvPicPr>
            <a:picLocks noRot="1" noChangeAspect="1"/>
          </p:cNvPicPr>
          <p:nvPr>
            <a:wavAudioFile r:embed="rId1" name="~PP1860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703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Abnormalities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GB" b="1" dirty="0" smtClean="0"/>
          </a:p>
          <a:p>
            <a:r>
              <a:rPr lang="en-GB" dirty="0" err="1" smtClean="0">
                <a:hlinkClick r:id="rId4" action="ppaction://hlinkfile" tooltip="Aspermia"/>
              </a:rPr>
              <a:t>Aspermia</a:t>
            </a:r>
            <a:r>
              <a:rPr lang="en-GB" dirty="0" smtClean="0"/>
              <a:t>: absence of semen</a:t>
            </a:r>
          </a:p>
          <a:p>
            <a:r>
              <a:rPr lang="en-GB" dirty="0" err="1" smtClean="0">
                <a:hlinkClick r:id="rId5" action="ppaction://hlinkfile" tooltip="Azoospermia"/>
              </a:rPr>
              <a:t>Azoospermia</a:t>
            </a:r>
            <a:r>
              <a:rPr lang="en-GB" dirty="0" smtClean="0"/>
              <a:t>: absence of sperm</a:t>
            </a:r>
          </a:p>
          <a:p>
            <a:r>
              <a:rPr lang="en-GB" dirty="0" err="1" smtClean="0">
                <a:hlinkClick r:id="rId6" action="ppaction://hlinkfile" tooltip="Oligospermia"/>
              </a:rPr>
              <a:t>Oligospermia</a:t>
            </a:r>
            <a:r>
              <a:rPr lang="en-GB" dirty="0" smtClean="0"/>
              <a:t>: low semen volume</a:t>
            </a:r>
          </a:p>
          <a:p>
            <a:r>
              <a:rPr lang="en-GB" dirty="0" err="1" smtClean="0">
                <a:hlinkClick r:id="rId7" action="ppaction://hlinkfile" tooltip="Oligozoospermia"/>
              </a:rPr>
              <a:t>Oligozoospermia</a:t>
            </a:r>
            <a:r>
              <a:rPr lang="en-GB" dirty="0" smtClean="0"/>
              <a:t>: low sperm count</a:t>
            </a:r>
          </a:p>
          <a:p>
            <a:r>
              <a:rPr lang="en-GB" dirty="0" err="1" smtClean="0">
                <a:hlinkClick r:id="rId8" action="ppaction://hlinkfile" tooltip="Asthenozoospermia"/>
              </a:rPr>
              <a:t>Asthenozoospermia</a:t>
            </a:r>
            <a:r>
              <a:rPr lang="en-GB" dirty="0" smtClean="0"/>
              <a:t>: poor sperm motility</a:t>
            </a:r>
          </a:p>
          <a:p>
            <a:r>
              <a:rPr lang="en-GB" dirty="0" err="1" smtClean="0">
                <a:hlinkClick r:id="rId9" action="ppaction://hlinkfile" tooltip="Teratozoospermia"/>
              </a:rPr>
              <a:t>Teratozoospermia</a:t>
            </a:r>
            <a:r>
              <a:rPr lang="en-GB" dirty="0" smtClean="0"/>
              <a:t>: sperm carry more morphological defects than usual</a:t>
            </a:r>
          </a:p>
          <a:p>
            <a:pPr>
              <a:buNone/>
            </a:pPr>
            <a:endParaRPr lang="en-GB" b="1" dirty="0" smtClean="0"/>
          </a:p>
          <a:p>
            <a:endParaRPr lang="en-GB" dirty="0"/>
          </a:p>
        </p:txBody>
      </p:sp>
      <p:pic>
        <p:nvPicPr>
          <p:cNvPr id="5" name="~PP2343.WAV">
            <a:hlinkClick r:id="" action="ppaction://media"/>
          </p:cNvPr>
          <p:cNvPicPr>
            <a:picLocks noRot="1" noChangeAspect="1"/>
          </p:cNvPicPr>
          <p:nvPr>
            <a:wavAudioFile r:embed="rId1" name="~PP2343.WAV"/>
          </p:nvPr>
        </p:nvPicPr>
        <p:blipFill>
          <a:blip r:embed="rId10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599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928693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emen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1357298"/>
            <a:ext cx="8715436" cy="5214974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It’s the milky secretion of testicles, prostate and seminal vesicles.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  Sperms are produced in the tests by spermatogenesis  which needs FSH for initiation and high local testosterone for maintenance 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Each sperm consist of head, middle piece and tail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9" name="~PP980.WAV">
            <a:hlinkClick r:id="" action="ppaction://media"/>
          </p:cNvPr>
          <p:cNvPicPr>
            <a:picLocks noRot="1" noChangeAspect="1"/>
          </p:cNvPicPr>
          <p:nvPr>
            <a:wavAudioFile r:embed="rId1" name="~PP980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438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Contain the nucleus which contain haploid number of the chromosomes .</a:t>
            </a:r>
          </a:p>
          <a:p>
            <a:r>
              <a:rPr lang="en-US" sz="2400" dirty="0" smtClean="0"/>
              <a:t>Acrosome:-which contain peptidase  and hyalouranidase enzymes which are important for penetration and fertilization of the ovum</a:t>
            </a:r>
            <a:endParaRPr lang="en-GB" sz="2400" dirty="0"/>
          </a:p>
        </p:txBody>
      </p:sp>
      <p:pic>
        <p:nvPicPr>
          <p:cNvPr id="2050" name="Picture 2" descr="http://1.bp.blogspot.com/_FJSQfYciIfE/Sou2w6m821I/AAAAAAAAAkQ/Vg-cqdhGSxE/s400/04b_sperm_ce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571876"/>
            <a:ext cx="3810000" cy="2924176"/>
          </a:xfrm>
          <a:prstGeom prst="rect">
            <a:avLst/>
          </a:prstGeom>
          <a:noFill/>
        </p:spPr>
      </p:pic>
      <p:pic>
        <p:nvPicPr>
          <p:cNvPr id="8" name="~PP3321.WAV">
            <a:hlinkClick r:id="" action="ppaction://media"/>
          </p:cNvPr>
          <p:cNvPicPr>
            <a:picLocks noRot="1" noChangeAspect="1"/>
          </p:cNvPicPr>
          <p:nvPr>
            <a:wavAudioFile r:embed="rId1" name="~PP3321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91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en-US" dirty="0" smtClean="0"/>
              <a:t>Middle piece(neck)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/>
          <a:lstStyle/>
          <a:p>
            <a:r>
              <a:rPr lang="en-US" dirty="0" smtClean="0"/>
              <a:t>Contain mitochondria for energy production</a:t>
            </a:r>
            <a:endParaRPr lang="en-GB" dirty="0"/>
          </a:p>
        </p:txBody>
      </p:sp>
      <p:pic>
        <p:nvPicPr>
          <p:cNvPr id="3074" name="Picture 2" descr="C:\Users\obeid\Pictures\fig_12_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2214554"/>
            <a:ext cx="4572032" cy="4433892"/>
          </a:xfrm>
          <a:prstGeom prst="rect">
            <a:avLst/>
          </a:prstGeom>
          <a:noFill/>
        </p:spPr>
      </p:pic>
      <p:pic>
        <p:nvPicPr>
          <p:cNvPr id="8" name="~PP527.WAV">
            <a:hlinkClick r:id="" action="ppaction://media"/>
          </p:cNvPr>
          <p:cNvPicPr>
            <a:picLocks noRot="1" noChangeAspect="1"/>
          </p:cNvPicPr>
          <p:nvPr>
            <a:wavAudioFile r:embed="rId1" name="~PP527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30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contain a protein similar to myosin fibrils .</a:t>
            </a:r>
          </a:p>
          <a:p>
            <a:r>
              <a:rPr lang="en-US" dirty="0" smtClean="0"/>
              <a:t>Its responsible for sperm motility.</a:t>
            </a:r>
            <a:endParaRPr lang="en-GB" dirty="0"/>
          </a:p>
        </p:txBody>
      </p:sp>
      <p:pic>
        <p:nvPicPr>
          <p:cNvPr id="4" name="Picture 2" descr="http://t1.gstatic.com/images?q=tbn:GK79DACBt6RThM:http://image3.examiner.com/images/blog/wysiwyg/image/sperm(3)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571604" y="2928934"/>
            <a:ext cx="5193795" cy="3143272"/>
          </a:xfrm>
          <a:prstGeom prst="rect">
            <a:avLst/>
          </a:prstGeom>
          <a:noFill/>
        </p:spPr>
      </p:pic>
      <p:pic>
        <p:nvPicPr>
          <p:cNvPr id="8" name="~PP32.WAV">
            <a:hlinkClick r:id="" action="ppaction://media"/>
          </p:cNvPr>
          <p:cNvPicPr>
            <a:picLocks noRot="1" noChangeAspect="1"/>
          </p:cNvPicPr>
          <p:nvPr>
            <a:wavAudioFile r:embed="rId1" name="~PP32.WAV"/>
          </p:nvPr>
        </p:nvPicPr>
        <p:blipFill>
          <a:blip r:embed="rId6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69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Characteristics of semen</a:t>
            </a:r>
            <a:br>
              <a:rPr lang="en-US" dirty="0" smtClean="0"/>
            </a:br>
            <a:r>
              <a:rPr lang="en-US" dirty="0" smtClean="0"/>
              <a:t>1-colour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Its milky whitish.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2-volume.</a:t>
            </a:r>
          </a:p>
          <a:p>
            <a:pPr>
              <a:buNone/>
            </a:pPr>
            <a:r>
              <a:rPr lang="en-US" dirty="0" smtClean="0"/>
              <a:t>     3-5 ML 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3-Number.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60-120 Million\ml</a:t>
            </a:r>
          </a:p>
          <a:p>
            <a:pPr>
              <a:buNone/>
            </a:pPr>
            <a:r>
              <a:rPr lang="en-US" dirty="0" smtClean="0"/>
              <a:t>The lower normal limit is 10 million\ml</a:t>
            </a:r>
          </a:p>
          <a:p>
            <a:pPr>
              <a:buNone/>
            </a:pPr>
            <a:r>
              <a:rPr lang="en-US" dirty="0" smtClean="0"/>
              <a:t>-oligospermia:-sperm count below 10 M\ml.</a:t>
            </a:r>
          </a:p>
          <a:p>
            <a:pPr>
              <a:buNone/>
            </a:pPr>
            <a:r>
              <a:rPr lang="en-US" dirty="0" smtClean="0"/>
              <a:t>-Azospermia:-no sperm just seminal plasma.</a:t>
            </a:r>
          </a:p>
        </p:txBody>
      </p:sp>
      <p:pic>
        <p:nvPicPr>
          <p:cNvPr id="2050" name="Picture 2" descr="C:\Users\obeid\Pictures\imagesCAUHRR3R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429256" y="1492056"/>
            <a:ext cx="2571768" cy="2651324"/>
          </a:xfrm>
          <a:prstGeom prst="rect">
            <a:avLst/>
          </a:prstGeom>
          <a:noFill/>
        </p:spPr>
      </p:pic>
      <p:pic>
        <p:nvPicPr>
          <p:cNvPr id="8" name="~PP938.WAV">
            <a:hlinkClick r:id="" action="ppaction://media"/>
          </p:cNvPr>
          <p:cNvPicPr>
            <a:picLocks noRot="1" noChangeAspect="1"/>
          </p:cNvPicPr>
          <p:nvPr>
            <a:wavAudioFile r:embed="rId1" name="~PP938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946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n-US" dirty="0" smtClean="0"/>
              <a:t>4-Specific gravity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r>
              <a:rPr lang="en-US" dirty="0" smtClean="0"/>
              <a:t>1028.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5-PH.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7.2-8.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6- shape</a:t>
            </a:r>
          </a:p>
          <a:p>
            <a:pPr>
              <a:buNone/>
            </a:pPr>
            <a:r>
              <a:rPr lang="en-US" dirty="0" smtClean="0"/>
              <a:t>Normally 80% must of normal shape and only 10-20% abnormal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1026" name="Picture 2" descr="C:\Users\obeid\Pictures\imagesCA77ZRX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357694"/>
            <a:ext cx="7286676" cy="2143140"/>
          </a:xfrm>
          <a:prstGeom prst="rect">
            <a:avLst/>
          </a:prstGeom>
          <a:noFill/>
        </p:spPr>
      </p:pic>
      <p:pic>
        <p:nvPicPr>
          <p:cNvPr id="8" name="~PP1400.WAV">
            <a:hlinkClick r:id="" action="ppaction://media"/>
          </p:cNvPr>
          <p:cNvPicPr>
            <a:picLocks noRot="1" noChangeAspect="1"/>
          </p:cNvPicPr>
          <p:nvPr>
            <a:wavAudioFile r:embed="rId1" name="~PP1400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494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dirty="0" smtClean="0"/>
              <a:t>7-motility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r>
              <a:rPr lang="en-US" dirty="0" smtClean="0"/>
              <a:t>Its foreword progressive movement</a:t>
            </a:r>
          </a:p>
          <a:p>
            <a:r>
              <a:rPr lang="en-US" dirty="0" smtClean="0"/>
              <a:t>It can reach the oviduct with in 30-60M after copulation.</a:t>
            </a:r>
          </a:p>
          <a:p>
            <a:r>
              <a:rPr lang="en-US" dirty="0" smtClean="0"/>
              <a:t>The normal motility:-70-90% in the 1</a:t>
            </a:r>
            <a:r>
              <a:rPr lang="en-US" baseline="30000" dirty="0" smtClean="0"/>
              <a:t>st</a:t>
            </a:r>
            <a:r>
              <a:rPr lang="en-US" dirty="0" smtClean="0"/>
              <a:t> H.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50-70% in the 2</a:t>
            </a:r>
            <a:r>
              <a:rPr lang="en-US" baseline="30000" dirty="0" smtClean="0"/>
              <a:t>nd</a:t>
            </a:r>
            <a:r>
              <a:rPr lang="en-US" dirty="0" smtClean="0"/>
              <a:t>  H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40-60% in the 3</a:t>
            </a:r>
            <a:r>
              <a:rPr lang="en-US" baseline="30000" dirty="0" smtClean="0"/>
              <a:t>rd</a:t>
            </a:r>
            <a:r>
              <a:rPr lang="en-US" dirty="0" smtClean="0"/>
              <a:t> H</a:t>
            </a:r>
          </a:p>
          <a:p>
            <a:pPr>
              <a:buNone/>
            </a:pPr>
            <a:r>
              <a:rPr lang="en-US" dirty="0" smtClean="0"/>
              <a:t>The lower normal limit is 40</a:t>
            </a:r>
            <a:r>
              <a:rPr lang="en-US" smtClean="0"/>
              <a:t>% motile</a:t>
            </a:r>
            <a:endParaRPr lang="en-GB" dirty="0"/>
          </a:p>
        </p:txBody>
      </p:sp>
      <p:pic>
        <p:nvPicPr>
          <p:cNvPr id="7" name="~PP1611.WAV">
            <a:hlinkClick r:id="" action="ppaction://media"/>
          </p:cNvPr>
          <p:cNvPicPr>
            <a:picLocks noRot="1" noChangeAspect="1"/>
          </p:cNvPicPr>
          <p:nvPr>
            <a:wavAudioFile r:embed="rId1" name="~PP1611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88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8-viscosity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 viscous it clots rapidly due to presence of fibrinogen and coagulase enzyme and then liquefies with in one hour due to presence of fibrinolysin from prostate.</a:t>
            </a:r>
          </a:p>
          <a:p>
            <a:r>
              <a:rPr lang="en-US" dirty="0" smtClean="0"/>
              <a:t>Increase viscosity may be a cause of male infertility.</a:t>
            </a:r>
            <a:endParaRPr lang="en-GB" dirty="0"/>
          </a:p>
        </p:txBody>
      </p:sp>
      <p:pic>
        <p:nvPicPr>
          <p:cNvPr id="6" name="~PP4050.WAV">
            <a:hlinkClick r:id="" action="ppaction://media"/>
          </p:cNvPr>
          <p:cNvPicPr>
            <a:picLocks noRot="1" noChangeAspect="1"/>
          </p:cNvPicPr>
          <p:nvPr>
            <a:wavAudioFile r:embed="rId1" name="~PP4050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330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484</Words>
  <Application>Microsoft Office PowerPoint</Application>
  <PresentationFormat>عرض على الشاشة (3:4)‏</PresentationFormat>
  <Paragraphs>81</Paragraphs>
  <Slides>14</Slides>
  <Notes>14</Notes>
  <HiddenSlides>0</HiddenSlides>
  <MMClips>14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Office Theme</vt:lpstr>
      <vt:lpstr>Semen</vt:lpstr>
      <vt:lpstr>Semen</vt:lpstr>
      <vt:lpstr>Head</vt:lpstr>
      <vt:lpstr>Middle piece(neck)</vt:lpstr>
      <vt:lpstr>Tail</vt:lpstr>
      <vt:lpstr>Characteristics of semen 1-colour</vt:lpstr>
      <vt:lpstr>4-Specific gravity</vt:lpstr>
      <vt:lpstr>7-motility</vt:lpstr>
      <vt:lpstr>8-viscosity</vt:lpstr>
      <vt:lpstr>Chemical constituent of semen</vt:lpstr>
      <vt:lpstr>B-protein</vt:lpstr>
      <vt:lpstr>C-lipid</vt:lpstr>
      <vt:lpstr>D-minerals</vt:lpstr>
      <vt:lpstr>Abnormalities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Semen</dc:title>
  <dc:creator>obeid</dc:creator>
  <cp:lastModifiedBy>itvet2</cp:lastModifiedBy>
  <cp:revision>63</cp:revision>
  <dcterms:created xsi:type="dcterms:W3CDTF">2010-04-03T17:34:51Z</dcterms:created>
  <dcterms:modified xsi:type="dcterms:W3CDTF">2020-03-28T06:55:13Z</dcterms:modified>
</cp:coreProperties>
</file>