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410" r:id="rId3"/>
    <p:sldId id="411" r:id="rId4"/>
    <p:sldId id="260" r:id="rId5"/>
    <p:sldId id="261" r:id="rId6"/>
    <p:sldId id="416" r:id="rId7"/>
    <p:sldId id="271" r:id="rId8"/>
    <p:sldId id="418" r:id="rId9"/>
    <p:sldId id="262" r:id="rId10"/>
    <p:sldId id="264" r:id="rId11"/>
    <p:sldId id="265" r:id="rId12"/>
    <p:sldId id="304" r:id="rId13"/>
    <p:sldId id="266" r:id="rId14"/>
    <p:sldId id="308" r:id="rId15"/>
    <p:sldId id="287" r:id="rId16"/>
    <p:sldId id="288" r:id="rId17"/>
    <p:sldId id="267" r:id="rId18"/>
    <p:sldId id="268" r:id="rId19"/>
    <p:sldId id="272" r:id="rId20"/>
    <p:sldId id="396" r:id="rId21"/>
    <p:sldId id="397" r:id="rId22"/>
    <p:sldId id="273" r:id="rId23"/>
    <p:sldId id="274" r:id="rId24"/>
    <p:sldId id="275" r:id="rId25"/>
    <p:sldId id="419" r:id="rId26"/>
    <p:sldId id="312" r:id="rId27"/>
    <p:sldId id="313" r:id="rId28"/>
    <p:sldId id="314" r:id="rId29"/>
    <p:sldId id="315" r:id="rId30"/>
    <p:sldId id="390" r:id="rId31"/>
    <p:sldId id="391" r:id="rId32"/>
    <p:sldId id="392" r:id="rId33"/>
    <p:sldId id="393" r:id="rId34"/>
    <p:sldId id="394" r:id="rId35"/>
    <p:sldId id="3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0" d="100"/>
          <a:sy n="100" d="100"/>
        </p:scale>
        <p:origin x="-174"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xmlns="" id="{984660F8-6AEB-4079-859A-5A6DAE05BDD6}"/>
              </a:ext>
            </a:extLst>
          </p:cNvPr>
          <p:cNvSpPr>
            <a:spLocks/>
          </p:cNvSpPr>
          <p:nvPr/>
        </p:nvSpPr>
        <p:spPr bwMode="gray">
          <a:xfrm>
            <a:off x="920752" y="3340101"/>
            <a:ext cx="10204449" cy="485775"/>
          </a:xfrm>
          <a:custGeom>
            <a:avLst/>
            <a:gdLst>
              <a:gd name="T0" fmla="*/ 2147483646 w 4128"/>
              <a:gd name="T1" fmla="*/ 2147483646 h 479"/>
              <a:gd name="T2" fmla="*/ 2147483646 w 4128"/>
              <a:gd name="T3" fmla="*/ 2147483646 h 479"/>
              <a:gd name="T4" fmla="*/ 2147483646 w 4128"/>
              <a:gd name="T5" fmla="*/ 2147483646 h 479"/>
              <a:gd name="T6" fmla="*/ 0 w 4128"/>
              <a:gd name="T7" fmla="*/ 2147483646 h 479"/>
              <a:gd name="T8" fmla="*/ 2147483646 w 4128"/>
              <a:gd name="T9" fmla="*/ 2147483646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23907" name="Rectangle 3"/>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123908" name="Rectangle 4"/>
          <p:cNvSpPr>
            <a:spLocks noGrp="1" noChangeArrowheads="1"/>
          </p:cNvSpPr>
          <p:nvPr>
            <p:ph type="subTitle" idx="1"/>
          </p:nvPr>
        </p:nvSpPr>
        <p:spPr>
          <a:xfrm>
            <a:off x="1828800" y="3886200"/>
            <a:ext cx="85344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a:extLst>
              <a:ext uri="{FF2B5EF4-FFF2-40B4-BE49-F238E27FC236}">
                <a16:creationId xmlns:a16="http://schemas.microsoft.com/office/drawing/2014/main" xmlns="" id="{59748C8E-2ED8-4E8C-A25F-FBFBDF3AEDED}"/>
              </a:ext>
            </a:extLst>
          </p:cNvPr>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a:extLst>
              <a:ext uri="{FF2B5EF4-FFF2-40B4-BE49-F238E27FC236}">
                <a16:creationId xmlns:a16="http://schemas.microsoft.com/office/drawing/2014/main" xmlns="" id="{8C4A38E8-EFC7-4F9E-A053-5C4DA4BFB638}"/>
              </a:ext>
            </a:extLst>
          </p:cNvPr>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a:extLst>
              <a:ext uri="{FF2B5EF4-FFF2-40B4-BE49-F238E27FC236}">
                <a16:creationId xmlns:a16="http://schemas.microsoft.com/office/drawing/2014/main" xmlns="" id="{F660C275-D2C5-4323-9F31-7DDBBA4EED32}"/>
              </a:ext>
            </a:extLst>
          </p:cNvPr>
          <p:cNvSpPr>
            <a:spLocks noGrp="1" noChangeArrowheads="1"/>
          </p:cNvSpPr>
          <p:nvPr>
            <p:ph type="sldNum" sz="quarter" idx="12"/>
          </p:nvPr>
        </p:nvSpPr>
        <p:spPr/>
        <p:txBody>
          <a:bodyPr/>
          <a:lstStyle>
            <a:lvl1pPr>
              <a:defRPr>
                <a:solidFill>
                  <a:srgbClr val="578963"/>
                </a:solidFill>
              </a:defRPr>
            </a:lvl1pPr>
          </a:lstStyle>
          <a:p>
            <a:fld id="{D46BE69B-1564-4851-BA7E-F919CC05755C}" type="slidenum">
              <a:rPr lang="en-US" altLang="en-US"/>
              <a:pPr/>
              <a:t>‹#›</a:t>
            </a:fld>
            <a:endParaRPr lang="en-US" altLang="en-US"/>
          </a:p>
        </p:txBody>
      </p:sp>
    </p:spTree>
    <p:extLst>
      <p:ext uri="{BB962C8B-B14F-4D97-AF65-F5344CB8AC3E}">
        <p14:creationId xmlns:p14="http://schemas.microsoft.com/office/powerpoint/2010/main" val="3995422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3DB8A96-2865-4989-95D1-3268843A58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B1AB4BBF-5A56-4521-A16C-EE1E27C438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EF76A364-7F8D-48F3-A209-4F8FB30AE022}"/>
              </a:ext>
            </a:extLst>
          </p:cNvPr>
          <p:cNvSpPr>
            <a:spLocks noGrp="1" noChangeArrowheads="1"/>
          </p:cNvSpPr>
          <p:nvPr>
            <p:ph type="sldNum" sz="quarter" idx="12"/>
          </p:nvPr>
        </p:nvSpPr>
        <p:spPr>
          <a:ln/>
        </p:spPr>
        <p:txBody>
          <a:bodyPr/>
          <a:lstStyle>
            <a:lvl1pPr>
              <a:defRPr/>
            </a:lvl1pPr>
          </a:lstStyle>
          <a:p>
            <a:fld id="{EF35B6D7-F436-44B0-9F43-100E5423BAC2}" type="slidenum">
              <a:rPr lang="en-US" altLang="en-US"/>
              <a:pPr/>
              <a:t>‹#›</a:t>
            </a:fld>
            <a:endParaRPr lang="en-US" altLang="en-US"/>
          </a:p>
        </p:txBody>
      </p:sp>
    </p:spTree>
    <p:extLst>
      <p:ext uri="{BB962C8B-B14F-4D97-AF65-F5344CB8AC3E}">
        <p14:creationId xmlns:p14="http://schemas.microsoft.com/office/powerpoint/2010/main" val="1973482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457200"/>
            <a:ext cx="25908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57200"/>
            <a:ext cx="75692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5B004146-4E34-4ED7-8FFE-5274200141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4624A1DD-03C0-4184-844D-EA8172F919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A4FC6CB-785B-4A8A-A5AD-E4460C72A86A}"/>
              </a:ext>
            </a:extLst>
          </p:cNvPr>
          <p:cNvSpPr>
            <a:spLocks noGrp="1" noChangeArrowheads="1"/>
          </p:cNvSpPr>
          <p:nvPr>
            <p:ph type="sldNum" sz="quarter" idx="12"/>
          </p:nvPr>
        </p:nvSpPr>
        <p:spPr>
          <a:ln/>
        </p:spPr>
        <p:txBody>
          <a:bodyPr/>
          <a:lstStyle>
            <a:lvl1pPr>
              <a:defRPr/>
            </a:lvl1pPr>
          </a:lstStyle>
          <a:p>
            <a:fld id="{CC0A0D7F-138D-4671-9ADD-7C9B81864F0E}" type="slidenum">
              <a:rPr lang="en-US" altLang="en-US"/>
              <a:pPr/>
              <a:t>‹#›</a:t>
            </a:fld>
            <a:endParaRPr lang="en-US" altLang="en-US"/>
          </a:p>
        </p:txBody>
      </p:sp>
    </p:spTree>
    <p:extLst>
      <p:ext uri="{BB962C8B-B14F-4D97-AF65-F5344CB8AC3E}">
        <p14:creationId xmlns:p14="http://schemas.microsoft.com/office/powerpoint/2010/main" val="3248387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81422DB8-5DA9-4400-B78F-DAD0B440C5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924E68D-7B6C-44DD-A621-99EBC87B7F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DDCA134-8B50-4E48-9B72-6A25FD087B48}"/>
              </a:ext>
            </a:extLst>
          </p:cNvPr>
          <p:cNvSpPr>
            <a:spLocks noGrp="1" noChangeArrowheads="1"/>
          </p:cNvSpPr>
          <p:nvPr>
            <p:ph type="sldNum" sz="quarter" idx="12"/>
          </p:nvPr>
        </p:nvSpPr>
        <p:spPr>
          <a:ln/>
        </p:spPr>
        <p:txBody>
          <a:bodyPr/>
          <a:lstStyle>
            <a:lvl1pPr>
              <a:defRPr/>
            </a:lvl1pPr>
          </a:lstStyle>
          <a:p>
            <a:fld id="{54401CE4-41A6-4442-82F1-82267C51BAAD}" type="slidenum">
              <a:rPr lang="en-US" altLang="en-US"/>
              <a:pPr/>
              <a:t>‹#›</a:t>
            </a:fld>
            <a:endParaRPr lang="en-US" altLang="en-US"/>
          </a:p>
        </p:txBody>
      </p:sp>
    </p:spTree>
    <p:extLst>
      <p:ext uri="{BB962C8B-B14F-4D97-AF65-F5344CB8AC3E}">
        <p14:creationId xmlns:p14="http://schemas.microsoft.com/office/powerpoint/2010/main" val="328120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3119BA28-4E94-4FB3-A173-3DBC4C7492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9F1D2B4-5A3A-43B8-A10E-021C98DAD3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EC5B3B2B-8EDD-40F3-A8B7-C63F2DF7749E}"/>
              </a:ext>
            </a:extLst>
          </p:cNvPr>
          <p:cNvSpPr>
            <a:spLocks noGrp="1" noChangeArrowheads="1"/>
          </p:cNvSpPr>
          <p:nvPr>
            <p:ph type="sldNum" sz="quarter" idx="12"/>
          </p:nvPr>
        </p:nvSpPr>
        <p:spPr>
          <a:ln/>
        </p:spPr>
        <p:txBody>
          <a:bodyPr/>
          <a:lstStyle>
            <a:lvl1pPr>
              <a:defRPr/>
            </a:lvl1pPr>
          </a:lstStyle>
          <a:p>
            <a:fld id="{0627C618-02A3-40E8-945E-A10784B424A0}" type="slidenum">
              <a:rPr lang="en-US" altLang="en-US"/>
              <a:pPr/>
              <a:t>‹#›</a:t>
            </a:fld>
            <a:endParaRPr lang="en-US" altLang="en-US"/>
          </a:p>
        </p:txBody>
      </p:sp>
    </p:spTree>
    <p:extLst>
      <p:ext uri="{BB962C8B-B14F-4D97-AF65-F5344CB8AC3E}">
        <p14:creationId xmlns:p14="http://schemas.microsoft.com/office/powerpoint/2010/main" val="3171797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F3CB72E9-73BD-4004-BDFB-BC79277EF84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ED736D05-DAAC-40E0-8617-3EB7A64A16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C5AA12D2-1AEC-4570-A335-5EDE5E11B640}"/>
              </a:ext>
            </a:extLst>
          </p:cNvPr>
          <p:cNvSpPr>
            <a:spLocks noGrp="1" noChangeArrowheads="1"/>
          </p:cNvSpPr>
          <p:nvPr>
            <p:ph type="sldNum" sz="quarter" idx="12"/>
          </p:nvPr>
        </p:nvSpPr>
        <p:spPr>
          <a:ln/>
        </p:spPr>
        <p:txBody>
          <a:bodyPr/>
          <a:lstStyle>
            <a:lvl1pPr>
              <a:defRPr/>
            </a:lvl1pPr>
          </a:lstStyle>
          <a:p>
            <a:fld id="{8AD59703-50AD-4664-BB47-C3ED84EAA933}" type="slidenum">
              <a:rPr lang="en-US" altLang="en-US"/>
              <a:pPr/>
              <a:t>‹#›</a:t>
            </a:fld>
            <a:endParaRPr lang="en-US" altLang="en-US"/>
          </a:p>
        </p:txBody>
      </p:sp>
    </p:spTree>
    <p:extLst>
      <p:ext uri="{BB962C8B-B14F-4D97-AF65-F5344CB8AC3E}">
        <p14:creationId xmlns:p14="http://schemas.microsoft.com/office/powerpoint/2010/main" val="44566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A8C3BF91-97AD-4E4A-8E06-B819BBAD4ED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AD6FF400-2F4C-49CF-BBBA-9E7A889628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45648FF6-AE89-4C57-B402-A3441C16FCE7}"/>
              </a:ext>
            </a:extLst>
          </p:cNvPr>
          <p:cNvSpPr>
            <a:spLocks noGrp="1" noChangeArrowheads="1"/>
          </p:cNvSpPr>
          <p:nvPr>
            <p:ph type="sldNum" sz="quarter" idx="12"/>
          </p:nvPr>
        </p:nvSpPr>
        <p:spPr>
          <a:ln/>
        </p:spPr>
        <p:txBody>
          <a:bodyPr/>
          <a:lstStyle>
            <a:lvl1pPr>
              <a:defRPr/>
            </a:lvl1pPr>
          </a:lstStyle>
          <a:p>
            <a:fld id="{DBC7262A-1ABD-4235-B6C5-199561456931}" type="slidenum">
              <a:rPr lang="en-US" altLang="en-US"/>
              <a:pPr/>
              <a:t>‹#›</a:t>
            </a:fld>
            <a:endParaRPr lang="en-US" altLang="en-US"/>
          </a:p>
        </p:txBody>
      </p:sp>
    </p:spTree>
    <p:extLst>
      <p:ext uri="{BB962C8B-B14F-4D97-AF65-F5344CB8AC3E}">
        <p14:creationId xmlns:p14="http://schemas.microsoft.com/office/powerpoint/2010/main" val="169374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8A739708-A72B-4306-BFB3-4F51D94E797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6A1D70CA-47D9-4081-9ADB-1A40989696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6E605DB0-CDA5-4EFD-A436-84FCB8A902F0}"/>
              </a:ext>
            </a:extLst>
          </p:cNvPr>
          <p:cNvSpPr>
            <a:spLocks noGrp="1" noChangeArrowheads="1"/>
          </p:cNvSpPr>
          <p:nvPr>
            <p:ph type="sldNum" sz="quarter" idx="12"/>
          </p:nvPr>
        </p:nvSpPr>
        <p:spPr>
          <a:ln/>
        </p:spPr>
        <p:txBody>
          <a:bodyPr/>
          <a:lstStyle>
            <a:lvl1pPr>
              <a:defRPr/>
            </a:lvl1pPr>
          </a:lstStyle>
          <a:p>
            <a:fld id="{07156FB4-20C7-4F7F-A956-67B472CAF494}" type="slidenum">
              <a:rPr lang="en-US" altLang="en-US"/>
              <a:pPr/>
              <a:t>‹#›</a:t>
            </a:fld>
            <a:endParaRPr lang="en-US" altLang="en-US"/>
          </a:p>
        </p:txBody>
      </p:sp>
    </p:spTree>
    <p:extLst>
      <p:ext uri="{BB962C8B-B14F-4D97-AF65-F5344CB8AC3E}">
        <p14:creationId xmlns:p14="http://schemas.microsoft.com/office/powerpoint/2010/main" val="343289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1F0A06A5-95B2-4E46-8668-2B972E3D82E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FDD32853-6A3B-4628-B823-BF547F4149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28DC86B8-EBA8-4A6D-93C2-29858B6FB5AF}"/>
              </a:ext>
            </a:extLst>
          </p:cNvPr>
          <p:cNvSpPr>
            <a:spLocks noGrp="1" noChangeArrowheads="1"/>
          </p:cNvSpPr>
          <p:nvPr>
            <p:ph type="sldNum" sz="quarter" idx="12"/>
          </p:nvPr>
        </p:nvSpPr>
        <p:spPr>
          <a:ln/>
        </p:spPr>
        <p:txBody>
          <a:bodyPr/>
          <a:lstStyle>
            <a:lvl1pPr>
              <a:defRPr/>
            </a:lvl1pPr>
          </a:lstStyle>
          <a:p>
            <a:fld id="{28616D7B-00E3-403A-A0F0-22DF057B66A3}" type="slidenum">
              <a:rPr lang="en-US" altLang="en-US"/>
              <a:pPr/>
              <a:t>‹#›</a:t>
            </a:fld>
            <a:endParaRPr lang="en-US" altLang="en-US"/>
          </a:p>
        </p:txBody>
      </p:sp>
    </p:spTree>
    <p:extLst>
      <p:ext uri="{BB962C8B-B14F-4D97-AF65-F5344CB8AC3E}">
        <p14:creationId xmlns:p14="http://schemas.microsoft.com/office/powerpoint/2010/main" val="1844831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1C157F34-1751-4008-B9ED-473C46C2C22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4963169E-8A95-4063-85C2-15A240C629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2DF8B091-A7A8-4CCA-9735-1C15BA8DD312}"/>
              </a:ext>
            </a:extLst>
          </p:cNvPr>
          <p:cNvSpPr>
            <a:spLocks noGrp="1" noChangeArrowheads="1"/>
          </p:cNvSpPr>
          <p:nvPr>
            <p:ph type="sldNum" sz="quarter" idx="12"/>
          </p:nvPr>
        </p:nvSpPr>
        <p:spPr>
          <a:ln/>
        </p:spPr>
        <p:txBody>
          <a:bodyPr/>
          <a:lstStyle>
            <a:lvl1pPr>
              <a:defRPr/>
            </a:lvl1pPr>
          </a:lstStyle>
          <a:p>
            <a:fld id="{741005E6-BE31-4245-B683-0595F87DB82C}" type="slidenum">
              <a:rPr lang="en-US" altLang="en-US"/>
              <a:pPr/>
              <a:t>‹#›</a:t>
            </a:fld>
            <a:endParaRPr lang="en-US" altLang="en-US"/>
          </a:p>
        </p:txBody>
      </p:sp>
    </p:spTree>
    <p:extLst>
      <p:ext uri="{BB962C8B-B14F-4D97-AF65-F5344CB8AC3E}">
        <p14:creationId xmlns:p14="http://schemas.microsoft.com/office/powerpoint/2010/main" val="1816407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F482EF02-9CA0-4C9F-A33A-ADCAF3389B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A7FD4E3C-9C11-4A51-B9B0-33B2999ACE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1A273241-6824-4A86-8780-8C9AFCA12FD0}"/>
              </a:ext>
            </a:extLst>
          </p:cNvPr>
          <p:cNvSpPr>
            <a:spLocks noGrp="1" noChangeArrowheads="1"/>
          </p:cNvSpPr>
          <p:nvPr>
            <p:ph type="sldNum" sz="quarter" idx="12"/>
          </p:nvPr>
        </p:nvSpPr>
        <p:spPr>
          <a:ln/>
        </p:spPr>
        <p:txBody>
          <a:bodyPr/>
          <a:lstStyle>
            <a:lvl1pPr>
              <a:defRPr/>
            </a:lvl1pPr>
          </a:lstStyle>
          <a:p>
            <a:fld id="{CA16994D-D243-461C-A789-7524E1D0AFDC}" type="slidenum">
              <a:rPr lang="en-US" altLang="en-US"/>
              <a:pPr/>
              <a:t>‹#›</a:t>
            </a:fld>
            <a:endParaRPr lang="en-US" altLang="en-US"/>
          </a:p>
        </p:txBody>
      </p:sp>
    </p:spTree>
    <p:extLst>
      <p:ext uri="{BB962C8B-B14F-4D97-AF65-F5344CB8AC3E}">
        <p14:creationId xmlns:p14="http://schemas.microsoft.com/office/powerpoint/2010/main" val="364195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C135C782-2AA1-4DA0-98FA-844501C76BD0}"/>
              </a:ext>
            </a:extLst>
          </p:cNvPr>
          <p:cNvSpPr>
            <a:spLocks noGrp="1" noChangeArrowheads="1"/>
          </p:cNvSpPr>
          <p:nvPr>
            <p:ph type="title"/>
          </p:nvPr>
        </p:nvSpPr>
        <p:spPr bwMode="auto">
          <a:xfrm>
            <a:off x="914400" y="4572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A82531D3-02A3-4358-B3ED-34874E267E9B}"/>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884" name="Rectangle 4">
            <a:extLst>
              <a:ext uri="{FF2B5EF4-FFF2-40B4-BE49-F238E27FC236}">
                <a16:creationId xmlns:a16="http://schemas.microsoft.com/office/drawing/2014/main" xmlns="" id="{E171FC28-94E5-8D43-B431-A815EA7F087C}"/>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latin typeface="Times New Roman" panose="02020603050405020304" pitchFamily="18" charset="0"/>
                <a:ea typeface="+mn-ea"/>
                <a:cs typeface="+mn-cs"/>
              </a:defRPr>
            </a:lvl1pPr>
          </a:lstStyle>
          <a:p>
            <a:pPr>
              <a:defRPr/>
            </a:pPr>
            <a:endParaRPr lang="en-US"/>
          </a:p>
        </p:txBody>
      </p:sp>
      <p:sp>
        <p:nvSpPr>
          <p:cNvPr id="122885" name="Rectangle 5">
            <a:extLst>
              <a:ext uri="{FF2B5EF4-FFF2-40B4-BE49-F238E27FC236}">
                <a16:creationId xmlns:a16="http://schemas.microsoft.com/office/drawing/2014/main" xmlns="" id="{49FB87BA-9702-C449-9563-D101A6A61CE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latin typeface="Times New Roman" panose="02020603050405020304" pitchFamily="18" charset="0"/>
                <a:ea typeface="+mn-ea"/>
                <a:cs typeface="+mn-cs"/>
              </a:defRPr>
            </a:lvl1pPr>
          </a:lstStyle>
          <a:p>
            <a:pPr>
              <a:defRPr/>
            </a:pPr>
            <a:endParaRPr lang="en-US"/>
          </a:p>
        </p:txBody>
      </p:sp>
      <p:sp>
        <p:nvSpPr>
          <p:cNvPr id="122886" name="Rectangle 6">
            <a:extLst>
              <a:ext uri="{FF2B5EF4-FFF2-40B4-BE49-F238E27FC236}">
                <a16:creationId xmlns:a16="http://schemas.microsoft.com/office/drawing/2014/main" xmlns="" id="{59AC37AF-A80B-6342-9CFE-371F25027BE1}"/>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fld id="{9E9F3235-560D-4751-B6D3-5710F2766621}" type="slidenum">
              <a:rPr lang="en-US" altLang="en-US"/>
              <a:pPr/>
              <a:t>‹#›</a:t>
            </a:fld>
            <a:endParaRPr lang="en-US" altLang="en-US"/>
          </a:p>
        </p:txBody>
      </p:sp>
    </p:spTree>
    <p:extLst>
      <p:ext uri="{BB962C8B-B14F-4D97-AF65-F5344CB8AC3E}">
        <p14:creationId xmlns:p14="http://schemas.microsoft.com/office/powerpoint/2010/main" val="979860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kumimoji="1" sz="44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kumimoji="1" sz="4400">
          <a:solidFill>
            <a:schemeClr val="tx2"/>
          </a:solidFill>
          <a:latin typeface="Times New Roman" pitchFamily="18" charset="0"/>
          <a:ea typeface="MS PGothic" panose="020B0600070205080204" pitchFamily="34" charset="-128"/>
          <a:cs typeface="ＭＳ Ｐゴシック" charset="0"/>
        </a:defRPr>
      </a:lvl2pPr>
      <a:lvl3pPr algn="l" rtl="0" eaLnBrk="0" fontAlgn="base" hangingPunct="0">
        <a:spcBef>
          <a:spcPct val="0"/>
        </a:spcBef>
        <a:spcAft>
          <a:spcPct val="0"/>
        </a:spcAft>
        <a:defRPr kumimoji="1" sz="4400">
          <a:solidFill>
            <a:schemeClr val="tx2"/>
          </a:solidFill>
          <a:latin typeface="Times New Roman" pitchFamily="18" charset="0"/>
          <a:ea typeface="MS PGothic" panose="020B0600070205080204" pitchFamily="34" charset="-128"/>
          <a:cs typeface="ＭＳ Ｐゴシック" charset="0"/>
        </a:defRPr>
      </a:lvl3pPr>
      <a:lvl4pPr algn="l" rtl="0" eaLnBrk="0" fontAlgn="base" hangingPunct="0">
        <a:spcBef>
          <a:spcPct val="0"/>
        </a:spcBef>
        <a:spcAft>
          <a:spcPct val="0"/>
        </a:spcAft>
        <a:defRPr kumimoji="1" sz="4400">
          <a:solidFill>
            <a:schemeClr val="tx2"/>
          </a:solidFill>
          <a:latin typeface="Times New Roman" pitchFamily="18" charset="0"/>
          <a:ea typeface="MS PGothic" panose="020B0600070205080204" pitchFamily="34" charset="-128"/>
          <a:cs typeface="ＭＳ Ｐゴシック" charset="0"/>
        </a:defRPr>
      </a:lvl4pPr>
      <a:lvl5pPr algn="l" rtl="0" eaLnBrk="0" fontAlgn="base" hangingPunct="0">
        <a:spcBef>
          <a:spcPct val="0"/>
        </a:spcBef>
        <a:spcAft>
          <a:spcPct val="0"/>
        </a:spcAft>
        <a:defRPr kumimoji="1" sz="4400">
          <a:solidFill>
            <a:schemeClr val="tx2"/>
          </a:solidFill>
          <a:latin typeface="Times New Roman" pitchFamily="18" charset="0"/>
          <a:ea typeface="MS PGothic" panose="020B0600070205080204" pitchFamily="34" charset="-128"/>
          <a:cs typeface="ＭＳ Ｐゴシック"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charset="2"/>
        <a:buChar char="§"/>
        <a:defRPr kumimoji="1"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bg2"/>
        </a:buClr>
        <a:buSzPct val="50000"/>
        <a:buFont typeface="Monotype Sorts" charset="2"/>
        <a:buChar char="l"/>
        <a:defRPr kumimoji="1"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074F565F-E7BB-5741-9D51-81E6854B2882}"/>
              </a:ext>
            </a:extLst>
          </p:cNvPr>
          <p:cNvSpPr>
            <a:spLocks noGrp="1" noChangeArrowheads="1"/>
          </p:cNvSpPr>
          <p:nvPr>
            <p:ph type="ctrTitle"/>
          </p:nvPr>
        </p:nvSpPr>
        <p:spPr>
          <a:xfrm>
            <a:off x="1514476" y="1447800"/>
            <a:ext cx="8848725" cy="838200"/>
          </a:xfrm>
        </p:spPr>
        <p:txBody>
          <a:bodyPr/>
          <a:lstStyle/>
          <a:p>
            <a:pPr algn="ctr">
              <a:defRPr/>
            </a:pPr>
            <a:r>
              <a:rPr lang="en-US" altLang="en-US" sz="4000">
                <a:effectLst>
                  <a:outerShdw blurRad="38100" dist="38100" dir="2700000" algn="tl">
                    <a:srgbClr val="000000"/>
                  </a:outerShdw>
                </a:effectLst>
                <a:ea typeface="ＭＳ Ｐゴシック" charset="-128"/>
              </a:rPr>
              <a:t>PHYSIOLOGY OF REPRODUCTION</a:t>
            </a:r>
          </a:p>
        </p:txBody>
      </p:sp>
      <p:sp>
        <p:nvSpPr>
          <p:cNvPr id="15362" name="Subtitle 2">
            <a:extLst>
              <a:ext uri="{FF2B5EF4-FFF2-40B4-BE49-F238E27FC236}">
                <a16:creationId xmlns:a16="http://schemas.microsoft.com/office/drawing/2014/main" xmlns="" id="{A6317C7D-575A-4304-9F24-1F205EBA48FC}"/>
              </a:ext>
            </a:extLst>
          </p:cNvPr>
          <p:cNvSpPr>
            <a:spLocks noGrp="1" noChangeArrowheads="1"/>
          </p:cNvSpPr>
          <p:nvPr>
            <p:ph type="subTitle" idx="1"/>
            <p:custDataLst>
              <p:tags r:id="rId1"/>
            </p:custDataLst>
          </p:nvPr>
        </p:nvSpPr>
        <p:spPr/>
        <p:txBody>
          <a:bodyPr/>
          <a:lstStyle/>
          <a:p>
            <a:pPr algn="r" eaLnBrk="1" hangingPunct="1">
              <a:buFont typeface="Monotype Sorts" charset="2"/>
              <a:buNone/>
            </a:pPr>
            <a:r>
              <a:rPr lang="en-US" altLang="en-US" sz="3600" b="1">
                <a:solidFill>
                  <a:srgbClr val="002060"/>
                </a:solidFill>
                <a:latin typeface="Monotype Corsiva" panose="03010101010201010101" pitchFamily="66" charset="0"/>
              </a:rPr>
              <a:t>DR/ Hassan Ahmed</a:t>
            </a:r>
          </a:p>
          <a:p>
            <a:pPr algn="r" eaLnBrk="1" hangingPunct="1">
              <a:buFont typeface="Monotype Sorts" charset="2"/>
              <a:buNone/>
            </a:pPr>
            <a:r>
              <a:rPr lang="en-US" altLang="en-US" sz="3600" b="1">
                <a:solidFill>
                  <a:srgbClr val="002060"/>
                </a:solidFill>
                <a:latin typeface="Monotype Corsiva" panose="03010101010201010101" pitchFamily="66" charset="0"/>
              </a:rPr>
              <a:t>B.V.Sc, M.D, Ph.D</a:t>
            </a:r>
          </a:p>
          <a:p>
            <a:pPr algn="r" eaLnBrk="1" hangingPunct="1">
              <a:buFont typeface="Monotype Sorts" charset="2"/>
              <a:buNone/>
            </a:pPr>
            <a:r>
              <a:rPr lang="en-US" altLang="en-US" sz="3600" b="1">
                <a:solidFill>
                  <a:srgbClr val="002060"/>
                </a:solidFill>
                <a:latin typeface="Monotype Corsiva" panose="03010101010201010101" pitchFamily="66" charset="0"/>
              </a:rPr>
              <a:t>South Valley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xmlns="" id="{61E741B5-2AAD-473F-BDD1-FFB6C8530C3D}"/>
              </a:ext>
            </a:extLst>
          </p:cNvPr>
          <p:cNvSpPr>
            <a:spLocks noGrp="1" noChangeArrowheads="1"/>
          </p:cNvSpPr>
          <p:nvPr>
            <p:ph type="title"/>
          </p:nvPr>
        </p:nvSpPr>
        <p:spPr>
          <a:xfrm>
            <a:off x="1752600" y="152400"/>
            <a:ext cx="8763000" cy="762000"/>
          </a:xfrm>
        </p:spPr>
        <p:txBody>
          <a:bodyPr/>
          <a:lstStyle/>
          <a:p>
            <a:r>
              <a:rPr lang="en-US" altLang="en-US" sz="4000" b="1" i="1">
                <a:solidFill>
                  <a:srgbClr val="FF0000"/>
                </a:solidFill>
              </a:rPr>
              <a:t>FUNCTIONS OF TESTOSTERONE</a:t>
            </a:r>
          </a:p>
        </p:txBody>
      </p:sp>
      <p:sp>
        <p:nvSpPr>
          <p:cNvPr id="24578" name="Rectangle 3">
            <a:extLst>
              <a:ext uri="{FF2B5EF4-FFF2-40B4-BE49-F238E27FC236}">
                <a16:creationId xmlns:a16="http://schemas.microsoft.com/office/drawing/2014/main" xmlns="" id="{EF543AD5-F962-4790-9BFE-BFE3344B1085}"/>
              </a:ext>
            </a:extLst>
          </p:cNvPr>
          <p:cNvSpPr>
            <a:spLocks noGrp="1" noChangeArrowheads="1"/>
          </p:cNvSpPr>
          <p:nvPr>
            <p:ph type="body" idx="1"/>
          </p:nvPr>
        </p:nvSpPr>
        <p:spPr>
          <a:xfrm>
            <a:off x="1752600" y="1524000"/>
            <a:ext cx="8610600" cy="5105400"/>
          </a:xfrm>
        </p:spPr>
        <p:txBody>
          <a:bodyPr/>
          <a:lstStyle/>
          <a:p>
            <a:r>
              <a:rPr lang="en-US" altLang="en-US" sz="2800"/>
              <a:t>In fetal stage, development of male sex organs and descending of testes in scrotum.</a:t>
            </a:r>
          </a:p>
          <a:p>
            <a:r>
              <a:rPr lang="en-US" altLang="en-US" sz="2800"/>
              <a:t>In adult, development of primary and secondary sex organs</a:t>
            </a:r>
          </a:p>
          <a:p>
            <a:r>
              <a:rPr lang="en-US" altLang="en-US" sz="2800"/>
              <a:t>Responsible for appearance of secondary sex characters as deep voice, wide shoulder and hair distribution.</a:t>
            </a:r>
          </a:p>
          <a:p>
            <a:r>
              <a:rPr lang="en-US" altLang="en-US" sz="2800"/>
              <a:t>It is the main hormone responsible for </a:t>
            </a:r>
            <a:r>
              <a:rPr lang="en-US" altLang="en-US" sz="2800" b="1" i="1">
                <a:solidFill>
                  <a:srgbClr val="FF0000"/>
                </a:solidFill>
              </a:rPr>
              <a:t>spermatogenesis</a:t>
            </a:r>
            <a:r>
              <a:rPr lang="en-US" altLang="en-US" sz="2800"/>
              <a:t>.</a:t>
            </a:r>
          </a:p>
          <a:p>
            <a:r>
              <a:rPr lang="en-US" altLang="en-US" sz="2800"/>
              <a:t>Responsible for sexual desire (libido).</a:t>
            </a:r>
          </a:p>
          <a:p>
            <a:r>
              <a:rPr lang="en-US" altLang="en-US" sz="2800"/>
              <a:t>Growth Promotor due to it has anabolic effect.</a:t>
            </a:r>
          </a:p>
          <a:p>
            <a:r>
              <a:rPr lang="en-US" altLang="en-US" sz="2800"/>
              <a:t>Precipitation of calcium (Calcification).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xmlns="" id="{C80B30F6-B1BA-44F2-97E2-AC1FDB48A1F5}"/>
              </a:ext>
            </a:extLst>
          </p:cNvPr>
          <p:cNvSpPr>
            <a:spLocks noGrp="1" noChangeArrowheads="1"/>
          </p:cNvSpPr>
          <p:nvPr>
            <p:ph type="title"/>
          </p:nvPr>
        </p:nvSpPr>
        <p:spPr>
          <a:xfrm>
            <a:off x="1752600" y="228600"/>
            <a:ext cx="8763000" cy="914400"/>
          </a:xfrm>
        </p:spPr>
        <p:txBody>
          <a:bodyPr/>
          <a:lstStyle/>
          <a:p>
            <a:r>
              <a:rPr lang="en-US" altLang="en-US"/>
              <a:t>2- Spermatogenesis</a:t>
            </a:r>
            <a:endParaRPr lang="en-US" altLang="en-US" sz="3600"/>
          </a:p>
        </p:txBody>
      </p:sp>
      <p:sp>
        <p:nvSpPr>
          <p:cNvPr id="17411" name="Rectangle 3">
            <a:extLst>
              <a:ext uri="{FF2B5EF4-FFF2-40B4-BE49-F238E27FC236}">
                <a16:creationId xmlns:a16="http://schemas.microsoft.com/office/drawing/2014/main" xmlns="" id="{D0CF6921-6D92-E94A-B7B5-0914E6BEDAC8}"/>
              </a:ext>
            </a:extLst>
          </p:cNvPr>
          <p:cNvSpPr>
            <a:spLocks noGrp="1" noChangeArrowheads="1"/>
          </p:cNvSpPr>
          <p:nvPr>
            <p:ph type="body" idx="1"/>
          </p:nvPr>
        </p:nvSpPr>
        <p:spPr>
          <a:xfrm>
            <a:off x="1752600" y="1295400"/>
            <a:ext cx="8686800" cy="4953000"/>
          </a:xfrm>
        </p:spPr>
        <p:txBody>
          <a:bodyPr/>
          <a:lstStyle/>
          <a:p>
            <a:pPr marL="0" indent="0">
              <a:buNone/>
              <a:defRPr/>
            </a:pPr>
            <a:r>
              <a:rPr lang="en-US" sz="2800" dirty="0">
                <a:ea typeface="+mn-ea"/>
                <a:cs typeface="+mn-cs"/>
              </a:rPr>
              <a:t>Formation of mature spermatozoa from spermatogonia cell in basement membrane of seminiferous tubules into two stages:</a:t>
            </a:r>
          </a:p>
          <a:p>
            <a:pPr marL="0" indent="0">
              <a:buNone/>
              <a:defRPr/>
            </a:pPr>
            <a:r>
              <a:rPr lang="en-US" sz="2400" b="1" dirty="0">
                <a:ea typeface="+mn-ea"/>
                <a:cs typeface="+mn-cs"/>
              </a:rPr>
              <a:t>I. </a:t>
            </a:r>
            <a:r>
              <a:rPr lang="en-US" sz="2400" b="1" u="sng" dirty="0">
                <a:ea typeface="+mn-ea"/>
                <a:cs typeface="+mn-cs"/>
              </a:rPr>
              <a:t>Spermatocytogenesis</a:t>
            </a:r>
            <a:endParaRPr lang="en-US" sz="2400" dirty="0">
              <a:ea typeface="+mn-ea"/>
              <a:cs typeface="+mn-cs"/>
            </a:endParaRPr>
          </a:p>
          <a:p>
            <a:pPr marL="0" indent="0">
              <a:buNone/>
              <a:defRPr/>
            </a:pPr>
            <a:r>
              <a:rPr lang="en-US" sz="2800" dirty="0">
                <a:ea typeface="+mn-ea"/>
                <a:cs typeface="+mn-cs"/>
              </a:rPr>
              <a:t>It is a </a:t>
            </a:r>
            <a:r>
              <a:rPr lang="en-US" sz="2800" b="1" i="1" dirty="0">
                <a:solidFill>
                  <a:srgbClr val="FF0000"/>
                </a:solidFill>
                <a:ea typeface="+mn-ea"/>
                <a:cs typeface="+mn-cs"/>
              </a:rPr>
              <a:t>proliferative</a:t>
            </a:r>
            <a:r>
              <a:rPr lang="en-US" sz="2800" dirty="0">
                <a:ea typeface="+mn-ea"/>
                <a:cs typeface="+mn-cs"/>
              </a:rPr>
              <a:t> stage in which the primitive germ cells multiplied by several </a:t>
            </a:r>
            <a:r>
              <a:rPr lang="en-US" sz="2800" b="1" i="1" dirty="0">
                <a:solidFill>
                  <a:srgbClr val="FF0000"/>
                </a:solidFill>
                <a:ea typeface="+mn-ea"/>
                <a:cs typeface="+mn-cs"/>
              </a:rPr>
              <a:t>mitotic</a:t>
            </a:r>
            <a:r>
              <a:rPr lang="en-US" sz="2800" dirty="0">
                <a:ea typeface="+mn-ea"/>
                <a:cs typeface="+mn-cs"/>
              </a:rPr>
              <a:t> followed by </a:t>
            </a:r>
            <a:r>
              <a:rPr lang="en-US" sz="2800" b="1" i="1" dirty="0">
                <a:solidFill>
                  <a:srgbClr val="FF0000"/>
                </a:solidFill>
                <a:ea typeface="+mn-ea"/>
                <a:cs typeface="+mn-cs"/>
              </a:rPr>
              <a:t>two meiotic </a:t>
            </a:r>
            <a:r>
              <a:rPr lang="en-US" sz="2800" dirty="0">
                <a:ea typeface="+mn-ea"/>
                <a:cs typeface="+mn-cs"/>
              </a:rPr>
              <a:t>divisions to produce the </a:t>
            </a:r>
            <a:r>
              <a:rPr lang="en-US" sz="2800" b="1" i="1" dirty="0">
                <a:solidFill>
                  <a:srgbClr val="FF0000"/>
                </a:solidFill>
                <a:ea typeface="+mn-ea"/>
                <a:cs typeface="+mn-cs"/>
              </a:rPr>
              <a:t>haploid number</a:t>
            </a:r>
            <a:r>
              <a:rPr lang="en-US" sz="2800" dirty="0">
                <a:ea typeface="+mn-ea"/>
                <a:cs typeface="+mn-cs"/>
              </a:rPr>
              <a:t> of chromosomes under control of </a:t>
            </a:r>
            <a:r>
              <a:rPr lang="en-US" sz="2800" b="1" i="1" dirty="0">
                <a:solidFill>
                  <a:srgbClr val="FF0000"/>
                </a:solidFill>
                <a:ea typeface="+mn-ea"/>
                <a:cs typeface="+mn-cs"/>
              </a:rPr>
              <a:t>gametogenic hormone </a:t>
            </a:r>
            <a:r>
              <a:rPr lang="en-US" sz="2800" i="1" u="sng" dirty="0">
                <a:ea typeface="+mn-ea"/>
                <a:cs typeface="+mn-cs"/>
              </a:rPr>
              <a:t>(FSH) </a:t>
            </a:r>
            <a:r>
              <a:rPr lang="en-US" sz="2800" dirty="0">
                <a:ea typeface="+mn-ea"/>
                <a:cs typeface="+mn-cs"/>
              </a:rPr>
              <a:t>and </a:t>
            </a:r>
            <a:r>
              <a:rPr lang="en-US" sz="2800" b="1" i="1" dirty="0">
                <a:solidFill>
                  <a:srgbClr val="FF0000"/>
                </a:solidFill>
                <a:ea typeface="+mn-ea"/>
                <a:cs typeface="+mn-cs"/>
              </a:rPr>
              <a:t>testosterone</a:t>
            </a:r>
            <a:r>
              <a:rPr lang="en-US" sz="2800" dirty="0">
                <a:ea typeface="+mn-ea"/>
                <a:cs typeface="+mn-cs"/>
              </a:rPr>
              <a:t> hormone. This stage composed of 3 phases:</a:t>
            </a:r>
          </a:p>
          <a:p>
            <a:pPr marL="457200" indent="-457200">
              <a:buFont typeface="+mj-lt"/>
              <a:buAutoNum type="alphaUcPeriod"/>
              <a:defRPr/>
            </a:pPr>
            <a:endParaRPr lang="en-US" sz="2400" dirty="0">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D:\Work\Reproduction\Sertoli cells.jpg">
            <a:extLst>
              <a:ext uri="{FF2B5EF4-FFF2-40B4-BE49-F238E27FC236}">
                <a16:creationId xmlns:a16="http://schemas.microsoft.com/office/drawing/2014/main" xmlns="" id="{4ED071AC-7BF4-413D-801F-4985650DB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276" y="2514601"/>
            <a:ext cx="503872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27C5D93D-25B7-5941-B93D-0D7AFDD6946E}"/>
              </a:ext>
            </a:extLst>
          </p:cNvPr>
          <p:cNvSpPr txBox="1"/>
          <p:nvPr/>
        </p:nvSpPr>
        <p:spPr>
          <a:xfrm>
            <a:off x="1676400" y="498476"/>
            <a:ext cx="8686800" cy="4894263"/>
          </a:xfrm>
          <a:prstGeom prst="rect">
            <a:avLst/>
          </a:prstGeom>
          <a:noFill/>
        </p:spPr>
        <p:txBody>
          <a:bodyPr>
            <a:spAutoFit/>
          </a:bodyPr>
          <a:lstStyle/>
          <a:p>
            <a:pPr marL="514350" indent="-514350" eaLnBrk="0" fontAlgn="base" hangingPunct="0">
              <a:spcBef>
                <a:spcPct val="0"/>
              </a:spcBef>
              <a:spcAft>
                <a:spcPct val="0"/>
              </a:spcAft>
              <a:buFont typeface="+mj-lt"/>
              <a:buAutoNum type="romanLcPeriod"/>
              <a:defRPr/>
            </a:pPr>
            <a:r>
              <a:rPr lang="en-US" sz="2400" b="1" u="sng" dirty="0">
                <a:solidFill>
                  <a:srgbClr val="333333"/>
                </a:solidFill>
                <a:latin typeface="Times New Roman" panose="02020603050405020304" pitchFamily="18" charset="0"/>
                <a:ea typeface="MS PGothic" panose="020B0600070205080204" pitchFamily="34" charset="-128"/>
              </a:rPr>
              <a:t>Proliferative or reproductive phase</a:t>
            </a:r>
            <a:endParaRPr lang="en-US" sz="2400" dirty="0">
              <a:solidFill>
                <a:srgbClr val="333333"/>
              </a:solidFill>
              <a:latin typeface="Times New Roman" panose="02020603050405020304" pitchFamily="18" charset="0"/>
              <a:ea typeface="MS PGothic" panose="020B0600070205080204" pitchFamily="34" charset="-128"/>
            </a:endParaRPr>
          </a:p>
          <a:p>
            <a:pPr marL="342900" indent="-342900" eaLnBrk="0" fontAlgn="base" hangingPunct="0">
              <a:spcBef>
                <a:spcPct val="0"/>
              </a:spcBef>
              <a:spcAft>
                <a:spcPct val="0"/>
              </a:spcAft>
              <a:buFont typeface="Arial" pitchFamily="34" charset="0"/>
              <a:buChar char="•"/>
              <a:defRPr/>
            </a:pPr>
            <a:r>
              <a:rPr lang="en-US" sz="2400" dirty="0">
                <a:solidFill>
                  <a:srgbClr val="333333"/>
                </a:solidFill>
                <a:latin typeface="Times New Roman" panose="02020603050405020304" pitchFamily="18" charset="0"/>
                <a:ea typeface="MS PGothic" panose="020B0600070205080204" pitchFamily="34" charset="-128"/>
              </a:rPr>
              <a:t>Resting spermatogonia by mitotic divisions giving active </a:t>
            </a:r>
            <a:r>
              <a:rPr lang="en-US" sz="2400" b="1" i="1" dirty="0">
                <a:solidFill>
                  <a:srgbClr val="FF0000"/>
                </a:solidFill>
                <a:latin typeface="Times New Roman" panose="02020603050405020304" pitchFamily="18" charset="0"/>
                <a:ea typeface="MS PGothic" panose="020B0600070205080204" pitchFamily="34" charset="-128"/>
              </a:rPr>
              <a:t>spermatogonia type A </a:t>
            </a:r>
            <a:r>
              <a:rPr lang="en-US" sz="2400" dirty="0">
                <a:solidFill>
                  <a:srgbClr val="333333"/>
                </a:solidFill>
                <a:latin typeface="Times New Roman" panose="02020603050405020304" pitchFamily="18" charset="0"/>
                <a:ea typeface="MS PGothic" panose="020B0600070205080204" pitchFamily="34" charset="-128"/>
              </a:rPr>
              <a:t>in several generations. </a:t>
            </a:r>
          </a:p>
          <a:p>
            <a:pPr marL="342900" indent="-342900" eaLnBrk="0" fontAlgn="base" hangingPunct="0">
              <a:spcBef>
                <a:spcPct val="0"/>
              </a:spcBef>
              <a:spcAft>
                <a:spcPct val="0"/>
              </a:spcAft>
              <a:buFont typeface="Arial" pitchFamily="34" charset="0"/>
              <a:buChar char="•"/>
              <a:defRPr/>
            </a:pPr>
            <a:r>
              <a:rPr lang="en-US" sz="2400" dirty="0">
                <a:solidFill>
                  <a:srgbClr val="333333"/>
                </a:solidFill>
                <a:latin typeface="Times New Roman" panose="02020603050405020304" pitchFamily="18" charset="0"/>
                <a:ea typeface="MS PGothic" panose="020B0600070205080204" pitchFamily="34" charset="-128"/>
              </a:rPr>
              <a:t>Last generation multiplied by mitotic division giving </a:t>
            </a:r>
            <a:r>
              <a:rPr lang="en-US" sz="2400" b="1" i="1" dirty="0">
                <a:solidFill>
                  <a:srgbClr val="FF0000"/>
                </a:solidFill>
                <a:latin typeface="Times New Roman" panose="02020603050405020304" pitchFamily="18" charset="0"/>
                <a:ea typeface="MS PGothic" panose="020B0600070205080204" pitchFamily="34" charset="-128"/>
              </a:rPr>
              <a:t>intermediate spermatogonia</a:t>
            </a:r>
            <a:r>
              <a:rPr lang="en-US" sz="2400" dirty="0">
                <a:solidFill>
                  <a:srgbClr val="333333"/>
                </a:solidFill>
                <a:latin typeface="Times New Roman" panose="02020603050405020304" pitchFamily="18" charset="0"/>
                <a:ea typeface="MS PGothic" panose="020B0600070205080204" pitchFamily="34" charset="-128"/>
              </a:rPr>
              <a:t> while, the first one return again into resting spermatogonia.</a:t>
            </a:r>
          </a:p>
          <a:p>
            <a:pPr marL="342900" indent="-342900" eaLnBrk="0" fontAlgn="base" hangingPunct="0">
              <a:spcBef>
                <a:spcPct val="0"/>
              </a:spcBef>
              <a:spcAft>
                <a:spcPct val="0"/>
              </a:spcAft>
              <a:buFont typeface="Arial" pitchFamily="34" charset="0"/>
              <a:buChar char="•"/>
              <a:defRPr/>
            </a:pPr>
            <a:r>
              <a:rPr lang="en-US" sz="2400" dirty="0">
                <a:solidFill>
                  <a:srgbClr val="333333"/>
                </a:solidFill>
                <a:latin typeface="Times New Roman" panose="02020603050405020304" pitchFamily="18" charset="0"/>
                <a:ea typeface="MS PGothic" panose="020B0600070205080204" pitchFamily="34" charset="-128"/>
              </a:rPr>
              <a:t>By meitotic division, intermediate </a:t>
            </a:r>
          </a:p>
          <a:p>
            <a:pPr eaLnBrk="0" fontAlgn="base" hangingPunct="0">
              <a:spcBef>
                <a:spcPct val="0"/>
              </a:spcBef>
              <a:spcAft>
                <a:spcPct val="0"/>
              </a:spcAft>
              <a:defRPr/>
            </a:pPr>
            <a:r>
              <a:rPr lang="en-US" sz="2400" dirty="0">
                <a:solidFill>
                  <a:srgbClr val="333333"/>
                </a:solidFill>
                <a:latin typeface="Times New Roman" panose="02020603050405020304" pitchFamily="18" charset="0"/>
                <a:ea typeface="MS PGothic" panose="020B0600070205080204" pitchFamily="34" charset="-128"/>
              </a:rPr>
              <a:t>spermatogonia multiplied into </a:t>
            </a:r>
          </a:p>
          <a:p>
            <a:pPr eaLnBrk="0" fontAlgn="base" hangingPunct="0">
              <a:spcBef>
                <a:spcPct val="0"/>
              </a:spcBef>
              <a:spcAft>
                <a:spcPct val="0"/>
              </a:spcAft>
              <a:defRPr/>
            </a:pPr>
            <a:r>
              <a:rPr lang="en-US" sz="2400" b="1" i="1" dirty="0">
                <a:solidFill>
                  <a:srgbClr val="FF0000"/>
                </a:solidFill>
                <a:latin typeface="Times New Roman" panose="02020603050405020304" pitchFamily="18" charset="0"/>
                <a:ea typeface="MS PGothic" panose="020B0600070205080204" pitchFamily="34" charset="-128"/>
              </a:rPr>
              <a:t>spermatogonia type B</a:t>
            </a:r>
            <a:r>
              <a:rPr lang="en-US" sz="2400" dirty="0">
                <a:solidFill>
                  <a:srgbClr val="333333"/>
                </a:solidFill>
                <a:latin typeface="Times New Roman" panose="02020603050405020304" pitchFamily="18" charset="0"/>
                <a:ea typeface="MS PGothic" panose="020B0600070205080204" pitchFamily="34" charset="-128"/>
              </a:rPr>
              <a:t>.</a:t>
            </a:r>
          </a:p>
          <a:p>
            <a:pPr marL="342900" indent="-342900" eaLnBrk="0" fontAlgn="base" hangingPunct="0">
              <a:spcBef>
                <a:spcPct val="0"/>
              </a:spcBef>
              <a:spcAft>
                <a:spcPct val="0"/>
              </a:spcAft>
              <a:buFont typeface="Arial" pitchFamily="34" charset="0"/>
              <a:buChar char="•"/>
              <a:defRPr/>
            </a:pPr>
            <a:r>
              <a:rPr lang="en-US" sz="2400" dirty="0">
                <a:solidFill>
                  <a:srgbClr val="333333"/>
                </a:solidFill>
                <a:latin typeface="Times New Roman" panose="02020603050405020304" pitchFamily="18" charset="0"/>
                <a:ea typeface="MS PGothic" panose="020B0600070205080204" pitchFamily="34" charset="-128"/>
              </a:rPr>
              <a:t>By the last meitotic division, </a:t>
            </a:r>
          </a:p>
          <a:p>
            <a:pPr eaLnBrk="0" fontAlgn="base" hangingPunct="0">
              <a:spcBef>
                <a:spcPct val="0"/>
              </a:spcBef>
              <a:spcAft>
                <a:spcPct val="0"/>
              </a:spcAft>
              <a:defRPr/>
            </a:pPr>
            <a:r>
              <a:rPr lang="en-US" sz="2400" dirty="0">
                <a:solidFill>
                  <a:srgbClr val="333333"/>
                </a:solidFill>
                <a:latin typeface="Times New Roman" panose="02020603050405020304" pitchFamily="18" charset="0"/>
                <a:ea typeface="MS PGothic" panose="020B0600070205080204" pitchFamily="34" charset="-128"/>
              </a:rPr>
              <a:t>spermatogonia type B converted</a:t>
            </a:r>
          </a:p>
          <a:p>
            <a:pPr eaLnBrk="0" fontAlgn="base" hangingPunct="0">
              <a:spcBef>
                <a:spcPct val="0"/>
              </a:spcBef>
              <a:spcAft>
                <a:spcPct val="0"/>
              </a:spcAft>
              <a:defRPr/>
            </a:pPr>
            <a:r>
              <a:rPr lang="en-US" sz="2400" dirty="0">
                <a:solidFill>
                  <a:srgbClr val="333333"/>
                </a:solidFill>
                <a:latin typeface="Times New Roman" panose="02020603050405020304" pitchFamily="18" charset="0"/>
                <a:ea typeface="MS PGothic" panose="020B0600070205080204" pitchFamily="34" charset="-128"/>
              </a:rPr>
              <a:t>into </a:t>
            </a:r>
            <a:r>
              <a:rPr lang="en-US" sz="2400" b="1" i="1" u="sng" dirty="0">
                <a:solidFill>
                  <a:srgbClr val="FF0000"/>
                </a:solidFill>
                <a:latin typeface="Times New Roman" panose="02020603050405020304" pitchFamily="18" charset="0"/>
                <a:ea typeface="MS PGothic" panose="020B0600070205080204" pitchFamily="34" charset="-128"/>
              </a:rPr>
              <a:t>primary spermatocyte (2n).</a:t>
            </a:r>
          </a:p>
          <a:p>
            <a:pPr eaLnBrk="0" fontAlgn="base" hangingPunct="0">
              <a:spcBef>
                <a:spcPct val="0"/>
              </a:spcBef>
              <a:spcAft>
                <a:spcPct val="0"/>
              </a:spcAft>
              <a:defRPr/>
            </a:pPr>
            <a:endParaRPr lang="en-US" sz="2400" dirty="0">
              <a:solidFill>
                <a:srgbClr val="333333"/>
              </a:solidFill>
              <a:latin typeface="Times New Roman" panose="02020603050405020304" pitchFamily="18" charset="0"/>
              <a:ea typeface="MS PGothic"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xmlns="" id="{6023EA5D-2871-E14F-944A-C79F2B044C05}"/>
              </a:ext>
            </a:extLst>
          </p:cNvPr>
          <p:cNvSpPr>
            <a:spLocks noGrp="1" noChangeArrowheads="1"/>
          </p:cNvSpPr>
          <p:nvPr>
            <p:ph type="body" idx="1"/>
          </p:nvPr>
        </p:nvSpPr>
        <p:spPr>
          <a:xfrm>
            <a:off x="1676400" y="685800"/>
            <a:ext cx="8763000" cy="5715000"/>
          </a:xfrm>
        </p:spPr>
        <p:txBody>
          <a:bodyPr/>
          <a:lstStyle/>
          <a:p>
            <a:pPr marL="0" indent="0">
              <a:spcBef>
                <a:spcPct val="0"/>
              </a:spcBef>
              <a:buNone/>
              <a:defRPr/>
            </a:pPr>
            <a:r>
              <a:rPr lang="en-US" sz="2400" b="1" kern="1200" dirty="0">
                <a:ea typeface="+mn-ea"/>
                <a:cs typeface="+mn-cs"/>
              </a:rPr>
              <a:t>ii. </a:t>
            </a:r>
            <a:r>
              <a:rPr lang="en-US" sz="2400" b="1" u="sng" kern="1200" dirty="0">
                <a:ea typeface="+mn-ea"/>
                <a:cs typeface="+mn-cs"/>
              </a:rPr>
              <a:t>Growth phase</a:t>
            </a:r>
          </a:p>
          <a:p>
            <a:pPr>
              <a:buFont typeface="Monotype Sorts" pitchFamily="2" charset="2"/>
              <a:buChar char="§"/>
              <a:defRPr/>
            </a:pPr>
            <a:r>
              <a:rPr lang="en-US" sz="2400" dirty="0">
                <a:ea typeface="+mn-ea"/>
                <a:cs typeface="+mn-cs"/>
              </a:rPr>
              <a:t>Primary spermatocytes are round cells, their DNA was condensed and homologous chromosomes were </a:t>
            </a:r>
            <a:r>
              <a:rPr lang="en-US" sz="2400" b="1" i="1" dirty="0">
                <a:solidFill>
                  <a:srgbClr val="FF0000"/>
                </a:solidFill>
                <a:ea typeface="+mn-ea"/>
                <a:cs typeface="+mn-cs"/>
              </a:rPr>
              <a:t>paired  </a:t>
            </a:r>
            <a:r>
              <a:rPr lang="en-US" sz="2400" dirty="0">
                <a:ea typeface="+mn-ea"/>
                <a:cs typeface="+mn-cs"/>
              </a:rPr>
              <a:t>along the middle of the cell and each chromosome contains identical chromatids</a:t>
            </a:r>
            <a:r>
              <a:rPr lang="en-US" sz="2000" dirty="0">
                <a:ea typeface="+mn-ea"/>
                <a:cs typeface="+mn-cs"/>
              </a:rPr>
              <a:t>.</a:t>
            </a:r>
          </a:p>
          <a:p>
            <a:pPr marL="0" indent="0">
              <a:spcBef>
                <a:spcPct val="0"/>
              </a:spcBef>
              <a:buNone/>
              <a:defRPr/>
            </a:pPr>
            <a:r>
              <a:rPr lang="en-US" sz="2400" b="1" kern="1200" dirty="0">
                <a:ea typeface="+mn-ea"/>
                <a:cs typeface="+mn-cs"/>
              </a:rPr>
              <a:t>iii. </a:t>
            </a:r>
            <a:r>
              <a:rPr lang="en-US" sz="2400" b="1" u="sng" kern="1200" dirty="0">
                <a:ea typeface="+mn-ea"/>
                <a:cs typeface="+mn-cs"/>
              </a:rPr>
              <a:t>Reduction phase</a:t>
            </a:r>
          </a:p>
          <a:p>
            <a:pPr>
              <a:buFont typeface="Monotype Sorts" pitchFamily="2" charset="2"/>
              <a:buChar char="§"/>
              <a:defRPr/>
            </a:pPr>
            <a:r>
              <a:rPr lang="en-US" sz="2400" dirty="0">
                <a:ea typeface="+mn-ea"/>
                <a:cs typeface="+mn-cs"/>
              </a:rPr>
              <a:t>primary spermatocytes undergo two </a:t>
            </a:r>
            <a:r>
              <a:rPr lang="en-US" sz="2400" i="1" u="sng" dirty="0">
                <a:ea typeface="+mn-ea"/>
                <a:cs typeface="+mn-cs"/>
              </a:rPr>
              <a:t>meiotic</a:t>
            </a:r>
            <a:r>
              <a:rPr lang="en-US" sz="2400" dirty="0">
                <a:ea typeface="+mn-ea"/>
                <a:cs typeface="+mn-cs"/>
              </a:rPr>
              <a:t> divisions to give </a:t>
            </a:r>
            <a:r>
              <a:rPr lang="en-US" sz="2400" i="1" u="sng" dirty="0">
                <a:ea typeface="+mn-ea"/>
                <a:cs typeface="+mn-cs"/>
              </a:rPr>
              <a:t>secondary spermatocyte </a:t>
            </a:r>
            <a:r>
              <a:rPr lang="en-US" sz="2400" dirty="0">
                <a:ea typeface="+mn-ea"/>
                <a:cs typeface="+mn-cs"/>
              </a:rPr>
              <a:t>containing haploid number of chromosomes.</a:t>
            </a:r>
          </a:p>
          <a:p>
            <a:pPr>
              <a:buFont typeface="Monotype Sorts" pitchFamily="2" charset="2"/>
              <a:buChar char="§"/>
              <a:defRPr/>
            </a:pPr>
            <a:r>
              <a:rPr lang="en-US" sz="2400" dirty="0">
                <a:ea typeface="+mn-ea"/>
                <a:cs typeface="+mn-cs"/>
              </a:rPr>
              <a:t>In the first meiotic division (one cell will give two daughter cells), one chromosome of each homologous chromosomes moves to each daughter cell and each daughter cell contains haploid number of chromosomes (n) (Secondary spermatocyte).</a:t>
            </a:r>
          </a:p>
          <a:p>
            <a:pPr>
              <a:buFont typeface="Monotype Sorts" pitchFamily="2" charset="2"/>
              <a:buChar char="§"/>
              <a:defRPr/>
            </a:pPr>
            <a:r>
              <a:rPr lang="en-US" sz="2400" dirty="0">
                <a:ea typeface="+mn-ea"/>
                <a:cs typeface="+mn-cs"/>
              </a:rPr>
              <a:t>In the secondary meiotic division, two daughter cells giving rise of four cells each one contains single chromatid (n) (spermatid).</a:t>
            </a:r>
          </a:p>
          <a:p>
            <a:pPr>
              <a:buFont typeface="Monotype Sorts" pitchFamily="2" charset="2"/>
              <a:buChar char="§"/>
              <a:defRPr/>
            </a:pPr>
            <a:endParaRPr lang="en-US" sz="2000" dirty="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a:extLst>
              <a:ext uri="{FF2B5EF4-FFF2-40B4-BE49-F238E27FC236}">
                <a16:creationId xmlns:a16="http://schemas.microsoft.com/office/drawing/2014/main" xmlns="" id="{E40DD5D8-BBAE-43AA-BEC9-CAA121197C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2202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a:extLst>
              <a:ext uri="{FF2B5EF4-FFF2-40B4-BE49-F238E27FC236}">
                <a16:creationId xmlns:a16="http://schemas.microsoft.com/office/drawing/2014/main" xmlns="" id="{4962708C-EA2D-EA46-88B3-329000EB22B5}"/>
              </a:ext>
            </a:extLst>
          </p:cNvPr>
          <p:cNvSpPr>
            <a:spLocks noGrp="1" noChangeArrowheads="1"/>
          </p:cNvSpPr>
          <p:nvPr>
            <p:ph type="body" idx="1"/>
          </p:nvPr>
        </p:nvSpPr>
        <p:spPr>
          <a:xfrm>
            <a:off x="1600200" y="76200"/>
            <a:ext cx="8686800" cy="4876800"/>
          </a:xfrm>
        </p:spPr>
        <p:txBody>
          <a:bodyPr/>
          <a:lstStyle/>
          <a:p>
            <a:pPr marL="0" indent="0">
              <a:buNone/>
              <a:defRPr/>
            </a:pPr>
            <a:r>
              <a:rPr lang="en-US" b="1" dirty="0">
                <a:ea typeface="+mn-ea"/>
                <a:cs typeface="+mn-cs"/>
              </a:rPr>
              <a:t>II. </a:t>
            </a:r>
            <a:r>
              <a:rPr lang="en-US" sz="2800" b="1" u="sng" dirty="0">
                <a:ea typeface="+mn-ea"/>
                <a:cs typeface="+mn-cs"/>
              </a:rPr>
              <a:t>Spermiogenesis</a:t>
            </a:r>
          </a:p>
          <a:p>
            <a:pPr>
              <a:buFont typeface="Monotype Sorts" pitchFamily="2" charset="2"/>
              <a:buChar char="§"/>
              <a:defRPr/>
            </a:pPr>
            <a:r>
              <a:rPr lang="en-US" sz="2800" dirty="0">
                <a:ea typeface="+mn-ea"/>
                <a:cs typeface="+mn-cs"/>
              </a:rPr>
              <a:t>It is a </a:t>
            </a:r>
            <a:r>
              <a:rPr lang="en-US" sz="2800" b="1" i="1" dirty="0">
                <a:solidFill>
                  <a:srgbClr val="FF0000"/>
                </a:solidFill>
                <a:ea typeface="+mn-ea"/>
                <a:cs typeface="+mn-cs"/>
              </a:rPr>
              <a:t>differentiative</a:t>
            </a:r>
            <a:r>
              <a:rPr lang="en-US" sz="2800" dirty="0">
                <a:ea typeface="+mn-ea"/>
                <a:cs typeface="+mn-cs"/>
              </a:rPr>
              <a:t> stage in which the </a:t>
            </a:r>
            <a:r>
              <a:rPr lang="en-US" sz="2800" b="1" i="1" dirty="0">
                <a:solidFill>
                  <a:srgbClr val="FF0000"/>
                </a:solidFill>
                <a:ea typeface="+mn-ea"/>
                <a:cs typeface="+mn-cs"/>
              </a:rPr>
              <a:t>nucleus and cytoplasm</a:t>
            </a:r>
            <a:r>
              <a:rPr lang="en-US" sz="2800" dirty="0">
                <a:ea typeface="+mn-ea"/>
                <a:cs typeface="+mn-cs"/>
              </a:rPr>
              <a:t> of the spermatid undergo </a:t>
            </a:r>
            <a:r>
              <a:rPr lang="en-US" sz="2800" b="1" i="1" dirty="0">
                <a:solidFill>
                  <a:srgbClr val="FF0000"/>
                </a:solidFill>
                <a:ea typeface="+mn-ea"/>
                <a:cs typeface="+mn-cs"/>
              </a:rPr>
              <a:t>morphological changes</a:t>
            </a:r>
            <a:r>
              <a:rPr lang="en-US" sz="2800" dirty="0">
                <a:ea typeface="+mn-ea"/>
                <a:cs typeface="+mn-cs"/>
              </a:rPr>
              <a:t> to give mature sperm. </a:t>
            </a:r>
          </a:p>
          <a:p>
            <a:pPr>
              <a:buFont typeface="Monotype Sorts" pitchFamily="2" charset="2"/>
              <a:buChar char="§"/>
              <a:defRPr/>
            </a:pPr>
            <a:r>
              <a:rPr lang="en-US" sz="2800" dirty="0">
                <a:ea typeface="+mn-ea"/>
                <a:cs typeface="+mn-cs"/>
              </a:rPr>
              <a:t>This stage occurs in seminiferous tubules and end in the epididymis in the following phases:</a:t>
            </a:r>
          </a:p>
          <a:p>
            <a:pPr marL="0" indent="0">
              <a:buNone/>
              <a:defRPr/>
            </a:pPr>
            <a:r>
              <a:rPr lang="en-US" sz="2800" b="1" dirty="0">
                <a:ea typeface="+mn-ea"/>
                <a:cs typeface="+mn-cs"/>
              </a:rPr>
              <a:t>i. </a:t>
            </a:r>
            <a:r>
              <a:rPr lang="en-US" sz="2800" b="1" i="1" u="sng" dirty="0">
                <a:solidFill>
                  <a:srgbClr val="7030A0"/>
                </a:solidFill>
                <a:latin typeface="Book Antiqua" panose="02040602050305030304" pitchFamily="18" charset="0"/>
                <a:ea typeface="+mn-ea"/>
                <a:cs typeface="+mn-cs"/>
              </a:rPr>
              <a:t>Golgi phase</a:t>
            </a:r>
            <a:endParaRPr lang="en-US" sz="2800" b="1" i="1" dirty="0">
              <a:solidFill>
                <a:srgbClr val="7030A0"/>
              </a:solidFill>
              <a:latin typeface="Book Antiqua" panose="02040602050305030304" pitchFamily="18" charset="0"/>
              <a:ea typeface="+mn-ea"/>
              <a:cs typeface="+mn-cs"/>
            </a:endParaRPr>
          </a:p>
          <a:p>
            <a:pPr>
              <a:buFont typeface="Monotype Sorts" pitchFamily="2" charset="2"/>
              <a:buChar char="§"/>
              <a:defRPr/>
            </a:pPr>
            <a:r>
              <a:rPr lang="en-US" sz="2800" dirty="0">
                <a:ea typeface="+mn-ea"/>
                <a:cs typeface="+mn-cs"/>
              </a:rPr>
              <a:t>Part of Golgi-apparatus in spermatid condensed to form </a:t>
            </a:r>
            <a:r>
              <a:rPr lang="en-US" sz="2800" b="1" i="1" dirty="0">
                <a:solidFill>
                  <a:srgbClr val="FF0000"/>
                </a:solidFill>
                <a:ea typeface="+mn-ea"/>
                <a:cs typeface="+mn-cs"/>
              </a:rPr>
              <a:t>acrosomal vesicle </a:t>
            </a:r>
            <a:r>
              <a:rPr lang="en-US" sz="2800" dirty="0">
                <a:ea typeface="+mn-ea"/>
                <a:cs typeface="+mn-cs"/>
              </a:rPr>
              <a:t>around the nucleus.</a:t>
            </a:r>
          </a:p>
          <a:p>
            <a:pPr>
              <a:buFont typeface="Monotype Sorts" pitchFamily="2" charset="2"/>
              <a:buChar char="§"/>
              <a:defRPr/>
            </a:pPr>
            <a:r>
              <a:rPr lang="en-US" sz="2800" dirty="0">
                <a:ea typeface="+mn-ea"/>
                <a:cs typeface="+mn-cs"/>
              </a:rPr>
              <a:t>Other part migrates distally to form neck region of sperm.</a:t>
            </a:r>
          </a:p>
          <a:p>
            <a:pPr marL="0" indent="0">
              <a:buNone/>
              <a:defRPr/>
            </a:pPr>
            <a:endParaRPr lang="en-US" sz="2800" dirty="0">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1" name="Picture 1">
            <a:extLst>
              <a:ext uri="{FF2B5EF4-FFF2-40B4-BE49-F238E27FC236}">
                <a16:creationId xmlns:a16="http://schemas.microsoft.com/office/drawing/2014/main" xmlns="" id="{AA5EBFB4-BC61-416E-85F8-9EAAA17046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xmlns="" id="{C5F21998-FB44-E54D-93B7-93F48CCA4E71}"/>
              </a:ext>
            </a:extLst>
          </p:cNvPr>
          <p:cNvSpPr>
            <a:spLocks noGrp="1" noChangeArrowheads="1"/>
          </p:cNvSpPr>
          <p:nvPr>
            <p:ph type="body" idx="1"/>
          </p:nvPr>
        </p:nvSpPr>
        <p:spPr>
          <a:xfrm>
            <a:off x="2209800" y="381000"/>
            <a:ext cx="7772400" cy="6248400"/>
          </a:xfrm>
        </p:spPr>
        <p:txBody>
          <a:bodyPr/>
          <a:lstStyle/>
          <a:p>
            <a:pPr marL="0" indent="0">
              <a:buNone/>
              <a:defRPr/>
            </a:pPr>
            <a:r>
              <a:rPr lang="en-US" sz="2800" b="1" dirty="0">
                <a:ea typeface="+mn-ea"/>
                <a:cs typeface="+mn-cs"/>
              </a:rPr>
              <a:t>ii. </a:t>
            </a:r>
            <a:r>
              <a:rPr lang="en-US" sz="2800" b="1" i="1" u="sng" dirty="0">
                <a:solidFill>
                  <a:srgbClr val="7030A0"/>
                </a:solidFill>
                <a:latin typeface="Book Antiqua" panose="02040602050305030304" pitchFamily="18" charset="0"/>
                <a:ea typeface="+mn-ea"/>
                <a:cs typeface="+mn-cs"/>
              </a:rPr>
              <a:t>Cap phase</a:t>
            </a:r>
          </a:p>
          <a:p>
            <a:pPr>
              <a:buFont typeface="Monotype Sorts" pitchFamily="2" charset="2"/>
              <a:buChar char="§"/>
              <a:defRPr/>
            </a:pPr>
            <a:r>
              <a:rPr lang="en-US" sz="2800" dirty="0">
                <a:ea typeface="+mn-ea"/>
                <a:cs typeface="+mn-cs"/>
              </a:rPr>
              <a:t>Acrosomal vesicle elongated like a cap to cover anterior 2/3 of nucleus.</a:t>
            </a:r>
          </a:p>
          <a:p>
            <a:pPr>
              <a:buFont typeface="Monotype Sorts" pitchFamily="2" charset="2"/>
              <a:buChar char="§"/>
              <a:defRPr/>
            </a:pPr>
            <a:r>
              <a:rPr lang="en-US" sz="2800" dirty="0">
                <a:ea typeface="+mn-ea"/>
                <a:cs typeface="+mn-cs"/>
              </a:rPr>
              <a:t>Centrioles of the spermatid migrate posterior to nucleus to form proximal and distal centrioles.</a:t>
            </a:r>
          </a:p>
          <a:p>
            <a:pPr>
              <a:buFont typeface="Monotype Sorts" pitchFamily="2" charset="2"/>
              <a:buChar char="§"/>
              <a:defRPr/>
            </a:pPr>
            <a:r>
              <a:rPr lang="en-US" sz="2800" dirty="0">
                <a:ea typeface="+mn-ea"/>
                <a:cs typeface="+mn-cs"/>
              </a:rPr>
              <a:t>The proximal connect the head of sperm with neck while the distal one elongated distally to give tail or axial filament.</a:t>
            </a:r>
          </a:p>
          <a:p>
            <a:pPr marL="0" indent="0">
              <a:buNone/>
              <a:defRPr/>
            </a:pPr>
            <a:r>
              <a:rPr lang="en-US" sz="2800" b="1" dirty="0">
                <a:ea typeface="+mn-ea"/>
                <a:cs typeface="+mn-cs"/>
              </a:rPr>
              <a:t>iii</a:t>
            </a:r>
            <a:r>
              <a:rPr lang="en-US" sz="2800" b="1" u="sng" dirty="0">
                <a:ea typeface="+mn-ea"/>
                <a:cs typeface="+mn-cs"/>
              </a:rPr>
              <a:t>. </a:t>
            </a:r>
            <a:r>
              <a:rPr lang="en-US" sz="2800" b="1" i="1" u="sng" dirty="0">
                <a:solidFill>
                  <a:srgbClr val="7030A0"/>
                </a:solidFill>
                <a:latin typeface="Book Antiqua" panose="02040602050305030304" pitchFamily="18" charset="0"/>
                <a:ea typeface="+mn-ea"/>
                <a:cs typeface="+mn-cs"/>
              </a:rPr>
              <a:t>Acrosomal  phase</a:t>
            </a:r>
          </a:p>
          <a:p>
            <a:pPr>
              <a:buFont typeface="Monotype Sorts" pitchFamily="2" charset="2"/>
              <a:buChar char="§"/>
              <a:defRPr/>
            </a:pPr>
            <a:r>
              <a:rPr lang="en-US" sz="2800" dirty="0">
                <a:ea typeface="+mn-ea"/>
                <a:cs typeface="+mn-cs"/>
              </a:rPr>
              <a:t>Acrosomal cap elongated more.</a:t>
            </a:r>
          </a:p>
          <a:p>
            <a:pPr>
              <a:buFont typeface="Monotype Sorts" pitchFamily="2" charset="2"/>
              <a:buChar char="§"/>
              <a:defRPr/>
            </a:pPr>
            <a:r>
              <a:rPr lang="en-US" sz="2800" dirty="0">
                <a:ea typeface="+mn-ea"/>
                <a:cs typeface="+mn-cs"/>
              </a:rPr>
              <a:t>Part of cytoplasm elongated caudally forming caudal part of the sperm.</a:t>
            </a:r>
          </a:p>
          <a:p>
            <a:pPr>
              <a:buFont typeface="Monotype Sorts" pitchFamily="2" charset="2"/>
              <a:buChar char="§"/>
              <a:defRPr/>
            </a:pPr>
            <a:endParaRPr lang="en-US" sz="2800" dirty="0">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xmlns="" id="{3BFAA612-FD25-5443-B0CD-0E5694E010C7}"/>
              </a:ext>
            </a:extLst>
          </p:cNvPr>
          <p:cNvSpPr>
            <a:spLocks noGrp="1" noChangeArrowheads="1"/>
          </p:cNvSpPr>
          <p:nvPr>
            <p:ph type="body" idx="1"/>
          </p:nvPr>
        </p:nvSpPr>
        <p:spPr>
          <a:xfrm>
            <a:off x="2133600" y="304800"/>
            <a:ext cx="7772400" cy="4114800"/>
          </a:xfrm>
        </p:spPr>
        <p:txBody>
          <a:bodyPr/>
          <a:lstStyle/>
          <a:p>
            <a:pPr marL="0" indent="0">
              <a:buNone/>
              <a:defRPr/>
            </a:pPr>
            <a:r>
              <a:rPr lang="en-US" sz="2800" b="1" dirty="0">
                <a:ea typeface="+mn-ea"/>
                <a:cs typeface="+mn-cs"/>
              </a:rPr>
              <a:t>iv. </a:t>
            </a:r>
            <a:r>
              <a:rPr lang="en-US" sz="2800" b="1" i="1" u="sng" dirty="0">
                <a:solidFill>
                  <a:srgbClr val="7030A0"/>
                </a:solidFill>
                <a:latin typeface="Book Antiqua" panose="02040602050305030304" pitchFamily="18" charset="0"/>
                <a:ea typeface="+mn-ea"/>
                <a:cs typeface="+mn-cs"/>
              </a:rPr>
              <a:t>Maturation phase</a:t>
            </a:r>
          </a:p>
          <a:p>
            <a:pPr>
              <a:buFont typeface="Monotype Sorts" pitchFamily="2" charset="2"/>
              <a:buChar char="§"/>
              <a:defRPr/>
            </a:pPr>
            <a:r>
              <a:rPr lang="en-US" sz="2800" dirty="0">
                <a:ea typeface="+mn-ea"/>
                <a:cs typeface="+mn-cs"/>
              </a:rPr>
              <a:t>Final shape of mature sperm is formed from head, neck, middle piece and tail.</a:t>
            </a:r>
          </a:p>
          <a:p>
            <a:pPr>
              <a:buFont typeface="Monotype Sorts" pitchFamily="2" charset="2"/>
              <a:buChar char="§"/>
              <a:defRPr/>
            </a:pPr>
            <a:r>
              <a:rPr lang="en-US" sz="2800" dirty="0">
                <a:ea typeface="+mn-ea"/>
                <a:cs typeface="+mn-cs"/>
              </a:rPr>
              <a:t>Mitochondria arranged around middle piece.</a:t>
            </a:r>
          </a:p>
          <a:p>
            <a:pPr>
              <a:buFont typeface="Monotype Sorts" pitchFamily="2" charset="2"/>
              <a:buChar char="§"/>
              <a:defRPr/>
            </a:pPr>
            <a:r>
              <a:rPr lang="en-US" sz="2800" dirty="0">
                <a:ea typeface="+mn-ea"/>
                <a:cs typeface="+mn-cs"/>
              </a:rPr>
              <a:t>Part of cytoplasm cast off and separated from sperm.</a:t>
            </a:r>
          </a:p>
          <a:p>
            <a:pPr>
              <a:buFont typeface="Monotype Sorts" pitchFamily="2" charset="2"/>
              <a:buChar char="§"/>
              <a:defRPr/>
            </a:pPr>
            <a:r>
              <a:rPr lang="en-US" sz="2800" dirty="0">
                <a:ea typeface="+mn-ea"/>
                <a:cs typeface="+mn-cs"/>
              </a:rPr>
              <a:t>Excess residual of cytoplasm is found in distal to the middle piece forming distal protoplasmic droplets also found in the upper part of middle piece forming proximal protoplasmic droplets.</a:t>
            </a:r>
          </a:p>
          <a:p>
            <a:pPr>
              <a:buFont typeface="Monotype Sorts" pitchFamily="2" charset="2"/>
              <a:buChar char="§"/>
              <a:defRPr/>
            </a:pPr>
            <a:r>
              <a:rPr lang="en-US" sz="2800" dirty="0">
                <a:ea typeface="+mn-ea"/>
                <a:cs typeface="+mn-cs"/>
              </a:rPr>
              <a:t>Presence of protoplasmic droplets indicates immature sperm.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xmlns="" id="{4E13B1B2-3472-4370-A75A-0DDDBB80A918}"/>
              </a:ext>
            </a:extLst>
          </p:cNvPr>
          <p:cNvSpPr>
            <a:spLocks noGrp="1" noChangeArrowheads="1"/>
          </p:cNvSpPr>
          <p:nvPr>
            <p:ph type="title"/>
          </p:nvPr>
        </p:nvSpPr>
        <p:spPr>
          <a:xfrm>
            <a:off x="2209800" y="228600"/>
            <a:ext cx="7772400" cy="838200"/>
          </a:xfrm>
        </p:spPr>
        <p:txBody>
          <a:bodyPr/>
          <a:lstStyle/>
          <a:p>
            <a:r>
              <a:rPr lang="en-US" altLang="en-US"/>
              <a:t>SECONDARY SEX ORGANS</a:t>
            </a:r>
          </a:p>
        </p:txBody>
      </p:sp>
      <p:sp>
        <p:nvSpPr>
          <p:cNvPr id="33794" name="Rectangle 3">
            <a:extLst>
              <a:ext uri="{FF2B5EF4-FFF2-40B4-BE49-F238E27FC236}">
                <a16:creationId xmlns:a16="http://schemas.microsoft.com/office/drawing/2014/main" xmlns="" id="{9D5BDC95-ED52-4D4A-A984-9ACB2CA3C36E}"/>
              </a:ext>
            </a:extLst>
          </p:cNvPr>
          <p:cNvSpPr>
            <a:spLocks noGrp="1" noChangeArrowheads="1"/>
          </p:cNvSpPr>
          <p:nvPr>
            <p:ph type="body" idx="1"/>
          </p:nvPr>
        </p:nvSpPr>
        <p:spPr>
          <a:xfrm>
            <a:off x="2057400" y="1066800"/>
            <a:ext cx="7772400" cy="5791200"/>
          </a:xfrm>
        </p:spPr>
        <p:txBody>
          <a:bodyPr/>
          <a:lstStyle/>
          <a:p>
            <a:pPr marL="514350" indent="-514350">
              <a:buFont typeface="Times New Roman" panose="02020603050405020304" pitchFamily="18" charset="0"/>
              <a:buAutoNum type="arabicPeriod"/>
            </a:pPr>
            <a:r>
              <a:rPr lang="en-US" altLang="en-US" b="1" i="1" u="sng">
                <a:solidFill>
                  <a:srgbClr val="FF0000"/>
                </a:solidFill>
              </a:rPr>
              <a:t>TUBULAR:</a:t>
            </a:r>
          </a:p>
          <a:p>
            <a:pPr marL="400050" lvl="1" indent="0">
              <a:buNone/>
            </a:pPr>
            <a:r>
              <a:rPr lang="en-US" altLang="en-US" b="1" i="1">
                <a:solidFill>
                  <a:srgbClr val="7030A0"/>
                </a:solidFill>
              </a:rPr>
              <a:t>A. </a:t>
            </a:r>
            <a:r>
              <a:rPr lang="en-US" altLang="en-US" b="1" i="1" u="sng">
                <a:solidFill>
                  <a:srgbClr val="7030A0"/>
                </a:solidFill>
              </a:rPr>
              <a:t>EPIDIDYMIS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12EEA676-1F3C-2D46-AF0D-A0292D1082CC}"/>
              </a:ext>
            </a:extLst>
          </p:cNvPr>
          <p:cNvSpPr/>
          <p:nvPr/>
        </p:nvSpPr>
        <p:spPr bwMode="auto">
          <a:xfrm>
            <a:off x="3124200" y="304800"/>
            <a:ext cx="5181600" cy="685800"/>
          </a:xfrm>
          <a:prstGeom prst="roundRect">
            <a:avLst/>
          </a:prstGeom>
          <a:solidFill>
            <a:srgbClr val="0070C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0" fontAlgn="base" hangingPunct="0">
              <a:spcBef>
                <a:spcPct val="0"/>
              </a:spcBef>
              <a:spcAft>
                <a:spcPct val="0"/>
              </a:spcAft>
              <a:defRPr/>
            </a:pPr>
            <a:r>
              <a:rPr lang="en-US" altLang="en-US" sz="3600" b="1">
                <a:solidFill>
                  <a:srgbClr val="FFFF00"/>
                </a:solidFill>
                <a:latin typeface="Comic Sans MS" charset="0"/>
              </a:rPr>
              <a:t>Today’s topics</a:t>
            </a:r>
            <a:endParaRPr lang="en-US" altLang="en-US">
              <a:solidFill>
                <a:srgbClr val="FFFF00"/>
              </a:solidFill>
            </a:endParaRPr>
          </a:p>
        </p:txBody>
      </p:sp>
      <p:sp>
        <p:nvSpPr>
          <p:cNvPr id="40963" name="Rectangle 3">
            <a:extLst>
              <a:ext uri="{FF2B5EF4-FFF2-40B4-BE49-F238E27FC236}">
                <a16:creationId xmlns:a16="http://schemas.microsoft.com/office/drawing/2014/main" xmlns="" id="{BFC8846B-187E-0845-B132-33EAE1A7C4B9}"/>
              </a:ext>
            </a:extLst>
          </p:cNvPr>
          <p:cNvSpPr>
            <a:spLocks noGrp="1" noChangeArrowheads="1"/>
          </p:cNvSpPr>
          <p:nvPr>
            <p:ph type="body" idx="1"/>
          </p:nvPr>
        </p:nvSpPr>
        <p:spPr>
          <a:xfrm>
            <a:off x="1600200" y="1165226"/>
            <a:ext cx="9220200" cy="5692775"/>
          </a:xfrm>
        </p:spPr>
        <p:txBody>
          <a:bodyPr/>
          <a:lstStyle/>
          <a:p>
            <a:pPr eaLnBrk="1" hangingPunct="1">
              <a:lnSpc>
                <a:spcPct val="170000"/>
              </a:lnSpc>
              <a:buFont typeface="Monotype Sorts" charset="0"/>
              <a:buChar char="§"/>
              <a:defRPr/>
            </a:pPr>
            <a:r>
              <a:rPr lang="en-US" b="1" dirty="0">
                <a:solidFill>
                  <a:srgbClr val="0000FF"/>
                </a:solidFill>
                <a:latin typeface="Comic Sans MS" pitchFamily="66" charset="0"/>
                <a:ea typeface="+mj-ea"/>
                <a:cs typeface="+mj-cs"/>
              </a:rPr>
              <a:t>Testes: Steroidogenesis &amp; spermatogenesis</a:t>
            </a:r>
          </a:p>
          <a:p>
            <a:pPr eaLnBrk="1" hangingPunct="1">
              <a:lnSpc>
                <a:spcPct val="170000"/>
              </a:lnSpc>
              <a:buFont typeface="Monotype Sorts" charset="0"/>
              <a:buChar char="§"/>
              <a:defRPr/>
            </a:pPr>
            <a:r>
              <a:rPr lang="en-US" b="1" dirty="0">
                <a:solidFill>
                  <a:srgbClr val="0000FF"/>
                </a:solidFill>
                <a:latin typeface="Comic Sans MS" pitchFamily="66" charset="0"/>
                <a:ea typeface="+mj-ea"/>
                <a:cs typeface="+mj-cs"/>
              </a:rPr>
              <a:t>2ndry sex organs: Tubular and glandular</a:t>
            </a:r>
          </a:p>
          <a:p>
            <a:pPr eaLnBrk="1" hangingPunct="1">
              <a:lnSpc>
                <a:spcPct val="170000"/>
              </a:lnSpc>
              <a:buFont typeface="Monotype Sorts" charset="0"/>
              <a:buChar char="§"/>
              <a:defRPr/>
            </a:pPr>
            <a:r>
              <a:rPr lang="en-US" b="1" dirty="0">
                <a:solidFill>
                  <a:srgbClr val="0000FF"/>
                </a:solidFill>
                <a:latin typeface="Comic Sans MS" pitchFamily="66" charset="0"/>
                <a:ea typeface="+mj-ea"/>
                <a:cs typeface="+mj-cs"/>
              </a:rPr>
              <a:t> Factors affecting testicular function.</a:t>
            </a:r>
          </a:p>
          <a:p>
            <a:pPr eaLnBrk="1" hangingPunct="1">
              <a:lnSpc>
                <a:spcPct val="170000"/>
              </a:lnSpc>
              <a:buFont typeface="Monotype Sorts" charset="0"/>
              <a:buChar char="§"/>
              <a:defRPr/>
            </a:pPr>
            <a:r>
              <a:rPr lang="en-US" b="1" dirty="0">
                <a:solidFill>
                  <a:srgbClr val="0000FF"/>
                </a:solidFill>
                <a:latin typeface="Comic Sans MS" pitchFamily="66" charset="0"/>
                <a:ea typeface="+mj-ea"/>
                <a:cs typeface="+mj-cs"/>
              </a:rPr>
              <a:t> Sperm capacitation.</a:t>
            </a:r>
          </a:p>
          <a:p>
            <a:pPr eaLnBrk="1" hangingPunct="1">
              <a:lnSpc>
                <a:spcPct val="170000"/>
              </a:lnSpc>
              <a:buFont typeface="Monotype Sorts" charset="0"/>
              <a:buChar char="§"/>
              <a:defRPr/>
            </a:pPr>
            <a:r>
              <a:rPr lang="en-US" b="1" dirty="0">
                <a:solidFill>
                  <a:srgbClr val="0000FF"/>
                </a:solidFill>
                <a:latin typeface="Comic Sans MS" pitchFamily="66" charset="0"/>
                <a:ea typeface="+mj-ea"/>
                <a:cs typeface="+mj-cs"/>
              </a:rPr>
              <a:t>Acrosomal reaction</a:t>
            </a:r>
            <a:r>
              <a:rPr lang="en-US" sz="2800" b="1" dirty="0">
                <a:solidFill>
                  <a:srgbClr val="0000FF"/>
                </a:solidFill>
                <a:latin typeface="Comic Sans MS" pitchFamily="66" charset="0"/>
                <a:ea typeface="+mj-ea"/>
                <a:cs typeface="+mj-cs"/>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a:extLst>
              <a:ext uri="{FF2B5EF4-FFF2-40B4-BE49-F238E27FC236}">
                <a16:creationId xmlns:a16="http://schemas.microsoft.com/office/drawing/2014/main" xmlns="" id="{86892B4C-1490-49D7-BD54-06E8C3C16A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BFC2686-A125-A546-A147-07006E948265}"/>
              </a:ext>
            </a:extLst>
          </p:cNvPr>
          <p:cNvSpPr>
            <a:spLocks noGrp="1"/>
          </p:cNvSpPr>
          <p:nvPr>
            <p:ph idx="1"/>
          </p:nvPr>
        </p:nvSpPr>
        <p:spPr>
          <a:xfrm>
            <a:off x="1905000" y="457200"/>
            <a:ext cx="7772400" cy="4114800"/>
          </a:xfrm>
        </p:spPr>
        <p:txBody>
          <a:bodyPr/>
          <a:lstStyle/>
          <a:p>
            <a:pPr marL="0" indent="0">
              <a:buNone/>
              <a:defRPr/>
            </a:pPr>
            <a:r>
              <a:rPr lang="en-US" sz="2800" b="1" u="sng" dirty="0">
                <a:solidFill>
                  <a:srgbClr val="FF0000"/>
                </a:solidFill>
                <a:ea typeface="+mn-ea"/>
                <a:cs typeface="+mn-cs"/>
              </a:rPr>
              <a:t>Function</a:t>
            </a:r>
          </a:p>
          <a:p>
            <a:pPr>
              <a:buFont typeface="Monotype Sorts" pitchFamily="2" charset="2"/>
              <a:buChar char="§"/>
              <a:defRPr/>
            </a:pPr>
            <a:r>
              <a:rPr lang="en-US" sz="2400" dirty="0">
                <a:ea typeface="+mn-ea"/>
                <a:cs typeface="+mn-cs"/>
              </a:rPr>
              <a:t>Transportation</a:t>
            </a:r>
          </a:p>
          <a:p>
            <a:pPr>
              <a:buFont typeface="Monotype Sorts" pitchFamily="2" charset="2"/>
              <a:buChar char="§"/>
              <a:defRPr/>
            </a:pPr>
            <a:r>
              <a:rPr lang="en-US" sz="2400" dirty="0">
                <a:ea typeface="+mn-ea"/>
                <a:cs typeface="+mn-cs"/>
              </a:rPr>
              <a:t>Storage </a:t>
            </a:r>
          </a:p>
          <a:p>
            <a:pPr>
              <a:buFont typeface="Monotype Sorts" pitchFamily="2" charset="2"/>
              <a:buChar char="§"/>
              <a:defRPr/>
            </a:pPr>
            <a:r>
              <a:rPr lang="en-US" sz="2400" dirty="0">
                <a:ea typeface="+mn-ea"/>
                <a:cs typeface="+mn-cs"/>
              </a:rPr>
              <a:t>Regulation of spermatogenesis</a:t>
            </a:r>
          </a:p>
          <a:p>
            <a:pPr>
              <a:buFont typeface="Monotype Sorts" pitchFamily="2" charset="2"/>
              <a:buChar char="§"/>
              <a:defRPr/>
            </a:pPr>
            <a:endParaRPr lang="en-US" dirty="0">
              <a:ea typeface="+mn-ea"/>
              <a:cs typeface="+mn-cs"/>
            </a:endParaRPr>
          </a:p>
          <a:p>
            <a:pPr>
              <a:buFont typeface="Monotype Sorts" pitchFamily="2" charset="2"/>
              <a:buChar char="§"/>
              <a:defRPr/>
            </a:pPr>
            <a:endParaRPr lang="en-US" dirty="0">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5" name="Rectangle 3">
            <a:extLst>
              <a:ext uri="{FF2B5EF4-FFF2-40B4-BE49-F238E27FC236}">
                <a16:creationId xmlns:a16="http://schemas.microsoft.com/office/drawing/2014/main" xmlns="" id="{38E01276-8B06-4657-A04E-2DAB3424EA7A}"/>
              </a:ext>
            </a:extLst>
          </p:cNvPr>
          <p:cNvPicPr>
            <a:picLocks noGrp="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92300" y="101600"/>
            <a:ext cx="7924800" cy="65278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xmlns="" id="{00715275-27CE-2445-8820-E22A9EA303D3}"/>
              </a:ext>
            </a:extLst>
          </p:cNvPr>
          <p:cNvSpPr>
            <a:spLocks noGrp="1" noChangeArrowheads="1"/>
          </p:cNvSpPr>
          <p:nvPr>
            <p:ph type="body" idx="1"/>
          </p:nvPr>
        </p:nvSpPr>
        <p:spPr>
          <a:xfrm>
            <a:off x="1981200" y="304800"/>
            <a:ext cx="7772400" cy="4114800"/>
          </a:xfrm>
        </p:spPr>
        <p:txBody>
          <a:bodyPr/>
          <a:lstStyle/>
          <a:p>
            <a:pPr marL="400050" lvl="1" indent="0">
              <a:buNone/>
              <a:defRPr/>
            </a:pPr>
            <a:r>
              <a:rPr lang="en-US" b="1" i="1" dirty="0">
                <a:solidFill>
                  <a:srgbClr val="7030A0"/>
                </a:solidFill>
                <a:ea typeface="ＭＳ Ｐゴシック" charset="0"/>
              </a:rPr>
              <a:t>B. Vas deferens</a:t>
            </a:r>
          </a:p>
          <a:p>
            <a:pPr marL="0" lvl="1" indent="0">
              <a:buNone/>
              <a:defRPr/>
            </a:pPr>
            <a:r>
              <a:rPr lang="en-US" b="1" u="sng" dirty="0">
                <a:solidFill>
                  <a:srgbClr val="FF0000"/>
                </a:solidFill>
                <a:ea typeface="+mn-ea"/>
                <a:cs typeface="+mn-cs"/>
              </a:rPr>
              <a:t>Function</a:t>
            </a:r>
          </a:p>
          <a:p>
            <a:pPr marL="906463" lvl="2" indent="-190500">
              <a:defRPr/>
            </a:pPr>
            <a:r>
              <a:rPr lang="en-US" dirty="0">
                <a:ea typeface="ＭＳ Ｐゴシック" charset="0"/>
              </a:rPr>
              <a:t>Transportation</a:t>
            </a:r>
          </a:p>
          <a:p>
            <a:pPr marL="906463" lvl="2" indent="-190500">
              <a:defRPr/>
            </a:pPr>
            <a:r>
              <a:rPr lang="en-US" dirty="0">
                <a:ea typeface="ＭＳ Ｐゴシック" charset="0"/>
              </a:rPr>
              <a:t>Storage </a:t>
            </a:r>
          </a:p>
          <a:p>
            <a:pPr marL="906463" lvl="2" indent="-190500">
              <a:defRPr/>
            </a:pPr>
            <a:r>
              <a:rPr lang="en-US" dirty="0">
                <a:ea typeface="ＭＳ Ｐゴシック" charset="0"/>
              </a:rPr>
              <a:t>Ampulla secrets citric acid</a:t>
            </a:r>
          </a:p>
          <a:p>
            <a:pPr marL="758825" lvl="2" indent="41275">
              <a:defRPr/>
            </a:pPr>
            <a:r>
              <a:rPr lang="en-US" dirty="0">
                <a:ea typeface="ＭＳ Ｐゴシック" charset="0"/>
              </a:rPr>
              <a:t> Sperm in ampulla short life due to aerobic glycolysis and high temp.</a:t>
            </a:r>
          </a:p>
          <a:p>
            <a:pPr marL="758825" lvl="2" indent="41275">
              <a:defRPr/>
            </a:pPr>
            <a:r>
              <a:rPr lang="en-US" dirty="0">
                <a:ea typeface="ＭＳ Ｐゴシック" charset="0"/>
              </a:rPr>
              <a:t> Bind with seminal vesicle to open in urethra by </a:t>
            </a:r>
            <a:r>
              <a:rPr lang="en-US" b="1" i="1" dirty="0">
                <a:solidFill>
                  <a:srgbClr val="FF0000"/>
                </a:solidFill>
                <a:ea typeface="ＭＳ Ｐゴシック" charset="0"/>
              </a:rPr>
              <a:t>ejaculatory duct.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xmlns="" id="{0CD62AAD-9829-5042-8EF0-BD7458CAAD03}"/>
              </a:ext>
            </a:extLst>
          </p:cNvPr>
          <p:cNvSpPr txBox="1">
            <a:spLocks noChangeArrowheads="1"/>
          </p:cNvSpPr>
          <p:nvPr/>
        </p:nvSpPr>
        <p:spPr bwMode="auto">
          <a:xfrm>
            <a:off x="1905000" y="685800"/>
            <a:ext cx="7772400" cy="5791200"/>
          </a:xfrm>
          <a:prstGeom prst="rect">
            <a:avLst/>
          </a:prstGeom>
          <a:noFill/>
          <a:ln>
            <a:noFill/>
          </a:ln>
          <a:extLst/>
        </p:spPr>
        <p:txBody>
          <a:bodyPr/>
          <a:lst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marL="0" indent="0">
              <a:buClr>
                <a:srgbClr val="578963"/>
              </a:buClr>
              <a:buNone/>
              <a:defRPr/>
            </a:pPr>
            <a:r>
              <a:rPr lang="en-US" b="1" i="1" u="sng" dirty="0">
                <a:solidFill>
                  <a:srgbClr val="FF0000"/>
                </a:solidFill>
                <a:latin typeface="Times New Roman"/>
              </a:rPr>
              <a:t>2- Glandular:</a:t>
            </a:r>
          </a:p>
          <a:p>
            <a:pPr marL="400050" lvl="1" indent="0">
              <a:buClr>
                <a:srgbClr val="578963"/>
              </a:buClr>
              <a:buNone/>
              <a:defRPr/>
            </a:pPr>
            <a:r>
              <a:rPr lang="en-US" b="1" i="1" dirty="0">
                <a:solidFill>
                  <a:srgbClr val="7030A0"/>
                </a:solidFill>
                <a:latin typeface="Times New Roman"/>
                <a:ea typeface="MS PGothic" panose="020B0600070205080204" pitchFamily="34" charset="-128"/>
              </a:rPr>
              <a:t>A. Seminal gland</a:t>
            </a:r>
          </a:p>
          <a:p>
            <a:pPr marL="358775" lvl="1" indent="0">
              <a:buClr>
                <a:srgbClr val="578963"/>
              </a:buClr>
              <a:buNone/>
              <a:defRPr/>
            </a:pPr>
            <a:r>
              <a:rPr lang="en-US" dirty="0">
                <a:solidFill>
                  <a:srgbClr val="333333"/>
                </a:solidFill>
                <a:latin typeface="Times New Roman"/>
                <a:ea typeface="MS PGothic" panose="020B0600070205080204" pitchFamily="34" charset="-128"/>
              </a:rPr>
              <a:t>Two elongated sacs located in posterior and inferior aspects of urinary bladder</a:t>
            </a:r>
            <a:endParaRPr lang="en-US" u="sng" dirty="0">
              <a:solidFill>
                <a:srgbClr val="333333"/>
              </a:solidFill>
              <a:latin typeface="Times New Roman"/>
              <a:ea typeface="MS PGothic" panose="020B0600070205080204" pitchFamily="34" charset="-128"/>
            </a:endParaRPr>
          </a:p>
          <a:p>
            <a:pPr marL="0" lvl="1" indent="0">
              <a:buClr>
                <a:srgbClr val="578963"/>
              </a:buClr>
              <a:buNone/>
              <a:defRPr/>
            </a:pPr>
            <a:r>
              <a:rPr lang="en-US" b="1" u="sng" dirty="0">
                <a:solidFill>
                  <a:srgbClr val="FF0000"/>
                </a:solidFill>
                <a:latin typeface="Times New Roman"/>
                <a:ea typeface="MS PGothic" panose="020B0600070205080204" pitchFamily="34" charset="-128"/>
              </a:rPr>
              <a:t>Function</a:t>
            </a:r>
          </a:p>
          <a:p>
            <a:pPr marL="758825" lvl="2" indent="41275">
              <a:defRPr/>
            </a:pPr>
            <a:r>
              <a:rPr lang="en-US" dirty="0">
                <a:solidFill>
                  <a:srgbClr val="333333"/>
                </a:solidFill>
                <a:latin typeface="Times New Roman"/>
                <a:ea typeface="MS PGothic" panose="020B0600070205080204" pitchFamily="34" charset="-128"/>
              </a:rPr>
              <a:t> 50% of seminal fluid (sperm vehicle)</a:t>
            </a:r>
          </a:p>
          <a:p>
            <a:pPr marL="758825" lvl="2" indent="41275">
              <a:defRPr/>
            </a:pPr>
            <a:r>
              <a:rPr lang="en-US" dirty="0">
                <a:solidFill>
                  <a:srgbClr val="333333"/>
                </a:solidFill>
                <a:latin typeface="Times New Roman"/>
                <a:ea typeface="MS PGothic" panose="020B0600070205080204" pitchFamily="34" charset="-128"/>
              </a:rPr>
              <a:t> High concentration of fructose providing sperm with energy required for motility and viability</a:t>
            </a:r>
          </a:p>
          <a:p>
            <a:pPr marL="758825" lvl="2" indent="41275">
              <a:defRPr/>
            </a:pPr>
            <a:r>
              <a:rPr lang="en-US" dirty="0">
                <a:solidFill>
                  <a:srgbClr val="333333"/>
                </a:solidFill>
                <a:latin typeface="Times New Roman"/>
                <a:ea typeface="MS PGothic" panose="020B0600070205080204" pitchFamily="34" charset="-128"/>
              </a:rPr>
              <a:t> Rich in citric acid in combination with potassium, sodium and inositol which is important for maintenance of osmotic equilibration.</a:t>
            </a:r>
          </a:p>
          <a:p>
            <a:pPr marL="758825" lvl="2" indent="41275">
              <a:defRPr/>
            </a:pPr>
            <a:r>
              <a:rPr lang="en-US" dirty="0">
                <a:solidFill>
                  <a:srgbClr val="333333"/>
                </a:solidFill>
                <a:latin typeface="Times New Roman"/>
                <a:ea typeface="MS PGothic" panose="020B0600070205080204" pitchFamily="34" charset="-128"/>
              </a:rPr>
              <a:t> Absent in dog and cat</a:t>
            </a:r>
            <a:endParaRPr lang="en-US" u="sng" dirty="0">
              <a:solidFill>
                <a:srgbClr val="333333"/>
              </a:solidFill>
              <a:latin typeface="Times New Roman"/>
              <a:ea typeface="MS PGothic"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xmlns="" id="{5614EC6C-C63F-40D7-AD1A-75B3BCE3DC49}"/>
              </a:ext>
            </a:extLst>
          </p:cNvPr>
          <p:cNvSpPr>
            <a:spLocks noGrp="1" noChangeArrowheads="1"/>
          </p:cNvSpPr>
          <p:nvPr>
            <p:ph type="title"/>
          </p:nvPr>
        </p:nvSpPr>
        <p:spPr/>
        <p:txBody>
          <a:bodyPr/>
          <a:lstStyle/>
          <a:p>
            <a:endParaRPr lang="en-US" altLang="en-US"/>
          </a:p>
        </p:txBody>
      </p:sp>
      <p:pic>
        <p:nvPicPr>
          <p:cNvPr id="39938" name="Picture 4" descr="D:\Work\Reproduction\MRSDia1.jpg">
            <a:extLst>
              <a:ext uri="{FF2B5EF4-FFF2-40B4-BE49-F238E27FC236}">
                <a16:creationId xmlns:a16="http://schemas.microsoft.com/office/drawing/2014/main" xmlns="" id="{1BCFD814-91C1-4CE5-9F7A-CC833B5753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396" r="4396"/>
          <a:stretch>
            <a:fillRect/>
          </a:stretch>
        </p:blipFill>
        <p:spPr>
          <a:xfrm>
            <a:off x="1524000" y="0"/>
            <a:ext cx="9144000" cy="6858000"/>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3">
            <a:extLst>
              <a:ext uri="{FF2B5EF4-FFF2-40B4-BE49-F238E27FC236}">
                <a16:creationId xmlns:a16="http://schemas.microsoft.com/office/drawing/2014/main" xmlns="" id="{176D870E-F52E-476D-9E1A-C246C0B14189}"/>
              </a:ext>
            </a:extLst>
          </p:cNvPr>
          <p:cNvSpPr txBox="1">
            <a:spLocks noChangeArrowheads="1"/>
          </p:cNvSpPr>
          <p:nvPr/>
        </p:nvSpPr>
        <p:spPr bwMode="auto">
          <a:xfrm>
            <a:off x="1905000" y="685800"/>
            <a:ext cx="838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Font typeface="Monotype Sorts" charset="2"/>
              <a:buChar char="§"/>
              <a:defRPr kumimoji="1" sz="3200">
                <a:solidFill>
                  <a:schemeClr val="tx1"/>
                </a:solidFill>
                <a:latin typeface="Times New Roman" panose="02020603050405020304" pitchFamily="18" charset="0"/>
                <a:ea typeface="MS PGothic" panose="020B0600070205080204" pitchFamily="34" charset="-128"/>
              </a:defRPr>
            </a:lvl1pPr>
            <a:lvl2pPr marL="400050">
              <a:spcBef>
                <a:spcPct val="20000"/>
              </a:spcBef>
              <a:buClr>
                <a:schemeClr val="bg2"/>
              </a:buClr>
              <a:buSzPct val="50000"/>
              <a:buFont typeface="Monotype Sorts" charset="2"/>
              <a:buChar char="l"/>
              <a:defRPr kumimoji="1" sz="2800">
                <a:solidFill>
                  <a:schemeClr val="tx1"/>
                </a:solidFill>
                <a:latin typeface="Times New Roman" panose="02020603050405020304" pitchFamily="18" charset="0"/>
                <a:ea typeface="MS PGothic" panose="020B0600070205080204" pitchFamily="34" charset="-128"/>
              </a:defRPr>
            </a:lvl2pPr>
            <a:lvl3pPr marL="758825" indent="41275">
              <a:spcBef>
                <a:spcPct val="20000"/>
              </a:spcBef>
              <a:buChar char="•"/>
              <a:defRPr kumimoji="1"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MS PGothic" panose="020B0600070205080204" pitchFamily="34" charset="-128"/>
              </a:defRPr>
            </a:lvl9pPr>
          </a:lstStyle>
          <a:p>
            <a:pPr lvl="1" eaLnBrk="0" fontAlgn="base" hangingPunct="0">
              <a:spcAft>
                <a:spcPct val="0"/>
              </a:spcAft>
              <a:buClr>
                <a:srgbClr val="578963"/>
              </a:buClr>
              <a:buNone/>
            </a:pPr>
            <a:r>
              <a:rPr lang="en-US" altLang="en-US" b="1" i="1">
                <a:solidFill>
                  <a:srgbClr val="7030A0"/>
                </a:solidFill>
              </a:rPr>
              <a:t>B. Prostate gland</a:t>
            </a:r>
          </a:p>
          <a:p>
            <a:pPr lvl="1" eaLnBrk="0" fontAlgn="base" hangingPunct="0">
              <a:spcAft>
                <a:spcPct val="0"/>
              </a:spcAft>
              <a:buClr>
                <a:srgbClr val="578963"/>
              </a:buClr>
              <a:buNone/>
            </a:pPr>
            <a:r>
              <a:rPr lang="en-US" altLang="en-US">
                <a:solidFill>
                  <a:srgbClr val="333333"/>
                </a:solidFill>
              </a:rPr>
              <a:t> Located at pelvic portion of urethra, two parts; body (pars externa) and disseminate (pars interna).</a:t>
            </a:r>
            <a:endParaRPr lang="en-US" altLang="en-US" u="sng">
              <a:solidFill>
                <a:srgbClr val="333333"/>
              </a:solidFill>
            </a:endParaRPr>
          </a:p>
          <a:p>
            <a:pPr lvl="1" eaLnBrk="0" fontAlgn="base" hangingPunct="0">
              <a:spcAft>
                <a:spcPct val="0"/>
              </a:spcAft>
              <a:buClr>
                <a:srgbClr val="578963"/>
              </a:buClr>
              <a:buNone/>
            </a:pPr>
            <a:r>
              <a:rPr lang="en-US" altLang="en-US" b="1" u="sng">
                <a:solidFill>
                  <a:srgbClr val="FF0000"/>
                </a:solidFill>
              </a:rPr>
              <a:t>Function</a:t>
            </a:r>
          </a:p>
          <a:p>
            <a:pPr lvl="2" eaLnBrk="0" fontAlgn="base" hangingPunct="0">
              <a:spcAft>
                <a:spcPct val="0"/>
              </a:spcAft>
            </a:pPr>
            <a:r>
              <a:rPr lang="en-US" altLang="en-US">
                <a:solidFill>
                  <a:srgbClr val="333333"/>
                </a:solidFill>
              </a:rPr>
              <a:t> Its secretion is slightly alkaline to neutralize the acidity of seminal gland.</a:t>
            </a:r>
          </a:p>
          <a:p>
            <a:pPr lvl="2" eaLnBrk="0" fontAlgn="base" hangingPunct="0">
              <a:spcAft>
                <a:spcPct val="0"/>
              </a:spcAft>
            </a:pPr>
            <a:r>
              <a:rPr lang="en-US" altLang="en-US">
                <a:solidFill>
                  <a:srgbClr val="333333"/>
                </a:solidFill>
              </a:rPr>
              <a:t> Providing optimum Ph (7.8 – 8.2) for maximum sperm motility.</a:t>
            </a:r>
          </a:p>
          <a:p>
            <a:pPr lvl="2" eaLnBrk="0" fontAlgn="base" hangingPunct="0">
              <a:spcAft>
                <a:spcPct val="0"/>
              </a:spcAft>
            </a:pPr>
            <a:r>
              <a:rPr lang="en-US" altLang="en-US">
                <a:solidFill>
                  <a:srgbClr val="333333"/>
                </a:solidFill>
              </a:rPr>
              <a:t> Cleans pelvic urethra before ejaculation.</a:t>
            </a:r>
          </a:p>
          <a:p>
            <a:pPr lvl="2" eaLnBrk="0" fontAlgn="base" hangingPunct="0">
              <a:spcAft>
                <a:spcPct val="0"/>
              </a:spcAft>
            </a:pPr>
            <a:r>
              <a:rPr lang="en-US" altLang="en-US">
                <a:solidFill>
                  <a:srgbClr val="333333"/>
                </a:solidFill>
              </a:rPr>
              <a:t> Responsible for specific odour of some animals.</a:t>
            </a:r>
          </a:p>
          <a:p>
            <a:pPr lvl="2" eaLnBrk="0" fontAlgn="base" hangingPunct="0">
              <a:spcAft>
                <a:spcPct val="0"/>
              </a:spcAft>
            </a:pPr>
            <a:r>
              <a:rPr lang="en-US" altLang="en-US">
                <a:solidFill>
                  <a:srgbClr val="333333"/>
                </a:solidFill>
              </a:rPr>
              <a:t> Prostate secretion under control of nervous control timed at ejaculation.</a:t>
            </a:r>
          </a:p>
          <a:p>
            <a:pPr lvl="2" eaLnBrk="0" fontAlgn="base" hangingPunct="0">
              <a:spcAft>
                <a:spcPct val="0"/>
              </a:spcAft>
            </a:pPr>
            <a:r>
              <a:rPr lang="en-US" altLang="en-US">
                <a:solidFill>
                  <a:srgbClr val="333333"/>
                </a:solidFill>
              </a:rPr>
              <a:t> It is found in all animals.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3">
            <a:extLst>
              <a:ext uri="{FF2B5EF4-FFF2-40B4-BE49-F238E27FC236}">
                <a16:creationId xmlns:a16="http://schemas.microsoft.com/office/drawing/2014/main" xmlns="" id="{FF7B2E85-339F-43E5-9120-27AE1315BE93}"/>
              </a:ext>
            </a:extLst>
          </p:cNvPr>
          <p:cNvSpPr txBox="1">
            <a:spLocks noChangeArrowheads="1"/>
          </p:cNvSpPr>
          <p:nvPr/>
        </p:nvSpPr>
        <p:spPr bwMode="auto">
          <a:xfrm>
            <a:off x="1905000" y="685800"/>
            <a:ext cx="838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Font typeface="Monotype Sorts" charset="2"/>
              <a:buChar char="§"/>
              <a:defRPr kumimoji="1" sz="3200">
                <a:solidFill>
                  <a:schemeClr val="tx1"/>
                </a:solidFill>
                <a:latin typeface="Times New Roman" panose="02020603050405020304" pitchFamily="18" charset="0"/>
                <a:ea typeface="MS PGothic" panose="020B0600070205080204" pitchFamily="34" charset="-128"/>
              </a:defRPr>
            </a:lvl1pPr>
            <a:lvl2pPr marL="400050">
              <a:spcBef>
                <a:spcPct val="20000"/>
              </a:spcBef>
              <a:buClr>
                <a:schemeClr val="bg2"/>
              </a:buClr>
              <a:buSzPct val="50000"/>
              <a:buFont typeface="Monotype Sorts" charset="2"/>
              <a:buChar char="l"/>
              <a:defRPr kumimoji="1" sz="2800">
                <a:solidFill>
                  <a:schemeClr val="tx1"/>
                </a:solidFill>
                <a:latin typeface="Times New Roman" panose="02020603050405020304" pitchFamily="18" charset="0"/>
                <a:ea typeface="MS PGothic" panose="020B0600070205080204" pitchFamily="34" charset="-128"/>
              </a:defRPr>
            </a:lvl2pPr>
            <a:lvl3pPr marL="758825" indent="41275">
              <a:spcBef>
                <a:spcPct val="20000"/>
              </a:spcBef>
              <a:buChar char="•"/>
              <a:defRPr kumimoji="1"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MS PGothic" panose="020B0600070205080204" pitchFamily="34" charset="-128"/>
              </a:defRPr>
            </a:lvl9pPr>
          </a:lstStyle>
          <a:p>
            <a:pPr lvl="1" eaLnBrk="0" fontAlgn="base" hangingPunct="0">
              <a:spcAft>
                <a:spcPct val="0"/>
              </a:spcAft>
              <a:buClr>
                <a:srgbClr val="578963"/>
              </a:buClr>
              <a:buNone/>
            </a:pPr>
            <a:r>
              <a:rPr lang="en-US" altLang="en-US" b="1" i="1">
                <a:solidFill>
                  <a:srgbClr val="7030A0"/>
                </a:solidFill>
              </a:rPr>
              <a:t>C. Bulbourethral gland or Cowper</a:t>
            </a:r>
            <a:r>
              <a:rPr lang="ja-JP" altLang="en-US" b="1" i="1">
                <a:solidFill>
                  <a:srgbClr val="7030A0"/>
                </a:solidFill>
              </a:rPr>
              <a:t>’</a:t>
            </a:r>
            <a:r>
              <a:rPr lang="en-US" altLang="ja-JP" b="1" i="1">
                <a:solidFill>
                  <a:srgbClr val="7030A0"/>
                </a:solidFill>
              </a:rPr>
              <a:t>s gland</a:t>
            </a:r>
          </a:p>
          <a:p>
            <a:pPr lvl="1" eaLnBrk="0" fontAlgn="base" hangingPunct="0">
              <a:spcAft>
                <a:spcPct val="0"/>
              </a:spcAft>
              <a:buClr>
                <a:srgbClr val="578963"/>
              </a:buClr>
              <a:buNone/>
            </a:pPr>
            <a:r>
              <a:rPr lang="en-US" altLang="en-US">
                <a:solidFill>
                  <a:srgbClr val="333333"/>
                </a:solidFill>
              </a:rPr>
              <a:t>Pair of glands found near to ischeal arc and covered by ischeocavernosus muscle.</a:t>
            </a:r>
            <a:endParaRPr lang="en-US" altLang="en-US" u="sng">
              <a:solidFill>
                <a:srgbClr val="333333"/>
              </a:solidFill>
            </a:endParaRPr>
          </a:p>
          <a:p>
            <a:pPr lvl="1" eaLnBrk="0" fontAlgn="base" hangingPunct="0">
              <a:spcAft>
                <a:spcPct val="0"/>
              </a:spcAft>
              <a:buClr>
                <a:srgbClr val="578963"/>
              </a:buClr>
              <a:buNone/>
            </a:pPr>
            <a:r>
              <a:rPr lang="en-US" altLang="en-US" b="1" u="sng">
                <a:solidFill>
                  <a:srgbClr val="FF0000"/>
                </a:solidFill>
              </a:rPr>
              <a:t>Function</a:t>
            </a:r>
          </a:p>
          <a:p>
            <a:pPr lvl="2" eaLnBrk="0" fontAlgn="base" hangingPunct="0">
              <a:spcAft>
                <a:spcPct val="0"/>
              </a:spcAft>
            </a:pPr>
            <a:r>
              <a:rPr lang="en-US" altLang="en-US">
                <a:solidFill>
                  <a:srgbClr val="333333"/>
                </a:solidFill>
              </a:rPr>
              <a:t> Its secretion is slightly alkaline and viscid helping neutralization and cleaning of extra pelvic urethra from toxic remnant of the urine just before ejaculation.</a:t>
            </a:r>
          </a:p>
          <a:p>
            <a:pPr lvl="2" eaLnBrk="0" fontAlgn="base" hangingPunct="0">
              <a:spcAft>
                <a:spcPct val="0"/>
              </a:spcAft>
            </a:pPr>
            <a:r>
              <a:rPr lang="en-US" altLang="en-US">
                <a:solidFill>
                  <a:srgbClr val="333333"/>
                </a:solidFill>
              </a:rPr>
              <a:t> Responsible for secretion of large amount of fore secretion just before ejaculation.</a:t>
            </a:r>
          </a:p>
          <a:p>
            <a:pPr lvl="2" eaLnBrk="0" fontAlgn="base" hangingPunct="0">
              <a:spcAft>
                <a:spcPct val="0"/>
              </a:spcAft>
            </a:pPr>
            <a:r>
              <a:rPr lang="en-US" altLang="en-US">
                <a:solidFill>
                  <a:srgbClr val="333333"/>
                </a:solidFill>
              </a:rPr>
              <a:t> It is absent in dog.</a:t>
            </a:r>
          </a:p>
          <a:p>
            <a:pPr lvl="2" eaLnBrk="0" fontAlgn="base" hangingPunct="0">
              <a:spcAft>
                <a:spcPct val="0"/>
              </a:spcAft>
            </a:pPr>
            <a:endParaRPr lang="en-US" altLang="en-US">
              <a:solidFill>
                <a:srgbClr val="333333"/>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xmlns="" id="{209557D9-A169-9E4B-A6CB-72C48E79CC0D}"/>
              </a:ext>
            </a:extLst>
          </p:cNvPr>
          <p:cNvSpPr txBox="1">
            <a:spLocks noChangeArrowheads="1"/>
          </p:cNvSpPr>
          <p:nvPr/>
        </p:nvSpPr>
        <p:spPr bwMode="auto">
          <a:xfrm>
            <a:off x="1676400" y="685800"/>
            <a:ext cx="8839200" cy="5791200"/>
          </a:xfrm>
          <a:prstGeom prst="rect">
            <a:avLst/>
          </a:prstGeom>
          <a:noFill/>
          <a:ln>
            <a:noFill/>
          </a:ln>
          <a:extLst/>
        </p:spPr>
        <p:txBody>
          <a:bodyPr/>
          <a:lst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marL="0" indent="0">
              <a:buClr>
                <a:srgbClr val="578963"/>
              </a:buClr>
              <a:buNone/>
              <a:defRPr/>
            </a:pPr>
            <a:r>
              <a:rPr lang="en-US" b="1" i="1" u="sng" dirty="0">
                <a:solidFill>
                  <a:srgbClr val="FF0000"/>
                </a:solidFill>
                <a:latin typeface="Times New Roman"/>
              </a:rPr>
              <a:t>3- Penis:</a:t>
            </a:r>
          </a:p>
          <a:p>
            <a:pPr marL="400050" lvl="1" indent="0">
              <a:buClr>
                <a:srgbClr val="578963"/>
              </a:buClr>
              <a:buNone/>
              <a:defRPr/>
            </a:pPr>
            <a:r>
              <a:rPr lang="en-US" dirty="0">
                <a:solidFill>
                  <a:srgbClr val="333333"/>
                </a:solidFill>
                <a:latin typeface="Times New Roman"/>
                <a:ea typeface="MS PGothic" panose="020B0600070205080204" pitchFamily="34" charset="-128"/>
              </a:rPr>
              <a:t>Organ of copulation, fibroelastic or musculocavernous</a:t>
            </a:r>
            <a:endParaRPr lang="en-US" u="sng" dirty="0">
              <a:solidFill>
                <a:srgbClr val="333333"/>
              </a:solidFill>
              <a:latin typeface="Times New Roman"/>
              <a:ea typeface="MS PGothic" panose="020B0600070205080204" pitchFamily="34" charset="-128"/>
            </a:endParaRPr>
          </a:p>
          <a:p>
            <a:pPr marL="0" lvl="1" indent="0">
              <a:buClr>
                <a:srgbClr val="578963"/>
              </a:buClr>
              <a:buNone/>
              <a:defRPr/>
            </a:pPr>
            <a:r>
              <a:rPr lang="en-US" b="1" u="sng" dirty="0">
                <a:solidFill>
                  <a:srgbClr val="FF0000"/>
                </a:solidFill>
                <a:latin typeface="Times New Roman"/>
                <a:ea typeface="MS PGothic" panose="020B0600070205080204" pitchFamily="34" charset="-128"/>
              </a:rPr>
              <a:t>Function</a:t>
            </a:r>
          </a:p>
          <a:p>
            <a:pPr marL="1216025" lvl="2" indent="-457200">
              <a:buFont typeface="+mj-lt"/>
              <a:buAutoNum type="arabicPeriod"/>
              <a:defRPr/>
            </a:pPr>
            <a:r>
              <a:rPr lang="en-US" sz="2800" b="1" i="1" u="sng" dirty="0">
                <a:solidFill>
                  <a:srgbClr val="7030A0"/>
                </a:solidFill>
                <a:latin typeface="Times New Roman"/>
                <a:ea typeface="MS PGothic" panose="020B0600070205080204" pitchFamily="34" charset="-128"/>
              </a:rPr>
              <a:t>Erection</a:t>
            </a:r>
          </a:p>
          <a:p>
            <a:pPr marL="400050" lvl="1" indent="0">
              <a:buClr>
                <a:srgbClr val="578963"/>
              </a:buClr>
              <a:buNone/>
              <a:defRPr/>
            </a:pPr>
            <a:r>
              <a:rPr lang="en-US" sz="2400" dirty="0">
                <a:solidFill>
                  <a:srgbClr val="333333"/>
                </a:solidFill>
                <a:latin typeface="Times New Roman"/>
                <a:ea typeface="MS PGothic" panose="020B0600070205080204" pitchFamily="34" charset="-128"/>
              </a:rPr>
              <a:t>turgidity and stiffness of the penis caused smell, sight and touch.</a:t>
            </a:r>
            <a:endParaRPr lang="en-US" dirty="0">
              <a:solidFill>
                <a:srgbClr val="333333"/>
              </a:solidFill>
              <a:latin typeface="Times New Roman"/>
              <a:ea typeface="MS PGothic" panose="020B0600070205080204" pitchFamily="34" charset="-128"/>
            </a:endParaRPr>
          </a:p>
          <a:p>
            <a:pPr marL="400050" lvl="1" indent="0">
              <a:buClr>
                <a:srgbClr val="578963"/>
              </a:buClr>
              <a:buNone/>
              <a:defRPr/>
            </a:pPr>
            <a:r>
              <a:rPr lang="en-US" u="sng" dirty="0">
                <a:solidFill>
                  <a:srgbClr val="333333"/>
                </a:solidFill>
                <a:latin typeface="Times New Roman"/>
                <a:ea typeface="MS PGothic" panose="020B0600070205080204" pitchFamily="34" charset="-128"/>
              </a:rPr>
              <a:t>Mechanism</a:t>
            </a:r>
            <a:r>
              <a:rPr lang="en-US" dirty="0">
                <a:solidFill>
                  <a:srgbClr val="333333"/>
                </a:solidFill>
                <a:latin typeface="Times New Roman"/>
                <a:ea typeface="MS PGothic" panose="020B0600070205080204" pitchFamily="34" charset="-128"/>
              </a:rPr>
              <a:t>: </a:t>
            </a:r>
          </a:p>
          <a:p>
            <a:pPr marL="1257300" lvl="2" indent="-457200">
              <a:defRPr/>
            </a:pPr>
            <a:r>
              <a:rPr lang="en-US" dirty="0">
                <a:solidFill>
                  <a:srgbClr val="333333"/>
                </a:solidFill>
                <a:latin typeface="Times New Roman"/>
                <a:ea typeface="MS PGothic" panose="020B0600070205080204" pitchFamily="34" charset="-128"/>
              </a:rPr>
              <a:t>Pudendal nerve stimulates contraction of erector muscle.</a:t>
            </a:r>
          </a:p>
          <a:p>
            <a:pPr marL="1257300" lvl="2" indent="-457200">
              <a:defRPr/>
            </a:pPr>
            <a:r>
              <a:rPr lang="en-US" dirty="0">
                <a:solidFill>
                  <a:srgbClr val="333333"/>
                </a:solidFill>
                <a:latin typeface="Times New Roman"/>
                <a:ea typeface="MS PGothic" panose="020B0600070205080204" pitchFamily="34" charset="-128"/>
              </a:rPr>
              <a:t>Erector muscle press on veins prevent outflow.</a:t>
            </a:r>
            <a:endParaRPr lang="en-US" sz="1800" dirty="0">
              <a:solidFill>
                <a:srgbClr val="333333"/>
              </a:solidFill>
              <a:latin typeface="Times New Roman"/>
              <a:ea typeface="MS PGothic" panose="020B0600070205080204" pitchFamily="34" charset="-128"/>
            </a:endParaRPr>
          </a:p>
          <a:p>
            <a:pPr marL="1257300" lvl="2" indent="-457200">
              <a:defRPr/>
            </a:pPr>
            <a:r>
              <a:rPr lang="en-US" dirty="0">
                <a:solidFill>
                  <a:srgbClr val="333333"/>
                </a:solidFill>
                <a:latin typeface="Times New Roman"/>
                <a:ea typeface="MS PGothic" panose="020B0600070205080204" pitchFamily="34" charset="-128"/>
              </a:rPr>
              <a:t>pelvic splanchnic nerve has two functions; first is vasodilation of penile blood vessels to increase blood flow, second function is stimulates relaxation of retractor penis muscle.</a:t>
            </a:r>
            <a:endParaRPr lang="en-US" sz="1800" dirty="0">
              <a:solidFill>
                <a:srgbClr val="333333"/>
              </a:solidFill>
              <a:latin typeface="Times New Roman"/>
              <a:ea typeface="MS PGothic" panose="020B0600070205080204"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xmlns="" id="{0A6E152D-7E62-A340-98C1-B5B628340A2B}"/>
              </a:ext>
            </a:extLst>
          </p:cNvPr>
          <p:cNvSpPr txBox="1">
            <a:spLocks noChangeArrowheads="1"/>
          </p:cNvSpPr>
          <p:nvPr/>
        </p:nvSpPr>
        <p:spPr bwMode="auto">
          <a:xfrm>
            <a:off x="1676400" y="685800"/>
            <a:ext cx="8839200" cy="5791200"/>
          </a:xfrm>
          <a:prstGeom prst="rect">
            <a:avLst/>
          </a:prstGeom>
          <a:noFill/>
          <a:ln>
            <a:noFill/>
          </a:ln>
          <a:extLst/>
        </p:spPr>
        <p:txBody>
          <a:bodyPr/>
          <a:lst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marL="0" indent="0">
              <a:buClr>
                <a:srgbClr val="578963"/>
              </a:buClr>
              <a:buNone/>
              <a:defRPr/>
            </a:pPr>
            <a:endParaRPr lang="en-US" u="sng" dirty="0">
              <a:solidFill>
                <a:srgbClr val="333333"/>
              </a:solidFill>
              <a:latin typeface="Times New Roman"/>
            </a:endParaRPr>
          </a:p>
          <a:p>
            <a:pPr marL="758825" lvl="2" indent="0">
              <a:buNone/>
              <a:defRPr/>
            </a:pPr>
            <a:r>
              <a:rPr lang="en-US" sz="2800" b="1" i="1" u="sng" dirty="0">
                <a:solidFill>
                  <a:srgbClr val="7030A0"/>
                </a:solidFill>
                <a:latin typeface="Times New Roman"/>
                <a:ea typeface="MS PGothic" panose="020B0600070205080204" pitchFamily="34" charset="-128"/>
              </a:rPr>
              <a:t>2. Ejaculation</a:t>
            </a:r>
          </a:p>
          <a:p>
            <a:pPr marL="400050" lvl="1" indent="0">
              <a:buClr>
                <a:srgbClr val="578963"/>
              </a:buClr>
              <a:buNone/>
              <a:defRPr/>
            </a:pPr>
            <a:r>
              <a:rPr lang="en-US" sz="2400" dirty="0">
                <a:solidFill>
                  <a:srgbClr val="333333"/>
                </a:solidFill>
                <a:latin typeface="Times New Roman"/>
                <a:ea typeface="MS PGothic" panose="020B0600070205080204" pitchFamily="34" charset="-128"/>
              </a:rPr>
              <a:t>Emptying of epididymis, vas deferens and accessory glands by stimulation of glans penis.</a:t>
            </a:r>
            <a:endParaRPr lang="en-US" dirty="0">
              <a:solidFill>
                <a:srgbClr val="333333"/>
              </a:solidFill>
              <a:latin typeface="Times New Roman"/>
              <a:ea typeface="MS PGothic" panose="020B0600070205080204" pitchFamily="34" charset="-128"/>
            </a:endParaRPr>
          </a:p>
          <a:p>
            <a:pPr marL="400050" lvl="1" indent="0">
              <a:buClr>
                <a:srgbClr val="578963"/>
              </a:buClr>
              <a:buNone/>
              <a:defRPr/>
            </a:pPr>
            <a:r>
              <a:rPr lang="en-US" u="sng" dirty="0">
                <a:solidFill>
                  <a:srgbClr val="333333"/>
                </a:solidFill>
                <a:latin typeface="Times New Roman"/>
                <a:ea typeface="MS PGothic" panose="020B0600070205080204" pitchFamily="34" charset="-128"/>
              </a:rPr>
              <a:t>Mechanism</a:t>
            </a:r>
            <a:r>
              <a:rPr lang="en-US" dirty="0">
                <a:solidFill>
                  <a:srgbClr val="333333"/>
                </a:solidFill>
                <a:latin typeface="Times New Roman"/>
                <a:ea typeface="MS PGothic" panose="020B0600070205080204" pitchFamily="34" charset="-128"/>
              </a:rPr>
              <a:t>: </a:t>
            </a:r>
          </a:p>
          <a:p>
            <a:pPr marL="1257300" lvl="2" indent="-457200">
              <a:defRPr/>
            </a:pPr>
            <a:r>
              <a:rPr lang="en-US" dirty="0">
                <a:solidFill>
                  <a:srgbClr val="333333"/>
                </a:solidFill>
                <a:latin typeface="Times New Roman"/>
                <a:ea typeface="MS PGothic" panose="020B0600070205080204" pitchFamily="34" charset="-128"/>
              </a:rPr>
              <a:t>2nd to 5th lumber spinal, pudendal and hypogastric nerves cause series of contractions start from vas afferent, epididymis, vas deferens, accessory glands and end with rhythmic contraction of muscle lining urethra.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xmlns="" id="{D2300C65-2A50-4777-B839-C7794F4A4C64}"/>
              </a:ext>
            </a:extLst>
          </p:cNvPr>
          <p:cNvSpPr>
            <a:spLocks noGrp="1" noChangeArrowheads="1"/>
          </p:cNvSpPr>
          <p:nvPr>
            <p:ph type="title"/>
          </p:nvPr>
        </p:nvSpPr>
        <p:spPr>
          <a:xfrm>
            <a:off x="2209800" y="304800"/>
            <a:ext cx="7772400" cy="685800"/>
          </a:xfrm>
        </p:spPr>
        <p:txBody>
          <a:bodyPr/>
          <a:lstStyle/>
          <a:p>
            <a:r>
              <a:rPr lang="en-US" altLang="en-US"/>
              <a:t>Male reproductive organs</a:t>
            </a:r>
          </a:p>
        </p:txBody>
      </p:sp>
      <p:sp>
        <p:nvSpPr>
          <p:cNvPr id="3075" name="Rectangle 3">
            <a:extLst>
              <a:ext uri="{FF2B5EF4-FFF2-40B4-BE49-F238E27FC236}">
                <a16:creationId xmlns:a16="http://schemas.microsoft.com/office/drawing/2014/main" xmlns="" id="{62AA1E26-F825-AA42-988A-203B19DBDE75}"/>
              </a:ext>
            </a:extLst>
          </p:cNvPr>
          <p:cNvSpPr>
            <a:spLocks noGrp="1" noChangeArrowheads="1"/>
          </p:cNvSpPr>
          <p:nvPr>
            <p:ph type="body" idx="1"/>
          </p:nvPr>
        </p:nvSpPr>
        <p:spPr>
          <a:xfrm>
            <a:off x="1828801" y="1143001"/>
            <a:ext cx="9140825" cy="5794375"/>
          </a:xfrm>
        </p:spPr>
        <p:txBody>
          <a:bodyPr/>
          <a:lstStyle/>
          <a:p>
            <a:pPr>
              <a:buFont typeface="Monotype Sorts" pitchFamily="2" charset="2"/>
              <a:buChar char="§"/>
              <a:defRPr/>
            </a:pPr>
            <a:r>
              <a:rPr lang="en-US" dirty="0">
                <a:ea typeface="+mn-ea"/>
                <a:cs typeface="+mn-cs"/>
              </a:rPr>
              <a:t>Primary sex organs</a:t>
            </a:r>
          </a:p>
          <a:p>
            <a:pPr marL="0" indent="0">
              <a:buNone/>
              <a:defRPr/>
            </a:pPr>
            <a:r>
              <a:rPr lang="en-US" dirty="0">
                <a:ea typeface="+mn-ea"/>
                <a:cs typeface="+mn-cs"/>
              </a:rPr>
              <a:t>(Testes)</a:t>
            </a:r>
          </a:p>
          <a:p>
            <a:pPr>
              <a:buFont typeface="Monotype Sorts" pitchFamily="2" charset="2"/>
              <a:buChar char="§"/>
              <a:defRPr/>
            </a:pPr>
            <a:r>
              <a:rPr lang="en-US" dirty="0">
                <a:ea typeface="+mn-ea"/>
                <a:cs typeface="+mn-cs"/>
              </a:rPr>
              <a:t>Secondary</a:t>
            </a:r>
          </a:p>
          <a:p>
            <a:pPr lvl="1">
              <a:buFont typeface="Monotype Sorts" pitchFamily="2" charset="2"/>
              <a:buChar char="l"/>
              <a:defRPr/>
            </a:pPr>
            <a:r>
              <a:rPr lang="en-US" dirty="0">
                <a:ea typeface="ＭＳ Ｐゴシック" charset="0"/>
              </a:rPr>
              <a:t>Tubular organs:</a:t>
            </a:r>
          </a:p>
          <a:p>
            <a:pPr lvl="2">
              <a:defRPr/>
            </a:pPr>
            <a:r>
              <a:rPr lang="en-US" dirty="0">
                <a:ea typeface="ＭＳ Ｐゴシック" charset="0"/>
              </a:rPr>
              <a:t>Epididymis</a:t>
            </a:r>
          </a:p>
          <a:p>
            <a:pPr lvl="2">
              <a:defRPr/>
            </a:pPr>
            <a:r>
              <a:rPr lang="en-US" dirty="0">
                <a:ea typeface="ＭＳ Ｐゴシック" charset="0"/>
              </a:rPr>
              <a:t>Vas deferens</a:t>
            </a:r>
          </a:p>
          <a:p>
            <a:pPr marL="803275" lvl="2" indent="-260350">
              <a:defRPr/>
            </a:pPr>
            <a:r>
              <a:rPr lang="en-US" sz="2800" dirty="0">
                <a:ea typeface="ＭＳ Ｐゴシック" charset="0"/>
              </a:rPr>
              <a:t>Glandular organs:</a:t>
            </a:r>
          </a:p>
          <a:p>
            <a:pPr lvl="2">
              <a:buFont typeface="Arial" pitchFamily="34" charset="0"/>
              <a:buChar char="•"/>
              <a:defRPr/>
            </a:pPr>
            <a:r>
              <a:rPr lang="en-US" dirty="0">
                <a:ea typeface="ＭＳ Ｐゴシック" charset="0"/>
              </a:rPr>
              <a:t>Seminal gland</a:t>
            </a:r>
          </a:p>
          <a:p>
            <a:pPr lvl="2">
              <a:buFont typeface="Arial" pitchFamily="34" charset="0"/>
              <a:buChar char="•"/>
              <a:defRPr/>
            </a:pPr>
            <a:r>
              <a:rPr lang="en-US" dirty="0">
                <a:ea typeface="ＭＳ Ｐゴシック" charset="0"/>
              </a:rPr>
              <a:t>Prostate </a:t>
            </a:r>
          </a:p>
          <a:p>
            <a:pPr lvl="2">
              <a:buFont typeface="Arial" pitchFamily="34" charset="0"/>
              <a:buChar char="•"/>
              <a:defRPr/>
            </a:pPr>
            <a:r>
              <a:rPr lang="en-US" dirty="0" err="1">
                <a:ea typeface="ＭＳ Ｐゴシック" charset="0"/>
              </a:rPr>
              <a:t>Bulbouretheral</a:t>
            </a:r>
            <a:r>
              <a:rPr lang="en-US" dirty="0">
                <a:ea typeface="ＭＳ Ｐゴシック" charset="0"/>
              </a:rPr>
              <a:t> </a:t>
            </a:r>
          </a:p>
          <a:p>
            <a:pPr lvl="1">
              <a:buFont typeface="Monotype Sorts" pitchFamily="2" charset="2"/>
              <a:buChar char="l"/>
              <a:defRPr/>
            </a:pPr>
            <a:r>
              <a:rPr lang="en-US" dirty="0">
                <a:ea typeface="ＭＳ Ｐゴシック" charset="0"/>
              </a:rPr>
              <a:t>Penis</a:t>
            </a:r>
          </a:p>
        </p:txBody>
      </p:sp>
      <p:pic>
        <p:nvPicPr>
          <p:cNvPr id="17411" name="Picture 4" descr="D:\Work\Reproduction\MRSDia1.jpg">
            <a:extLst>
              <a:ext uri="{FF2B5EF4-FFF2-40B4-BE49-F238E27FC236}">
                <a16:creationId xmlns:a16="http://schemas.microsoft.com/office/drawing/2014/main" xmlns="" id="{FDBDD582-7076-45CC-96AA-49A8AB66A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143000"/>
            <a:ext cx="544830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xmlns="" id="{F66A915D-6BC8-419F-B08F-E57BBB62EA9F}"/>
              </a:ext>
            </a:extLst>
          </p:cNvPr>
          <p:cNvSpPr>
            <a:spLocks noGrp="1" noChangeArrowheads="1"/>
          </p:cNvSpPr>
          <p:nvPr>
            <p:ph type="title"/>
          </p:nvPr>
        </p:nvSpPr>
        <p:spPr/>
        <p:txBody>
          <a:bodyPr/>
          <a:lstStyle/>
          <a:p>
            <a:pPr algn="ctr"/>
            <a:r>
              <a:rPr lang="en-US" altLang="en-US" sz="3600"/>
              <a:t>FACTORS AFFECTING TESTES FUNCTION</a:t>
            </a:r>
          </a:p>
        </p:txBody>
      </p:sp>
      <p:sp>
        <p:nvSpPr>
          <p:cNvPr id="26627" name="Rectangle 3">
            <a:extLst>
              <a:ext uri="{FF2B5EF4-FFF2-40B4-BE49-F238E27FC236}">
                <a16:creationId xmlns:a16="http://schemas.microsoft.com/office/drawing/2014/main" xmlns="" id="{BC0FC705-2D7A-0A4C-A1FF-5381909DEF2D}"/>
              </a:ext>
            </a:extLst>
          </p:cNvPr>
          <p:cNvSpPr>
            <a:spLocks noGrp="1" noChangeArrowheads="1"/>
          </p:cNvSpPr>
          <p:nvPr>
            <p:ph type="body" idx="1"/>
          </p:nvPr>
        </p:nvSpPr>
        <p:spPr>
          <a:xfrm>
            <a:off x="2209800" y="1676400"/>
            <a:ext cx="7772400" cy="5029200"/>
          </a:xfrm>
        </p:spPr>
        <p:txBody>
          <a:bodyPr/>
          <a:lstStyle/>
          <a:p>
            <a:pPr marL="0" indent="0">
              <a:buNone/>
              <a:defRPr/>
            </a:pPr>
            <a:r>
              <a:rPr lang="en-US" sz="2800" b="1" i="1" dirty="0">
                <a:solidFill>
                  <a:srgbClr val="FF0000"/>
                </a:solidFill>
                <a:ea typeface="+mn-ea"/>
                <a:cs typeface="+mn-cs"/>
              </a:rPr>
              <a:t>1- HORMONAL FACTOR</a:t>
            </a:r>
          </a:p>
          <a:p>
            <a:pPr marL="857250" lvl="1" indent="-457200">
              <a:buFont typeface="+mj-lt"/>
              <a:buAutoNum type="arabicPeriod"/>
              <a:defRPr/>
            </a:pPr>
            <a:r>
              <a:rPr lang="en-US" sz="2400" dirty="0">
                <a:ea typeface="ＭＳ Ｐゴシック" charset="0"/>
              </a:rPr>
              <a:t>Pituitary gland</a:t>
            </a:r>
          </a:p>
          <a:p>
            <a:pPr marL="857250" lvl="1" indent="-457200">
              <a:buFont typeface="+mj-lt"/>
              <a:buAutoNum type="arabicPeriod"/>
              <a:defRPr/>
            </a:pPr>
            <a:r>
              <a:rPr lang="en-US" sz="2400" dirty="0">
                <a:ea typeface="ＭＳ Ｐゴシック" charset="0"/>
              </a:rPr>
              <a:t>Adrenal cortex</a:t>
            </a:r>
          </a:p>
          <a:p>
            <a:pPr marL="857250" lvl="1" indent="-457200">
              <a:buFont typeface="+mj-lt"/>
              <a:buAutoNum type="arabicPeriod"/>
              <a:defRPr/>
            </a:pPr>
            <a:r>
              <a:rPr lang="en-US" sz="2400" dirty="0">
                <a:ea typeface="ＭＳ Ｐゴシック" charset="0"/>
              </a:rPr>
              <a:t>Thyroid gland</a:t>
            </a:r>
          </a:p>
          <a:p>
            <a:pPr marL="0" indent="0">
              <a:buNone/>
              <a:defRPr/>
            </a:pPr>
            <a:r>
              <a:rPr lang="en-US" sz="2800" b="1" i="1" dirty="0">
                <a:solidFill>
                  <a:srgbClr val="FF0000"/>
                </a:solidFill>
                <a:ea typeface="+mn-ea"/>
                <a:cs typeface="+mn-cs"/>
              </a:rPr>
              <a:t>2- NUTRITIONAL FACTORS</a:t>
            </a:r>
          </a:p>
          <a:p>
            <a:pPr marL="0" indent="0">
              <a:buNone/>
              <a:defRPr/>
            </a:pPr>
            <a:r>
              <a:rPr lang="en-US" sz="2400" dirty="0">
                <a:ea typeface="+mn-ea"/>
                <a:cs typeface="+mn-cs"/>
              </a:rPr>
              <a:t>Under feeding leading to delaying puberty of all animals, interference of </a:t>
            </a:r>
            <a:r>
              <a:rPr lang="en-US" sz="2400" dirty="0" err="1">
                <a:ea typeface="+mn-ea"/>
                <a:cs typeface="+mn-cs"/>
              </a:rPr>
              <a:t>GnH</a:t>
            </a:r>
            <a:r>
              <a:rPr lang="en-US" sz="2400" dirty="0">
                <a:ea typeface="+mn-ea"/>
                <a:cs typeface="+mn-cs"/>
              </a:rPr>
              <a:t> production or release and adverse effect on spermatogenesis and steroidogenesis</a:t>
            </a:r>
          </a:p>
          <a:p>
            <a:pPr marL="0" indent="0">
              <a:buNone/>
              <a:defRPr/>
            </a:pPr>
            <a:r>
              <a:rPr lang="en-US" sz="2400" b="1" i="1" dirty="0">
                <a:solidFill>
                  <a:srgbClr val="7030A0"/>
                </a:solidFill>
                <a:ea typeface="+mn-ea"/>
                <a:cs typeface="+mn-cs"/>
              </a:rPr>
              <a:t>A- </a:t>
            </a:r>
            <a:r>
              <a:rPr lang="en-US" sz="2800" b="1" i="1" dirty="0">
                <a:solidFill>
                  <a:srgbClr val="7030A0"/>
                </a:solidFill>
                <a:ea typeface="+mn-ea"/>
                <a:cs typeface="+mn-cs"/>
              </a:rPr>
              <a:t>Low protein: </a:t>
            </a:r>
            <a:r>
              <a:rPr lang="en-US" sz="2800" dirty="0">
                <a:ea typeface="+mn-ea"/>
                <a:cs typeface="+mn-cs"/>
              </a:rPr>
              <a:t>impairment of libido and decrease semen volume and sperm concentration in each ejaculate</a:t>
            </a:r>
          </a:p>
          <a:p>
            <a:pPr marL="857250" lvl="1" indent="-457200">
              <a:buFont typeface="Monotype Sorts" pitchFamily="2" charset="2"/>
              <a:buChar char="l"/>
              <a:defRPr/>
            </a:pPr>
            <a:endParaRPr lang="en-US" sz="2000" dirty="0">
              <a:ea typeface="ＭＳ Ｐゴシック" charset="0"/>
            </a:endParaRPr>
          </a:p>
          <a:p>
            <a:pPr>
              <a:buFont typeface="Monotype Sorts" pitchFamily="2" charset="2"/>
              <a:buChar char="§"/>
              <a:defRPr/>
            </a:pPr>
            <a:endParaRPr lang="en-US" sz="2400" dirty="0">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a:extLst>
              <a:ext uri="{FF2B5EF4-FFF2-40B4-BE49-F238E27FC236}">
                <a16:creationId xmlns:a16="http://schemas.microsoft.com/office/drawing/2014/main" xmlns="" id="{CFC48918-3757-4248-B4E9-A465E3A94254}"/>
              </a:ext>
            </a:extLst>
          </p:cNvPr>
          <p:cNvSpPr>
            <a:spLocks noGrp="1" noChangeArrowheads="1"/>
          </p:cNvSpPr>
          <p:nvPr>
            <p:ph idx="1"/>
          </p:nvPr>
        </p:nvSpPr>
        <p:spPr>
          <a:xfrm>
            <a:off x="1676400" y="304800"/>
            <a:ext cx="8991600" cy="4114800"/>
          </a:xfrm>
        </p:spPr>
        <p:txBody>
          <a:bodyPr/>
          <a:lstStyle/>
          <a:p>
            <a:pPr marL="0" indent="0">
              <a:buNone/>
            </a:pPr>
            <a:r>
              <a:rPr lang="en-US" altLang="en-US" sz="2800" b="1" i="1">
                <a:solidFill>
                  <a:srgbClr val="7030A0"/>
                </a:solidFill>
              </a:rPr>
              <a:t>B-</a:t>
            </a:r>
            <a:r>
              <a:rPr lang="en-US" altLang="en-US"/>
              <a:t> </a:t>
            </a:r>
            <a:r>
              <a:rPr lang="en-US" altLang="en-US" sz="2800" b="1" i="1">
                <a:solidFill>
                  <a:srgbClr val="7030A0"/>
                </a:solidFill>
              </a:rPr>
              <a:t>Low carbohydrate: </a:t>
            </a:r>
            <a:r>
              <a:rPr lang="en-US" altLang="en-US" sz="2800"/>
              <a:t>low sperm concentration and sperm motility.</a:t>
            </a:r>
          </a:p>
          <a:p>
            <a:pPr marL="0" indent="0">
              <a:buNone/>
            </a:pPr>
            <a:r>
              <a:rPr lang="en-US" altLang="en-US" sz="2800" b="1" i="1">
                <a:solidFill>
                  <a:srgbClr val="7030A0"/>
                </a:solidFill>
              </a:rPr>
              <a:t>C- Low energy : </a:t>
            </a:r>
            <a:r>
              <a:rPr lang="en-US" altLang="en-US"/>
              <a:t>reduction of semen volume, sperm concentration and motility due to lack of citric acid, fructose, ergothioneine and inositol.</a:t>
            </a:r>
          </a:p>
          <a:p>
            <a:pPr marL="0" indent="0">
              <a:buNone/>
            </a:pPr>
            <a:r>
              <a:rPr lang="en-US" altLang="en-US" sz="2800" b="1" i="1">
                <a:solidFill>
                  <a:srgbClr val="7030A0"/>
                </a:solidFill>
              </a:rPr>
              <a:t>D- Prolonged Vit. A deficiency: </a:t>
            </a:r>
            <a:r>
              <a:rPr lang="en-US" altLang="en-US"/>
              <a:t>impairment of spermatogenesis due to </a:t>
            </a:r>
            <a:r>
              <a:rPr lang="en-US" altLang="en-US" b="1" i="1">
                <a:solidFill>
                  <a:srgbClr val="FF0000"/>
                </a:solidFill>
              </a:rPr>
              <a:t>irreversible</a:t>
            </a:r>
            <a:r>
              <a:rPr lang="en-US" altLang="en-US"/>
              <a:t> degeneration of spermatogonia cells in basement of seminiferous tubules, delayed puberty, reduction testes size and weight.</a:t>
            </a:r>
          </a:p>
          <a:p>
            <a:pPr marL="0" indent="0">
              <a:buNone/>
            </a:pPr>
            <a:r>
              <a:rPr lang="en-US" altLang="en-US" sz="2800" b="1" i="1">
                <a:solidFill>
                  <a:srgbClr val="7030A0"/>
                </a:solidFill>
              </a:rPr>
              <a:t>E- Vit E (Anti-sterility) deficiency: </a:t>
            </a:r>
            <a:r>
              <a:rPr lang="en-US" altLang="en-US"/>
              <a:t>impairment of spermatogenesis due to atrophy of spermatogonia </a:t>
            </a:r>
            <a:r>
              <a:rPr lang="en-US" altLang="en-US" b="1" i="1">
                <a:solidFill>
                  <a:srgbClr val="FF0000"/>
                </a:solidFill>
              </a:rPr>
              <a:t>(reversible), </a:t>
            </a:r>
            <a:r>
              <a:rPr lang="en-US" altLang="en-US"/>
              <a:t>decrease number of live sperm.</a:t>
            </a:r>
          </a:p>
          <a:p>
            <a:pPr marL="0" indent="0">
              <a:buNone/>
            </a:pPr>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41BF26-4416-E949-95E2-C8741C83E293}"/>
              </a:ext>
            </a:extLst>
          </p:cNvPr>
          <p:cNvSpPr>
            <a:spLocks noGrp="1"/>
          </p:cNvSpPr>
          <p:nvPr>
            <p:ph idx="1"/>
          </p:nvPr>
        </p:nvSpPr>
        <p:spPr>
          <a:xfrm>
            <a:off x="1752600" y="381000"/>
            <a:ext cx="8763000" cy="4114800"/>
          </a:xfrm>
        </p:spPr>
        <p:txBody>
          <a:bodyPr/>
          <a:lstStyle/>
          <a:p>
            <a:pPr marL="0" indent="0">
              <a:buNone/>
              <a:defRPr/>
            </a:pPr>
            <a:r>
              <a:rPr lang="en-US" sz="2800" b="1" i="1" dirty="0">
                <a:solidFill>
                  <a:srgbClr val="7030A0"/>
                </a:solidFill>
                <a:ea typeface="+mn-ea"/>
                <a:cs typeface="+mn-cs"/>
              </a:rPr>
              <a:t>F- </a:t>
            </a:r>
            <a:r>
              <a:rPr lang="en-US" sz="2800" b="1" i="1" dirty="0" err="1">
                <a:solidFill>
                  <a:srgbClr val="7030A0"/>
                </a:solidFill>
                <a:ea typeface="+mn-ea"/>
                <a:cs typeface="+mn-cs"/>
              </a:rPr>
              <a:t>Vit</a:t>
            </a:r>
            <a:r>
              <a:rPr lang="en-US" sz="2800" b="1" i="1" dirty="0">
                <a:solidFill>
                  <a:srgbClr val="7030A0"/>
                </a:solidFill>
                <a:ea typeface="+mn-ea"/>
                <a:cs typeface="+mn-cs"/>
              </a:rPr>
              <a:t> C deficiency: </a:t>
            </a:r>
            <a:r>
              <a:rPr lang="en-US" dirty="0">
                <a:ea typeface="+mn-ea"/>
                <a:cs typeface="+mn-cs"/>
              </a:rPr>
              <a:t>improved vitality and resistance of spermatozoa so, its deficiency leading to increase sperm abnormalities.</a:t>
            </a:r>
          </a:p>
          <a:p>
            <a:pPr marL="0" indent="0">
              <a:buNone/>
              <a:defRPr/>
            </a:pPr>
            <a:r>
              <a:rPr lang="en-US" sz="2800" b="1" i="1" dirty="0">
                <a:solidFill>
                  <a:srgbClr val="7030A0"/>
                </a:solidFill>
                <a:ea typeface="+mn-ea"/>
                <a:cs typeface="+mn-cs"/>
              </a:rPr>
              <a:t>G- Minerals</a:t>
            </a:r>
          </a:p>
          <a:p>
            <a:pPr marL="0" indent="0">
              <a:buNone/>
              <a:defRPr/>
            </a:pPr>
            <a:r>
              <a:rPr lang="en-US" dirty="0">
                <a:solidFill>
                  <a:schemeClr val="accent6">
                    <a:lumMod val="75000"/>
                  </a:schemeClr>
                </a:solidFill>
                <a:ea typeface="+mn-ea"/>
                <a:cs typeface="+mn-cs"/>
              </a:rPr>
              <a:t>-</a:t>
            </a:r>
            <a:r>
              <a:rPr lang="en-US" dirty="0">
                <a:ea typeface="+mn-ea"/>
                <a:cs typeface="+mn-cs"/>
              </a:rPr>
              <a:t> </a:t>
            </a:r>
            <a:r>
              <a:rPr lang="en-US" sz="2400" b="1" i="1" dirty="0">
                <a:solidFill>
                  <a:srgbClr val="FF0000"/>
                </a:solidFill>
                <a:ea typeface="+mn-ea"/>
                <a:cs typeface="+mn-cs"/>
              </a:rPr>
              <a:t>Calcium and phosphorous deficiency </a:t>
            </a:r>
            <a:r>
              <a:rPr lang="en-US" sz="2400" dirty="0">
                <a:ea typeface="+mn-ea"/>
                <a:cs typeface="+mn-cs"/>
              </a:rPr>
              <a:t>has no effect except in severe cases.</a:t>
            </a:r>
          </a:p>
          <a:p>
            <a:pPr marL="0" indent="0">
              <a:buNone/>
              <a:defRPr/>
            </a:pPr>
            <a:r>
              <a:rPr lang="en-US" sz="2400" dirty="0">
                <a:solidFill>
                  <a:schemeClr val="accent6">
                    <a:lumMod val="75000"/>
                  </a:schemeClr>
                </a:solidFill>
                <a:ea typeface="+mn-ea"/>
                <a:cs typeface="+mn-cs"/>
              </a:rPr>
              <a:t>-</a:t>
            </a:r>
            <a:r>
              <a:rPr lang="en-US" sz="2400" dirty="0">
                <a:ea typeface="+mn-ea"/>
                <a:cs typeface="+mn-cs"/>
              </a:rPr>
              <a:t> </a:t>
            </a:r>
            <a:r>
              <a:rPr lang="en-US" sz="2400" b="1" i="1" dirty="0">
                <a:solidFill>
                  <a:srgbClr val="FF0000"/>
                </a:solidFill>
                <a:ea typeface="+mn-ea"/>
                <a:cs typeface="+mn-cs"/>
              </a:rPr>
              <a:t>Extremely phosphorous deficiency: </a:t>
            </a:r>
            <a:r>
              <a:rPr lang="en-US" sz="2400" dirty="0">
                <a:ea typeface="+mn-ea"/>
                <a:cs typeface="+mn-cs"/>
              </a:rPr>
              <a:t>leading to impairment of testicular function and </a:t>
            </a:r>
            <a:r>
              <a:rPr lang="en-US" sz="2400" b="1" i="1" dirty="0">
                <a:solidFill>
                  <a:srgbClr val="FF0000"/>
                </a:solidFill>
                <a:ea typeface="+mn-ea"/>
                <a:cs typeface="+mn-cs"/>
              </a:rPr>
              <a:t>inhibition of testes development.</a:t>
            </a:r>
          </a:p>
          <a:p>
            <a:pPr marL="0" indent="0">
              <a:buNone/>
              <a:defRPr/>
            </a:pPr>
            <a:r>
              <a:rPr lang="en-US" sz="2400" b="1" i="1" dirty="0">
                <a:solidFill>
                  <a:schemeClr val="accent6">
                    <a:lumMod val="75000"/>
                  </a:schemeClr>
                </a:solidFill>
                <a:ea typeface="+mn-ea"/>
                <a:cs typeface="+mn-cs"/>
              </a:rPr>
              <a:t>-</a:t>
            </a:r>
            <a:r>
              <a:rPr lang="en-US" sz="2400" b="1" i="1" dirty="0">
                <a:solidFill>
                  <a:srgbClr val="FF0000"/>
                </a:solidFill>
                <a:ea typeface="+mn-ea"/>
                <a:cs typeface="+mn-cs"/>
              </a:rPr>
              <a:t> Manganese:</a:t>
            </a:r>
            <a:r>
              <a:rPr lang="en-US" sz="2400" dirty="0">
                <a:ea typeface="+mn-ea"/>
                <a:cs typeface="+mn-cs"/>
              </a:rPr>
              <a:t> its deficiency leading to </a:t>
            </a:r>
            <a:r>
              <a:rPr lang="en-US" sz="2400" b="1" i="1" dirty="0">
                <a:solidFill>
                  <a:srgbClr val="FF0000"/>
                </a:solidFill>
                <a:ea typeface="+mn-ea"/>
                <a:cs typeface="+mn-cs"/>
              </a:rPr>
              <a:t>testicular degeneration and absence of libido.</a:t>
            </a:r>
          </a:p>
          <a:p>
            <a:pPr marL="0" indent="0">
              <a:buNone/>
              <a:defRPr/>
            </a:pPr>
            <a:r>
              <a:rPr lang="en-US" sz="2400" b="1" i="1" dirty="0">
                <a:solidFill>
                  <a:schemeClr val="accent6">
                    <a:lumMod val="75000"/>
                  </a:schemeClr>
                </a:solidFill>
                <a:ea typeface="+mn-ea"/>
                <a:cs typeface="+mn-cs"/>
              </a:rPr>
              <a:t>-</a:t>
            </a:r>
            <a:r>
              <a:rPr lang="en-US" sz="2400" b="1" i="1" dirty="0">
                <a:solidFill>
                  <a:srgbClr val="FF0000"/>
                </a:solidFill>
                <a:ea typeface="+mn-ea"/>
                <a:cs typeface="+mn-cs"/>
              </a:rPr>
              <a:t> Molybdenum poisoning </a:t>
            </a:r>
            <a:r>
              <a:rPr lang="en-US" sz="2400" dirty="0">
                <a:ea typeface="+mn-ea"/>
                <a:cs typeface="+mn-cs"/>
              </a:rPr>
              <a:t>leading to </a:t>
            </a:r>
            <a:r>
              <a:rPr lang="en-US" sz="2400" b="1" i="1" dirty="0">
                <a:solidFill>
                  <a:srgbClr val="FF0000"/>
                </a:solidFill>
                <a:ea typeface="+mn-ea"/>
                <a:cs typeface="+mn-cs"/>
              </a:rPr>
              <a:t>testicular degeneration</a:t>
            </a:r>
            <a:r>
              <a:rPr lang="en-US" sz="2400" dirty="0">
                <a:ea typeface="+mn-ea"/>
                <a:cs typeface="+mn-cs"/>
              </a:rPr>
              <a:t>.</a:t>
            </a:r>
          </a:p>
          <a:p>
            <a:pPr marL="0" indent="0">
              <a:buNone/>
              <a:defRPr/>
            </a:pPr>
            <a:r>
              <a:rPr lang="en-US" sz="2400" b="1" i="1" dirty="0">
                <a:solidFill>
                  <a:schemeClr val="accent6">
                    <a:lumMod val="75000"/>
                  </a:schemeClr>
                </a:solidFill>
                <a:ea typeface="+mn-ea"/>
                <a:cs typeface="+mn-cs"/>
              </a:rPr>
              <a:t>-</a:t>
            </a:r>
            <a:r>
              <a:rPr lang="en-US" sz="2400" b="1" i="1" dirty="0">
                <a:solidFill>
                  <a:srgbClr val="FF0000"/>
                </a:solidFill>
                <a:ea typeface="+mn-ea"/>
                <a:cs typeface="+mn-cs"/>
              </a:rPr>
              <a:t> Zinc deficiency </a:t>
            </a:r>
            <a:r>
              <a:rPr lang="en-US" sz="2400" dirty="0">
                <a:ea typeface="+mn-ea"/>
                <a:cs typeface="+mn-cs"/>
              </a:rPr>
              <a:t>has mild effect on testicular function represented </a:t>
            </a:r>
            <a:r>
              <a:rPr lang="en-US" sz="2400" b="1" i="1" dirty="0">
                <a:solidFill>
                  <a:srgbClr val="FF0000"/>
                </a:solidFill>
                <a:ea typeface="+mn-ea"/>
                <a:cs typeface="+mn-cs"/>
              </a:rPr>
              <a:t>prostatitis, enlarged prostate, prostate cancer, include erectile dysfunction </a:t>
            </a:r>
            <a:r>
              <a:rPr lang="en-US" sz="2400" dirty="0">
                <a:ea typeface="+mn-ea"/>
                <a:cs typeface="+mn-cs"/>
              </a:rPr>
              <a:t>and low testosterone production.</a:t>
            </a:r>
          </a:p>
          <a:p>
            <a:pPr marL="0" indent="0">
              <a:buNone/>
              <a:defRPr/>
            </a:pPr>
            <a:endParaRPr lang="en-US" dirty="0">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2">
            <a:extLst>
              <a:ext uri="{FF2B5EF4-FFF2-40B4-BE49-F238E27FC236}">
                <a16:creationId xmlns:a16="http://schemas.microsoft.com/office/drawing/2014/main" xmlns="" id="{36653A7A-7415-4CD6-82FD-49E82902E1B0}"/>
              </a:ext>
            </a:extLst>
          </p:cNvPr>
          <p:cNvSpPr>
            <a:spLocks noGrp="1" noChangeArrowheads="1"/>
          </p:cNvSpPr>
          <p:nvPr>
            <p:ph idx="1"/>
          </p:nvPr>
        </p:nvSpPr>
        <p:spPr>
          <a:xfrm>
            <a:off x="1752600" y="304800"/>
            <a:ext cx="8915400" cy="4114800"/>
          </a:xfrm>
        </p:spPr>
        <p:txBody>
          <a:bodyPr/>
          <a:lstStyle/>
          <a:p>
            <a:pPr marL="0" indent="0">
              <a:buNone/>
            </a:pPr>
            <a:r>
              <a:rPr lang="en-US" altLang="en-US" sz="2800" b="1" i="1">
                <a:solidFill>
                  <a:srgbClr val="FF0000"/>
                </a:solidFill>
              </a:rPr>
              <a:t>3-</a:t>
            </a:r>
            <a:r>
              <a:rPr lang="en-US" altLang="en-US" sz="2400" b="1" i="1">
                <a:solidFill>
                  <a:srgbClr val="FF0000"/>
                </a:solidFill>
              </a:rPr>
              <a:t> </a:t>
            </a:r>
            <a:r>
              <a:rPr lang="en-US" altLang="en-US" sz="2800" b="1" i="1">
                <a:solidFill>
                  <a:srgbClr val="FF0000"/>
                </a:solidFill>
              </a:rPr>
              <a:t>Seasonal variation</a:t>
            </a:r>
          </a:p>
          <a:p>
            <a:pPr marL="0" indent="0">
              <a:buNone/>
            </a:pPr>
            <a:r>
              <a:rPr lang="en-US" altLang="en-US" sz="2400"/>
              <a:t>Seminal quality and male fertility decline in summer and improved in winter but this isn</a:t>
            </a:r>
            <a:r>
              <a:rPr lang="ja-JP" altLang="en-US" sz="2400"/>
              <a:t>’</a:t>
            </a:r>
            <a:r>
              <a:rPr lang="en-US" altLang="ja-JP" sz="2400"/>
              <a:t>t clear if seasonal variation has effect on pituitary gland or direct on testes or related to level of thyroid hormones.</a:t>
            </a:r>
          </a:p>
          <a:p>
            <a:pPr marL="0" indent="0">
              <a:buNone/>
            </a:pPr>
            <a:r>
              <a:rPr lang="en-US" altLang="en-US" sz="2800" b="1" i="1">
                <a:solidFill>
                  <a:srgbClr val="FF0000"/>
                </a:solidFill>
              </a:rPr>
              <a:t>4-</a:t>
            </a:r>
            <a:r>
              <a:rPr lang="en-US" altLang="en-US" sz="2400" b="1" i="1">
                <a:solidFill>
                  <a:srgbClr val="FF0000"/>
                </a:solidFill>
              </a:rPr>
              <a:t> </a:t>
            </a:r>
            <a:r>
              <a:rPr lang="en-US" altLang="en-US" sz="2800" b="1" i="1">
                <a:solidFill>
                  <a:srgbClr val="FF0000"/>
                </a:solidFill>
              </a:rPr>
              <a:t>Temperature</a:t>
            </a:r>
          </a:p>
          <a:p>
            <a:pPr marL="0" indent="0">
              <a:buNone/>
            </a:pPr>
            <a:r>
              <a:rPr lang="en-US" altLang="en-US" sz="2400"/>
              <a:t>- Optimum sperm production temp. isv2-4 </a:t>
            </a:r>
            <a:r>
              <a:rPr lang="en-US" altLang="en-US" sz="2400" baseline="30000"/>
              <a:t>o</a:t>
            </a:r>
            <a:r>
              <a:rPr lang="en-US" altLang="en-US" sz="2400"/>
              <a:t>C below body temperature</a:t>
            </a:r>
          </a:p>
          <a:p>
            <a:pPr marL="0" indent="0">
              <a:buNone/>
            </a:pPr>
            <a:r>
              <a:rPr lang="en-US" altLang="en-US" sz="2400"/>
              <a:t>- High temperature impairs spermatogenesis and steroidogenesis due to high temperature decrease </a:t>
            </a:r>
            <a:r>
              <a:rPr lang="en-US" altLang="en-US" sz="2400" b="1" i="1">
                <a:solidFill>
                  <a:srgbClr val="FF0000"/>
                </a:solidFill>
              </a:rPr>
              <a:t>sensitivity of testes to FSH and LH</a:t>
            </a:r>
            <a:r>
              <a:rPr lang="en-US" altLang="en-US" sz="2400"/>
              <a:t>.  </a:t>
            </a:r>
          </a:p>
          <a:p>
            <a:pPr marL="0" indent="0">
              <a:buNone/>
            </a:pPr>
            <a:r>
              <a:rPr lang="en-US" altLang="en-US" sz="2400"/>
              <a:t>- The temperature of the testes is regulated by the scrotum as following:</a:t>
            </a:r>
          </a:p>
          <a:p>
            <a:pPr marL="0" indent="0"/>
            <a:r>
              <a:rPr lang="en-US" altLang="en-US" sz="2400"/>
              <a:t>The scrotum lacks subcutaneous fat and is rich in sweat glands.</a:t>
            </a:r>
          </a:p>
          <a:p>
            <a:pPr marL="0" indent="0"/>
            <a:r>
              <a:rPr lang="en-US" altLang="en-US" sz="2400"/>
              <a:t>A two-muscle system lowers and lifts the testis. </a:t>
            </a:r>
            <a:r>
              <a:rPr lang="en-US" altLang="en-US" sz="2400" b="1" i="1">
                <a:solidFill>
                  <a:srgbClr val="FF0000"/>
                </a:solidFill>
              </a:rPr>
              <a:t>The tunica dartos </a:t>
            </a:r>
            <a:r>
              <a:rPr lang="en-US" altLang="en-US" sz="2400"/>
              <a:t>is a muscular layer of the scrotum. </a:t>
            </a:r>
            <a:r>
              <a:rPr lang="en-US" altLang="en-US" sz="2400" b="1" i="1">
                <a:solidFill>
                  <a:srgbClr val="FF0000"/>
                </a:solidFill>
              </a:rPr>
              <a:t>The cremasteric muscle </a:t>
            </a:r>
            <a:r>
              <a:rPr lang="en-US" altLang="en-US" sz="2400"/>
              <a:t>extends through the inguinal canal, surrounding the spermatic cord. </a:t>
            </a:r>
          </a:p>
          <a:p>
            <a:pPr marL="0" indent="0">
              <a:buNone/>
            </a:pPr>
            <a:endParaRPr lang="en-US" altLang="en-US" sz="2400"/>
          </a:p>
          <a:p>
            <a:pPr marL="0" indent="0">
              <a:buNone/>
            </a:pPr>
            <a:endParaRPr lang="en-US" altLang="en-US"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C637381-E305-EB40-955F-398E9070F80C}"/>
              </a:ext>
            </a:extLst>
          </p:cNvPr>
          <p:cNvSpPr>
            <a:spLocks noGrp="1"/>
          </p:cNvSpPr>
          <p:nvPr>
            <p:ph idx="1"/>
          </p:nvPr>
        </p:nvSpPr>
        <p:spPr>
          <a:xfrm>
            <a:off x="1752600" y="228600"/>
            <a:ext cx="8610600" cy="4114800"/>
          </a:xfrm>
        </p:spPr>
        <p:txBody>
          <a:bodyPr/>
          <a:lstStyle/>
          <a:p>
            <a:pPr>
              <a:buFont typeface="Monotype Sorts" pitchFamily="2" charset="2"/>
              <a:buChar char="§"/>
              <a:defRPr/>
            </a:pPr>
            <a:r>
              <a:rPr lang="en-US" sz="2400" dirty="0">
                <a:ea typeface="+mn-ea"/>
                <a:cs typeface="+mn-cs"/>
              </a:rPr>
              <a:t>In cold, heat loss is decreased due scrotal surface becomes wrinkled due to contraction of the tunica dartos.</a:t>
            </a:r>
          </a:p>
          <a:p>
            <a:pPr>
              <a:buFont typeface="Monotype Sorts" pitchFamily="2" charset="2"/>
              <a:buChar char="§"/>
              <a:defRPr/>
            </a:pPr>
            <a:r>
              <a:rPr lang="en-US" sz="2400" dirty="0">
                <a:ea typeface="+mn-ea"/>
                <a:cs typeface="+mn-cs"/>
              </a:rPr>
              <a:t>A convoluted network of testicular arteries and veins, the pampiniform plexus, is responsible for counter-current exchange of heat.</a:t>
            </a:r>
          </a:p>
          <a:p>
            <a:pPr marL="0" indent="0">
              <a:buNone/>
              <a:defRPr/>
            </a:pPr>
            <a:endParaRPr lang="en-US" sz="2400" dirty="0">
              <a:ea typeface="+mn-ea"/>
              <a:cs typeface="+mn-cs"/>
            </a:endParaRPr>
          </a:p>
          <a:p>
            <a:pPr marL="0" indent="0">
              <a:buNone/>
              <a:defRPr/>
            </a:pPr>
            <a:r>
              <a:rPr lang="en-US" sz="2800" b="1" i="1" dirty="0">
                <a:solidFill>
                  <a:srgbClr val="FF0000"/>
                </a:solidFill>
                <a:ea typeface="+mn-ea"/>
                <a:cs typeface="+mn-cs"/>
              </a:rPr>
              <a:t>5- Light</a:t>
            </a:r>
          </a:p>
          <a:p>
            <a:pPr>
              <a:buFont typeface="Monotype Sorts" pitchFamily="2" charset="2"/>
              <a:buChar char="§"/>
              <a:defRPr/>
            </a:pPr>
            <a:r>
              <a:rPr lang="en-US" sz="2400" dirty="0">
                <a:ea typeface="+mn-ea"/>
                <a:cs typeface="+mn-cs"/>
              </a:rPr>
              <a:t>Light stimulation power coming through optic nerve and stimulation of supraoptic nuclei in hypothalamus to produce LHRH, which stimulates anterior pituitary to secrete LH, which stimulates Leydig cells to produce testosterone.</a:t>
            </a:r>
          </a:p>
          <a:p>
            <a:pPr>
              <a:buFont typeface="Monotype Sorts" pitchFamily="2" charset="2"/>
              <a:buChar char="§"/>
              <a:defRPr/>
            </a:pPr>
            <a:r>
              <a:rPr lang="en-US" sz="2400" dirty="0">
                <a:ea typeface="+mn-ea"/>
                <a:cs typeface="+mn-cs"/>
              </a:rPr>
              <a:t>Short wave length like red has more gonad-stimulation power than long wavelength.</a:t>
            </a:r>
          </a:p>
          <a:p>
            <a:pPr>
              <a:buFont typeface="Monotype Sorts" pitchFamily="2" charset="2"/>
              <a:buChar char="§"/>
              <a:defRPr/>
            </a:pPr>
            <a:endParaRPr lang="en-US" sz="2400" dirty="0">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00CF8E-EB82-1E42-ADAD-50715402E701}"/>
              </a:ext>
            </a:extLst>
          </p:cNvPr>
          <p:cNvSpPr>
            <a:spLocks noGrp="1"/>
          </p:cNvSpPr>
          <p:nvPr>
            <p:ph idx="1"/>
          </p:nvPr>
        </p:nvSpPr>
        <p:spPr>
          <a:xfrm>
            <a:off x="1752600" y="228600"/>
            <a:ext cx="8610600" cy="4114800"/>
          </a:xfrm>
        </p:spPr>
        <p:txBody>
          <a:bodyPr/>
          <a:lstStyle/>
          <a:p>
            <a:pPr marL="0" indent="0">
              <a:buNone/>
              <a:defRPr/>
            </a:pPr>
            <a:r>
              <a:rPr lang="en-US" sz="2800" b="1" i="1" dirty="0">
                <a:solidFill>
                  <a:srgbClr val="FF0000"/>
                </a:solidFill>
                <a:ea typeface="+mn-ea"/>
                <a:cs typeface="+mn-cs"/>
              </a:rPr>
              <a:t>6- Psychic factor</a:t>
            </a:r>
          </a:p>
          <a:p>
            <a:pPr>
              <a:buFont typeface="Monotype Sorts" pitchFamily="2" charset="2"/>
              <a:buChar char="§"/>
              <a:defRPr/>
            </a:pPr>
            <a:r>
              <a:rPr lang="en-US" sz="2400" dirty="0">
                <a:ea typeface="+mn-ea"/>
                <a:cs typeface="+mn-cs"/>
              </a:rPr>
              <a:t>Stimulatory as male in contact with female or inhibitory as noise or fear.</a:t>
            </a:r>
          </a:p>
          <a:p>
            <a:pPr>
              <a:buFont typeface="Monotype Sorts" pitchFamily="2" charset="2"/>
              <a:buChar char="§"/>
              <a:defRPr/>
            </a:pPr>
            <a:endParaRPr lang="en-US" sz="2400" dirty="0">
              <a:ea typeface="+mn-ea"/>
              <a:cs typeface="+mn-cs"/>
            </a:endParaRPr>
          </a:p>
          <a:p>
            <a:pPr marL="0" indent="0">
              <a:buNone/>
              <a:defRPr/>
            </a:pPr>
            <a:r>
              <a:rPr lang="en-US" sz="2800" b="1" i="1" dirty="0">
                <a:solidFill>
                  <a:srgbClr val="FF0000"/>
                </a:solidFill>
                <a:ea typeface="+mn-ea"/>
                <a:cs typeface="+mn-cs"/>
              </a:rPr>
              <a:t>7- Hereditary factor</a:t>
            </a:r>
          </a:p>
          <a:p>
            <a:pPr>
              <a:buFont typeface="Monotype Sorts" pitchFamily="2" charset="2"/>
              <a:buChar char="§"/>
              <a:defRPr/>
            </a:pPr>
            <a:r>
              <a:rPr lang="en-US" sz="2400" dirty="0">
                <a:ea typeface="+mn-ea"/>
                <a:cs typeface="+mn-cs"/>
              </a:rPr>
              <a:t>Cryptorchidism, testicular atrophy and aplasia of duct system inhibit testicular function and decrease sexual desire.</a:t>
            </a:r>
          </a:p>
          <a:p>
            <a:pPr>
              <a:buFont typeface="Monotype Sorts" pitchFamily="2" charset="2"/>
              <a:buChar char="§"/>
              <a:defRPr/>
            </a:pPr>
            <a:endParaRPr lang="en-US" sz="2400" dirty="0">
              <a:ea typeface="+mn-ea"/>
              <a:cs typeface="+mn-cs"/>
            </a:endParaRPr>
          </a:p>
          <a:p>
            <a:pPr marL="0" indent="0">
              <a:buNone/>
              <a:defRPr/>
            </a:pPr>
            <a:r>
              <a:rPr lang="en-US" sz="2800" b="1" i="1" dirty="0">
                <a:solidFill>
                  <a:srgbClr val="FF0000"/>
                </a:solidFill>
                <a:ea typeface="+mn-ea"/>
                <a:cs typeface="+mn-cs"/>
              </a:rPr>
              <a:t>8- Radiation</a:t>
            </a:r>
          </a:p>
          <a:p>
            <a:pPr>
              <a:buFont typeface="Monotype Sorts" pitchFamily="2" charset="2"/>
              <a:buChar char="§"/>
              <a:defRPr/>
            </a:pPr>
            <a:r>
              <a:rPr lang="en-US" sz="2400" b="1" i="1" dirty="0">
                <a:solidFill>
                  <a:srgbClr val="FF0000"/>
                </a:solidFill>
                <a:ea typeface="+mn-ea"/>
                <a:cs typeface="+mn-cs"/>
              </a:rPr>
              <a:t>Spermatogonia</a:t>
            </a:r>
            <a:r>
              <a:rPr lang="en-US" sz="2400" dirty="0">
                <a:ea typeface="+mn-ea"/>
                <a:cs typeface="+mn-cs"/>
              </a:rPr>
              <a:t> are highly sensitive to ionized radiation while, interstitial cells are relatively resist to radiation.</a:t>
            </a:r>
          </a:p>
          <a:p>
            <a:pPr>
              <a:buFont typeface="Monotype Sorts" pitchFamily="2" charset="2"/>
              <a:buChar char="§"/>
              <a:defRPr/>
            </a:pPr>
            <a:r>
              <a:rPr lang="en-US" sz="2400" dirty="0">
                <a:ea typeface="+mn-ea"/>
                <a:cs typeface="+mn-cs"/>
              </a:rPr>
              <a:t>Exposure of animal to overdose leading </a:t>
            </a:r>
            <a:r>
              <a:rPr lang="en-US" sz="2400" b="1" i="1" dirty="0">
                <a:solidFill>
                  <a:srgbClr val="FF0000"/>
                </a:solidFill>
                <a:ea typeface="+mn-ea"/>
                <a:cs typeface="+mn-cs"/>
              </a:rPr>
              <a:t>to complete sterility, partial fertility or fetal malformation.</a:t>
            </a:r>
          </a:p>
          <a:p>
            <a:pPr>
              <a:buFont typeface="Monotype Sorts" pitchFamily="2" charset="2"/>
              <a:buChar char="§"/>
              <a:defRPr/>
            </a:pPr>
            <a:endParaRPr lang="en-US" sz="2400" dirty="0">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xmlns="" id="{374CC309-96E0-4767-B143-DD93E7393BDA}"/>
              </a:ext>
            </a:extLst>
          </p:cNvPr>
          <p:cNvSpPr>
            <a:spLocks noGrp="1" noChangeArrowheads="1"/>
          </p:cNvSpPr>
          <p:nvPr>
            <p:ph type="title"/>
          </p:nvPr>
        </p:nvSpPr>
        <p:spPr/>
        <p:txBody>
          <a:bodyPr/>
          <a:lstStyle/>
          <a:p>
            <a:r>
              <a:rPr lang="en-US" altLang="en-US"/>
              <a:t>TESTES</a:t>
            </a:r>
            <a:endParaRPr lang="en-US" altLang="en-US" sz="3200"/>
          </a:p>
        </p:txBody>
      </p:sp>
      <p:pic>
        <p:nvPicPr>
          <p:cNvPr id="18434" name="Picture 4" descr="C:\Users\Hassan\Desktop\testisMOsmall.jpg">
            <a:extLst>
              <a:ext uri="{FF2B5EF4-FFF2-40B4-BE49-F238E27FC236}">
                <a16:creationId xmlns:a16="http://schemas.microsoft.com/office/drawing/2014/main" xmlns="" id="{5EF445AC-18F2-40DF-A303-E554A46E9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1" y="1368426"/>
            <a:ext cx="5033963"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99DF6323-C755-D348-B9CB-B21F2E7E6F8C}"/>
              </a:ext>
            </a:extLst>
          </p:cNvPr>
          <p:cNvSpPr txBox="1"/>
          <p:nvPr/>
        </p:nvSpPr>
        <p:spPr>
          <a:xfrm>
            <a:off x="1676401" y="1828801"/>
            <a:ext cx="3992563" cy="2308225"/>
          </a:xfrm>
          <a:prstGeom prst="rect">
            <a:avLst/>
          </a:prstGeom>
          <a:noFill/>
        </p:spPr>
        <p:txBody>
          <a:bodyPr wrap="none">
            <a:spAutoFit/>
          </a:bodyPr>
          <a:lstStyle/>
          <a:p>
            <a:pPr marL="342900" indent="-342900" eaLnBrk="0" fontAlgn="base" hangingPunct="0">
              <a:spcBef>
                <a:spcPct val="0"/>
              </a:spcBef>
              <a:spcAft>
                <a:spcPct val="0"/>
              </a:spcAft>
              <a:buFont typeface="Arial" pitchFamily="34" charset="0"/>
              <a:buChar char="•"/>
              <a:defRPr/>
            </a:pPr>
            <a:r>
              <a:rPr lang="en-US" sz="2400" dirty="0">
                <a:solidFill>
                  <a:srgbClr val="333333"/>
                </a:solidFill>
                <a:latin typeface="Times New Roman" panose="02020603050405020304" pitchFamily="18" charset="0"/>
                <a:ea typeface="MS PGothic" panose="020B0600070205080204" pitchFamily="34" charset="-128"/>
              </a:rPr>
              <a:t>Testes composed from </a:t>
            </a:r>
          </a:p>
          <a:p>
            <a:pPr eaLnBrk="0" fontAlgn="base" hangingPunct="0">
              <a:spcBef>
                <a:spcPct val="0"/>
              </a:spcBef>
              <a:spcAft>
                <a:spcPct val="0"/>
              </a:spcAft>
              <a:defRPr/>
            </a:pPr>
            <a:r>
              <a:rPr lang="en-US" sz="2400" dirty="0">
                <a:solidFill>
                  <a:srgbClr val="333333"/>
                </a:solidFill>
                <a:latin typeface="Times New Roman" panose="02020603050405020304" pitchFamily="18" charset="0"/>
                <a:ea typeface="MS PGothic" panose="020B0600070205080204" pitchFamily="34" charset="-128"/>
              </a:rPr>
              <a:t>seminiferous tubules which </a:t>
            </a:r>
          </a:p>
          <a:p>
            <a:pPr eaLnBrk="0" fontAlgn="base" hangingPunct="0">
              <a:spcBef>
                <a:spcPct val="0"/>
              </a:spcBef>
              <a:spcAft>
                <a:spcPct val="0"/>
              </a:spcAft>
              <a:defRPr/>
            </a:pPr>
            <a:r>
              <a:rPr lang="en-US" sz="2400" dirty="0">
                <a:solidFill>
                  <a:srgbClr val="333333"/>
                </a:solidFill>
                <a:latin typeface="Times New Roman" panose="02020603050405020304" pitchFamily="18" charset="0"/>
                <a:ea typeface="MS PGothic" panose="020B0600070205080204" pitchFamily="34" charset="-128"/>
              </a:rPr>
              <a:t>pour its secretion in rete testes.</a:t>
            </a:r>
          </a:p>
          <a:p>
            <a:pPr marL="342900" indent="-342900" eaLnBrk="0" fontAlgn="base" hangingPunct="0">
              <a:spcBef>
                <a:spcPct val="0"/>
              </a:spcBef>
              <a:spcAft>
                <a:spcPct val="0"/>
              </a:spcAft>
              <a:buFont typeface="Arial" pitchFamily="34" charset="0"/>
              <a:buChar char="•"/>
              <a:defRPr/>
            </a:pPr>
            <a:r>
              <a:rPr lang="en-US" sz="2400" dirty="0">
                <a:solidFill>
                  <a:srgbClr val="333333"/>
                </a:solidFill>
                <a:latin typeface="Times New Roman" panose="02020603050405020304" pitchFamily="18" charset="0"/>
                <a:ea typeface="MS PGothic" panose="020B0600070205080204" pitchFamily="34" charset="-128"/>
              </a:rPr>
              <a:t>Rete testes open in efferent</a:t>
            </a:r>
          </a:p>
          <a:p>
            <a:pPr eaLnBrk="0" fontAlgn="base" hangingPunct="0">
              <a:spcBef>
                <a:spcPct val="0"/>
              </a:spcBef>
              <a:spcAft>
                <a:spcPct val="0"/>
              </a:spcAft>
              <a:defRPr/>
            </a:pPr>
            <a:r>
              <a:rPr lang="en-US" sz="2400" dirty="0">
                <a:solidFill>
                  <a:srgbClr val="333333"/>
                </a:solidFill>
                <a:latin typeface="Times New Roman" panose="02020603050405020304" pitchFamily="18" charset="0"/>
                <a:ea typeface="MS PGothic" panose="020B0600070205080204" pitchFamily="34" charset="-128"/>
              </a:rPr>
              <a:t> ducts then into epididymis.</a:t>
            </a:r>
          </a:p>
          <a:p>
            <a:pPr eaLnBrk="0" fontAlgn="base" hangingPunct="0">
              <a:spcBef>
                <a:spcPct val="0"/>
              </a:spcBef>
              <a:spcAft>
                <a:spcPct val="0"/>
              </a:spcAft>
              <a:defRPr/>
            </a:pPr>
            <a:endParaRPr lang="en-US" sz="2400" dirty="0">
              <a:solidFill>
                <a:srgbClr val="333333"/>
              </a:solidFill>
              <a:latin typeface="Times New Roman" panose="02020603050405020304" pitchFamily="18" charset="0"/>
              <a:ea typeface="MS PGothic"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xmlns="" id="{F9018286-E697-4FA8-9F41-C619B5157C53}"/>
              </a:ext>
            </a:extLst>
          </p:cNvPr>
          <p:cNvSpPr>
            <a:spLocks noGrp="1" noChangeArrowheads="1"/>
          </p:cNvSpPr>
          <p:nvPr>
            <p:ph type="title"/>
          </p:nvPr>
        </p:nvSpPr>
        <p:spPr/>
        <p:txBody>
          <a:bodyPr/>
          <a:lstStyle/>
          <a:p>
            <a:pPr algn="ctr"/>
            <a:r>
              <a:rPr lang="en-US" altLang="en-US"/>
              <a:t>Seminiferous tubules</a:t>
            </a:r>
            <a:endParaRPr lang="en-US" altLang="en-US" sz="3200"/>
          </a:p>
        </p:txBody>
      </p:sp>
      <p:pic>
        <p:nvPicPr>
          <p:cNvPr id="19458" name="Picture 4" descr="C:\Users\Hassan\Desktop\semtub1.jpg">
            <a:extLst>
              <a:ext uri="{FF2B5EF4-FFF2-40B4-BE49-F238E27FC236}">
                <a16:creationId xmlns:a16="http://schemas.microsoft.com/office/drawing/2014/main" xmlns="" id="{C07BC40C-7E52-49D7-831C-2345C29A68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676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C:\Users\Hassan\Desktop\preview_html_m2d248e65.png">
            <a:extLst>
              <a:ext uri="{FF2B5EF4-FFF2-40B4-BE49-F238E27FC236}">
                <a16:creationId xmlns:a16="http://schemas.microsoft.com/office/drawing/2014/main" xmlns="" id="{6642C610-A195-4256-9B02-B891B12B5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8991600"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xmlns="" id="{C7054A30-2970-44FA-9CA5-4AD121D0D8A6}"/>
              </a:ext>
            </a:extLst>
          </p:cNvPr>
          <p:cNvSpPr>
            <a:spLocks noGrp="1" noChangeArrowheads="1"/>
          </p:cNvSpPr>
          <p:nvPr>
            <p:ph type="title"/>
          </p:nvPr>
        </p:nvSpPr>
        <p:spPr>
          <a:xfrm>
            <a:off x="1752600" y="228600"/>
            <a:ext cx="8686800" cy="685800"/>
          </a:xfrm>
        </p:spPr>
        <p:txBody>
          <a:bodyPr/>
          <a:lstStyle/>
          <a:p>
            <a:r>
              <a:rPr lang="en-US" altLang="en-US" sz="3600"/>
              <a:t>FUNCTION Of SERTOLI CELLS</a:t>
            </a:r>
          </a:p>
        </p:txBody>
      </p:sp>
      <p:sp>
        <p:nvSpPr>
          <p:cNvPr id="27651" name="Rectangle 3">
            <a:extLst>
              <a:ext uri="{FF2B5EF4-FFF2-40B4-BE49-F238E27FC236}">
                <a16:creationId xmlns:a16="http://schemas.microsoft.com/office/drawing/2014/main" xmlns="" id="{02F36BAF-94F6-134E-9D44-AB8209FA662F}"/>
              </a:ext>
            </a:extLst>
          </p:cNvPr>
          <p:cNvSpPr>
            <a:spLocks noGrp="1" noChangeArrowheads="1"/>
          </p:cNvSpPr>
          <p:nvPr>
            <p:ph type="body" idx="1"/>
          </p:nvPr>
        </p:nvSpPr>
        <p:spPr>
          <a:xfrm>
            <a:off x="1600200" y="1066800"/>
            <a:ext cx="8991600" cy="5791200"/>
          </a:xfrm>
        </p:spPr>
        <p:txBody>
          <a:bodyPr/>
          <a:lstStyle/>
          <a:p>
            <a:pPr>
              <a:buFont typeface="Monotype Sorts" pitchFamily="2" charset="2"/>
              <a:buChar char="§"/>
              <a:defRPr/>
            </a:pPr>
            <a:r>
              <a:rPr lang="en-US" altLang="en-US" sz="2400" dirty="0">
                <a:ea typeface="+mn-ea"/>
                <a:cs typeface="+mn-cs"/>
              </a:rPr>
              <a:t>It divides seminiferous tubules into compartments giving rise of </a:t>
            </a:r>
            <a:r>
              <a:rPr lang="en-US" altLang="en-US" sz="2400" b="1" i="1" dirty="0">
                <a:solidFill>
                  <a:srgbClr val="FF0000"/>
                </a:solidFill>
                <a:ea typeface="+mn-ea"/>
                <a:cs typeface="+mn-cs"/>
              </a:rPr>
              <a:t>blood testicular barrier </a:t>
            </a:r>
            <a:r>
              <a:rPr lang="en-US" altLang="en-US" sz="2400" dirty="0">
                <a:ea typeface="+mn-ea"/>
                <a:cs typeface="+mn-cs"/>
              </a:rPr>
              <a:t>which allow passage of some materials and prevent others.</a:t>
            </a:r>
          </a:p>
          <a:p>
            <a:pPr>
              <a:buFont typeface="Monotype Sorts" pitchFamily="2" charset="2"/>
              <a:buChar char="§"/>
              <a:defRPr/>
            </a:pPr>
            <a:r>
              <a:rPr lang="en-US" altLang="en-US" sz="2400" b="1" i="1" dirty="0">
                <a:solidFill>
                  <a:srgbClr val="FF0000"/>
                </a:solidFill>
                <a:ea typeface="+mn-ea"/>
                <a:cs typeface="+mn-cs"/>
              </a:rPr>
              <a:t>Nursing</a:t>
            </a:r>
            <a:r>
              <a:rPr lang="en-US" altLang="en-US" sz="2400" dirty="0">
                <a:ea typeface="+mn-ea"/>
                <a:cs typeface="+mn-cs"/>
              </a:rPr>
              <a:t> function and </a:t>
            </a:r>
            <a:r>
              <a:rPr lang="en-US" altLang="en-US" sz="2400" b="1" i="1" dirty="0">
                <a:solidFill>
                  <a:srgbClr val="FF0000"/>
                </a:solidFill>
                <a:ea typeface="+mn-ea"/>
                <a:cs typeface="+mn-cs"/>
              </a:rPr>
              <a:t>housing </a:t>
            </a:r>
            <a:r>
              <a:rPr lang="en-US" altLang="en-US" sz="2400" dirty="0">
                <a:ea typeface="+mn-ea"/>
                <a:cs typeface="+mn-cs"/>
              </a:rPr>
              <a:t>of different stages of spermatogenesis.</a:t>
            </a:r>
          </a:p>
          <a:p>
            <a:pPr>
              <a:buFont typeface="Monotype Sorts" pitchFamily="2" charset="2"/>
              <a:buChar char="§"/>
              <a:defRPr/>
            </a:pPr>
            <a:r>
              <a:rPr lang="en-US" altLang="en-US" sz="2400" dirty="0">
                <a:ea typeface="+mn-ea"/>
                <a:cs typeface="+mn-cs"/>
              </a:rPr>
              <a:t>Play an important role in </a:t>
            </a:r>
            <a:r>
              <a:rPr lang="en-US" altLang="en-US" sz="2400" b="1" i="1" dirty="0">
                <a:solidFill>
                  <a:srgbClr val="FF0000"/>
                </a:solidFill>
                <a:ea typeface="+mn-ea"/>
                <a:cs typeface="+mn-cs"/>
              </a:rPr>
              <a:t>spermiation</a:t>
            </a:r>
            <a:r>
              <a:rPr lang="en-US" altLang="en-US" sz="2400" dirty="0">
                <a:ea typeface="+mn-ea"/>
                <a:cs typeface="+mn-cs"/>
              </a:rPr>
              <a:t>.</a:t>
            </a:r>
          </a:p>
          <a:p>
            <a:pPr>
              <a:buFont typeface="Monotype Sorts" pitchFamily="2" charset="2"/>
              <a:buChar char="§"/>
              <a:defRPr/>
            </a:pPr>
            <a:r>
              <a:rPr lang="en-US" altLang="en-US" sz="2400" b="1" i="1" dirty="0">
                <a:solidFill>
                  <a:srgbClr val="FF0000"/>
                </a:solidFill>
                <a:ea typeface="+mn-ea"/>
                <a:cs typeface="+mn-cs"/>
              </a:rPr>
              <a:t>Phagocytosis</a:t>
            </a:r>
            <a:r>
              <a:rPr lang="en-US" altLang="en-US" sz="2400" dirty="0">
                <a:ea typeface="+mn-ea"/>
                <a:cs typeface="+mn-cs"/>
              </a:rPr>
              <a:t> of debris and dead sperms.</a:t>
            </a:r>
          </a:p>
          <a:p>
            <a:pPr>
              <a:buFont typeface="Monotype Sorts" pitchFamily="2" charset="2"/>
              <a:buChar char="§"/>
              <a:defRPr/>
            </a:pPr>
            <a:r>
              <a:rPr lang="en-US" altLang="en-US" sz="2400" dirty="0">
                <a:ea typeface="+mn-ea"/>
                <a:cs typeface="+mn-cs"/>
              </a:rPr>
              <a:t>Secretory function:</a:t>
            </a:r>
          </a:p>
          <a:p>
            <a:pPr lvl="1">
              <a:buFont typeface="Monotype Sorts" pitchFamily="2" charset="2"/>
              <a:buChar char="l"/>
              <a:defRPr/>
            </a:pPr>
            <a:r>
              <a:rPr lang="en-US" altLang="en-US" sz="2400" b="1" i="1" dirty="0">
                <a:solidFill>
                  <a:srgbClr val="FF0000"/>
                </a:solidFill>
                <a:ea typeface="+mn-ea"/>
                <a:cs typeface="+mn-cs"/>
              </a:rPr>
              <a:t>Inhibin,</a:t>
            </a:r>
            <a:r>
              <a:rPr lang="en-US" altLang="en-US" sz="2400" dirty="0">
                <a:ea typeface="ＭＳ Ｐゴシック" charset="0"/>
              </a:rPr>
              <a:t> </a:t>
            </a:r>
            <a:r>
              <a:rPr lang="en-US" altLang="en-US" sz="2400" b="1" i="1" dirty="0">
                <a:solidFill>
                  <a:srgbClr val="FF0000"/>
                </a:solidFill>
                <a:ea typeface="+mn-ea"/>
                <a:cs typeface="+mn-cs"/>
              </a:rPr>
              <a:t>Activin</a:t>
            </a:r>
            <a:r>
              <a:rPr lang="en-US" altLang="en-US" sz="2400" b="1" i="1" dirty="0">
                <a:solidFill>
                  <a:srgbClr val="FF0000"/>
                </a:solidFill>
                <a:ea typeface="ＭＳ Ｐゴシック" charset="0"/>
                <a:cs typeface="+mn-cs"/>
              </a:rPr>
              <a:t>, Estrogen, </a:t>
            </a:r>
            <a:r>
              <a:rPr lang="en-US" altLang="en-US" sz="2400" b="1" i="1" dirty="0" err="1">
                <a:solidFill>
                  <a:srgbClr val="FF0000"/>
                </a:solidFill>
                <a:ea typeface="+mn-ea"/>
                <a:cs typeface="+mn-cs"/>
              </a:rPr>
              <a:t>Mullarian</a:t>
            </a:r>
            <a:r>
              <a:rPr lang="en-US" altLang="en-US" sz="2400" b="1" i="1" dirty="0">
                <a:solidFill>
                  <a:srgbClr val="FF0000"/>
                </a:solidFill>
                <a:ea typeface="+mn-ea"/>
                <a:cs typeface="+mn-cs"/>
              </a:rPr>
              <a:t> duct inhibitory factor</a:t>
            </a:r>
            <a:r>
              <a:rPr lang="en-US" altLang="en-US" sz="2400" dirty="0">
                <a:ea typeface="ＭＳ Ｐゴシック" charset="0"/>
              </a:rPr>
              <a:t>: inhibit growth of female genitalia.</a:t>
            </a:r>
          </a:p>
          <a:p>
            <a:pPr lvl="1">
              <a:buFont typeface="Monotype Sorts" pitchFamily="2" charset="2"/>
              <a:buChar char="l"/>
              <a:defRPr/>
            </a:pPr>
            <a:r>
              <a:rPr lang="en-US" altLang="en-US" sz="2400" b="1" i="1" dirty="0">
                <a:solidFill>
                  <a:srgbClr val="FF0000"/>
                </a:solidFill>
                <a:ea typeface="+mn-ea"/>
                <a:cs typeface="+mn-cs"/>
              </a:rPr>
              <a:t>Androgen binding protein</a:t>
            </a:r>
            <a:r>
              <a:rPr lang="en-US" altLang="en-US" sz="2400" dirty="0">
                <a:ea typeface="ＭＳ Ｐゴシック" charset="0"/>
              </a:rPr>
              <a:t>: bind and transport testosterone.</a:t>
            </a:r>
          </a:p>
          <a:p>
            <a:pPr lvl="1">
              <a:buFont typeface="Monotype Sorts" pitchFamily="2" charset="2"/>
              <a:buChar char="l"/>
              <a:defRPr/>
            </a:pPr>
            <a:r>
              <a:rPr lang="en-US" altLang="en-US" sz="2400" dirty="0">
                <a:ea typeface="ＭＳ Ｐゴシック" charset="0"/>
              </a:rPr>
              <a:t>Primary site of </a:t>
            </a:r>
            <a:r>
              <a:rPr lang="en-US" altLang="en-US" sz="2400" b="1" i="1" dirty="0">
                <a:solidFill>
                  <a:srgbClr val="FF0000"/>
                </a:solidFill>
                <a:ea typeface="+mn-ea"/>
                <a:cs typeface="+mn-cs"/>
              </a:rPr>
              <a:t>FSH secretion </a:t>
            </a:r>
            <a:r>
              <a:rPr lang="en-US" altLang="en-US" sz="2400" dirty="0">
                <a:ea typeface="ＭＳ Ｐゴシック" charset="0"/>
              </a:rPr>
              <a:t>in male due to it has FSH.RH receptors</a:t>
            </a:r>
            <a:r>
              <a:rPr lang="en-US" altLang="en-US" sz="2000" dirty="0">
                <a:ea typeface="ＭＳ Ｐゴシック" charset="0"/>
              </a:rPr>
              <a:t>.</a:t>
            </a:r>
          </a:p>
          <a:p>
            <a:pPr lvl="1">
              <a:buFont typeface="Monotype Sorts" pitchFamily="2" charset="2"/>
              <a:buChar char="l"/>
              <a:defRPr/>
            </a:pPr>
            <a:r>
              <a:rPr lang="en-US" altLang="en-US" sz="2400" dirty="0">
                <a:ea typeface="ＭＳ Ｐゴシック" charset="0"/>
              </a:rPr>
              <a:t>GnRH-like peptides, lactate, pyruvate and tubular fluid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a:extLst>
              <a:ext uri="{FF2B5EF4-FFF2-40B4-BE49-F238E27FC236}">
                <a16:creationId xmlns:a16="http://schemas.microsoft.com/office/drawing/2014/main" xmlns="" id="{C7882790-610E-48FD-BEAD-51D1103FA8AC}"/>
              </a:ext>
            </a:extLst>
          </p:cNvPr>
          <p:cNvSpPr>
            <a:spLocks noGrp="1" noChangeArrowheads="1"/>
          </p:cNvSpPr>
          <p:nvPr>
            <p:ph idx="1"/>
          </p:nvPr>
        </p:nvSpPr>
        <p:spPr>
          <a:xfrm>
            <a:off x="1828800" y="1066800"/>
            <a:ext cx="8610600" cy="5562600"/>
          </a:xfrm>
        </p:spPr>
        <p:txBody>
          <a:bodyPr/>
          <a:lstStyle/>
          <a:p>
            <a:pPr algn="just"/>
            <a:r>
              <a:rPr lang="en-US" altLang="en-US"/>
              <a:t>Smooth muscle cells surround seminiferous tubules have the following functions:</a:t>
            </a:r>
          </a:p>
          <a:p>
            <a:pPr algn="just"/>
            <a:r>
              <a:rPr lang="en-US" altLang="en-US"/>
              <a:t>Help transportation of sperms in tubules by support of </a:t>
            </a:r>
            <a:r>
              <a:rPr lang="en-US" altLang="en-US" i="1">
                <a:solidFill>
                  <a:srgbClr val="FF0000"/>
                </a:solidFill>
              </a:rPr>
              <a:t>oxytocin</a:t>
            </a:r>
            <a:r>
              <a:rPr lang="en-US" altLang="en-US"/>
              <a:t> hormone secreted by Leydig cells.</a:t>
            </a:r>
          </a:p>
          <a:p>
            <a:pPr algn="just"/>
            <a:r>
              <a:rPr lang="en-US" altLang="en-US"/>
              <a:t>Provide structure integrity of ST.</a:t>
            </a:r>
          </a:p>
          <a:p>
            <a:pPr algn="just"/>
            <a:r>
              <a:rPr lang="en-US" altLang="en-US"/>
              <a:t>Affect function of Sertoli cells by secretion of growth factors and extra cellular matrix.</a:t>
            </a:r>
          </a:p>
          <a:p>
            <a:pPr algn="just"/>
            <a:r>
              <a:rPr lang="en-US" altLang="en-US"/>
              <a:t>Play an indirect role in maintenance of spermatogenesis.</a:t>
            </a:r>
          </a:p>
          <a:p>
            <a:endParaRPr lang="en-US" altLang="en-US"/>
          </a:p>
        </p:txBody>
      </p:sp>
      <p:sp>
        <p:nvSpPr>
          <p:cNvPr id="22530" name="Rectangle 2">
            <a:extLst>
              <a:ext uri="{FF2B5EF4-FFF2-40B4-BE49-F238E27FC236}">
                <a16:creationId xmlns:a16="http://schemas.microsoft.com/office/drawing/2014/main" xmlns="" id="{25049598-7C12-4D1B-AFC7-489FB6432E23}"/>
              </a:ext>
            </a:extLst>
          </p:cNvPr>
          <p:cNvSpPr>
            <a:spLocks noGrp="1" noChangeArrowheads="1"/>
          </p:cNvSpPr>
          <p:nvPr>
            <p:ph type="title"/>
          </p:nvPr>
        </p:nvSpPr>
        <p:spPr>
          <a:xfrm>
            <a:off x="1752600" y="228600"/>
            <a:ext cx="8686800" cy="685800"/>
          </a:xfrm>
        </p:spPr>
        <p:txBody>
          <a:bodyPr/>
          <a:lstStyle/>
          <a:p>
            <a:pPr algn="ctr"/>
            <a:r>
              <a:rPr lang="en-US" altLang="en-US" sz="3600" b="1">
                <a:solidFill>
                  <a:srgbClr val="0070C0"/>
                </a:solidFill>
              </a:rPr>
              <a:t>Myoid CELLS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xmlns="" id="{CD1B1E6C-E9F0-47E9-9CD5-871777BD0B84}"/>
              </a:ext>
            </a:extLst>
          </p:cNvPr>
          <p:cNvSpPr>
            <a:spLocks noGrp="1" noChangeArrowheads="1"/>
          </p:cNvSpPr>
          <p:nvPr>
            <p:ph type="title"/>
          </p:nvPr>
        </p:nvSpPr>
        <p:spPr>
          <a:xfrm>
            <a:off x="2133600" y="4763"/>
            <a:ext cx="7772400" cy="1143000"/>
          </a:xfrm>
        </p:spPr>
        <p:txBody>
          <a:bodyPr/>
          <a:lstStyle/>
          <a:p>
            <a:r>
              <a:rPr lang="en-US" altLang="en-US"/>
              <a:t>FUNCTION OF TESTES</a:t>
            </a:r>
          </a:p>
        </p:txBody>
      </p:sp>
      <p:sp>
        <p:nvSpPr>
          <p:cNvPr id="9219" name="Rectangle 3">
            <a:extLst>
              <a:ext uri="{FF2B5EF4-FFF2-40B4-BE49-F238E27FC236}">
                <a16:creationId xmlns:a16="http://schemas.microsoft.com/office/drawing/2014/main" xmlns="" id="{6DCD44E2-1C4F-114B-9A95-77C30E0BB0EA}"/>
              </a:ext>
            </a:extLst>
          </p:cNvPr>
          <p:cNvSpPr>
            <a:spLocks noGrp="1" noChangeArrowheads="1"/>
          </p:cNvSpPr>
          <p:nvPr>
            <p:ph type="body" idx="1"/>
          </p:nvPr>
        </p:nvSpPr>
        <p:spPr>
          <a:xfrm>
            <a:off x="1676400" y="1371600"/>
            <a:ext cx="8915400" cy="5481638"/>
          </a:xfrm>
        </p:spPr>
        <p:txBody>
          <a:bodyPr/>
          <a:lstStyle/>
          <a:p>
            <a:pPr>
              <a:buFont typeface="Monotype Sorts" pitchFamily="2" charset="2"/>
              <a:buChar char="§"/>
              <a:defRPr/>
            </a:pPr>
            <a:r>
              <a:rPr lang="en-US" sz="2400" u="sng" dirty="0">
                <a:ea typeface="+mn-ea"/>
                <a:cs typeface="+mn-cs"/>
              </a:rPr>
              <a:t>Endocrine function or Steroidogenesis</a:t>
            </a:r>
          </a:p>
          <a:p>
            <a:pPr>
              <a:buFont typeface="Monotype Sorts" pitchFamily="2" charset="2"/>
              <a:buChar char="§"/>
              <a:defRPr/>
            </a:pPr>
            <a:r>
              <a:rPr lang="en-US" sz="2400" u="sng" dirty="0">
                <a:ea typeface="+mn-ea"/>
                <a:cs typeface="+mn-cs"/>
              </a:rPr>
              <a:t>Exocrine function or spermatogenesis</a:t>
            </a:r>
          </a:p>
          <a:p>
            <a:pPr>
              <a:buFont typeface="Monotype Sorts" pitchFamily="2" charset="2"/>
              <a:buChar char="§"/>
              <a:defRPr/>
            </a:pPr>
            <a:endParaRPr lang="en-US" sz="2400" u="sng" dirty="0">
              <a:ea typeface="+mn-ea"/>
              <a:cs typeface="+mn-cs"/>
            </a:endParaRPr>
          </a:p>
          <a:p>
            <a:pPr marL="0" indent="0">
              <a:buNone/>
              <a:defRPr/>
            </a:pPr>
            <a:r>
              <a:rPr lang="en-US" sz="2400" b="1" u="sng" dirty="0">
                <a:ea typeface="+mn-ea"/>
                <a:cs typeface="+mn-cs"/>
              </a:rPr>
              <a:t>1- Steroidogenesis</a:t>
            </a:r>
            <a:endParaRPr lang="en-US" b="1" u="sng" dirty="0">
              <a:ea typeface="+mn-ea"/>
              <a:cs typeface="+mn-cs"/>
            </a:endParaRPr>
          </a:p>
          <a:p>
            <a:pPr marL="0" indent="0">
              <a:buNone/>
              <a:defRPr/>
            </a:pPr>
            <a:r>
              <a:rPr lang="en-US" sz="2400" dirty="0">
                <a:ea typeface="+mn-ea"/>
                <a:cs typeface="+mn-cs"/>
              </a:rPr>
              <a:t>It is formation of androgens by Leydig cells under control of LH and synergism of FSH.</a:t>
            </a:r>
          </a:p>
          <a:p>
            <a:pPr>
              <a:buFont typeface="Monotype Sorts" pitchFamily="2" charset="2"/>
              <a:buChar char="§"/>
              <a:defRPr/>
            </a:pPr>
            <a:r>
              <a:rPr lang="en-US" sz="2400" b="1" u="sng" dirty="0">
                <a:ea typeface="+mn-ea"/>
                <a:cs typeface="+mn-cs"/>
              </a:rPr>
              <a:t>Biosynthesis:</a:t>
            </a:r>
          </a:p>
          <a:p>
            <a:pPr>
              <a:buFont typeface="Monotype Sorts" pitchFamily="2" charset="2"/>
              <a:buChar char="§"/>
              <a:defRPr/>
            </a:pPr>
            <a:r>
              <a:rPr lang="en-US" sz="2400" dirty="0">
                <a:ea typeface="+mn-ea"/>
                <a:cs typeface="+mn-cs"/>
              </a:rPr>
              <a:t>LH bind with receptors by support of prolactin          cAMP.</a:t>
            </a:r>
          </a:p>
          <a:p>
            <a:pPr>
              <a:buFont typeface="Monotype Sorts" pitchFamily="2" charset="2"/>
              <a:buChar char="§"/>
              <a:defRPr/>
            </a:pPr>
            <a:r>
              <a:rPr lang="en-US" sz="2400" dirty="0">
                <a:ea typeface="+mn-ea"/>
                <a:cs typeface="+mn-cs"/>
              </a:rPr>
              <a:t>Activation of protein kinases          phosphorylation of intracellular protein</a:t>
            </a:r>
          </a:p>
          <a:p>
            <a:pPr>
              <a:buFont typeface="Monotype Sorts" pitchFamily="2" charset="2"/>
              <a:buChar char="§"/>
              <a:defRPr/>
            </a:pPr>
            <a:r>
              <a:rPr lang="en-US" sz="2400" dirty="0">
                <a:ea typeface="+mn-ea"/>
                <a:cs typeface="+mn-cs"/>
              </a:rPr>
              <a:t>Acetyl COA        cholesterol      pregnenolone inside mitochondria.</a:t>
            </a:r>
          </a:p>
          <a:p>
            <a:pPr>
              <a:buFont typeface="Monotype Sorts" pitchFamily="2" charset="2"/>
              <a:buChar char="§"/>
              <a:defRPr/>
            </a:pPr>
            <a:r>
              <a:rPr lang="en-US" sz="2400" dirty="0" err="1">
                <a:ea typeface="+mn-ea"/>
                <a:cs typeface="+mn-cs"/>
              </a:rPr>
              <a:t>Pregnenolone</a:t>
            </a:r>
            <a:r>
              <a:rPr lang="en-US" sz="2400" dirty="0">
                <a:ea typeface="+mn-ea"/>
                <a:cs typeface="+mn-cs"/>
              </a:rPr>
              <a:t>          progesterone        testosterone.</a:t>
            </a:r>
          </a:p>
          <a:p>
            <a:pPr marL="0" indent="0">
              <a:buNone/>
              <a:defRPr/>
            </a:pPr>
            <a:endParaRPr lang="en-US" sz="2400" u="sng" dirty="0">
              <a:ea typeface="+mn-ea"/>
              <a:cs typeface="+mn-cs"/>
            </a:endParaRPr>
          </a:p>
        </p:txBody>
      </p:sp>
      <p:cxnSp>
        <p:nvCxnSpPr>
          <p:cNvPr id="3" name="Straight Arrow Connector 2">
            <a:extLst>
              <a:ext uri="{FF2B5EF4-FFF2-40B4-BE49-F238E27FC236}">
                <a16:creationId xmlns:a16="http://schemas.microsoft.com/office/drawing/2014/main" xmlns="" id="{3823BC74-C43C-E846-B9F9-ADB4485ED37C}"/>
              </a:ext>
            </a:extLst>
          </p:cNvPr>
          <p:cNvCxnSpPr>
            <a:cxnSpLocks noChangeShapeType="1"/>
          </p:cNvCxnSpPr>
          <p:nvPr/>
        </p:nvCxnSpPr>
        <p:spPr bwMode="auto">
          <a:xfrm>
            <a:off x="3733800" y="5943600"/>
            <a:ext cx="457200" cy="0"/>
          </a:xfrm>
          <a:prstGeom prst="straightConnector1">
            <a:avLst/>
          </a:prstGeom>
          <a:noFill/>
          <a:ln w="38100">
            <a:solidFill>
              <a:schemeClr val="tx1"/>
            </a:solidFill>
            <a:round/>
            <a:headEnd type="none" w="sm" len="sm"/>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5" name="Straight Arrow Connector 4">
            <a:extLst>
              <a:ext uri="{FF2B5EF4-FFF2-40B4-BE49-F238E27FC236}">
                <a16:creationId xmlns:a16="http://schemas.microsoft.com/office/drawing/2014/main" xmlns="" id="{8E9C71C4-34DB-CA4B-8C50-B08FC8D31DA9}"/>
              </a:ext>
            </a:extLst>
          </p:cNvPr>
          <p:cNvCxnSpPr>
            <a:cxnSpLocks noChangeShapeType="1"/>
          </p:cNvCxnSpPr>
          <p:nvPr/>
        </p:nvCxnSpPr>
        <p:spPr bwMode="auto">
          <a:xfrm>
            <a:off x="5638800" y="5867400"/>
            <a:ext cx="381000" cy="0"/>
          </a:xfrm>
          <a:prstGeom prst="straightConnector1">
            <a:avLst/>
          </a:prstGeom>
          <a:noFill/>
          <a:ln w="38100">
            <a:solidFill>
              <a:schemeClr val="tx1"/>
            </a:solidFill>
            <a:round/>
            <a:headEnd type="none" w="sm" len="sm"/>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2" name="Straight Arrow Connector 11">
            <a:extLst>
              <a:ext uri="{FF2B5EF4-FFF2-40B4-BE49-F238E27FC236}">
                <a16:creationId xmlns:a16="http://schemas.microsoft.com/office/drawing/2014/main" xmlns="" id="{703EBEF0-1676-964F-A516-53696B0A0051}"/>
              </a:ext>
            </a:extLst>
          </p:cNvPr>
          <p:cNvCxnSpPr>
            <a:cxnSpLocks noChangeShapeType="1"/>
          </p:cNvCxnSpPr>
          <p:nvPr/>
        </p:nvCxnSpPr>
        <p:spPr bwMode="auto">
          <a:xfrm>
            <a:off x="3810000" y="6324600"/>
            <a:ext cx="457200" cy="0"/>
          </a:xfrm>
          <a:prstGeom prst="straightConnector1">
            <a:avLst/>
          </a:prstGeom>
          <a:noFill/>
          <a:ln w="38100">
            <a:solidFill>
              <a:schemeClr val="tx1"/>
            </a:solidFill>
            <a:round/>
            <a:headEnd type="none" w="sm" len="sm"/>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3" name="Straight Arrow Connector 12">
            <a:extLst>
              <a:ext uri="{FF2B5EF4-FFF2-40B4-BE49-F238E27FC236}">
                <a16:creationId xmlns:a16="http://schemas.microsoft.com/office/drawing/2014/main" xmlns="" id="{5295891A-4C04-0148-B084-CD550105E085}"/>
              </a:ext>
            </a:extLst>
          </p:cNvPr>
          <p:cNvCxnSpPr>
            <a:cxnSpLocks noChangeShapeType="1"/>
          </p:cNvCxnSpPr>
          <p:nvPr/>
        </p:nvCxnSpPr>
        <p:spPr bwMode="auto">
          <a:xfrm>
            <a:off x="6172200" y="6324600"/>
            <a:ext cx="457200" cy="0"/>
          </a:xfrm>
          <a:prstGeom prst="straightConnector1">
            <a:avLst/>
          </a:prstGeom>
          <a:noFill/>
          <a:ln w="38100">
            <a:solidFill>
              <a:schemeClr val="tx1"/>
            </a:solidFill>
            <a:round/>
            <a:headEnd type="none" w="sm" len="sm"/>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xmlns="" id="{F6B39303-1A24-43DB-87AB-D45A53B4FE2E}"/>
              </a:ext>
            </a:extLst>
          </p:cNvPr>
          <p:cNvCxnSpPr>
            <a:cxnSpLocks noChangeShapeType="1"/>
          </p:cNvCxnSpPr>
          <p:nvPr/>
        </p:nvCxnSpPr>
        <p:spPr bwMode="auto">
          <a:xfrm>
            <a:off x="8001000" y="4648200"/>
            <a:ext cx="457200" cy="0"/>
          </a:xfrm>
          <a:prstGeom prst="straightConnector1">
            <a:avLst/>
          </a:prstGeom>
          <a:noFill/>
          <a:ln w="38100">
            <a:solidFill>
              <a:schemeClr val="tx1"/>
            </a:solidFill>
            <a:round/>
            <a:headEnd type="none" w="sm" len="sm"/>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1" name="Straight Arrow Connector 10">
            <a:extLst>
              <a:ext uri="{FF2B5EF4-FFF2-40B4-BE49-F238E27FC236}">
                <a16:creationId xmlns:a16="http://schemas.microsoft.com/office/drawing/2014/main" xmlns="" id="{2EADA6FC-18A1-4884-A00F-16B755A509BA}"/>
              </a:ext>
            </a:extLst>
          </p:cNvPr>
          <p:cNvCxnSpPr>
            <a:cxnSpLocks noChangeShapeType="1"/>
          </p:cNvCxnSpPr>
          <p:nvPr/>
        </p:nvCxnSpPr>
        <p:spPr bwMode="auto">
          <a:xfrm>
            <a:off x="5905500" y="5105400"/>
            <a:ext cx="381000" cy="0"/>
          </a:xfrm>
          <a:prstGeom prst="straightConnector1">
            <a:avLst/>
          </a:prstGeom>
          <a:noFill/>
          <a:ln w="38100">
            <a:solidFill>
              <a:schemeClr val="tx1"/>
            </a:solidFill>
            <a:round/>
            <a:headEnd type="none" w="sm" len="sm"/>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TotalTime>
  <Words>1825</Words>
  <Application>Microsoft Office PowerPoint</Application>
  <PresentationFormat>مخصص</PresentationFormat>
  <Paragraphs>195</Paragraphs>
  <Slides>35</Slides>
  <Notes>0</Notes>
  <HiddenSlides>0</HiddenSlides>
  <MMClips>0</MMClips>
  <ScaleCrop>false</ScaleCrop>
  <HeadingPairs>
    <vt:vector size="4" baseType="variant">
      <vt:variant>
        <vt:lpstr>نسق</vt:lpstr>
      </vt:variant>
      <vt:variant>
        <vt:i4>1</vt:i4>
      </vt:variant>
      <vt:variant>
        <vt:lpstr>عناوين الشرائح</vt:lpstr>
      </vt:variant>
      <vt:variant>
        <vt:i4>35</vt:i4>
      </vt:variant>
    </vt:vector>
  </HeadingPairs>
  <TitlesOfParts>
    <vt:vector size="36" baseType="lpstr">
      <vt:lpstr>Serene</vt:lpstr>
      <vt:lpstr>PHYSIOLOGY OF REPRODUCTION</vt:lpstr>
      <vt:lpstr>عرض تقديمي في PowerPoint</vt:lpstr>
      <vt:lpstr>Male reproductive organs</vt:lpstr>
      <vt:lpstr>TESTES</vt:lpstr>
      <vt:lpstr>Seminiferous tubules</vt:lpstr>
      <vt:lpstr>عرض تقديمي في PowerPoint</vt:lpstr>
      <vt:lpstr>FUNCTION Of SERTOLI CELLS</vt:lpstr>
      <vt:lpstr>Myoid CELLS</vt:lpstr>
      <vt:lpstr>FUNCTION OF TESTES</vt:lpstr>
      <vt:lpstr>FUNCTIONS OF TESTOSTERONE</vt:lpstr>
      <vt:lpstr>2- Spermatogenesis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SECONDARY SEX ORGANS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FACTORS AFFECTING TESTES FUNCTION</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dr.hassan ahmed</dc:creator>
  <cp:lastModifiedBy>itvet2</cp:lastModifiedBy>
  <cp:revision>3</cp:revision>
  <dcterms:created xsi:type="dcterms:W3CDTF">2020-03-16T20:23:28Z</dcterms:created>
  <dcterms:modified xsi:type="dcterms:W3CDTF">2020-03-17T07:11:15Z</dcterms:modified>
</cp:coreProperties>
</file>