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95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93" r:id="rId18"/>
    <p:sldId id="292" r:id="rId19"/>
    <p:sldId id="273" r:id="rId20"/>
    <p:sldId id="294" r:id="rId21"/>
    <p:sldId id="274" r:id="rId22"/>
    <p:sldId id="286" r:id="rId23"/>
    <p:sldId id="275" r:id="rId24"/>
    <p:sldId id="276" r:id="rId25"/>
    <p:sldId id="290" r:id="rId26"/>
    <p:sldId id="289" r:id="rId27"/>
    <p:sldId id="277" r:id="rId28"/>
    <p:sldId id="287" r:id="rId29"/>
    <p:sldId id="278" r:id="rId30"/>
    <p:sldId id="279" r:id="rId3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D797C9"/>
    <a:srgbClr val="DC9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5517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125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2655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682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416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177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0222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8793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787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7425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576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F4718-C91D-4628-A610-DBC791E5BA1F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1B139-EB1F-4FE7-B61E-C438FB1B751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586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767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i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C0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Agency FB" pitchFamily="34" charset="0"/>
              </a:rPr>
              <a:t>Milk powder</a:t>
            </a:r>
            <a:endParaRPr lang="ar-EG" sz="6000" b="1" i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rgbClr val="C00000"/>
              </a:solidFill>
              <a:effectLst>
                <a:reflection blurRad="6350" stA="50000" endA="300" endPos="50000" dist="60007" dir="5400000" sy="-100000" algn="bl" rotWithShape="0"/>
              </a:effectLst>
              <a:latin typeface="Agency FB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7016824" cy="122413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Blackadder ITC" pitchFamily="82" charset="0"/>
              </a:rPr>
              <a:t>Def.</a:t>
            </a:r>
            <a:r>
              <a:rPr lang="en-US" sz="3600" b="1" dirty="0">
                <a:solidFill>
                  <a:srgbClr val="FF0000"/>
                </a:solidFill>
                <a:latin typeface="Blackadder ITC" pitchFamily="82" charset="0"/>
              </a:rPr>
              <a:t> </a:t>
            </a:r>
            <a:r>
              <a:rPr lang="en-US" dirty="0"/>
              <a:t>:it is product of milk resulting from</a:t>
            </a:r>
            <a:r>
              <a:rPr lang="en-US" dirty="0" smtClean="0"/>
              <a:t> </a:t>
            </a:r>
            <a:r>
              <a:rPr lang="en-US" dirty="0"/>
              <a:t>Complete removal of </a:t>
            </a:r>
            <a:r>
              <a:rPr lang="en-US" dirty="0" smtClean="0"/>
              <a:t>water </a:t>
            </a:r>
            <a:r>
              <a:rPr lang="en-US" dirty="0"/>
              <a:t>from milk </a:t>
            </a:r>
            <a:endParaRPr lang="ar-EG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056958"/>
            <a:ext cx="3180353" cy="31803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324036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1- rapid method </a:t>
            </a:r>
          </a:p>
          <a:p>
            <a:pPr marL="0" indent="0" algn="l" rtl="0">
              <a:buNone/>
            </a:pPr>
            <a:r>
              <a:rPr lang="en-US" dirty="0" smtClean="0"/>
              <a:t>In clean dry test tube add </a:t>
            </a:r>
          </a:p>
          <a:p>
            <a:pPr marL="0" indent="0" algn="l" rtl="0">
              <a:buNone/>
            </a:pPr>
            <a:r>
              <a:rPr lang="en-US" dirty="0" smtClean="0"/>
              <a:t>10ml D.W ,then sprinkle milk powder on the surface of water </a:t>
            </a:r>
            <a:r>
              <a:rPr lang="en-US" dirty="0" smtClean="0">
                <a:solidFill>
                  <a:srgbClr val="FF0000"/>
                </a:solidFill>
              </a:rPr>
              <a:t>without shaking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Result 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sz="2800" dirty="0" smtClean="0"/>
              <a:t>        </a:t>
            </a:r>
            <a:r>
              <a:rPr lang="en-US" sz="2800" b="1" dirty="0" smtClean="0"/>
              <a:t>Milk solution </a:t>
            </a:r>
            <a:r>
              <a:rPr lang="en-US" sz="2800" b="1" dirty="0" smtClean="0">
                <a:solidFill>
                  <a:schemeClr val="accent1"/>
                </a:solidFill>
              </a:rPr>
              <a:t>without</a:t>
            </a:r>
            <a:r>
              <a:rPr lang="en-US" sz="2800" b="1" dirty="0" smtClean="0"/>
              <a:t> sediment :</a:t>
            </a:r>
            <a:r>
              <a:rPr lang="en-US" sz="2800" b="1" dirty="0" smtClean="0">
                <a:solidFill>
                  <a:schemeClr val="tx2"/>
                </a:solidFill>
              </a:rPr>
              <a:t>good</a:t>
            </a:r>
            <a:r>
              <a:rPr lang="en-US" sz="2800" b="1" dirty="0" smtClean="0"/>
              <a:t> soluble M.P</a:t>
            </a:r>
          </a:p>
          <a:p>
            <a:pPr marL="0" indent="0" algn="l" rtl="0">
              <a:buNone/>
            </a:pPr>
            <a:r>
              <a:rPr lang="en-US" sz="2800" dirty="0" smtClean="0"/>
              <a:t>        </a:t>
            </a:r>
            <a:r>
              <a:rPr lang="en-US" sz="2800" b="1" dirty="0" smtClean="0"/>
              <a:t>Clear solution </a:t>
            </a:r>
            <a:r>
              <a:rPr lang="en-US" sz="2800" b="1" dirty="0" smtClean="0">
                <a:solidFill>
                  <a:schemeClr val="accent1"/>
                </a:solidFill>
              </a:rPr>
              <a:t>with</a:t>
            </a:r>
            <a:r>
              <a:rPr lang="en-US" sz="2800" b="1" dirty="0" smtClean="0"/>
              <a:t> sediment :</a:t>
            </a:r>
            <a:r>
              <a:rPr lang="en-US" sz="2800" b="1" dirty="0" smtClean="0">
                <a:solidFill>
                  <a:schemeClr val="tx2"/>
                </a:solidFill>
              </a:rPr>
              <a:t>bad</a:t>
            </a:r>
            <a:r>
              <a:rPr lang="en-US" sz="2800" b="1" dirty="0" smtClean="0"/>
              <a:t> soluble M.P</a:t>
            </a:r>
          </a:p>
          <a:p>
            <a:pPr marL="0" indent="0" algn="l" rtl="0">
              <a:buNone/>
            </a:pPr>
            <a:endParaRPr lang="ar-EG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8709" y="4703190"/>
            <a:ext cx="434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08709" y="5229200"/>
            <a:ext cx="434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03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9361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2- Standard method </a:t>
            </a:r>
          </a:p>
          <a:p>
            <a:pPr marL="0" indent="0" algn="l" rtl="0">
              <a:buNone/>
            </a:pPr>
            <a:r>
              <a:rPr lang="en-US" dirty="0" smtClean="0"/>
              <a:t>in clean dry beaker add </a:t>
            </a:r>
          </a:p>
          <a:p>
            <a:pPr marL="0" indent="0" algn="l" rtl="0">
              <a:buNone/>
            </a:pPr>
            <a:r>
              <a:rPr lang="en-US" dirty="0" smtClean="0"/>
              <a:t>20gm M.P </a:t>
            </a:r>
          </a:p>
          <a:p>
            <a:pPr marL="0" indent="0" algn="l" rtl="0">
              <a:buNone/>
            </a:pPr>
            <a:r>
              <a:rPr lang="en-US" dirty="0" smtClean="0"/>
              <a:t>200 ml D.W               </a:t>
            </a:r>
            <a:r>
              <a:rPr lang="en-US" dirty="0" smtClean="0">
                <a:solidFill>
                  <a:srgbClr val="FF0000"/>
                </a:solidFill>
              </a:rPr>
              <a:t>mixing</a:t>
            </a:r>
            <a:r>
              <a:rPr lang="en-US" dirty="0" smtClean="0"/>
              <a:t> for 5 minutes </a:t>
            </a:r>
          </a:p>
          <a:p>
            <a:pPr marL="0" indent="0" algn="l" rtl="0">
              <a:buNone/>
            </a:pPr>
            <a:r>
              <a:rPr lang="en-US" dirty="0" smtClean="0"/>
              <a:t>Take 25 ml from this solution in special </a:t>
            </a:r>
            <a:r>
              <a:rPr lang="en-US" dirty="0" err="1" smtClean="0">
                <a:solidFill>
                  <a:srgbClr val="00B050"/>
                </a:solidFill>
              </a:rPr>
              <a:t>caliberated</a:t>
            </a:r>
            <a:r>
              <a:rPr lang="en-US" dirty="0" smtClean="0">
                <a:solidFill>
                  <a:srgbClr val="00B050"/>
                </a:solidFill>
              </a:rPr>
              <a:t> centrifuge tube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l" rtl="0">
              <a:buNone/>
            </a:pPr>
            <a:endParaRPr lang="ar-EG" dirty="0">
              <a:solidFill>
                <a:srgbClr val="00B05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209564" y="2966936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797152"/>
            <a:ext cx="238883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Centrifugation at 3000 rpm for 15 min till formation of </a:t>
            </a:r>
            <a:r>
              <a:rPr lang="en-US" dirty="0" smtClean="0">
                <a:solidFill>
                  <a:srgbClr val="FF0000"/>
                </a:solidFill>
              </a:rPr>
              <a:t>3 layer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cream ,supernatant 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sediment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Remove cream and supernatant fluid ,but leave the sediment </a:t>
            </a:r>
          </a:p>
          <a:p>
            <a:pPr algn="l" rtl="0"/>
            <a:r>
              <a:rPr lang="en-US" dirty="0" smtClean="0"/>
              <a:t>Add 25ml D.W to sediment ,shaking </a:t>
            </a:r>
          </a:p>
          <a:p>
            <a:pPr algn="l" rtl="0"/>
            <a:r>
              <a:rPr lang="en-US" dirty="0" smtClean="0"/>
              <a:t>Complete the content till 50 ml </a:t>
            </a:r>
          </a:p>
          <a:p>
            <a:pPr algn="l" rtl="0"/>
            <a:r>
              <a:rPr lang="en-US" dirty="0" err="1" smtClean="0"/>
              <a:t>Recentrifugation</a:t>
            </a:r>
            <a:r>
              <a:rPr lang="en-US" dirty="0" smtClean="0"/>
              <a:t> for 15min at 3000 </a:t>
            </a:r>
            <a:r>
              <a:rPr lang="en-US" dirty="0" err="1" smtClean="0"/>
              <a:t>r.p.m</a:t>
            </a:r>
            <a:r>
              <a:rPr lang="en-US" dirty="0" smtClean="0"/>
              <a:t>  </a:t>
            </a:r>
          </a:p>
          <a:p>
            <a:pPr marL="0" indent="0" algn="l" rtl="0">
              <a:buNone/>
            </a:pPr>
            <a:r>
              <a:rPr lang="en-US" dirty="0" smtClean="0"/>
              <a:t>Complete as before……….</a:t>
            </a:r>
          </a:p>
          <a:p>
            <a:pPr marL="0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885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Result </a:t>
            </a:r>
          </a:p>
          <a:p>
            <a:pPr marL="0" indent="0" algn="l" rtl="0">
              <a:buNone/>
            </a:pPr>
            <a:r>
              <a:rPr lang="en-US" dirty="0" smtClean="0"/>
              <a:t>Acc. to the amount of sediment </a:t>
            </a:r>
          </a:p>
          <a:p>
            <a:pPr marL="0" indent="0" algn="l" rtl="0">
              <a:buNone/>
            </a:pPr>
            <a:r>
              <a:rPr lang="en-US" dirty="0" smtClean="0"/>
              <a:t>           If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large</a:t>
            </a:r>
            <a:r>
              <a:rPr lang="en-US" dirty="0" smtClean="0"/>
              <a:t> amount sediment :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bad</a:t>
            </a:r>
            <a:r>
              <a:rPr lang="en-US" dirty="0" smtClean="0"/>
              <a:t> soluble M.P</a:t>
            </a:r>
          </a:p>
          <a:p>
            <a:pPr marL="0" indent="0" algn="l" rtl="0">
              <a:buNone/>
            </a:pPr>
            <a:r>
              <a:rPr lang="en-US" dirty="0" smtClean="0"/>
              <a:t>           If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small</a:t>
            </a:r>
            <a:r>
              <a:rPr lang="en-US" dirty="0" smtClean="0"/>
              <a:t> amount sediment :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good</a:t>
            </a:r>
            <a:r>
              <a:rPr lang="en-US" dirty="0" smtClean="0"/>
              <a:t> soluble M.P</a:t>
            </a:r>
            <a:endParaRPr lang="ar-EG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5536" y="306896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5536" y="364502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0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Adulteration of milk powder 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            detection of </a:t>
            </a:r>
            <a:r>
              <a:rPr lang="en-US" sz="3600" b="1" i="1" dirty="0" smtClean="0">
                <a:solidFill>
                  <a:srgbClr val="FF0000"/>
                </a:solidFill>
              </a:rPr>
              <a:t>starch</a:t>
            </a:r>
            <a:r>
              <a:rPr lang="en-US" dirty="0" smtClean="0"/>
              <a:t> in M.P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 can be detected by 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dirty="0" smtClean="0"/>
              <a:t>       </a:t>
            </a: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 taste </a:t>
            </a:r>
          </a:p>
          <a:p>
            <a:pPr marL="0" indent="0" algn="l" rtl="0">
              <a:buNone/>
            </a:pPr>
            <a:r>
              <a:rPr lang="en-US" dirty="0" smtClean="0"/>
              <a:t>                 </a:t>
            </a:r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 microscopic examination </a:t>
            </a:r>
          </a:p>
          <a:p>
            <a:pPr marL="0" indent="0" algn="l" rtl="0">
              <a:buNone/>
            </a:pPr>
            <a:r>
              <a:rPr lang="en-US" dirty="0" smtClean="0"/>
              <a:t>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chemical examination </a:t>
            </a:r>
          </a:p>
          <a:p>
            <a:pPr marL="0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218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1-taste</a:t>
            </a:r>
            <a:r>
              <a:rPr lang="en-US" b="1" dirty="0" smtClean="0"/>
              <a:t> </a:t>
            </a:r>
          </a:p>
          <a:p>
            <a:pPr marL="0" indent="0" algn="l" rtl="0">
              <a:buNone/>
            </a:pPr>
            <a:r>
              <a:rPr lang="en-US" dirty="0" smtClean="0"/>
              <a:t>The starch has </a:t>
            </a:r>
            <a:r>
              <a:rPr lang="en-US" dirty="0" err="1" smtClean="0"/>
              <a:t>characterstic</a:t>
            </a:r>
            <a:r>
              <a:rPr lang="en-US" dirty="0" smtClean="0"/>
              <a:t> taste which differ from taste of M.P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4201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2-Microscopic examination </a:t>
            </a:r>
          </a:p>
          <a:p>
            <a:pPr marL="0" indent="0" algn="l" rtl="0">
              <a:buNone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 drop of re constituted milk powder over clean ,dry </a:t>
            </a:r>
            <a:r>
              <a:rPr lang="en-US" sz="2800" b="1" dirty="0" smtClean="0"/>
              <a:t>glass slide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cover it by cover slide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2800" dirty="0" smtClean="0"/>
              <a:t>Leave it to dry 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800" dirty="0" smtClean="0"/>
              <a:t>Examine it under microscope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00B0F0"/>
                </a:solidFill>
              </a:rPr>
              <a:t>Result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dirty="0" smtClean="0"/>
              <a:t>Normally M.P has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starch granules </a:t>
            </a:r>
          </a:p>
          <a:p>
            <a:pPr marL="0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3450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Rice </a:t>
            </a:r>
            <a:r>
              <a:rPr lang="en-US" dirty="0"/>
              <a:t>starch :</a:t>
            </a:r>
            <a:r>
              <a:rPr lang="en-US" dirty="0" err="1"/>
              <a:t>cocci</a:t>
            </a:r>
            <a:r>
              <a:rPr lang="en-US" dirty="0"/>
              <a:t> arranged in clusters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36913"/>
            <a:ext cx="3312368" cy="3240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852935"/>
            <a:ext cx="3816424" cy="30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9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/>
              <a:t>W</a:t>
            </a:r>
            <a:r>
              <a:rPr lang="en-US" dirty="0" smtClean="0"/>
              <a:t>heat </a:t>
            </a:r>
            <a:r>
              <a:rPr lang="en-US" dirty="0"/>
              <a:t>starch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3240360" cy="2880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76872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3-</a:t>
            </a:r>
            <a:r>
              <a:rPr lang="en-US" dirty="0"/>
              <a:t>P</a:t>
            </a:r>
            <a:r>
              <a:rPr lang="en-US" dirty="0" smtClean="0"/>
              <a:t>otato starch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36912"/>
            <a:ext cx="2859732" cy="2736304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72816"/>
            <a:ext cx="410445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2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ampling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from bulk </a:t>
            </a:r>
          </a:p>
          <a:p>
            <a:pPr algn="l" rtl="0"/>
            <a:r>
              <a:rPr lang="en-US" dirty="0" smtClean="0"/>
              <a:t>The sample collected from different places by using </a:t>
            </a:r>
            <a:r>
              <a:rPr lang="en-US" dirty="0" smtClean="0">
                <a:solidFill>
                  <a:srgbClr val="FF0000"/>
                </a:solidFill>
              </a:rPr>
              <a:t>dry</a:t>
            </a:r>
            <a:r>
              <a:rPr lang="en-US" dirty="0" smtClean="0"/>
              <a:t> sterile spoon after making thoroughly mixing of the content ,then transfer the sample to </a:t>
            </a:r>
            <a:r>
              <a:rPr lang="en-US" dirty="0" smtClean="0">
                <a:solidFill>
                  <a:srgbClr val="FF0000"/>
                </a:solidFill>
              </a:rPr>
              <a:t>wide mouth jar </a:t>
            </a: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3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Maize </a:t>
            </a:r>
            <a:r>
              <a:rPr lang="en-US" dirty="0"/>
              <a:t>starch (corn )</a:t>
            </a:r>
            <a:endParaRPr lang="ar-EG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2736304" cy="2664296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376" y="2348880"/>
            <a:ext cx="381642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3- Chemical examination </a:t>
            </a:r>
          </a:p>
          <a:p>
            <a:pPr marL="0" indent="0" algn="l" rtl="0">
              <a:buNone/>
            </a:pPr>
            <a:r>
              <a:rPr lang="en-US" dirty="0" smtClean="0"/>
              <a:t>In clean dry test tube add :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1part of M.P + 7 part D.W        </a:t>
            </a:r>
            <a:r>
              <a:rPr lang="en-US" dirty="0" smtClean="0"/>
              <a:t>mixing </a:t>
            </a:r>
          </a:p>
          <a:p>
            <a:pPr marL="0" indent="0" algn="l" rtl="0">
              <a:buNone/>
            </a:pPr>
            <a:r>
              <a:rPr lang="en-US" dirty="0" smtClean="0"/>
              <a:t>Put it in water bath for few minutes </a:t>
            </a:r>
          </a:p>
          <a:p>
            <a:pPr marL="0" indent="0" algn="l" rtl="0">
              <a:buNone/>
            </a:pPr>
            <a:r>
              <a:rPr lang="en-US" dirty="0" smtClean="0"/>
              <a:t>Then add drops of </a:t>
            </a:r>
            <a:r>
              <a:rPr lang="en-US" b="1" dirty="0" smtClean="0">
                <a:solidFill>
                  <a:srgbClr val="00B0F0"/>
                </a:solidFill>
              </a:rPr>
              <a:t>iodine </a:t>
            </a:r>
          </a:p>
          <a:p>
            <a:pPr marL="0" indent="0" algn="l" rtl="0">
              <a:buNone/>
            </a:pPr>
            <a:r>
              <a:rPr lang="en-US" dirty="0" smtClean="0"/>
              <a:t>Result </a:t>
            </a:r>
          </a:p>
          <a:p>
            <a:pPr marL="0" indent="0" algn="l" rtl="0">
              <a:buNone/>
            </a:pPr>
            <a:r>
              <a:rPr lang="en-US" dirty="0" smtClean="0"/>
              <a:t>If appear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blue color     </a:t>
            </a:r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for starch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797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62" t="-1245" r="17042" b="29005"/>
          <a:stretch/>
        </p:blipFill>
        <p:spPr>
          <a:xfrm>
            <a:off x="2627784" y="914400"/>
            <a:ext cx="3994243" cy="4962872"/>
          </a:xfrm>
        </p:spPr>
      </p:pic>
    </p:spTree>
    <p:extLst>
      <p:ext uri="{BB962C8B-B14F-4D97-AF65-F5344CB8AC3E}">
        <p14:creationId xmlns:p14="http://schemas.microsoft.com/office/powerpoint/2010/main" val="34185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Sanitary test 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Acidity % 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dirty="0" smtClean="0"/>
              <a:t>in clean dry beaker add </a:t>
            </a:r>
          </a:p>
          <a:p>
            <a:pPr marL="0" indent="0" algn="l" rtl="0">
              <a:buNone/>
            </a:pPr>
            <a:r>
              <a:rPr lang="en-US" dirty="0" smtClean="0"/>
              <a:t>2,5gm M.P +20ml D.W +1ml Ph.ph </a:t>
            </a:r>
          </a:p>
          <a:p>
            <a:pPr marL="0" indent="0" algn="l" rtl="0">
              <a:buNone/>
            </a:pPr>
            <a:r>
              <a:rPr lang="en-US" dirty="0" smtClean="0"/>
              <a:t>Titrate against </a:t>
            </a:r>
            <a:r>
              <a:rPr lang="en-US" dirty="0" err="1" smtClean="0"/>
              <a:t>NaOH</a:t>
            </a:r>
            <a:r>
              <a:rPr lang="en-US" dirty="0" smtClean="0"/>
              <a:t> N\9 till </a:t>
            </a:r>
            <a:r>
              <a:rPr lang="en-US" dirty="0" err="1" smtClean="0"/>
              <a:t>appearnce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FF99CC"/>
                </a:solidFill>
              </a:rPr>
              <a:t>faint pink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color        end point            record R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00B0F0"/>
                </a:solidFill>
              </a:rPr>
              <a:t>Calculation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 Acidity % = R\20                  Acidity degree = R x 5 </a:t>
            </a:r>
            <a:endParaRPr lang="ar-EG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39752" y="42210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44008" y="425430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ck Arc 11"/>
          <p:cNvSpPr/>
          <p:nvPr/>
        </p:nvSpPr>
        <p:spPr>
          <a:xfrm>
            <a:off x="3131840" y="4869160"/>
            <a:ext cx="2592288" cy="1537320"/>
          </a:xfrm>
          <a:prstGeom prst="blockArc">
            <a:avLst>
              <a:gd name="adj1" fmla="val 10569623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6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4000" b="1" i="1" dirty="0">
                <a:solidFill>
                  <a:srgbClr val="FF0000"/>
                </a:solidFill>
              </a:rPr>
              <a:t>S</a:t>
            </a:r>
            <a:r>
              <a:rPr lang="en-US" sz="4000" b="1" i="1" dirty="0" smtClean="0">
                <a:solidFill>
                  <a:srgbClr val="FF0000"/>
                </a:solidFill>
              </a:rPr>
              <a:t>ediment test </a:t>
            </a:r>
          </a:p>
          <a:p>
            <a:pPr algn="l" rtl="0"/>
            <a:r>
              <a:rPr lang="en-US" dirty="0" smtClean="0"/>
              <a:t>In clean dry beaker add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50gm M.P +500 ml D.W          </a:t>
            </a:r>
            <a:r>
              <a:rPr lang="en-US" dirty="0" smtClean="0"/>
              <a:t>Shaking </a:t>
            </a:r>
          </a:p>
          <a:p>
            <a:pPr marL="0" indent="0" algn="l" rtl="0">
              <a:buNone/>
            </a:pPr>
            <a:r>
              <a:rPr lang="en-US" dirty="0" smtClean="0"/>
              <a:t>Filter the content through </a:t>
            </a:r>
            <a:r>
              <a:rPr lang="en-US" dirty="0" smtClean="0">
                <a:solidFill>
                  <a:srgbClr val="00B050"/>
                </a:solidFill>
              </a:rPr>
              <a:t>cotton wool pad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disc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Result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dirty="0" smtClean="0"/>
              <a:t>Disc is dried and compared with standard disc to determine </a:t>
            </a:r>
            <a:r>
              <a:rPr lang="en-US" dirty="0" smtClean="0">
                <a:solidFill>
                  <a:srgbClr val="FF0000"/>
                </a:solidFill>
              </a:rPr>
              <a:t>grade</a:t>
            </a:r>
            <a:r>
              <a:rPr lang="en-US" dirty="0" smtClean="0"/>
              <a:t> of milk powder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7372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00200"/>
            <a:ext cx="7128792" cy="4525963"/>
          </a:xfrm>
        </p:spPr>
      </p:pic>
    </p:spTree>
    <p:extLst>
      <p:ext uri="{BB962C8B-B14F-4D97-AF65-F5344CB8AC3E}">
        <p14:creationId xmlns:p14="http://schemas.microsoft.com/office/powerpoint/2010/main" val="25712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7704856" cy="4752528"/>
          </a:xfrm>
        </p:spPr>
      </p:pic>
    </p:spTree>
    <p:extLst>
      <p:ext uri="{BB962C8B-B14F-4D97-AF65-F5344CB8AC3E}">
        <p14:creationId xmlns:p14="http://schemas.microsoft.com/office/powerpoint/2010/main" val="309648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Microbiological examination 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1-All equipment should be sterile </a:t>
            </a:r>
          </a:p>
          <a:p>
            <a:pPr algn="l" rtl="0"/>
            <a:r>
              <a:rPr lang="en-US" dirty="0" smtClean="0"/>
              <a:t>2-take the sample under complete aseptic condition                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preparation of the sample </a:t>
            </a:r>
          </a:p>
          <a:p>
            <a:pPr marL="0" indent="0" algn="l" rtl="0">
              <a:buNone/>
            </a:pPr>
            <a:r>
              <a:rPr lang="en-US" dirty="0" smtClean="0"/>
              <a:t>10gm M.P +90ml D.W     Mixing        1\10 </a:t>
            </a:r>
          </a:p>
          <a:p>
            <a:pPr marL="0" indent="0" algn="l" rtl="0">
              <a:buNone/>
            </a:pPr>
            <a:r>
              <a:rPr lang="en-US" dirty="0" smtClean="0"/>
              <a:t>Complete </a:t>
            </a:r>
            <a:r>
              <a:rPr lang="en-US" dirty="0" smtClean="0">
                <a:solidFill>
                  <a:srgbClr val="FF0000"/>
                </a:solidFill>
              </a:rPr>
              <a:t>ten fold </a:t>
            </a:r>
            <a:r>
              <a:rPr lang="en-US" dirty="0" smtClean="0"/>
              <a:t>serial dilution till 1\1000000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8920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00200"/>
            <a:ext cx="7992888" cy="4525963"/>
          </a:xfrm>
        </p:spPr>
      </p:pic>
    </p:spTree>
    <p:extLst>
      <p:ext uri="{BB962C8B-B14F-4D97-AF65-F5344CB8AC3E}">
        <p14:creationId xmlns:p14="http://schemas.microsoft.com/office/powerpoint/2010/main" val="36350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Make different bacteriological examination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1-T.B.C by standard method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2-coliform count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3-enterococci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4-yeast , mold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5-lipolytic and </a:t>
            </a:r>
            <a:r>
              <a:rPr lang="en-US" dirty="0" err="1" smtClean="0">
                <a:solidFill>
                  <a:srgbClr val="C00000"/>
                </a:solidFill>
              </a:rPr>
              <a:t>proteolytic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m.os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6-pathogenic </a:t>
            </a:r>
            <a:r>
              <a:rPr lang="en-US" dirty="0" err="1" smtClean="0">
                <a:solidFill>
                  <a:srgbClr val="C00000"/>
                </a:solidFill>
              </a:rPr>
              <a:t>m.os</a:t>
            </a:r>
            <a:r>
              <a:rPr lang="en-US" dirty="0" smtClean="0">
                <a:solidFill>
                  <a:srgbClr val="C00000"/>
                </a:solidFill>
              </a:rPr>
              <a:t> as food </a:t>
            </a:r>
            <a:r>
              <a:rPr lang="en-US" dirty="0" err="1" smtClean="0">
                <a:solidFill>
                  <a:srgbClr val="C00000"/>
                </a:solidFill>
              </a:rPr>
              <a:t>poisning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s.aureus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ar-E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1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from can </a:t>
            </a:r>
          </a:p>
          <a:p>
            <a:pPr marL="0" indent="0" algn="l" rtl="0">
              <a:buNone/>
            </a:pPr>
            <a:r>
              <a:rPr lang="en-US" dirty="0" smtClean="0"/>
              <a:t>One or more </a:t>
            </a:r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 opened cans are collected as a random sample </a:t>
            </a:r>
          </a:p>
          <a:p>
            <a:pPr marL="0" indent="0" algn="l" rtl="0">
              <a:buNone/>
            </a:pPr>
            <a:r>
              <a:rPr lang="en-US" dirty="0" smtClean="0"/>
              <a:t>Before opening it ,the can should be</a:t>
            </a:r>
            <a:r>
              <a:rPr lang="en-US" dirty="0" smtClean="0">
                <a:solidFill>
                  <a:srgbClr val="FF0000"/>
                </a:solidFill>
              </a:rPr>
              <a:t> washed </a:t>
            </a:r>
            <a:r>
              <a:rPr lang="en-US" dirty="0" smtClean="0"/>
              <a:t>by warm water and soap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2861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2" y="385762"/>
            <a:ext cx="7610475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Preparation of sample: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Reconstitution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milk powder</a:t>
            </a:r>
            <a:endParaRPr lang="ar-E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In test tube add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 part M.P + 7 part D.W </a:t>
            </a:r>
            <a:r>
              <a:rPr lang="en-US" dirty="0" smtClean="0"/>
              <a:t>	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At temp.20c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case of M.P prepared by </a:t>
            </a:r>
            <a:r>
              <a:rPr lang="en-US" b="1" dirty="0" smtClean="0">
                <a:solidFill>
                  <a:srgbClr val="FF0000"/>
                </a:solidFill>
              </a:rPr>
              <a:t>spray</a:t>
            </a:r>
            <a:r>
              <a:rPr lang="en-US" dirty="0" smtClean="0"/>
              <a:t> method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At temp.85c </a:t>
            </a:r>
            <a:r>
              <a:rPr lang="en-US" dirty="0" smtClean="0"/>
              <a:t>in case of M.P prepared by </a:t>
            </a:r>
            <a:r>
              <a:rPr lang="en-US" b="1" dirty="0" smtClean="0">
                <a:solidFill>
                  <a:srgbClr val="FF0000"/>
                </a:solidFill>
              </a:rPr>
              <a:t>roller </a:t>
            </a:r>
            <a:r>
              <a:rPr lang="en-US" dirty="0" smtClean="0"/>
              <a:t>method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9087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Skim</a:t>
            </a:r>
            <a:r>
              <a:rPr lang="en-US" dirty="0" smtClean="0"/>
              <a:t> milk powder :30gm +300 ml D.W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Whole</a:t>
            </a:r>
            <a:r>
              <a:rPr lang="en-US" dirty="0" smtClean="0"/>
              <a:t> milk powder :37 </a:t>
            </a:r>
            <a:r>
              <a:rPr lang="en-US" dirty="0" err="1" smtClean="0"/>
              <a:t>gm</a:t>
            </a:r>
            <a:r>
              <a:rPr lang="en-US" dirty="0" smtClean="0"/>
              <a:t> +300 ml D.W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N.B) </a:t>
            </a:r>
            <a:r>
              <a:rPr lang="en-US" dirty="0" smtClean="0"/>
              <a:t>whole milk give (powder milk )more than skim milk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6710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Physical examination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</a:t>
            </a:r>
            <a:endParaRPr lang="en-US" dirty="0"/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As canned milk </a:t>
            </a:r>
            <a:endParaRPr lang="ar-EG" dirty="0"/>
          </a:p>
        </p:txBody>
      </p:sp>
      <p:sp>
        <p:nvSpPr>
          <p:cNvPr id="4" name="Down Arrow 3"/>
          <p:cNvSpPr/>
          <p:nvPr/>
        </p:nvSpPr>
        <p:spPr>
          <a:xfrm>
            <a:off x="4299626" y="1988840"/>
            <a:ext cx="48463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255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Chemical examination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600" b="1" dirty="0" smtClean="0">
                <a:solidFill>
                  <a:srgbClr val="00B0F0"/>
                </a:solidFill>
              </a:rPr>
              <a:t>Fat %: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Gerber method </a:t>
            </a:r>
            <a:r>
              <a:rPr lang="en-US" dirty="0" smtClean="0"/>
              <a:t>:in clean milk </a:t>
            </a:r>
            <a:r>
              <a:rPr lang="en-US" dirty="0" err="1" smtClean="0"/>
              <a:t>butyrometer</a:t>
            </a:r>
            <a:r>
              <a:rPr lang="en-US" dirty="0" smtClean="0"/>
              <a:t> add</a:t>
            </a:r>
          </a:p>
          <a:p>
            <a:pPr marL="0" indent="0" algn="l" rtl="0">
              <a:buNone/>
            </a:pPr>
            <a:r>
              <a:rPr lang="en-US" dirty="0" smtClean="0"/>
              <a:t>8 ml reconstituted M.P +3ml D.W       heated at 70c     then complete as milk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Rose </a:t>
            </a:r>
            <a:r>
              <a:rPr lang="en-US" dirty="0" err="1" smtClean="0">
                <a:solidFill>
                  <a:srgbClr val="FF0000"/>
                </a:solidFill>
              </a:rPr>
              <a:t>gottlieb</a:t>
            </a:r>
            <a:r>
              <a:rPr lang="en-US" dirty="0" smtClean="0">
                <a:solidFill>
                  <a:srgbClr val="FF0000"/>
                </a:solidFill>
              </a:rPr>
              <a:t> method  </a:t>
            </a:r>
          </a:p>
          <a:p>
            <a:pPr marL="0" indent="0" algn="l" rtl="0">
              <a:buNone/>
            </a:pPr>
            <a:r>
              <a:rPr lang="en-US" dirty="0" smtClean="0"/>
              <a:t>1gm M.P +8ml D.W     heated , then boiling these content till lumps disappear  </a:t>
            </a:r>
          </a:p>
          <a:p>
            <a:pPr marL="0" indent="0" algn="l" rtl="0">
              <a:buNone/>
            </a:pPr>
            <a:r>
              <a:rPr lang="en-US" dirty="0" smtClean="0"/>
              <a:t>Complete as milk </a:t>
            </a:r>
          </a:p>
          <a:p>
            <a:pPr marL="0" indent="0" algn="l" rtl="0">
              <a:buNone/>
            </a:pPr>
            <a:endParaRPr lang="ar-EG" dirty="0"/>
          </a:p>
        </p:txBody>
      </p:sp>
      <p:sp>
        <p:nvSpPr>
          <p:cNvPr id="4" name="Right Arrow 3"/>
          <p:cNvSpPr/>
          <p:nvPr/>
        </p:nvSpPr>
        <p:spPr>
          <a:xfrm>
            <a:off x="415841" y="1900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Right Arrow 4"/>
          <p:cNvSpPr/>
          <p:nvPr/>
        </p:nvSpPr>
        <p:spPr>
          <a:xfrm>
            <a:off x="395536" y="39401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5799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Protein % :</a:t>
            </a:r>
          </a:p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T.S % and moisture % :</a:t>
            </a:r>
            <a:endParaRPr lang="ar-EG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6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Solubility of M.P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                        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by </a:t>
            </a:r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methods </a:t>
            </a:r>
          </a:p>
          <a:p>
            <a:pPr marL="0" indent="0" algn="l" rtl="0">
              <a:buNone/>
            </a:pPr>
            <a:r>
              <a:rPr lang="en-US" dirty="0" smtClean="0"/>
              <a:t>                                                  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1- rapid method                     2- standard method </a:t>
            </a:r>
          </a:p>
          <a:p>
            <a:pPr marL="0" indent="0" algn="l" rtl="0">
              <a:buNone/>
            </a:pPr>
            <a:endParaRPr lang="ar-EG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44008" y="2888882"/>
            <a:ext cx="713609" cy="612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275856" y="2888882"/>
            <a:ext cx="720080" cy="612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8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624</Words>
  <Application>Microsoft Office PowerPoint</Application>
  <PresentationFormat>On-screen Show (4:3)</PresentationFormat>
  <Paragraphs>110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Milk powder</vt:lpstr>
      <vt:lpstr>Sampling</vt:lpstr>
      <vt:lpstr>PowerPoint Presentation</vt:lpstr>
      <vt:lpstr>Preparation of sample: by Reconstitution of milk powder</vt:lpstr>
      <vt:lpstr>PowerPoint Presentation</vt:lpstr>
      <vt:lpstr>Physical examination</vt:lpstr>
      <vt:lpstr>Chemical examination</vt:lpstr>
      <vt:lpstr>PowerPoint Presentation</vt:lpstr>
      <vt:lpstr>Solubility of M.P</vt:lpstr>
      <vt:lpstr>PowerPoint Presentation</vt:lpstr>
      <vt:lpstr>PowerPoint Presentation</vt:lpstr>
      <vt:lpstr>PowerPoint Presentation</vt:lpstr>
      <vt:lpstr>PowerPoint Presentation</vt:lpstr>
      <vt:lpstr>Adulteration of milk powder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Sanitary test </vt:lpstr>
      <vt:lpstr>PowerPoint Presentation</vt:lpstr>
      <vt:lpstr>PowerPoint Presentation</vt:lpstr>
      <vt:lpstr>PowerPoint Presentation</vt:lpstr>
      <vt:lpstr>Microbiological examination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 powder</dc:title>
  <dc:creator>7ussein  Zare3</dc:creator>
  <cp:lastModifiedBy>aboshrifsoft</cp:lastModifiedBy>
  <cp:revision>44</cp:revision>
  <dcterms:created xsi:type="dcterms:W3CDTF">2018-03-07T14:23:06Z</dcterms:created>
  <dcterms:modified xsi:type="dcterms:W3CDTF">2020-03-21T07:59:57Z</dcterms:modified>
</cp:coreProperties>
</file>