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23011-69BB-4D56-BA7F-84D22B3C2B26}" type="datetimeFigureOut">
              <a:rPr lang="ar-EG" smtClean="0"/>
              <a:t>27/07/1441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94C4-E59F-4E93-A33C-835A0A95A0F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452917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23011-69BB-4D56-BA7F-84D22B3C2B26}" type="datetimeFigureOut">
              <a:rPr lang="ar-EG" smtClean="0"/>
              <a:t>27/07/1441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94C4-E59F-4E93-A33C-835A0A95A0F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77945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23011-69BB-4D56-BA7F-84D22B3C2B26}" type="datetimeFigureOut">
              <a:rPr lang="ar-EG" smtClean="0"/>
              <a:t>27/07/1441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94C4-E59F-4E93-A33C-835A0A95A0F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73394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23011-69BB-4D56-BA7F-84D22B3C2B26}" type="datetimeFigureOut">
              <a:rPr lang="ar-EG" smtClean="0"/>
              <a:t>27/07/1441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94C4-E59F-4E93-A33C-835A0A95A0F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583577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23011-69BB-4D56-BA7F-84D22B3C2B26}" type="datetimeFigureOut">
              <a:rPr lang="ar-EG" smtClean="0"/>
              <a:t>27/07/1441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94C4-E59F-4E93-A33C-835A0A95A0F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91398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23011-69BB-4D56-BA7F-84D22B3C2B26}" type="datetimeFigureOut">
              <a:rPr lang="ar-EG" smtClean="0"/>
              <a:t>27/07/1441</a:t>
            </a:fld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94C4-E59F-4E93-A33C-835A0A95A0F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386590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23011-69BB-4D56-BA7F-84D22B3C2B26}" type="datetimeFigureOut">
              <a:rPr lang="ar-EG" smtClean="0"/>
              <a:t>27/07/1441</a:t>
            </a:fld>
            <a:endParaRPr lang="ar-EG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94C4-E59F-4E93-A33C-835A0A95A0F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08877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23011-69BB-4D56-BA7F-84D22B3C2B26}" type="datetimeFigureOut">
              <a:rPr lang="ar-EG" smtClean="0"/>
              <a:t>27/07/1441</a:t>
            </a:fld>
            <a:endParaRPr lang="ar-EG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94C4-E59F-4E93-A33C-835A0A95A0F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868083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23011-69BB-4D56-BA7F-84D22B3C2B26}" type="datetimeFigureOut">
              <a:rPr lang="ar-EG" smtClean="0"/>
              <a:t>27/07/1441</a:t>
            </a:fld>
            <a:endParaRPr lang="ar-EG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94C4-E59F-4E93-A33C-835A0A95A0F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157768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23011-69BB-4D56-BA7F-84D22B3C2B26}" type="datetimeFigureOut">
              <a:rPr lang="ar-EG" smtClean="0"/>
              <a:t>27/07/1441</a:t>
            </a:fld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94C4-E59F-4E93-A33C-835A0A95A0F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518210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23011-69BB-4D56-BA7F-84D22B3C2B26}" type="datetimeFigureOut">
              <a:rPr lang="ar-EG" smtClean="0"/>
              <a:t>27/07/1441</a:t>
            </a:fld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94C4-E59F-4E93-A33C-835A0A95A0F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653589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23011-69BB-4D56-BA7F-84D22B3C2B26}" type="datetimeFigureOut">
              <a:rPr lang="ar-EG" smtClean="0"/>
              <a:t>27/07/1441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994C4-E59F-4E93-A33C-835A0A95A0F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4619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Skin scraping</a:t>
            </a:r>
            <a:endParaRPr lang="ar-EG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05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50"/>
    </mc:Choice>
    <mc:Fallback>
      <p:transition spd="slow" advTm="14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42784" y="274637"/>
            <a:ext cx="8444016" cy="1358301"/>
          </a:xfrm>
        </p:spPr>
        <p:txBody>
          <a:bodyPr/>
          <a:lstStyle/>
          <a:p>
            <a:endParaRPr lang="ar-EG" dirty="0"/>
          </a:p>
        </p:txBody>
      </p:sp>
      <p:graphicFrame>
        <p:nvGraphicFramePr>
          <p:cNvPr id="4" name="عنصر نائب للمحتوى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5026800"/>
              </p:ext>
            </p:extLst>
          </p:nvPr>
        </p:nvGraphicFramePr>
        <p:xfrm>
          <a:off x="179512" y="1600200"/>
          <a:ext cx="8507289" cy="4997151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835763"/>
                <a:gridCol w="2835763"/>
                <a:gridCol w="2835763"/>
              </a:tblGrid>
              <a:tr h="627006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Arial"/>
                        </a:rPr>
                        <a:t>Ring worm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/>
                          <a:ea typeface="Calibri"/>
                          <a:cs typeface="Arial"/>
                        </a:rPr>
                        <a:t>mange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EG" sz="1200">
                          <a:effectLst/>
                          <a:latin typeface="Calibri"/>
                          <a:ea typeface="Calibri"/>
                          <a:cs typeface="Arial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777948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/>
                          <a:ea typeface="Calibri"/>
                          <a:cs typeface="Arial"/>
                        </a:rPr>
                        <a:t>Microsporum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/>
                          <a:ea typeface="Calibri"/>
                          <a:cs typeface="Arial"/>
                        </a:rPr>
                        <a:t>Tichophyton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/>
                          <a:ea typeface="Calibri"/>
                          <a:cs typeface="Arial"/>
                        </a:rPr>
                        <a:t>epidermophyton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/>
                          <a:ea typeface="Calibri"/>
                          <a:cs typeface="Arial"/>
                        </a:rPr>
                        <a:t>Sarcoptic mange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/>
                          <a:ea typeface="Calibri"/>
                          <a:cs typeface="Arial"/>
                        </a:rPr>
                        <a:t>Psoroptic mange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/>
                          <a:ea typeface="Calibri"/>
                          <a:cs typeface="Arial"/>
                        </a:rPr>
                        <a:t>Demodectic  mange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/>
                          <a:ea typeface="Calibri"/>
                          <a:cs typeface="Arial"/>
                        </a:rPr>
                        <a:t>Cherioptic mange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/>
                          <a:ea typeface="Calibri"/>
                          <a:cs typeface="Arial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/>
                          <a:ea typeface="Calibri"/>
                          <a:cs typeface="Arial"/>
                        </a:rPr>
                        <a:t>cause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711179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/>
                          <a:ea typeface="Calibri"/>
                          <a:cs typeface="Arial"/>
                        </a:rPr>
                        <a:t>Typical round alopecia with out itching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/>
                          <a:ea typeface="Calibri"/>
                          <a:cs typeface="Arial"/>
                        </a:rPr>
                        <a:t> Irregular Alopecia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/>
                          <a:ea typeface="Calibri"/>
                          <a:cs typeface="Arial"/>
                        </a:rPr>
                        <a:t>itching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/>
                          <a:ea typeface="Calibri"/>
                          <a:cs typeface="Arial"/>
                        </a:rPr>
                        <a:t>Clinical signs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627006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/>
                          <a:ea typeface="Calibri"/>
                          <a:cs typeface="Arial"/>
                        </a:rPr>
                        <a:t>fungi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/>
                          <a:ea typeface="Calibri"/>
                          <a:cs typeface="Arial"/>
                        </a:rPr>
                        <a:t>mite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/>
                          <a:ea typeface="Calibri"/>
                          <a:cs typeface="Arial"/>
                        </a:rPr>
                        <a:t>Skin scraping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627006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/>
                          <a:ea typeface="Calibri"/>
                          <a:cs typeface="Arial"/>
                        </a:rPr>
                        <a:t>positive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/>
                          <a:ea typeface="Calibri"/>
                          <a:cs typeface="Arial"/>
                        </a:rPr>
                        <a:t>negative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/>
                          <a:ea typeface="Calibri"/>
                          <a:cs typeface="Arial"/>
                        </a:rPr>
                        <a:t>Wood s lamp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627006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/>
                          <a:ea typeface="Calibri"/>
                          <a:cs typeface="Arial"/>
                        </a:rPr>
                        <a:t>Iodine oint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/>
                          <a:ea typeface="Calibri"/>
                          <a:cs typeface="Arial"/>
                        </a:rPr>
                        <a:t>Sulfer oint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Arial"/>
                        </a:rPr>
                        <a:t>treatment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91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637"/>
    </mc:Choice>
    <mc:Fallback>
      <p:transition spd="slow" advTm="69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b="1" dirty="0" smtClean="0"/>
              <a:t>N.B </a:t>
            </a:r>
          </a:p>
          <a:p>
            <a:pPr marL="0" indent="0" algn="l">
              <a:buNone/>
            </a:pPr>
            <a:r>
              <a:rPr lang="en-US" b="1" dirty="0" err="1" smtClean="0"/>
              <a:t>Vit</a:t>
            </a:r>
            <a:r>
              <a:rPr lang="en-US" b="1" dirty="0" smtClean="0"/>
              <a:t> A </a:t>
            </a:r>
            <a:r>
              <a:rPr lang="en-US" b="1" dirty="0" err="1" smtClean="0"/>
              <a:t>defeciency</a:t>
            </a:r>
            <a:r>
              <a:rPr lang="en-US" b="1" dirty="0" smtClean="0"/>
              <a:t> </a:t>
            </a:r>
            <a:r>
              <a:rPr lang="en-US" sz="1400" dirty="0" smtClean="0"/>
              <a:t> </a:t>
            </a:r>
            <a:r>
              <a:rPr lang="en-US" sz="2400" dirty="0" smtClean="0"/>
              <a:t>alopecia . Hair loss with </a:t>
            </a:r>
            <a:r>
              <a:rPr lang="en-US" sz="2400" dirty="0" err="1" smtClean="0"/>
              <a:t>ch.</a:t>
            </a:r>
            <a:r>
              <a:rPr lang="en-US" sz="2400" dirty="0" smtClean="0"/>
              <a:t> Dandruff like </a:t>
            </a:r>
            <a:endParaRPr lang="en-US" sz="2400" dirty="0"/>
          </a:p>
          <a:p>
            <a:pPr marL="0" indent="0" algn="l">
              <a:buNone/>
            </a:pPr>
            <a:r>
              <a:rPr lang="en-US" sz="2400" dirty="0" err="1" smtClean="0"/>
              <a:t>Apperance</a:t>
            </a:r>
            <a:r>
              <a:rPr lang="en-US" sz="2400" dirty="0" smtClean="0"/>
              <a:t> </a:t>
            </a:r>
          </a:p>
          <a:p>
            <a:pPr marL="0" indent="0" algn="l">
              <a:buNone/>
            </a:pPr>
            <a:endParaRPr lang="ar-EG" sz="2400" b="1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88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903"/>
    </mc:Choice>
    <mc:Fallback>
      <p:transition spd="slow" advTm="45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l">
              <a:buNone/>
            </a:pPr>
            <a:r>
              <a:rPr lang="en-US" dirty="0"/>
              <a:t>Treatment of mange :</a:t>
            </a:r>
          </a:p>
          <a:p>
            <a:pPr marL="0" indent="0" algn="l">
              <a:buNone/>
            </a:pPr>
            <a:r>
              <a:rPr lang="en-US" dirty="0"/>
              <a:t>Topical </a:t>
            </a:r>
          </a:p>
          <a:p>
            <a:pPr marL="0" indent="0" algn="l">
              <a:buNone/>
            </a:pPr>
            <a:r>
              <a:rPr lang="en-US" dirty="0"/>
              <a:t>systemic</a:t>
            </a:r>
          </a:p>
          <a:p>
            <a:pPr marL="0" indent="0" algn="l">
              <a:buNone/>
            </a:pPr>
            <a:r>
              <a:rPr lang="en-US" dirty="0" smtClean="0"/>
              <a:t>Deep </a:t>
            </a:r>
            <a:r>
              <a:rPr lang="en-US" dirty="0" err="1" smtClean="0"/>
              <a:t>curreting</a:t>
            </a:r>
            <a:r>
              <a:rPr lang="en-US" dirty="0" smtClean="0"/>
              <a:t> the lesion  till blood oozing</a:t>
            </a:r>
          </a:p>
          <a:p>
            <a:pPr marL="0" indent="0" algn="l">
              <a:buNone/>
            </a:pPr>
            <a:r>
              <a:rPr lang="en-US" dirty="0" smtClean="0"/>
              <a:t>Washing with worm water and </a:t>
            </a:r>
            <a:r>
              <a:rPr lang="en-US" dirty="0" err="1" smtClean="0"/>
              <a:t>sulfer</a:t>
            </a:r>
            <a:r>
              <a:rPr lang="en-US" dirty="0" smtClean="0"/>
              <a:t> soap</a:t>
            </a:r>
          </a:p>
          <a:p>
            <a:pPr marL="0" indent="0" algn="l">
              <a:buNone/>
            </a:pPr>
            <a:r>
              <a:rPr lang="en-US" b="1" dirty="0" err="1" smtClean="0"/>
              <a:t>Deltametrin</a:t>
            </a:r>
            <a:r>
              <a:rPr lang="en-US" b="1" dirty="0" smtClean="0"/>
              <a:t> spray or dip</a:t>
            </a:r>
            <a:r>
              <a:rPr lang="en-US" dirty="0" smtClean="0"/>
              <a:t>: minor signs and discomfort with some cattle up to 8hrs after treatment.</a:t>
            </a:r>
          </a:p>
          <a:p>
            <a:pPr marL="0" indent="0" algn="l">
              <a:buNone/>
            </a:pPr>
            <a:r>
              <a:rPr lang="en-US" dirty="0" smtClean="0"/>
              <a:t> pour-on solution, 1% , 5%, 12.5%</a:t>
            </a:r>
          </a:p>
          <a:p>
            <a:pPr marL="0" indent="0" algn="l">
              <a:buNone/>
            </a:pPr>
            <a:r>
              <a:rPr lang="en-US" dirty="0" smtClean="0"/>
              <a:t> meat 3 days; milk nil; mutton 7 days.</a:t>
            </a:r>
          </a:p>
          <a:p>
            <a:pPr marL="0" indent="0" algn="l">
              <a:buNone/>
            </a:pPr>
            <a:r>
              <a:rPr lang="en-US" dirty="0" smtClean="0"/>
              <a:t> Caution: Wash udder of sprayed animals before milking</a:t>
            </a:r>
          </a:p>
          <a:p>
            <a:pPr marL="0" indent="0" algn="l">
              <a:buNone/>
            </a:pPr>
            <a:r>
              <a:rPr lang="en-US" dirty="0" smtClean="0"/>
              <a:t>and administration.</a:t>
            </a:r>
          </a:p>
          <a:p>
            <a:pPr marL="0" indent="0" algn="l">
              <a:buNone/>
            </a:pPr>
            <a:r>
              <a:rPr lang="en-US" dirty="0" smtClean="0"/>
              <a:t> </a:t>
            </a:r>
          </a:p>
          <a:p>
            <a:pPr marL="0" indent="0" algn="l">
              <a:buNone/>
            </a:pPr>
            <a:endParaRPr lang="ar-EG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53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67"/>
    </mc:Choice>
    <mc:Fallback>
      <p:transition spd="slow" advTm="52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i="1" u="sng" dirty="0" err="1" smtClean="0"/>
              <a:t>R.mange</a:t>
            </a:r>
            <a:r>
              <a:rPr lang="en-US" i="1" u="sng" dirty="0" smtClean="0"/>
              <a:t> </a:t>
            </a:r>
            <a:r>
              <a:rPr lang="en-US" i="1" u="sng" dirty="0" err="1" smtClean="0"/>
              <a:t>cide</a:t>
            </a:r>
            <a:r>
              <a:rPr lang="en-US" i="1" u="sng" dirty="0" smtClean="0"/>
              <a:t>  “ </a:t>
            </a:r>
            <a:r>
              <a:rPr lang="en-US" i="1" u="sng" dirty="0"/>
              <a:t> </a:t>
            </a:r>
            <a:r>
              <a:rPr lang="en-US" i="1" u="sng" dirty="0" smtClean="0"/>
              <a:t>sulfur . Iodine . </a:t>
            </a:r>
            <a:r>
              <a:rPr lang="en-US" i="1" u="sng" dirty="0" err="1" smtClean="0"/>
              <a:t>Salcylic</a:t>
            </a:r>
            <a:r>
              <a:rPr lang="en-US" i="1" u="sng" dirty="0" smtClean="0"/>
              <a:t> acid  </a:t>
            </a:r>
            <a:r>
              <a:rPr lang="en-US" dirty="0" smtClean="0"/>
              <a:t>daily usage </a:t>
            </a:r>
          </a:p>
          <a:p>
            <a:pPr marL="0" indent="0" algn="l">
              <a:buNone/>
            </a:pPr>
            <a:r>
              <a:rPr lang="en-US" b="1" dirty="0" err="1" smtClean="0"/>
              <a:t>Ivermectin</a:t>
            </a:r>
            <a:r>
              <a:rPr lang="en-US" b="1" dirty="0" smtClean="0"/>
              <a:t> </a:t>
            </a:r>
            <a:r>
              <a:rPr lang="en-US" dirty="0" smtClean="0"/>
              <a:t>1%, 200 mg/kg, SC</a:t>
            </a:r>
          </a:p>
          <a:p>
            <a:pPr marL="0" indent="0" algn="l">
              <a:buNone/>
            </a:pPr>
            <a:r>
              <a:rPr lang="en-US" dirty="0" err="1" smtClean="0"/>
              <a:t>Doramectine</a:t>
            </a:r>
            <a:r>
              <a:rPr lang="en-US" dirty="0" smtClean="0"/>
              <a:t>  </a:t>
            </a:r>
          </a:p>
          <a:p>
            <a:pPr marL="0" indent="0" algn="l">
              <a:buNone/>
            </a:pPr>
            <a:r>
              <a:rPr lang="en-US" dirty="0" smtClean="0"/>
              <a:t>Repeated !!!!</a:t>
            </a:r>
          </a:p>
          <a:p>
            <a:pPr marL="0" indent="0" algn="l">
              <a:buNone/>
            </a:pPr>
            <a:r>
              <a:rPr lang="en-US" dirty="0" smtClean="0"/>
              <a:t> </a:t>
            </a:r>
          </a:p>
          <a:p>
            <a:pPr marL="0" indent="0" algn="l">
              <a:buNone/>
            </a:pPr>
            <a:endParaRPr lang="ar-EG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70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056"/>
    </mc:Choice>
    <mc:Fallback>
      <p:transition spd="slow" advTm="54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b="1" dirty="0" smtClean="0"/>
              <a:t>Treatment of ring worm </a:t>
            </a:r>
            <a:endParaRPr lang="en-US" b="1" dirty="0"/>
          </a:p>
          <a:p>
            <a:pPr marL="0" indent="0" algn="l">
              <a:buNone/>
            </a:pPr>
            <a:r>
              <a:rPr lang="en-US" dirty="0" smtClean="0"/>
              <a:t>Self  limiting  disease</a:t>
            </a:r>
          </a:p>
          <a:p>
            <a:pPr marL="0" indent="0" algn="l">
              <a:buNone/>
            </a:pPr>
            <a:r>
              <a:rPr lang="en-US" dirty="0" smtClean="0"/>
              <a:t>Deep </a:t>
            </a:r>
            <a:r>
              <a:rPr lang="en-US" dirty="0" err="1" smtClean="0"/>
              <a:t>curreting</a:t>
            </a:r>
            <a:r>
              <a:rPr lang="en-US" dirty="0" smtClean="0"/>
              <a:t> the lesion  till blood oozing</a:t>
            </a:r>
          </a:p>
          <a:p>
            <a:pPr marL="0" indent="0" algn="l">
              <a:buNone/>
            </a:pPr>
            <a:r>
              <a:rPr lang="en-US" dirty="0" smtClean="0"/>
              <a:t>Washing with worm water and soap</a:t>
            </a:r>
          </a:p>
          <a:p>
            <a:pPr marL="0" indent="0" algn="l">
              <a:buNone/>
            </a:pPr>
            <a:r>
              <a:rPr lang="en-US" dirty="0" smtClean="0"/>
              <a:t>Drying !!!!</a:t>
            </a:r>
          </a:p>
          <a:p>
            <a:pPr marL="0" indent="0" algn="l">
              <a:buNone/>
            </a:pPr>
            <a:r>
              <a:rPr lang="en-US" dirty="0" smtClean="0"/>
              <a:t>Vinegar !!!!</a:t>
            </a:r>
          </a:p>
          <a:p>
            <a:pPr marL="0" indent="0" algn="l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90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781"/>
    </mc:Choice>
    <mc:Fallback>
      <p:transition spd="slow" advTm="60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l">
              <a:buNone/>
            </a:pPr>
            <a:r>
              <a:rPr lang="en-US" dirty="0" smtClean="0"/>
              <a:t> Topical therapy and clipping recommended concurrently with systemic therapy</a:t>
            </a:r>
            <a:endParaRPr lang="ar-EG" dirty="0" smtClean="0"/>
          </a:p>
          <a:p>
            <a:pPr marL="0" indent="0" algn="l">
              <a:buNone/>
            </a:pPr>
            <a:r>
              <a:rPr lang="en-US" b="1" dirty="0" smtClean="0"/>
              <a:t>Iodine ointment  </a:t>
            </a:r>
          </a:p>
          <a:p>
            <a:pPr marL="0" indent="0" algn="l">
              <a:buNone/>
            </a:pPr>
            <a:r>
              <a:rPr lang="en-US" dirty="0" smtClean="0"/>
              <a:t>Rinses: </a:t>
            </a:r>
            <a:r>
              <a:rPr lang="en-US" b="1" u="sng" dirty="0" smtClean="0"/>
              <a:t>lime sulfur (1:16 dilution or 8 oz. per gallon of water)</a:t>
            </a:r>
            <a:r>
              <a:rPr lang="en-US" dirty="0" smtClean="0"/>
              <a:t>, </a:t>
            </a:r>
            <a:r>
              <a:rPr lang="en-US" dirty="0" err="1" smtClean="0"/>
              <a:t>miconazole</a:t>
            </a:r>
            <a:r>
              <a:rPr lang="en-US" dirty="0" smtClean="0"/>
              <a:t> / </a:t>
            </a:r>
            <a:r>
              <a:rPr lang="en-US" dirty="0" err="1" smtClean="0"/>
              <a:t>chlorhexidine</a:t>
            </a:r>
            <a:r>
              <a:rPr lang="en-US" dirty="0" smtClean="0"/>
              <a:t> (0.2%), or </a:t>
            </a:r>
            <a:r>
              <a:rPr lang="en-US" dirty="0" err="1" smtClean="0"/>
              <a:t>enilconazole</a:t>
            </a:r>
            <a:r>
              <a:rPr lang="en-US" dirty="0" smtClean="0"/>
              <a:t> (0.2%) applied once to twice weekly; lime sulfur is odoriferous and can stain; </a:t>
            </a:r>
            <a:r>
              <a:rPr lang="en-US" dirty="0" err="1" smtClean="0"/>
              <a:t>enilconazole</a:t>
            </a:r>
            <a:r>
              <a:rPr lang="en-US" dirty="0" smtClean="0"/>
              <a:t> is not currently approved for use in companion animals in the US. Shampoos containing 1–2% ketoconazole, </a:t>
            </a:r>
            <a:r>
              <a:rPr lang="en-US" dirty="0" err="1" smtClean="0"/>
              <a:t>miconazole</a:t>
            </a:r>
            <a:r>
              <a:rPr lang="en-US" dirty="0" smtClean="0"/>
              <a:t>, or 0.5% </a:t>
            </a:r>
            <a:r>
              <a:rPr lang="en-US" dirty="0" err="1" smtClean="0"/>
              <a:t>climbazole</a:t>
            </a:r>
            <a:r>
              <a:rPr lang="en-US" dirty="0" smtClean="0"/>
              <a:t>; a minimum of a 3-minute contact time is recommended; have little to no residual effect.</a:t>
            </a:r>
            <a:endParaRPr lang="ar-EG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72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280"/>
    </mc:Choice>
    <mc:Fallback>
      <p:transition spd="slow" advTm="61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l">
              <a:buNone/>
            </a:pPr>
            <a:r>
              <a:rPr lang="en-US" b="1" dirty="0" smtClean="0"/>
              <a:t>Sodium iodide i/v (1gm/14Kg body </a:t>
            </a:r>
            <a:r>
              <a:rPr lang="en-US" b="1" dirty="0" err="1" smtClean="0"/>
              <a:t>wt</a:t>
            </a:r>
            <a:r>
              <a:rPr lang="en-US" dirty="0" smtClean="0"/>
              <a:t>)</a:t>
            </a:r>
          </a:p>
          <a:p>
            <a:pPr marL="0" indent="0" algn="l">
              <a:buNone/>
            </a:pPr>
            <a:r>
              <a:rPr lang="en-US" dirty="0" smtClean="0"/>
              <a:t> </a:t>
            </a:r>
            <a:r>
              <a:rPr lang="en-US" b="1" dirty="0" err="1" smtClean="0"/>
              <a:t>Itraconazole</a:t>
            </a:r>
            <a:r>
              <a:rPr lang="en-US" b="1" dirty="0" smtClean="0"/>
              <a:t> , 5–10 mg/kg PO q24h for 4–8 weeks; cats, 10 mg/kg PO q24h for 4–8 weeks </a:t>
            </a:r>
            <a:r>
              <a:rPr lang="en-US" dirty="0" smtClean="0"/>
              <a:t>or until cured. Alternate dosing—20 mg/kg q48h cats and dogs. In some cats, dosage regimen is altered after 4 weeks of therapy to every other week schedule for a total of 8–10 weeks of therapy; alternative schedule one-week-on, one-week-off with apparent efficacy to reduce drug cost; manufacture drug preferred over compounded formulations due to absorption/concentration variability.</a:t>
            </a:r>
            <a:endParaRPr lang="ar-EG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47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056"/>
    </mc:Choice>
    <mc:Fallback>
      <p:transition spd="slow" advTm="57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endParaRPr lang="ar-EG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7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5"/>
    </mc:Choice>
    <mc:Fallback>
      <p:transition spd="slow" advTm="5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367</Words>
  <Application>Microsoft Office PowerPoint</Application>
  <PresentationFormat>عرض على الشاشة (3:4)‏</PresentationFormat>
  <Paragraphs>57</Paragraphs>
  <Slides>9</Slides>
  <Notes>0</Notes>
  <HiddenSlides>0</HiddenSlides>
  <MMClips>9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9</vt:i4>
      </vt:variant>
    </vt:vector>
  </HeadingPairs>
  <TitlesOfParts>
    <vt:vector size="10" baseType="lpstr">
      <vt:lpstr>نسق Office</vt:lpstr>
      <vt:lpstr>Skin scraping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abdelrahman.vet</dc:creator>
  <cp:lastModifiedBy>abdelrahman.vet</cp:lastModifiedBy>
  <cp:revision>6</cp:revision>
  <dcterms:created xsi:type="dcterms:W3CDTF">2020-03-20T20:29:24Z</dcterms:created>
  <dcterms:modified xsi:type="dcterms:W3CDTF">2020-03-21T08:12:38Z</dcterms:modified>
</cp:coreProperties>
</file>