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1" r:id="rId3"/>
    <p:sldId id="258" r:id="rId4"/>
    <p:sldId id="259" r:id="rId5"/>
    <p:sldId id="272"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varScale="1">
        <p:scale>
          <a:sx n="51" d="100"/>
          <a:sy n="51" d="100"/>
        </p:scale>
        <p:origin x="-19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04FD935C-71BD-4D01-AEB3-EF5009A49EBE}" type="datetimeFigureOut">
              <a:rPr lang="ar-EG" smtClean="0"/>
              <a:t>24/07/1441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9A4FF8E7-0536-44DC-9035-6AF1F07CE5AB}" type="slidenum">
              <a:rPr lang="ar-EG" smtClean="0"/>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04FD935C-71BD-4D01-AEB3-EF5009A49EBE}" type="datetimeFigureOut">
              <a:rPr lang="ar-EG" smtClean="0"/>
              <a:t>24/07/1441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9A4FF8E7-0536-44DC-9035-6AF1F07CE5AB}"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04FD935C-71BD-4D01-AEB3-EF5009A49EBE}" type="datetimeFigureOut">
              <a:rPr lang="ar-EG" smtClean="0"/>
              <a:t>24/07/1441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9A4FF8E7-0536-44DC-9035-6AF1F07CE5AB}"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04FD935C-71BD-4D01-AEB3-EF5009A49EBE}" type="datetimeFigureOut">
              <a:rPr lang="ar-EG" smtClean="0"/>
              <a:t>24/07/1441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9A4FF8E7-0536-44DC-9035-6AF1F07CE5AB}"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04FD935C-71BD-4D01-AEB3-EF5009A49EBE}" type="datetimeFigureOut">
              <a:rPr lang="ar-EG" smtClean="0"/>
              <a:t>24/07/1441</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9A4FF8E7-0536-44DC-9035-6AF1F07CE5AB}" type="slidenum">
              <a:rPr lang="ar-EG" smtClean="0"/>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04FD935C-71BD-4D01-AEB3-EF5009A49EBE}" type="datetimeFigureOut">
              <a:rPr lang="ar-EG" smtClean="0"/>
              <a:t>24/07/1441</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9A4FF8E7-0536-44DC-9035-6AF1F07CE5AB}"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04FD935C-71BD-4D01-AEB3-EF5009A49EBE}" type="datetimeFigureOut">
              <a:rPr lang="ar-EG" smtClean="0"/>
              <a:t>24/07/1441</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9A4FF8E7-0536-44DC-9035-6AF1F07CE5AB}"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04FD935C-71BD-4D01-AEB3-EF5009A49EBE}" type="datetimeFigureOut">
              <a:rPr lang="ar-EG" smtClean="0"/>
              <a:t>24/07/1441</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9A4FF8E7-0536-44DC-9035-6AF1F07CE5AB}"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4FD935C-71BD-4D01-AEB3-EF5009A49EBE}" type="datetimeFigureOut">
              <a:rPr lang="ar-EG" smtClean="0"/>
              <a:t>24/07/1441</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9A4FF8E7-0536-44DC-9035-6AF1F07CE5AB}"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4FD935C-71BD-4D01-AEB3-EF5009A49EBE}" type="datetimeFigureOut">
              <a:rPr lang="ar-EG" smtClean="0"/>
              <a:t>24/07/1441</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9A4FF8E7-0536-44DC-9035-6AF1F07CE5AB}"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4FD935C-71BD-4D01-AEB3-EF5009A49EBE}" type="datetimeFigureOut">
              <a:rPr lang="ar-EG" smtClean="0"/>
              <a:t>24/07/1441</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9A4FF8E7-0536-44DC-9035-6AF1F07CE5AB}" type="slidenum">
              <a:rPr lang="ar-EG" smtClean="0"/>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4FD935C-71BD-4D01-AEB3-EF5009A49EBE}" type="datetimeFigureOut">
              <a:rPr lang="ar-EG" smtClean="0"/>
              <a:t>24/07/1441</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A4FF8E7-0536-44DC-9035-6AF1F07CE5AB}"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Layout" Target="../slideLayouts/slideLayout1.xml" /><Relationship Id="rId1" Type="http://schemas.openxmlformats.org/officeDocument/2006/relationships/audio" Target="../media/audio1.wav" /></Relationships>
</file>

<file path=ppt/slides/_rels/slide1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slideLayout" Target="../slideLayouts/slideLayout2.xml" /><Relationship Id="rId1" Type="http://schemas.openxmlformats.org/officeDocument/2006/relationships/audio" Target="../media/audio10.wav" /><Relationship Id="rId4" Type="http://schemas.openxmlformats.org/officeDocument/2006/relationships/image" Target="../media/image1.png" /></Relationships>
</file>

<file path=ppt/slides/_rels/slide1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audio" Target="../media/audio11.wav" /></Relationships>
</file>

<file path=ppt/slides/_rels/slide1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audio" Target="../media/audio12.wav" /></Relationships>
</file>

<file path=ppt/slides/_rels/slide1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audio" Target="../media/audio13.wav" /></Relationships>
</file>

<file path=ppt/slides/_rels/slide1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audio" Target="../media/audio14.wav" /></Relationships>
</file>

<file path=ppt/slides/_rels/slide1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audio" Target="../media/audio15.wav"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slideLayout" Target="../slideLayouts/slideLayout2.xml" /><Relationship Id="rId1" Type="http://schemas.openxmlformats.org/officeDocument/2006/relationships/audio" Target="../media/audio2.wav" /><Relationship Id="rId4" Type="http://schemas.openxmlformats.org/officeDocument/2006/relationships/image" Target="../media/image1.png"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audio" Target="../media/audio3.wav"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audio" Target="../media/audio4.wav" /></Relationships>
</file>

<file path=ppt/slides/_rels/slide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audio" Target="../media/audio5.wav" /></Relationships>
</file>

<file path=ppt/slides/_rels/slide6.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audio" Target="../media/audio6.wav" /></Relationships>
</file>

<file path=ppt/slides/_rels/slide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audio" Target="../media/audio7.wav" /></Relationships>
</file>

<file path=ppt/slides/_rels/slide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slideLayout" Target="../slideLayouts/slideLayout2.xml" /><Relationship Id="rId1" Type="http://schemas.openxmlformats.org/officeDocument/2006/relationships/audio" Target="../media/audio8.wav" /><Relationship Id="rId4" Type="http://schemas.openxmlformats.org/officeDocument/2006/relationships/image" Target="../media/image1.png" /></Relationships>
</file>

<file path=ppt/slides/_rels/slide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audio" Target="../media/audio9.wav"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85918" y="357166"/>
            <a:ext cx="5715040" cy="1428759"/>
          </a:xfrm>
        </p:spPr>
        <p:txBody>
          <a:bodyPr>
            <a:normAutofit/>
          </a:bodyPr>
          <a:lstStyle/>
          <a:p>
            <a:r>
              <a:rPr lang="ar-SA" sz="2000" b="1" dirty="0"/>
              <a:t>الفرقة الأولى – قسم تكنولوجيا التعليم</a:t>
            </a:r>
            <a:br>
              <a:rPr lang="en-US" sz="2000" dirty="0"/>
            </a:br>
            <a:r>
              <a:rPr lang="ar-SA" sz="2000" b="1" u="sng" dirty="0"/>
              <a:t>طريقة الحفر والطباعة البارزة  </a:t>
            </a:r>
            <a:r>
              <a:rPr lang="en-US" sz="2000" b="1" u="sng" dirty="0"/>
              <a:t>Relief Printing</a:t>
            </a:r>
            <a:br>
              <a:rPr lang="en-US" sz="2000" dirty="0"/>
            </a:br>
            <a:endParaRPr lang="ar-EG" sz="2000" dirty="0"/>
          </a:p>
        </p:txBody>
      </p:sp>
      <p:sp>
        <p:nvSpPr>
          <p:cNvPr id="3" name="عنوان فرعي 2"/>
          <p:cNvSpPr>
            <a:spLocks noGrp="1"/>
          </p:cNvSpPr>
          <p:nvPr>
            <p:ph type="subTitle" idx="1"/>
          </p:nvPr>
        </p:nvSpPr>
        <p:spPr>
          <a:xfrm>
            <a:off x="928662" y="1428736"/>
            <a:ext cx="7429552" cy="4929222"/>
          </a:xfrm>
        </p:spPr>
        <p:txBody>
          <a:bodyPr>
            <a:normAutofit fontScale="85000" lnSpcReduction="20000"/>
          </a:bodyPr>
          <a:lstStyle/>
          <a:p>
            <a:r>
              <a:rPr lang="ar-SA" b="1" dirty="0"/>
              <a:t>	</a:t>
            </a:r>
            <a:r>
              <a:rPr lang="ar-SA" b="1" dirty="0">
                <a:solidFill>
                  <a:schemeClr val="tx1"/>
                </a:solidFill>
              </a:rPr>
              <a:t>وهى الطريقة العملية للطباعة من الأسطح المحفورة يدويا أو ميكانيكيا أو كيميائيا أو المرسبة كهربيا، وفى هذه الطريقة يعالج السطح </a:t>
            </a:r>
            <a:r>
              <a:rPr lang="ar-SA" b="1" dirty="0" err="1">
                <a:solidFill>
                  <a:schemeClr val="tx1"/>
                </a:solidFill>
              </a:rPr>
              <a:t>الطباعى</a:t>
            </a:r>
            <a:r>
              <a:rPr lang="ar-SA" b="1" dirty="0">
                <a:solidFill>
                  <a:schemeClr val="tx1"/>
                </a:solidFill>
              </a:rPr>
              <a:t> بإحدى الطرق التنفيذية اليدوية أو الميكانيكية أو الكيميائية أو باستخدام شعاع الليزر </a:t>
            </a:r>
            <a:r>
              <a:rPr lang="en-US" b="1" dirty="0">
                <a:solidFill>
                  <a:schemeClr val="tx1"/>
                </a:solidFill>
              </a:rPr>
              <a:t>–</a:t>
            </a:r>
            <a:r>
              <a:rPr lang="ar-SA" b="1" dirty="0">
                <a:solidFill>
                  <a:schemeClr val="tx1"/>
                </a:solidFill>
              </a:rPr>
              <a:t> على أن تكون النتيجة النهائية، سطحا </a:t>
            </a:r>
            <a:r>
              <a:rPr lang="ar-SA" b="1" dirty="0" err="1">
                <a:solidFill>
                  <a:schemeClr val="tx1"/>
                </a:solidFill>
              </a:rPr>
              <a:t>طباعيا</a:t>
            </a:r>
            <a:r>
              <a:rPr lang="ar-SA" b="1" dirty="0">
                <a:solidFill>
                  <a:schemeClr val="tx1"/>
                </a:solidFill>
              </a:rPr>
              <a:t> ذا مستويين أحدهما بارز والآخر منخفض. </a:t>
            </a:r>
            <a:endParaRPr lang="en-US" dirty="0">
              <a:solidFill>
                <a:schemeClr val="tx1"/>
              </a:solidFill>
            </a:endParaRPr>
          </a:p>
          <a:p>
            <a:r>
              <a:rPr lang="ar-SA" b="1" dirty="0">
                <a:solidFill>
                  <a:schemeClr val="tx1"/>
                </a:solidFill>
              </a:rPr>
              <a:t>	ويمثل السطح البارز: المناطق </a:t>
            </a:r>
            <a:r>
              <a:rPr lang="ar-SA" b="1" dirty="0" err="1">
                <a:solidFill>
                  <a:schemeClr val="tx1"/>
                </a:solidFill>
              </a:rPr>
              <a:t>الطباعية</a:t>
            </a:r>
            <a:r>
              <a:rPr lang="ar-SA" b="1" dirty="0">
                <a:solidFill>
                  <a:schemeClr val="tx1"/>
                </a:solidFill>
              </a:rPr>
              <a:t> </a:t>
            </a:r>
            <a:r>
              <a:rPr lang="en-US" b="1" dirty="0">
                <a:solidFill>
                  <a:schemeClr val="tx1"/>
                </a:solidFill>
              </a:rPr>
              <a:t>area  printing </a:t>
            </a:r>
            <a:r>
              <a:rPr lang="ar-SA" b="1" dirty="0">
                <a:solidFill>
                  <a:schemeClr val="tx1"/>
                </a:solidFill>
              </a:rPr>
              <a:t> التي تحمل الحبر </a:t>
            </a:r>
            <a:r>
              <a:rPr lang="ar-SA" b="1" dirty="0" err="1">
                <a:solidFill>
                  <a:schemeClr val="tx1"/>
                </a:solidFill>
              </a:rPr>
              <a:t>الطباعى</a:t>
            </a:r>
            <a:r>
              <a:rPr lang="ar-SA" b="1" dirty="0">
                <a:solidFill>
                  <a:schemeClr val="tx1"/>
                </a:solidFill>
              </a:rPr>
              <a:t> أثناء عملية التحبير.</a:t>
            </a:r>
            <a:endParaRPr lang="en-US" dirty="0">
              <a:solidFill>
                <a:schemeClr val="tx1"/>
              </a:solidFill>
            </a:endParaRPr>
          </a:p>
          <a:p>
            <a:br>
              <a:rPr lang="en-US" dirty="0">
                <a:solidFill>
                  <a:schemeClr val="tx1"/>
                </a:solidFill>
              </a:rPr>
            </a:br>
            <a:r>
              <a:rPr lang="ar-SA" b="1" dirty="0">
                <a:solidFill>
                  <a:schemeClr val="tx1"/>
                </a:solidFill>
              </a:rPr>
              <a:t>	ويمثل المستوى المنخفض: المناطق غير </a:t>
            </a:r>
            <a:r>
              <a:rPr lang="ar-SA" b="1" dirty="0" err="1">
                <a:solidFill>
                  <a:schemeClr val="tx1"/>
                </a:solidFill>
              </a:rPr>
              <a:t>الطباعية</a:t>
            </a:r>
            <a:r>
              <a:rPr lang="ar-SA" b="1" dirty="0">
                <a:solidFill>
                  <a:schemeClr val="tx1"/>
                </a:solidFill>
              </a:rPr>
              <a:t> </a:t>
            </a:r>
            <a:r>
              <a:rPr lang="en-US" b="1" dirty="0">
                <a:solidFill>
                  <a:schemeClr val="tx1"/>
                </a:solidFill>
              </a:rPr>
              <a:t>Non-printing area </a:t>
            </a:r>
            <a:r>
              <a:rPr lang="ar-SA" b="1" dirty="0">
                <a:solidFill>
                  <a:schemeClr val="tx1"/>
                </a:solidFill>
              </a:rPr>
              <a:t> والتي لا يعلق </a:t>
            </a:r>
            <a:r>
              <a:rPr lang="ar-SA" b="1" dirty="0" err="1">
                <a:solidFill>
                  <a:schemeClr val="tx1"/>
                </a:solidFill>
              </a:rPr>
              <a:t>بها</a:t>
            </a:r>
            <a:r>
              <a:rPr lang="ar-SA" b="1" dirty="0">
                <a:solidFill>
                  <a:schemeClr val="tx1"/>
                </a:solidFill>
              </a:rPr>
              <a:t> الحبر. وعند إجراء عملية الطبع ينتقل الحبر من المناطق </a:t>
            </a:r>
            <a:r>
              <a:rPr lang="ar-SA" b="1" dirty="0" err="1">
                <a:solidFill>
                  <a:schemeClr val="tx1"/>
                </a:solidFill>
              </a:rPr>
              <a:t>الطباعية</a:t>
            </a:r>
            <a:r>
              <a:rPr lang="ar-SA" b="1" dirty="0">
                <a:solidFill>
                  <a:schemeClr val="tx1"/>
                </a:solidFill>
              </a:rPr>
              <a:t> البارزة إلى سطح لورق ( شكل 1 )، وتشتمل هذه الطريقة على عدة طرق يدوية وأخرى فوتوغرافية.</a:t>
            </a:r>
            <a:endParaRPr lang="ar-EG" dirty="0">
              <a:solidFill>
                <a:schemeClr val="tx1"/>
              </a:solidFill>
            </a:endParaRPr>
          </a:p>
        </p:txBody>
      </p:sp>
      <p:pic>
        <p:nvPicPr>
          <p:cNvPr id="5" name="~PP2349.WAV">
            <a:hlinkClick r:id="" action="ppaction://media"/>
          </p:cNvPr>
          <p:cNvPicPr>
            <a:picLocks noRot="1" noChangeAspect="1"/>
          </p:cNvPicPr>
          <p:nvPr>
            <a:wavAudioFile r:embed="rId1" name="~PP2349.WAV"/>
          </p:nvPr>
        </p:nvPicPr>
        <p:blipFill>
          <a:blip r:embed="rId3"/>
          <a:stretch>
            <a:fillRect/>
          </a:stretch>
        </p:blipFill>
        <p:spPr>
          <a:xfrm>
            <a:off x="8632825" y="6346825"/>
            <a:ext cx="304800" cy="304800"/>
          </a:xfrm>
          <a:prstGeom prst="rect">
            <a:avLst/>
          </a:prstGeom>
        </p:spPr>
      </p:pic>
    </p:spTree>
  </p:cSld>
  <p:clrMapOvr>
    <a:masterClrMapping/>
  </p:clrMapOvr>
  <p:transition advTm="673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صورة 6"/>
          <p:cNvPicPr>
            <a:picLocks noGrp="1" noChangeAspect="1" noChangeArrowheads="1"/>
          </p:cNvPicPr>
          <p:nvPr>
            <p:ph idx="1"/>
          </p:nvPr>
        </p:nvPicPr>
        <p:blipFill>
          <a:blip r:embed="rId3"/>
          <a:srcRect/>
          <a:stretch>
            <a:fillRect/>
          </a:stretch>
        </p:blipFill>
        <p:spPr bwMode="auto">
          <a:xfrm>
            <a:off x="821189" y="500042"/>
            <a:ext cx="7394149" cy="4646323"/>
          </a:xfrm>
          <a:prstGeom prst="rect">
            <a:avLst/>
          </a:prstGeom>
          <a:noFill/>
          <a:ln w="9525">
            <a:noFill/>
            <a:miter lim="800000"/>
            <a:headEnd/>
            <a:tailEnd/>
          </a:ln>
        </p:spPr>
      </p:pic>
      <p:sp>
        <p:nvSpPr>
          <p:cNvPr id="3075" name="Rectangle 3"/>
          <p:cNvSpPr>
            <a:spLocks noChangeArrowheads="1"/>
          </p:cNvSpPr>
          <p:nvPr/>
        </p:nvSpPr>
        <p:spPr bwMode="auto">
          <a:xfrm>
            <a:off x="1500166" y="5357826"/>
            <a:ext cx="57150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شكل ( 3 ) صورة توضح </a:t>
            </a:r>
            <a:r>
              <a:rPr kumimoji="0" lang="ar-SA" sz="1200" b="1"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التجاسيم</a:t>
            </a:r>
            <a:r>
              <a:rPr kumimoji="0" lang="ar-SA" sz="12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والظلال المختلفة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12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من خلال لوحة ( الحارس ) للفنان ادوارد </a:t>
            </a:r>
            <a:r>
              <a:rPr kumimoji="0" lang="ar-SA" sz="1200" b="1" i="0" u="none" strike="noStrike" cap="none" normalizeH="0" baseline="0" dirty="0" err="1">
                <a:ln>
                  <a:noFill/>
                </a:ln>
                <a:solidFill>
                  <a:schemeClr val="tx1"/>
                </a:solidFill>
                <a:effectLst/>
                <a:latin typeface="Simplified Arabic" pitchFamily="18" charset="-78"/>
                <a:ea typeface="Times New Roman" pitchFamily="18" charset="0"/>
                <a:cs typeface="Simplified Arabic" pitchFamily="18" charset="-78"/>
              </a:rPr>
              <a:t>كالفيريه</a:t>
            </a:r>
            <a:r>
              <a:rPr kumimoji="0" lang="ar-SA" sz="12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r>
              <a:rPr kumimoji="0" lang="en-US" sz="1000" b="1" i="0" u="none" strike="noStrike" cap="none" normalizeH="0" baseline="0" dirty="0">
                <a:ln>
                  <a:noFill/>
                </a:ln>
                <a:solidFill>
                  <a:schemeClr val="tx1"/>
                </a:solidFill>
                <a:effectLst/>
                <a:latin typeface="Arial" pitchFamily="34" charset="0"/>
                <a:ea typeface="Times New Roman" pitchFamily="18" charset="0"/>
                <a:cs typeface="Simplified Arabic" pitchFamily="18" charset="-78"/>
              </a:rPr>
              <a:t>–</a:t>
            </a:r>
            <a:r>
              <a:rPr kumimoji="0" lang="ar-SA" sz="12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حفر خشب عرضي المقطع</a:t>
            </a:r>
            <a:r>
              <a:rPr kumimoji="0" lang="en-US" sz="800" b="0" i="0" u="none" strike="noStrike" cap="none" normalizeH="0" baseline="0" dirty="0">
                <a:ln>
                  <a:noFill/>
                </a:ln>
                <a:solidFill>
                  <a:schemeClr val="tx1"/>
                </a:solidFill>
                <a:effectLst/>
                <a:latin typeface="Arial"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P3581.WAV">
            <a:hlinkClick r:id="" action="ppaction://media"/>
          </p:cNvPr>
          <p:cNvPicPr>
            <a:picLocks noRot="1" noChangeAspect="1"/>
          </p:cNvPicPr>
          <p:nvPr>
            <a:wavAudioFile r:embed="rId1" name="~PP3581.WAV"/>
          </p:nvPr>
        </p:nvPicPr>
        <p:blipFill>
          <a:blip r:embed="rId4"/>
          <a:stretch>
            <a:fillRect/>
          </a:stretch>
        </p:blipFill>
        <p:spPr>
          <a:xfrm>
            <a:off x="8632825" y="6346825"/>
            <a:ext cx="304800" cy="304800"/>
          </a:xfrm>
          <a:prstGeom prst="rect">
            <a:avLst/>
          </a:prstGeom>
        </p:spPr>
      </p:pic>
    </p:spTree>
  </p:cSld>
  <p:clrMapOvr>
    <a:masterClrMapping/>
  </p:clrMapOvr>
  <p:transition advTm="14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18"/>
            <a:ext cx="8229600" cy="5857916"/>
          </a:xfrm>
        </p:spPr>
        <p:txBody>
          <a:bodyPr>
            <a:normAutofit fontScale="85000" lnSpcReduction="10000"/>
          </a:bodyPr>
          <a:lstStyle/>
          <a:p>
            <a:r>
              <a:rPr lang="ar-SA" b="1" dirty="0"/>
              <a:t>ويمكن القول أن حتى نهاية القرن الخامس عشر ظل الحفر على الخشب هو المتصدر في ألمانيا ، ثم بدأ الفنانون المشتغلون بهذا النوع من الأداء يملّونه، فأخذ إعجابهم </a:t>
            </a:r>
            <a:r>
              <a:rPr lang="ar-SA" b="1" dirty="0" err="1"/>
              <a:t>به</a:t>
            </a:r>
            <a:r>
              <a:rPr lang="ar-SA" b="1" dirty="0"/>
              <a:t> يقل ويتضاءل حتى انتقلت هذه المهنة إلى الحرفيين الذين هبطوا </a:t>
            </a:r>
            <a:r>
              <a:rPr lang="ar-SA" b="1" dirty="0" err="1"/>
              <a:t>به</a:t>
            </a:r>
            <a:r>
              <a:rPr lang="ar-SA" b="1" dirty="0"/>
              <a:t>، فأصبح بلا إثارة فنية عند الفنانين والمتذوقين على السواء، إلا أن كلا من الفنانين "</a:t>
            </a:r>
            <a:r>
              <a:rPr lang="ar-SA" b="1" dirty="0" err="1"/>
              <a:t>هولبين</a:t>
            </a:r>
            <a:r>
              <a:rPr lang="ar-SA" b="1" dirty="0"/>
              <a:t> </a:t>
            </a:r>
            <a:r>
              <a:rPr lang="en-US" b="1" dirty="0"/>
              <a:t>Holbein </a:t>
            </a:r>
            <a:r>
              <a:rPr lang="ar-SA" b="1" dirty="0"/>
              <a:t> ، </a:t>
            </a:r>
            <a:r>
              <a:rPr lang="ar-SA" b="1" dirty="0" err="1"/>
              <a:t>دورير</a:t>
            </a:r>
            <a:r>
              <a:rPr lang="ar-SA" b="1" dirty="0"/>
              <a:t> </a:t>
            </a:r>
            <a:r>
              <a:rPr lang="en-US" b="1" dirty="0"/>
              <a:t>Durer </a:t>
            </a:r>
            <a:r>
              <a:rPr lang="ar-SA" b="1" dirty="0"/>
              <a:t> " قد استطاعوا نقل عدة لوحات بطريقتهم الخاصة مما ساعد على استمرار هذا الأداء في ألمانيا. </a:t>
            </a:r>
            <a:endParaRPr lang="en-US" dirty="0"/>
          </a:p>
          <a:p>
            <a:r>
              <a:rPr lang="ar-SA" b="1" dirty="0"/>
              <a:t>ثم بعد ذلك بدأ فن الحفر على الخشب يرتقى من جديد وسار في طريق التقدم والانتشار مما شجع مطابع " وتر . رن </a:t>
            </a:r>
            <a:r>
              <a:rPr lang="en-US" b="1" dirty="0"/>
              <a:t>Outré – Ruin </a:t>
            </a:r>
            <a:r>
              <a:rPr lang="ar-SA" b="1" dirty="0"/>
              <a:t> " على طباعة الكثير من اللوحات الخشبية المحفورة مع نشر مؤلفات عن هذا الفن، ثم ما لبث أن أمتد هذا التقدم إلى طباعة "إنجيل" </a:t>
            </a:r>
            <a:r>
              <a:rPr lang="ar-SA" b="1" dirty="0" err="1"/>
              <a:t>كولوبي</a:t>
            </a:r>
            <a:r>
              <a:rPr lang="ar-SA" b="1" dirty="0"/>
              <a:t> "</a:t>
            </a:r>
            <a:r>
              <a:rPr lang="en-US" b="1" dirty="0"/>
              <a:t>Bible de </a:t>
            </a:r>
            <a:r>
              <a:rPr lang="en-US" b="1" dirty="0" err="1"/>
              <a:t>colobie</a:t>
            </a:r>
            <a:r>
              <a:rPr lang="en-US" b="1" dirty="0"/>
              <a:t> </a:t>
            </a:r>
            <a:r>
              <a:rPr lang="ar-SA" b="1" dirty="0"/>
              <a:t> عام 1480، وتبعه "إنجيل </a:t>
            </a:r>
            <a:r>
              <a:rPr lang="ar-SA" b="1" dirty="0" err="1"/>
              <a:t>لوبيك</a:t>
            </a:r>
            <a:r>
              <a:rPr lang="ar-SA" b="1" dirty="0"/>
              <a:t> </a:t>
            </a:r>
            <a:r>
              <a:rPr lang="en-US" b="1" dirty="0"/>
              <a:t>Bible de </a:t>
            </a:r>
            <a:r>
              <a:rPr lang="en-US" b="1" dirty="0" err="1"/>
              <a:t>Lubeck</a:t>
            </a:r>
            <a:r>
              <a:rPr lang="en-US" b="1" dirty="0"/>
              <a:t> </a:t>
            </a:r>
            <a:r>
              <a:rPr lang="ar-SA" b="1" dirty="0"/>
              <a:t> " عام 1494، وجدير بالذكر أن أهم مراكز تقدم ارتقاء وانتشار هذا الفن كانت في كل من "</a:t>
            </a:r>
            <a:r>
              <a:rPr lang="ar-SA" b="1" dirty="0" err="1"/>
              <a:t>ماينس</a:t>
            </a:r>
            <a:r>
              <a:rPr lang="ar-SA" b="1" dirty="0"/>
              <a:t> </a:t>
            </a:r>
            <a:r>
              <a:rPr lang="en-US" b="1" dirty="0" err="1"/>
              <a:t>Mayence</a:t>
            </a:r>
            <a:r>
              <a:rPr lang="en-US" b="1" dirty="0"/>
              <a:t> </a:t>
            </a:r>
            <a:r>
              <a:rPr lang="ar-SA" b="1" dirty="0"/>
              <a:t> " </a:t>
            </a:r>
            <a:r>
              <a:rPr lang="ar-SA" b="1" dirty="0" err="1"/>
              <a:t>و</a:t>
            </a:r>
            <a:r>
              <a:rPr lang="ar-SA" b="1" dirty="0"/>
              <a:t>"</a:t>
            </a:r>
            <a:r>
              <a:rPr lang="ar-SA" b="1" dirty="0" err="1"/>
              <a:t>نورم</a:t>
            </a:r>
            <a:r>
              <a:rPr lang="ar-SA" b="1" dirty="0"/>
              <a:t> برج </a:t>
            </a:r>
            <a:r>
              <a:rPr lang="en-US" b="1" dirty="0"/>
              <a:t>Nuremberg </a:t>
            </a:r>
            <a:r>
              <a:rPr lang="ar-SA" b="1" dirty="0"/>
              <a:t> " .</a:t>
            </a:r>
            <a:endParaRPr lang="en-US" dirty="0"/>
          </a:p>
          <a:p>
            <a:endParaRPr lang="en-US" dirty="0"/>
          </a:p>
        </p:txBody>
      </p:sp>
      <p:pic>
        <p:nvPicPr>
          <p:cNvPr id="4" name="~PP3645.WAV">
            <a:hlinkClick r:id="" action="ppaction://media"/>
          </p:cNvPr>
          <p:cNvPicPr>
            <a:picLocks noRot="1" noChangeAspect="1"/>
          </p:cNvPicPr>
          <p:nvPr>
            <a:wavAudioFile r:embed="rId1" name="~PP3645.WAV"/>
          </p:nvPr>
        </p:nvPicPr>
        <p:blipFill>
          <a:blip r:embed="rId3"/>
          <a:stretch>
            <a:fillRect/>
          </a:stretch>
        </p:blipFill>
        <p:spPr>
          <a:xfrm>
            <a:off x="8632825" y="6346825"/>
            <a:ext cx="304800" cy="304800"/>
          </a:xfrm>
          <a:prstGeom prst="rect">
            <a:avLst/>
          </a:prstGeom>
        </p:spPr>
      </p:pic>
    </p:spTree>
  </p:cSld>
  <p:clrMapOvr>
    <a:masterClrMapping/>
  </p:clrMapOvr>
  <p:transition advTm="817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14356"/>
            <a:ext cx="8229600" cy="5715040"/>
          </a:xfrm>
        </p:spPr>
        <p:txBody>
          <a:bodyPr>
            <a:normAutofit fontScale="70000" lnSpcReduction="20000"/>
          </a:bodyPr>
          <a:lstStyle/>
          <a:p>
            <a:r>
              <a:rPr lang="ar-SA" b="1" u="sng" dirty="0"/>
              <a:t>العمليات التقنية لحفر الخشب :</a:t>
            </a:r>
            <a:endParaRPr lang="en-US" b="1" dirty="0"/>
          </a:p>
          <a:p>
            <a:r>
              <a:rPr lang="ar-SA" b="1" u="sng" dirty="0"/>
              <a:t>	</a:t>
            </a:r>
            <a:r>
              <a:rPr lang="ar-SA" b="1" dirty="0"/>
              <a:t>	إن الأخشاب الناعمة الألياف مثل الخشب الأبيض الأمريكي، الكمثرى، والتفاح </a:t>
            </a:r>
            <a:r>
              <a:rPr lang="ar-SA" b="1" dirty="0" err="1"/>
              <a:t>والزيزفون</a:t>
            </a:r>
            <a:r>
              <a:rPr lang="ar-SA" b="1" dirty="0"/>
              <a:t> من الأنواع الملائمة للقطع على الخشب </a:t>
            </a:r>
            <a:r>
              <a:rPr lang="en-US" b="1" dirty="0"/>
              <a:t>Wood Cut  </a:t>
            </a:r>
            <a:r>
              <a:rPr lang="ar-SA" b="1" dirty="0"/>
              <a:t>. </a:t>
            </a:r>
            <a:endParaRPr lang="en-US" dirty="0"/>
          </a:p>
          <a:p>
            <a:r>
              <a:rPr lang="ar-SA" b="1" dirty="0"/>
              <a:t>		كما أن خشب </a:t>
            </a:r>
            <a:r>
              <a:rPr lang="ar-SA" b="1" dirty="0" err="1"/>
              <a:t>البفس</a:t>
            </a:r>
            <a:r>
              <a:rPr lang="ar-SA" b="1" dirty="0"/>
              <a:t> المقطوع باتجاه الألياف من السطوح المناسبة جدا لحفر الخشب </a:t>
            </a:r>
            <a:r>
              <a:rPr lang="en-US" b="1" dirty="0"/>
              <a:t>Wood Engraving </a:t>
            </a:r>
            <a:r>
              <a:rPr lang="ar-SA" b="1" dirty="0"/>
              <a:t> حيث تسوى الكتل الخشبية بعد تجفيفها وتسطح وتقطع من سمك مناسب حوالي 0.916 من البوصة، أي مثل ارتفاع حروف الطباعة تقريبا وحتى يمكن إنشاء السطوح البارزة من خلالها بالحفر ثم تحبيرها. </a:t>
            </a:r>
            <a:endParaRPr lang="en-US" dirty="0"/>
          </a:p>
          <a:p>
            <a:r>
              <a:rPr lang="ar-SA" b="1" dirty="0"/>
              <a:t> </a:t>
            </a:r>
            <a:endParaRPr lang="en-US" dirty="0"/>
          </a:p>
          <a:p>
            <a:r>
              <a:rPr lang="ar-SA" b="1" u="sng" dirty="0"/>
              <a:t>تحويل التصميم إلى السطوح الخشبية :</a:t>
            </a:r>
            <a:endParaRPr lang="en-US" dirty="0"/>
          </a:p>
          <a:p>
            <a:r>
              <a:rPr lang="ar-SA" b="1" u="sng" dirty="0"/>
              <a:t>	</a:t>
            </a:r>
            <a:r>
              <a:rPr lang="ar-SA" b="1" dirty="0"/>
              <a:t>	يمكن رسم التصميم مباشرة على السطح، أو يمكن أعداده أولا على الورق ثم يشف بالكربون. وإذا ما كان الرسم مباشرة فإنه يمكن تخطيطه بقلم رصاص طرى أو بلون مائي أسود بالفرشاة. وعند تخطيط الرسم، يمكن جعل السطح الخشبي شديد النعومة أكثر تقبلا للخطوط وذلك بتغطية سطحه بغشاء رقيق من الألوان المائية البيضاء أو السوداء. </a:t>
            </a:r>
            <a:endParaRPr lang="en-US" dirty="0"/>
          </a:p>
          <a:p>
            <a:r>
              <a:rPr lang="ar-SA" b="1" dirty="0"/>
              <a:t>		ويفضل حفارو الخشب بوجه خاص السطح الأسود حتى يظهر كل ضربة من ضربات الأزميل عندما تكشف لون الخشب الفاتح، وحتى يمكنهم تتبع تطورات عملهم في سهولة.</a:t>
            </a:r>
            <a:endParaRPr lang="ar-EG" dirty="0"/>
          </a:p>
        </p:txBody>
      </p:sp>
      <p:pic>
        <p:nvPicPr>
          <p:cNvPr id="4" name="~PP1263.WAV">
            <a:hlinkClick r:id="" action="ppaction://media"/>
          </p:cNvPr>
          <p:cNvPicPr>
            <a:picLocks noRot="1" noChangeAspect="1"/>
          </p:cNvPicPr>
          <p:nvPr>
            <a:wavAudioFile r:embed="rId1" name="~PP1263.WAV"/>
          </p:nvPr>
        </p:nvPicPr>
        <p:blipFill>
          <a:blip r:embed="rId3"/>
          <a:stretch>
            <a:fillRect/>
          </a:stretch>
        </p:blipFill>
        <p:spPr>
          <a:xfrm>
            <a:off x="8632825" y="6346825"/>
            <a:ext cx="304800" cy="304800"/>
          </a:xfrm>
          <a:prstGeom prst="rect">
            <a:avLst/>
          </a:prstGeom>
        </p:spPr>
      </p:pic>
    </p:spTree>
  </p:cSld>
  <p:clrMapOvr>
    <a:masterClrMapping/>
  </p:clrMapOvr>
  <p:transition advTm="957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786478"/>
          </a:xfrm>
        </p:spPr>
        <p:txBody>
          <a:bodyPr>
            <a:normAutofit fontScale="85000" lnSpcReduction="20000"/>
          </a:bodyPr>
          <a:lstStyle/>
          <a:p>
            <a:r>
              <a:rPr lang="ar-SA" b="1" u="sng" dirty="0"/>
              <a:t>الأدوات المستخدمة (الأزاميل) في قطع الخشب طولي المقطع  </a:t>
            </a:r>
            <a:r>
              <a:rPr lang="en-US" b="1" u="sng" dirty="0"/>
              <a:t>Wood Cut </a:t>
            </a:r>
            <a:endParaRPr lang="en-US" dirty="0"/>
          </a:p>
          <a:p>
            <a:r>
              <a:rPr lang="ar-SA" b="1" dirty="0"/>
              <a:t>		يستعمل الحفار السكين والأزاميل المقعرة </a:t>
            </a:r>
            <a:r>
              <a:rPr lang="en-US" b="1" dirty="0"/>
              <a:t>Gouges</a:t>
            </a:r>
            <a:r>
              <a:rPr lang="ar-SA" b="1" dirty="0"/>
              <a:t> والمسطحة </a:t>
            </a:r>
            <a:r>
              <a:rPr lang="en-US" b="1" dirty="0"/>
              <a:t>chisel </a:t>
            </a:r>
            <a:r>
              <a:rPr lang="ar-SA" b="1" dirty="0"/>
              <a:t> والمطرقة. </a:t>
            </a:r>
            <a:endParaRPr lang="en-US" dirty="0"/>
          </a:p>
          <a:p>
            <a:r>
              <a:rPr lang="ar-SA" b="1" u="sng" dirty="0"/>
              <a:t>السكين </a:t>
            </a:r>
            <a:r>
              <a:rPr lang="ar-SA" b="1" dirty="0"/>
              <a:t>:  تعتبر السكين آلة القطع الرئيسية في تحديد خطوط الشكل كما إنها متعددة الأنواع والأحجام مما يجعلها مفيدة في الاستعمالات المختلفة.</a:t>
            </a:r>
            <a:endParaRPr lang="en-US" dirty="0"/>
          </a:p>
          <a:p>
            <a:r>
              <a:rPr lang="ar-SA" b="1" u="sng" dirty="0"/>
              <a:t>الأزاميل المقعرة </a:t>
            </a:r>
            <a:r>
              <a:rPr lang="ar-SA" dirty="0"/>
              <a:t>: </a:t>
            </a:r>
            <a:r>
              <a:rPr lang="ar-SA" b="1" dirty="0"/>
              <a:t>وهى عبارة عن قضيب معدني مقعر قطاعه على شكل 7 ومثبت في يد خشبية وهذه الأزاميل مختلفة الأحجام، وتستعمل في قطع الخطوط التي يتناسب عرضها مع عرض سلاحها وكذلك تستعمل لإزالة طبقة الخشب السطحية. </a:t>
            </a:r>
            <a:endParaRPr lang="en-US" dirty="0"/>
          </a:p>
          <a:p>
            <a:r>
              <a:rPr lang="ar-SA" b="1" u="sng" dirty="0"/>
              <a:t>الأزاميل </a:t>
            </a:r>
            <a:r>
              <a:rPr lang="ar-SA" b="1" u="sng" dirty="0" err="1"/>
              <a:t>المبططة</a:t>
            </a:r>
            <a:r>
              <a:rPr lang="ar-SA" b="1" u="sng" dirty="0"/>
              <a:t> </a:t>
            </a:r>
            <a:r>
              <a:rPr lang="en-US" b="1" u="sng" dirty="0"/>
              <a:t>chisel </a:t>
            </a:r>
            <a:r>
              <a:rPr lang="ar-SA" b="1" u="sng" dirty="0"/>
              <a:t> والمطرقة </a:t>
            </a:r>
            <a:r>
              <a:rPr lang="ar-SA" b="1" dirty="0"/>
              <a:t>: تكمل هذه الأزاميل عمل الأزاميل المقعرة في تسوية المساحات المقطوعة من سطح الخشب ويمكن استعمال كل من الأزاميل المقعرة أو </a:t>
            </a:r>
            <a:r>
              <a:rPr lang="ar-SA" b="1" dirty="0" err="1"/>
              <a:t>المبططة</a:t>
            </a:r>
            <a:r>
              <a:rPr lang="ar-SA" b="1" dirty="0"/>
              <a:t> بالدفع المباشر باليد أو بالطرق عليها برفق بالمطرقة الخشبية.</a:t>
            </a:r>
            <a:endParaRPr lang="ar-EG" dirty="0"/>
          </a:p>
        </p:txBody>
      </p:sp>
      <p:pic>
        <p:nvPicPr>
          <p:cNvPr id="4" name="~PP2209.WAV">
            <a:hlinkClick r:id="" action="ppaction://media"/>
          </p:cNvPr>
          <p:cNvPicPr>
            <a:picLocks noRot="1" noChangeAspect="1"/>
          </p:cNvPicPr>
          <p:nvPr>
            <a:wavAudioFile r:embed="rId1" name="~PP2209.WAV"/>
          </p:nvPr>
        </p:nvPicPr>
        <p:blipFill>
          <a:blip r:embed="rId3"/>
          <a:stretch>
            <a:fillRect/>
          </a:stretch>
        </p:blipFill>
        <p:spPr>
          <a:xfrm>
            <a:off x="8632825" y="6346825"/>
            <a:ext cx="304800" cy="304800"/>
          </a:xfrm>
          <a:prstGeom prst="rect">
            <a:avLst/>
          </a:prstGeom>
        </p:spPr>
      </p:pic>
    </p:spTree>
  </p:cSld>
  <p:clrMapOvr>
    <a:masterClrMapping/>
  </p:clrMapOvr>
  <p:transition advTm="704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6215106"/>
          </a:xfrm>
        </p:spPr>
        <p:txBody>
          <a:bodyPr>
            <a:normAutofit fontScale="55000" lnSpcReduction="20000"/>
          </a:bodyPr>
          <a:lstStyle/>
          <a:p>
            <a:r>
              <a:rPr lang="ar-SA" b="1" u="sng" dirty="0"/>
              <a:t>الأدوات المستخدمة في الحفر الخشبي عرضي المقطع </a:t>
            </a:r>
            <a:r>
              <a:rPr lang="en-US" b="1" u="sng" dirty="0"/>
              <a:t>Wood Engraving tools</a:t>
            </a:r>
            <a:r>
              <a:rPr lang="ar-SA" b="1" u="sng" dirty="0"/>
              <a:t>  :</a:t>
            </a:r>
            <a:r>
              <a:rPr lang="ar-SA" dirty="0"/>
              <a:t> </a:t>
            </a:r>
            <a:endParaRPr lang="en-US" dirty="0"/>
          </a:p>
          <a:p>
            <a:r>
              <a:rPr lang="ar-SA" b="1" dirty="0"/>
              <a:t>ولما كان الخشب المستعمل في هذا النوع من الحفر يمتاز بالصلابة، فإن هذه الأدوات إذا ما أغمدت خلال السطح بعمق زائد فإنها تتوقف عن الحركة. لذلك تدفع في وضع متوازي مع سطح الخشب مع ارتفاع قضيبها المعدني ارتفاعا طفيفا عن السطح المراد حفره. </a:t>
            </a:r>
            <a:endParaRPr lang="en-US" b="1" dirty="0"/>
          </a:p>
          <a:p>
            <a:r>
              <a:rPr lang="ar-SA" b="1" dirty="0"/>
              <a:t>ويراعى المحافظة على حدة السنون ويتم ذلك بوضع وجهها مسطحا تماما على حجر تسنين صلب مع إضافة قطرات من الزيت ودعكها بلطف.</a:t>
            </a:r>
            <a:endParaRPr lang="en-US" b="1" dirty="0"/>
          </a:p>
          <a:p>
            <a:r>
              <a:rPr lang="ar-SA" b="1" dirty="0"/>
              <a:t>وهذه الأدوات هي:- </a:t>
            </a:r>
            <a:endParaRPr lang="en-US" b="1" dirty="0"/>
          </a:p>
          <a:p>
            <a:pPr lvl="0"/>
            <a:r>
              <a:rPr lang="en-US" b="1" u="sng" dirty="0"/>
              <a:t>Graver</a:t>
            </a:r>
            <a:r>
              <a:rPr lang="ar-SA" b="1" u="sng" dirty="0"/>
              <a:t>:</a:t>
            </a:r>
            <a:r>
              <a:rPr lang="ar-SA" b="1" dirty="0"/>
              <a:t> ويعرف: أحيانا بإبرة الحفر المسننة، قطاعه معين الشكل مختلف الحجم والوزن ويسهل إغماد سنه الحاد في سطح الخشب. ويمكن استعمال في حفر الخطوط  ذات العرض المنتظم وذلك بالمحافظة على عمق الحفر، أو الخطوط المتنوعة الاتساع برفع أو تخفيض زاوية دخول السن في سطح الخشب. كما يمكن عمل النقط والملامس المتنوعة </a:t>
            </a:r>
            <a:r>
              <a:rPr lang="ar-SA" b="1" dirty="0" err="1"/>
              <a:t>به</a:t>
            </a:r>
            <a:r>
              <a:rPr lang="ar-SA" b="1" dirty="0"/>
              <a:t> رغم إنه مخصص أصلا لعمل الخطوط المستقيمة.</a:t>
            </a:r>
            <a:endParaRPr lang="en-US" b="1" dirty="0"/>
          </a:p>
          <a:p>
            <a:pPr lvl="0"/>
            <a:r>
              <a:rPr lang="en-US" b="1" u="sng" dirty="0" err="1"/>
              <a:t>Spitsticker</a:t>
            </a:r>
            <a:r>
              <a:rPr lang="en-US" b="1" u="sng" dirty="0"/>
              <a:t> </a:t>
            </a:r>
            <a:r>
              <a:rPr lang="ar-SA" b="1" u="sng" dirty="0"/>
              <a:t>:</a:t>
            </a:r>
            <a:r>
              <a:rPr lang="ar-SA" b="1" dirty="0"/>
              <a:t> من الآلات الخاصة بعمل الخطوط المقوسة. تصنع بأحجام مختلفة، ويتوقف اتساع الخط أيضا على مقدار انغماس سنها في سطح الخشب. </a:t>
            </a:r>
            <a:endParaRPr lang="en-US" b="1" dirty="0"/>
          </a:p>
          <a:p>
            <a:pPr lvl="0"/>
            <a:r>
              <a:rPr lang="en-US" b="1" u="sng" dirty="0"/>
              <a:t>Tint –tool </a:t>
            </a:r>
            <a:r>
              <a:rPr lang="ar-SA" b="1" u="sng" dirty="0"/>
              <a:t>:</a:t>
            </a:r>
            <a:r>
              <a:rPr lang="ar-SA" b="1" dirty="0"/>
              <a:t>  وهى ذات سنون مختلفة العرض وجوانبها مستقيمة تلتقي تدريجيا على شكل سن مربع وكما يشير اسمها فهي تستغل في وضع خطوط مستوية الدرجة. ويتوقف سمك الخط الناتج على حجمها. </a:t>
            </a:r>
            <a:endParaRPr lang="en-US" b="1" dirty="0"/>
          </a:p>
          <a:p>
            <a:pPr lvl="0"/>
            <a:r>
              <a:rPr lang="en-US" b="1" u="sng" dirty="0"/>
              <a:t>Round scupper, square scupper </a:t>
            </a:r>
            <a:r>
              <a:rPr lang="ar-SA" b="1" u="sng" dirty="0"/>
              <a:t>: </a:t>
            </a:r>
            <a:endParaRPr lang="en-US" b="1" dirty="0"/>
          </a:p>
          <a:p>
            <a:r>
              <a:rPr lang="en-US" b="1" dirty="0"/>
              <a:t>Round scupper</a:t>
            </a:r>
            <a:r>
              <a:rPr lang="ar-SA" b="1" dirty="0"/>
              <a:t>: جوانبها تلتقي في قاعدة مقعرة وتستعمل في تطهير وتفريغ السطوح. </a:t>
            </a:r>
            <a:endParaRPr lang="en-US" b="1" dirty="0"/>
          </a:p>
          <a:p>
            <a:r>
              <a:rPr lang="en-US" b="1" dirty="0"/>
              <a:t>Square scupper</a:t>
            </a:r>
            <a:r>
              <a:rPr lang="ar-SA" b="1" dirty="0"/>
              <a:t>:: فهي مربعة ذات جوانب مستقيمة والسن المربع يختلف عرضه من آلة إلى أخرى.</a:t>
            </a:r>
            <a:endParaRPr lang="en-US" b="1" dirty="0"/>
          </a:p>
          <a:p>
            <a:r>
              <a:rPr lang="ar-SA" b="1" dirty="0"/>
              <a:t>ويستعمل العريض المقعر منها في معالجة المساحات الكبيرة، أما الضيقة فلتسوية جوانب الخطوط الخارجية بخفة أو تفريغ المساحات بين الخطوط. ويمكن استعمال النوع المربع في تسوية الأخاديد المختلفة عن النوع المستدير. وكذلك في قطع الزوايا القائمة والأركان. </a:t>
            </a:r>
            <a:endParaRPr lang="en-US" b="1" dirty="0"/>
          </a:p>
          <a:p>
            <a:pPr lvl="0"/>
            <a:r>
              <a:rPr lang="ar-SA" b="1" u="sng" dirty="0"/>
              <a:t>الآلة المتعددة السنون </a:t>
            </a:r>
            <a:r>
              <a:rPr lang="en-US" b="1" u="sng" dirty="0"/>
              <a:t>Multiple tool </a:t>
            </a:r>
            <a:r>
              <a:rPr lang="ar-SA" b="1" u="sng" dirty="0"/>
              <a:t>: </a:t>
            </a:r>
            <a:endParaRPr lang="en-US" b="1" dirty="0"/>
          </a:p>
          <a:p>
            <a:r>
              <a:rPr lang="ar-SA" b="1" dirty="0"/>
              <a:t>يتفق معظم الحفارين على انحدار مستواها الفني، ومع ذلك يستعملها معظم الحفارين بدرجات متفاوتة. </a:t>
            </a:r>
            <a:r>
              <a:rPr lang="ar-SA" b="1" dirty="0" err="1"/>
              <a:t>وبها</a:t>
            </a:r>
            <a:r>
              <a:rPr lang="ar-SA" b="1" dirty="0"/>
              <a:t> يمكن حفر خطين أو ثلاثة أو أكثر في المرة الواحدة.</a:t>
            </a:r>
            <a:endParaRPr lang="en-US" b="1" dirty="0"/>
          </a:p>
        </p:txBody>
      </p:sp>
      <p:pic>
        <p:nvPicPr>
          <p:cNvPr id="4" name="~PP827.WAV">
            <a:hlinkClick r:id="" action="ppaction://media"/>
          </p:cNvPr>
          <p:cNvPicPr>
            <a:picLocks noRot="1" noChangeAspect="1"/>
          </p:cNvPicPr>
          <p:nvPr>
            <a:wavAudioFile r:embed="rId1" name="~PP827.WAV"/>
          </p:nvPr>
        </p:nvPicPr>
        <p:blipFill>
          <a:blip r:embed="rId3"/>
          <a:stretch>
            <a:fillRect/>
          </a:stretch>
        </p:blipFill>
        <p:spPr>
          <a:xfrm>
            <a:off x="8632825" y="6346825"/>
            <a:ext cx="304800" cy="304800"/>
          </a:xfrm>
          <a:prstGeom prst="rect">
            <a:avLst/>
          </a:prstGeom>
        </p:spPr>
      </p:pic>
    </p:spTree>
  </p:cSld>
  <p:clrMapOvr>
    <a:masterClrMapping/>
  </p:clrMapOvr>
  <p:transition advTm="1828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857916"/>
          </a:xfrm>
        </p:spPr>
        <p:txBody>
          <a:bodyPr>
            <a:normAutofit fontScale="77500" lnSpcReduction="20000"/>
          </a:bodyPr>
          <a:lstStyle/>
          <a:p>
            <a:r>
              <a:rPr lang="ar-SA" b="1" u="sng" dirty="0"/>
              <a:t>عملية الطباعة: </a:t>
            </a:r>
            <a:endParaRPr lang="en-US" b="1" dirty="0"/>
          </a:p>
          <a:p>
            <a:r>
              <a:rPr lang="ar-SA" b="1" dirty="0"/>
              <a:t>	يجرى بعض الحفارين طباعتهم على مراحل. ويفضل البعض استكمال الحفر أو القطع قبل تحبير السطح الخشبي. وتتم عملية التحبير بفرش حبر الطباعة على لوح زجاجي أو بلاطة من الرخام وذلك </a:t>
            </a:r>
            <a:r>
              <a:rPr lang="ar-SA" b="1" dirty="0" err="1"/>
              <a:t>برولة</a:t>
            </a:r>
            <a:r>
              <a:rPr lang="ar-SA" b="1" dirty="0"/>
              <a:t> كاوتش لها مقبض يدوي مناسب الحجم في حركة مفضلة إلى أن يتكون غشاء حريري رقيق القوام من الحبر. ثم يمرر </a:t>
            </a:r>
            <a:r>
              <a:rPr lang="ar-SA" b="1" dirty="0" err="1"/>
              <a:t>الرول</a:t>
            </a:r>
            <a:r>
              <a:rPr lang="ar-SA" b="1" dirty="0"/>
              <a:t> على سطح الخشب لوضع غلالة رقيقة من الحبر. </a:t>
            </a:r>
            <a:endParaRPr lang="en-US" b="1" dirty="0"/>
          </a:p>
          <a:p>
            <a:r>
              <a:rPr lang="ar-SA" b="1" dirty="0"/>
              <a:t>	ويوضع فرخ من الورق بعناية على سطح الخشب المحبر، ثم يدعك ظهر ورقة الطباعة بجسم صلب ناعم إلى أن ينتقل الحبر بالضغط إلى سطح الورق. </a:t>
            </a:r>
            <a:endParaRPr lang="en-US" b="1" dirty="0"/>
          </a:p>
          <a:p>
            <a:r>
              <a:rPr lang="ar-SA" b="1" dirty="0"/>
              <a:t>	كما يمكن أيضا طباعة القوالب الخشبية على آلة طباعة يدوية (مكبس) عبارة عن لوحين من الحديد الصلب مقاس عرضه يتوقف على مساحة القالب الخشبي المراد طبعه وأيضاً على مقاس الورق حيث نضع القالب الخشبي على اللوح السفلي وعليه الورق وفوقهما لوح الحديد الآخر وعليهما أسطوانة للضغط لها مقبض يدوي للدوران ، وبمرور لوحين الحديد وبينهما القالب الخشبي والورق من جانب وخرجها من الجانب الآخر بالضغط تضمن طبعات مستوية منتظمة التحبير.</a:t>
            </a:r>
            <a:endParaRPr lang="en-US" dirty="0"/>
          </a:p>
          <a:p>
            <a:endParaRPr lang="ar-EG" dirty="0"/>
          </a:p>
        </p:txBody>
      </p:sp>
      <p:pic>
        <p:nvPicPr>
          <p:cNvPr id="4" name="~PP1574.WAV">
            <a:hlinkClick r:id="" action="ppaction://media"/>
          </p:cNvPr>
          <p:cNvPicPr>
            <a:picLocks noRot="1" noChangeAspect="1"/>
          </p:cNvPicPr>
          <p:nvPr>
            <a:wavAudioFile r:embed="rId1" name="~PP1574.WAV"/>
          </p:nvPr>
        </p:nvPicPr>
        <p:blipFill>
          <a:blip r:embed="rId3"/>
          <a:stretch>
            <a:fillRect/>
          </a:stretch>
        </p:blipFill>
        <p:spPr>
          <a:xfrm>
            <a:off x="8632825" y="6346825"/>
            <a:ext cx="304800" cy="304800"/>
          </a:xfrm>
          <a:prstGeom prst="rect">
            <a:avLst/>
          </a:prstGeom>
        </p:spPr>
      </p:pic>
    </p:spTree>
  </p:cSld>
  <p:clrMapOvr>
    <a:masterClrMapping/>
  </p:clrMapOvr>
  <p:transition advTm="907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5857892"/>
            <a:ext cx="6972320" cy="714404"/>
          </a:xfrm>
        </p:spPr>
        <p:txBody>
          <a:bodyPr>
            <a:normAutofit/>
          </a:bodyPr>
          <a:lstStyle/>
          <a:p>
            <a:r>
              <a:rPr lang="ar-SA" b="1" dirty="0"/>
              <a:t>شكل ( 1) </a:t>
            </a:r>
            <a:r>
              <a:rPr lang="en-US" b="1" dirty="0"/>
              <a:t>–</a:t>
            </a:r>
            <a:r>
              <a:rPr lang="ar-SA" b="1" dirty="0"/>
              <a:t> الأسس العامة للطباعة البارزة</a:t>
            </a:r>
            <a:endParaRPr lang="en-US" dirty="0"/>
          </a:p>
          <a:p>
            <a:endParaRPr lang="ar-EG" dirty="0"/>
          </a:p>
        </p:txBody>
      </p:sp>
      <p:pic>
        <p:nvPicPr>
          <p:cNvPr id="23554" name="صورة 2"/>
          <p:cNvPicPr>
            <a:picLocks noChangeAspect="1" noChangeArrowheads="1"/>
          </p:cNvPicPr>
          <p:nvPr/>
        </p:nvPicPr>
        <p:blipFill>
          <a:blip r:embed="rId3"/>
          <a:srcRect/>
          <a:stretch>
            <a:fillRect/>
          </a:stretch>
        </p:blipFill>
        <p:spPr bwMode="auto">
          <a:xfrm>
            <a:off x="1214414" y="642918"/>
            <a:ext cx="6429358" cy="5021791"/>
          </a:xfrm>
          <a:prstGeom prst="rect">
            <a:avLst/>
          </a:prstGeom>
          <a:noFill/>
          <a:ln w="9525">
            <a:noFill/>
            <a:miter lim="800000"/>
            <a:headEnd/>
            <a:tailEnd/>
          </a:ln>
        </p:spPr>
      </p:pic>
      <p:pic>
        <p:nvPicPr>
          <p:cNvPr id="5" name="~PP2994.WAV">
            <a:hlinkClick r:id="" action="ppaction://media"/>
          </p:cNvPr>
          <p:cNvPicPr>
            <a:picLocks noRot="1" noChangeAspect="1"/>
          </p:cNvPicPr>
          <p:nvPr>
            <a:wavAudioFile r:embed="rId1" name="~PP2994.WAV"/>
          </p:nvPr>
        </p:nvPicPr>
        <p:blipFill>
          <a:blip r:embed="rId4"/>
          <a:stretch>
            <a:fillRect/>
          </a:stretch>
        </p:blipFill>
        <p:spPr>
          <a:xfrm>
            <a:off x="8632825" y="6346825"/>
            <a:ext cx="304800" cy="304800"/>
          </a:xfrm>
          <a:prstGeom prst="rect">
            <a:avLst/>
          </a:prstGeom>
        </p:spPr>
      </p:pic>
    </p:spTree>
  </p:cSld>
  <p:clrMapOvr>
    <a:masterClrMapping/>
  </p:clrMapOvr>
  <p:transition advTm="476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229600" cy="5715040"/>
          </a:xfrm>
        </p:spPr>
        <p:txBody>
          <a:bodyPr>
            <a:normAutofit lnSpcReduction="10000"/>
          </a:bodyPr>
          <a:lstStyle/>
          <a:p>
            <a:r>
              <a:rPr lang="ar-SA" b="1" u="sng" dirty="0"/>
              <a:t>(أ) الطرق اليدوية : </a:t>
            </a:r>
            <a:r>
              <a:rPr lang="ar-SA" b="1" dirty="0"/>
              <a:t>وهى من الطرق المستخدمة قديما وحديثا في إنتاج الأعمال الفنية المطبوعة والتي تظهر فيها السمات الفنية والخواص التكنيكية الخاصة بكل منها. </a:t>
            </a:r>
            <a:endParaRPr lang="en-US" dirty="0"/>
          </a:p>
          <a:p>
            <a:r>
              <a:rPr lang="ar-SA" b="1" dirty="0"/>
              <a:t>وهذه الطرق هي:-</a:t>
            </a:r>
            <a:endParaRPr lang="en-US" dirty="0"/>
          </a:p>
          <a:p>
            <a:r>
              <a:rPr lang="ar-SA" b="1" dirty="0"/>
              <a:t>1- القوالب الخشبية </a:t>
            </a:r>
            <a:r>
              <a:rPr lang="en-US" b="1" dirty="0"/>
              <a:t>wood Blokes </a:t>
            </a:r>
            <a:r>
              <a:rPr lang="ar-SA" b="1" dirty="0"/>
              <a:t> وتشتمل :-</a:t>
            </a:r>
            <a:endParaRPr lang="en-US" dirty="0"/>
          </a:p>
          <a:p>
            <a:pPr lvl="0"/>
            <a:r>
              <a:rPr lang="ar-SA" b="1" dirty="0"/>
              <a:t>الحفر والطباعة على القوالب الخشبية ذات الألياف الطولية </a:t>
            </a:r>
            <a:r>
              <a:rPr lang="en-US" b="1" dirty="0"/>
              <a:t>Wood Cut </a:t>
            </a:r>
            <a:r>
              <a:rPr lang="ar-SA" b="1" dirty="0"/>
              <a:t>.</a:t>
            </a:r>
            <a:endParaRPr lang="en-US" dirty="0"/>
          </a:p>
          <a:p>
            <a:pPr lvl="0"/>
            <a:r>
              <a:rPr lang="ar-SA" b="1" dirty="0"/>
              <a:t>الحفر على القوالب الخشبية ذات الألياف العرضية </a:t>
            </a:r>
            <a:r>
              <a:rPr lang="en-US" b="1" dirty="0"/>
              <a:t>Wood Engraving </a:t>
            </a:r>
            <a:r>
              <a:rPr lang="ar-SA" b="1" dirty="0"/>
              <a:t>.</a:t>
            </a:r>
            <a:endParaRPr lang="en-US" dirty="0"/>
          </a:p>
          <a:p>
            <a:pPr lvl="0"/>
            <a:r>
              <a:rPr lang="ar-SA" b="1" dirty="0"/>
              <a:t>حفر </a:t>
            </a:r>
            <a:r>
              <a:rPr lang="ar-SA" b="1" dirty="0" err="1"/>
              <a:t>اللينوليوم</a:t>
            </a:r>
            <a:r>
              <a:rPr lang="ar-SA" b="1" dirty="0"/>
              <a:t> أو المشمع </a:t>
            </a:r>
            <a:r>
              <a:rPr lang="en-US" b="1" dirty="0"/>
              <a:t>    Linoleum Cut</a:t>
            </a:r>
            <a:endParaRPr lang="en-US" dirty="0"/>
          </a:p>
          <a:p>
            <a:pPr lvl="0"/>
            <a:r>
              <a:rPr lang="ar-SA" b="1" dirty="0"/>
              <a:t>حفر </a:t>
            </a:r>
            <a:r>
              <a:rPr lang="ar-SA" b="1" dirty="0" err="1"/>
              <a:t>الكاوتشوك</a:t>
            </a:r>
            <a:r>
              <a:rPr lang="ar-SA" b="1" dirty="0"/>
              <a:t> أو المطاط </a:t>
            </a:r>
            <a:r>
              <a:rPr lang="en-US" b="1" dirty="0"/>
              <a:t>Rubber cut </a:t>
            </a:r>
            <a:r>
              <a:rPr lang="ar-SA" b="1" dirty="0"/>
              <a:t>.</a:t>
            </a:r>
            <a:endParaRPr lang="en-US" dirty="0"/>
          </a:p>
          <a:p>
            <a:pPr lvl="0"/>
            <a:endParaRPr lang="en-US" dirty="0"/>
          </a:p>
          <a:p>
            <a:endParaRPr lang="ar-EG" dirty="0"/>
          </a:p>
        </p:txBody>
      </p:sp>
      <p:pic>
        <p:nvPicPr>
          <p:cNvPr id="4" name="~PP478.WAV">
            <a:hlinkClick r:id="" action="ppaction://media"/>
          </p:cNvPr>
          <p:cNvPicPr>
            <a:picLocks noRot="1" noChangeAspect="1"/>
          </p:cNvPicPr>
          <p:nvPr>
            <a:wavAudioFile r:embed="rId1" name="~PP478.WAV"/>
          </p:nvPr>
        </p:nvPicPr>
        <p:blipFill>
          <a:blip r:embed="rId3"/>
          <a:stretch>
            <a:fillRect/>
          </a:stretch>
        </p:blipFill>
        <p:spPr>
          <a:xfrm>
            <a:off x="8632825" y="6346825"/>
            <a:ext cx="304800" cy="304800"/>
          </a:xfrm>
          <a:prstGeom prst="rect">
            <a:avLst/>
          </a:prstGeom>
        </p:spPr>
      </p:pic>
    </p:spTree>
  </p:cSld>
  <p:clrMapOvr>
    <a:masterClrMapping/>
  </p:clrMapOvr>
  <p:transition advTm="433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229600" cy="5554683"/>
          </a:xfrm>
        </p:spPr>
        <p:txBody>
          <a:bodyPr>
            <a:normAutofit fontScale="92500" lnSpcReduction="20000"/>
          </a:bodyPr>
          <a:lstStyle/>
          <a:p>
            <a:r>
              <a:rPr lang="ar-SA" b="1" u="sng" dirty="0"/>
              <a:t>1- الحفر والطباعة على القالب الخشبي </a:t>
            </a:r>
            <a:r>
              <a:rPr lang="en-US" b="1" u="sng" dirty="0"/>
              <a:t> Wood Cut </a:t>
            </a:r>
            <a:endParaRPr lang="en-US" dirty="0"/>
          </a:p>
          <a:p>
            <a:r>
              <a:rPr lang="ar-SA" b="1" dirty="0"/>
              <a:t>	يرجع أصل الحفر والطباعة الخشبية إلى العصور القديمة، حيث استخدم في الأزمنة المبكرة لطباعة التصميمات </a:t>
            </a:r>
            <a:r>
              <a:rPr lang="ar-SA" b="1" dirty="0" err="1"/>
              <a:t>الزخرفية</a:t>
            </a:r>
            <a:r>
              <a:rPr lang="ar-SA" b="1" dirty="0"/>
              <a:t> على القماش . حيث كان الورق لم يتم صنعه في أوروبا حتى أواخر القرن الرابع عشر. وقد عرفت المطبوعات المبكرة على الورق من سنة 1418م أو خلال بضع سنوات من ذلك التاريخ . </a:t>
            </a:r>
            <a:endParaRPr lang="en-US" b="1" dirty="0"/>
          </a:p>
          <a:p>
            <a:r>
              <a:rPr lang="ar-SA" b="1" dirty="0"/>
              <a:t>	فكانت المطبوعات الأولى تستخدم في عمل ورق اللعب والتذكارات الدينية ولكن لم يستمر ذلك طويلا حيث تم الاستفادة من هذه التقنية بشكل واضح في عمل الرسوم التوضيحية كمفهوم جديد لطباعة الكتب . واستطاعوا بعد ذلك أن يحفروا ويطبعوا الرسوم التوضيحية والحروف معا بواسطة آلة الطباعة ذات الحروف المتحركة </a:t>
            </a:r>
            <a:r>
              <a:rPr lang="en-US" b="1" dirty="0"/>
              <a:t>Movable type</a:t>
            </a:r>
            <a:r>
              <a:rPr lang="ar-SA" b="1" dirty="0"/>
              <a:t> التي تم اختراعها في ألمانيا .</a:t>
            </a:r>
            <a:endParaRPr lang="ar-EG" dirty="0"/>
          </a:p>
        </p:txBody>
      </p:sp>
      <p:pic>
        <p:nvPicPr>
          <p:cNvPr id="4" name="~PP3243.WAV">
            <a:hlinkClick r:id="" action="ppaction://media"/>
          </p:cNvPr>
          <p:cNvPicPr>
            <a:picLocks noRot="1" noChangeAspect="1"/>
          </p:cNvPicPr>
          <p:nvPr>
            <a:wavAudioFile r:embed="rId1" name="~PP3243.WAV"/>
          </p:nvPr>
        </p:nvPicPr>
        <p:blipFill>
          <a:blip r:embed="rId3"/>
          <a:stretch>
            <a:fillRect/>
          </a:stretch>
        </p:blipFill>
        <p:spPr>
          <a:xfrm>
            <a:off x="8632825" y="6346825"/>
            <a:ext cx="304800" cy="304800"/>
          </a:xfrm>
          <a:prstGeom prst="rect">
            <a:avLst/>
          </a:prstGeom>
        </p:spPr>
      </p:pic>
    </p:spTree>
  </p:cSld>
  <p:clrMapOvr>
    <a:masterClrMapping/>
  </p:clrMapOvr>
  <p:transition advTm="599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786478"/>
          </a:xfrm>
        </p:spPr>
        <p:txBody>
          <a:bodyPr>
            <a:normAutofit fontScale="85000" lnSpcReduction="10000"/>
          </a:bodyPr>
          <a:lstStyle/>
          <a:p>
            <a:r>
              <a:rPr lang="ar-SA" b="1" dirty="0"/>
              <a:t>ففي منتصف القرن الخامس عشر قدم الألماني </a:t>
            </a:r>
            <a:r>
              <a:rPr lang="ar-SA" b="1" u="sng" dirty="0"/>
              <a:t>" يوحنا </a:t>
            </a:r>
            <a:r>
              <a:rPr lang="ar-SA" b="1" u="sng" dirty="0" err="1"/>
              <a:t>جوتنبرج</a:t>
            </a:r>
            <a:r>
              <a:rPr lang="ar-SA" b="1" u="sng" dirty="0"/>
              <a:t> </a:t>
            </a:r>
            <a:r>
              <a:rPr lang="en-US" b="1" u="sng" dirty="0"/>
              <a:t>J. Gutenberg</a:t>
            </a:r>
            <a:r>
              <a:rPr lang="ar-SA" b="1" u="sng" dirty="0"/>
              <a:t> "</a:t>
            </a:r>
            <a:r>
              <a:rPr lang="ar-SA" b="1" dirty="0"/>
              <a:t> </a:t>
            </a:r>
            <a:br>
              <a:rPr lang="ar-SA" b="1" dirty="0"/>
            </a:br>
            <a:r>
              <a:rPr lang="ar-SA" b="1" dirty="0"/>
              <a:t>( 1400 - 1468م ) أولى الطرق </a:t>
            </a:r>
            <a:r>
              <a:rPr lang="ar-SA" b="1" dirty="0" err="1"/>
              <a:t>الطباعية</a:t>
            </a:r>
            <a:r>
              <a:rPr lang="ar-SA" b="1" dirty="0"/>
              <a:t> الإنتاجية، وهى الطريقة بالحروف المتفرقة في الحفر البارز . ومما لاشك فيه أن اختراع "</a:t>
            </a:r>
            <a:r>
              <a:rPr lang="ar-SA" b="1" dirty="0" err="1"/>
              <a:t>جوتنبرج</a:t>
            </a:r>
            <a:r>
              <a:rPr lang="ar-SA" b="1" dirty="0"/>
              <a:t>" يعتبر نقطة تحول واضحة، في الطباعة حيث قدم للبشرية أولى الوسائل لتسجيل العلوم والفنون والآداب، ومختلف أوجه المعرفة وبذلك أحدث انقلابا في فكر الإنسان وحياته، الأمر الذي أدى إلى تطور الحياة الإنسانية جمعاء.</a:t>
            </a:r>
            <a:endParaRPr lang="en-US" dirty="0"/>
          </a:p>
          <a:p>
            <a:r>
              <a:rPr lang="ar-SA" b="1" dirty="0"/>
              <a:t>ولقد قوبل الاختراع الجديد بالإعجاب والتشجيع من البعض، والاستنكار والمحاربة من الآخرين وخاصة فئة </a:t>
            </a:r>
            <a:r>
              <a:rPr lang="ar-SA" b="1" dirty="0" err="1"/>
              <a:t>النساخين</a:t>
            </a:r>
            <a:r>
              <a:rPr lang="ar-SA" b="1" dirty="0"/>
              <a:t> ، فقد وقفوا ينددون باستخدام الحروف الجديدة في الطباعة وذلك لأنهم أدركوا أن انتشار هذه الطريقة الجديدة نهاية لهم، واندثار عهد النسخ باليد، وعند ذلك يفقدون مكانتهم ويهددون في معيشتهم ومستقبلهم ولم يستطيع هذا التيار المضاد وأن يحول دون انتشار اختراع </a:t>
            </a:r>
            <a:r>
              <a:rPr lang="ar-SA" b="1" dirty="0" err="1"/>
              <a:t>جوتنبرج</a:t>
            </a:r>
            <a:r>
              <a:rPr lang="ar-SA" b="1" dirty="0"/>
              <a:t>، ولم يمض القرن الخامس عشر حتى انتشرت هذه الطريقة في معظم أنحاء العالم</a:t>
            </a:r>
            <a:endParaRPr lang="ar-EG" dirty="0"/>
          </a:p>
        </p:txBody>
      </p:sp>
      <p:pic>
        <p:nvPicPr>
          <p:cNvPr id="4" name="~PP3725.WAV">
            <a:hlinkClick r:id="" action="ppaction://media"/>
          </p:cNvPr>
          <p:cNvPicPr>
            <a:picLocks noRot="1" noChangeAspect="1"/>
          </p:cNvPicPr>
          <p:nvPr>
            <a:wavAudioFile r:embed="rId1" name="~PP3725.WAV"/>
          </p:nvPr>
        </p:nvPicPr>
        <p:blipFill>
          <a:blip r:embed="rId3"/>
          <a:stretch>
            <a:fillRect/>
          </a:stretch>
        </p:blipFill>
        <p:spPr>
          <a:xfrm>
            <a:off x="8632825" y="6346825"/>
            <a:ext cx="304800" cy="304800"/>
          </a:xfrm>
          <a:prstGeom prst="rect">
            <a:avLst/>
          </a:prstGeom>
        </p:spPr>
      </p:pic>
    </p:spTree>
  </p:cSld>
  <p:clrMapOvr>
    <a:masterClrMapping/>
  </p:clrMapOvr>
  <p:transition advTm="828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18"/>
            <a:ext cx="8229600" cy="5643602"/>
          </a:xfrm>
        </p:spPr>
        <p:txBody>
          <a:bodyPr>
            <a:normAutofit fontScale="85000" lnSpcReduction="10000"/>
          </a:bodyPr>
          <a:lstStyle/>
          <a:p>
            <a:r>
              <a:rPr lang="ar-SA" b="1" dirty="0"/>
              <a:t>	ولقد ظهرت في ألمانيا أول كتب </a:t>
            </a:r>
            <a:r>
              <a:rPr lang="ar-SA" b="1" dirty="0" err="1"/>
              <a:t>بها</a:t>
            </a:r>
            <a:r>
              <a:rPr lang="ar-SA" b="1" dirty="0"/>
              <a:t> رسوم توضيحية مطبوعة بالقالب الخشبي وكان ذلك ميلاد المطبوعات الأوروبية، ثم انتشر هذا الفن بعد ذلك إلى فرنسا وإيطاليا وهولندا . وكانت طرق الحفر المبكرة على القوالب الخشبية بالسكين وأدوات حفر أخرى بأحجام وأشكال مختلفة، حيث كانوا يحددون التصميمات بالخط الأسود ثم يقوموا بحفره، والغرض من التحديد، فصل وتحديد الألوان المتعددة يدويا. فبعض هذه التصميمات كانت معبرة بشكل غير عادى وكانت الألوان غير واضحة وصريحة، ولكن كان إنتاج النسخ قليل وذلك لتهالك الخطوط المحفورة على القالب الخشبي بفعل تكرار عملية الطباعة . </a:t>
            </a:r>
            <a:endParaRPr lang="en-US" dirty="0"/>
          </a:p>
          <a:p>
            <a:r>
              <a:rPr lang="ar-SA" b="1" dirty="0"/>
              <a:t>	أما المطبوعات الإيطالية المبكرة خاصة التي من أصل </a:t>
            </a:r>
            <a:r>
              <a:rPr lang="ar-SA" b="1" dirty="0" err="1"/>
              <a:t>فلورنتى</a:t>
            </a:r>
            <a:r>
              <a:rPr lang="ar-SA" b="1" dirty="0"/>
              <a:t> كانت قوية وواضحة ، ولكنهم لا يمتلكون المهارة والإنجاز التقني مثل التي كانت في المطبوعات الألمانية الذين تفوقوا برسوماتهم المتنوعة والمعبرة حيث كانت لها قيمة جمالية عالية جدا، وكانوا الألمان بوجه عام قد استخدموا اللون الأسود أكثر</a:t>
            </a:r>
            <a:r>
              <a:rPr lang="ar-EG" b="1" dirty="0"/>
              <a:t>.</a:t>
            </a:r>
            <a:endParaRPr lang="ar-EG" dirty="0"/>
          </a:p>
        </p:txBody>
      </p:sp>
      <p:pic>
        <p:nvPicPr>
          <p:cNvPr id="5" name="~PP3530.WAV">
            <a:hlinkClick r:id="" action="ppaction://media"/>
          </p:cNvPr>
          <p:cNvPicPr>
            <a:picLocks noRot="1" noChangeAspect="1"/>
          </p:cNvPicPr>
          <p:nvPr>
            <a:wavAudioFile r:embed="rId1" name="~PP3530.WAV"/>
          </p:nvPr>
        </p:nvPicPr>
        <p:blipFill>
          <a:blip r:embed="rId3"/>
          <a:stretch>
            <a:fillRect/>
          </a:stretch>
        </p:blipFill>
        <p:spPr>
          <a:xfrm>
            <a:off x="8632825" y="6346825"/>
            <a:ext cx="304800" cy="304800"/>
          </a:xfrm>
          <a:prstGeom prst="rect">
            <a:avLst/>
          </a:prstGeom>
        </p:spPr>
      </p:pic>
    </p:spTree>
  </p:cSld>
  <p:clrMapOvr>
    <a:masterClrMapping/>
  </p:clrMapOvr>
  <p:transition advTm="331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18"/>
            <a:ext cx="8229600" cy="5715040"/>
          </a:xfrm>
        </p:spPr>
        <p:txBody>
          <a:bodyPr>
            <a:normAutofit fontScale="77500" lnSpcReduction="20000"/>
          </a:bodyPr>
          <a:lstStyle/>
          <a:p>
            <a:r>
              <a:rPr lang="ar-SA" b="1" dirty="0"/>
              <a:t>	كما استخدموا الألمان أيضا المطبوعات في إعادة إنتاج الأعمال الفنية ذات الأصل الواحد، فالمهارة هنا كيفية استخدام آلة الحفر لإخراج تقنية عالية الجودة. ولجعل العمل مبهر، ذلك يتطلب مهارة فائقة في تغيير كثافة الدرجات </a:t>
            </a:r>
            <a:r>
              <a:rPr lang="ar-SA" b="1" dirty="0" err="1"/>
              <a:t>الظلية</a:t>
            </a:r>
            <a:r>
              <a:rPr lang="ar-SA" b="1" dirty="0"/>
              <a:t> باستخدام أدوات الحفر المعدة لذلك. ولكن الإبداع الفني لم يكن ذا قيمة فنية عالية وذلك يرجع إلى عدم استخدام الفنان التقنية وحفر قوالبه بنفسه حيث يقوم بعمل الرسومات فقط ثم يعطيها لحرفي طباعة ليقوم بحفر التصميم وطباعته مما أدى إلى إساءة لسمعة الوسيط (الحفر الخشبي). فالعمل الفني قد يكون عظيما عندما يكون منفذاً بيدي الفنان حيث يكون ترجمة فورية لأحاسيسه، ولكنهم أرادوا عمل نسخ مطبوعة تقنيا بإتقان . على أية حال ، فإن الفنان الماهر الواعي يجب في كل الظروف أن يستخدم الوسيط لعمل رسوماته ويكيفها وفقا لأفكاره . فالفنان هانز </a:t>
            </a:r>
            <a:r>
              <a:rPr lang="ar-SA" b="1" dirty="0" err="1"/>
              <a:t>هولباين</a:t>
            </a:r>
            <a:r>
              <a:rPr lang="ar-SA" b="1" dirty="0"/>
              <a:t> </a:t>
            </a:r>
            <a:r>
              <a:rPr lang="en-US" b="1" dirty="0"/>
              <a:t>H. Holbein </a:t>
            </a:r>
            <a:r>
              <a:rPr lang="ar-SA" b="1" dirty="0"/>
              <a:t> في أعماله المطبوعة سلسلة (رقصة الموت </a:t>
            </a:r>
            <a:r>
              <a:rPr lang="en-US" b="1" dirty="0"/>
              <a:t>Dance of death </a:t>
            </a:r>
            <a:r>
              <a:rPr lang="ar-SA" b="1" dirty="0"/>
              <a:t>) قام بالحفر بخط واضح وظلال مباشرة متوازية وهذا يظهر بشكل عملي عما أن تكون مستخدمة بخطوط متقاطعة.</a:t>
            </a:r>
            <a:endParaRPr lang="en-US" dirty="0"/>
          </a:p>
          <a:p>
            <a:r>
              <a:rPr lang="ar-SA" b="1" dirty="0"/>
              <a:t>	وأيضا نرى ذلك في لوحة بالحفر الخشبي بعنوان (إيحاء </a:t>
            </a:r>
            <a:r>
              <a:rPr lang="en-US" b="1" dirty="0"/>
              <a:t>Apocalypse </a:t>
            </a:r>
            <a:r>
              <a:rPr lang="ar-SA" b="1" dirty="0"/>
              <a:t>) ( شكل 2 ) حيث نلاحظ بأن تظهر فيها الظلال المتنوعة باتجاهات مختلفة وأيضا نراها </a:t>
            </a:r>
            <a:r>
              <a:rPr lang="ar-SA" b="1" dirty="0" err="1"/>
              <a:t>ابتكارية</a:t>
            </a:r>
            <a:r>
              <a:rPr lang="ar-SA" b="1" dirty="0"/>
              <a:t> وخيالية أكثر من كونها واقعية.</a:t>
            </a:r>
            <a:endParaRPr lang="ar-EG" dirty="0"/>
          </a:p>
        </p:txBody>
      </p:sp>
      <p:pic>
        <p:nvPicPr>
          <p:cNvPr id="6" name="~PP1278.WAV">
            <a:hlinkClick r:id="" action="ppaction://media"/>
          </p:cNvPr>
          <p:cNvPicPr>
            <a:picLocks noRot="1" noChangeAspect="1"/>
          </p:cNvPicPr>
          <p:nvPr>
            <a:wavAudioFile r:embed="rId1" name="~PP1278.WAV"/>
          </p:nvPr>
        </p:nvPicPr>
        <p:blipFill>
          <a:blip r:embed="rId3"/>
          <a:stretch>
            <a:fillRect/>
          </a:stretch>
        </p:blipFill>
        <p:spPr>
          <a:xfrm>
            <a:off x="8632825" y="6346825"/>
            <a:ext cx="304800" cy="304800"/>
          </a:xfrm>
          <a:prstGeom prst="rect">
            <a:avLst/>
          </a:prstGeom>
        </p:spPr>
      </p:pic>
    </p:spTree>
  </p:cSld>
  <p:clrMapOvr>
    <a:masterClrMapping/>
  </p:clrMapOvr>
  <p:transition advTm="1163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6248" y="4214818"/>
            <a:ext cx="4400552" cy="1411279"/>
          </a:xfrm>
        </p:spPr>
        <p:txBody>
          <a:bodyPr>
            <a:normAutofit/>
          </a:bodyPr>
          <a:lstStyle/>
          <a:p>
            <a:r>
              <a:rPr lang="ar-SA" b="1" dirty="0"/>
              <a:t>شكل ( 2 ) </a:t>
            </a:r>
            <a:r>
              <a:rPr lang="en-US" b="1" dirty="0"/>
              <a:t>–</a:t>
            </a:r>
            <a:r>
              <a:rPr lang="ar-SA" b="1" dirty="0"/>
              <a:t> </a:t>
            </a:r>
            <a:r>
              <a:rPr lang="ar-SA" b="1" dirty="0" err="1"/>
              <a:t>ألبرخت</a:t>
            </a:r>
            <a:r>
              <a:rPr lang="ar-SA" b="1" dirty="0"/>
              <a:t> </a:t>
            </a:r>
            <a:r>
              <a:rPr lang="ar-SA" b="1" dirty="0" err="1"/>
              <a:t>دورير</a:t>
            </a:r>
            <a:r>
              <a:rPr lang="ar-SA" b="1" dirty="0"/>
              <a:t> </a:t>
            </a:r>
            <a:r>
              <a:rPr lang="en-US" b="1" dirty="0"/>
              <a:t>–</a:t>
            </a:r>
            <a:r>
              <a:rPr lang="ar-SA" b="1" dirty="0"/>
              <a:t> إيحاء </a:t>
            </a:r>
            <a:r>
              <a:rPr lang="en-US" b="1" dirty="0"/>
              <a:t>–</a:t>
            </a:r>
            <a:r>
              <a:rPr lang="ar-SA" b="1" dirty="0"/>
              <a:t> حفر خشبي</a:t>
            </a:r>
            <a:endParaRPr lang="en-US" dirty="0"/>
          </a:p>
          <a:p>
            <a:endParaRPr lang="ar-EG" dirty="0"/>
          </a:p>
        </p:txBody>
      </p:sp>
      <p:pic>
        <p:nvPicPr>
          <p:cNvPr id="2050" name="صورة 4"/>
          <p:cNvPicPr>
            <a:picLocks noChangeAspect="1" noChangeArrowheads="1"/>
          </p:cNvPicPr>
          <p:nvPr/>
        </p:nvPicPr>
        <p:blipFill>
          <a:blip r:embed="rId3"/>
          <a:srcRect/>
          <a:stretch>
            <a:fillRect/>
          </a:stretch>
        </p:blipFill>
        <p:spPr bwMode="auto">
          <a:xfrm>
            <a:off x="642910" y="857232"/>
            <a:ext cx="3500462" cy="4757106"/>
          </a:xfrm>
          <a:prstGeom prst="rect">
            <a:avLst/>
          </a:prstGeom>
          <a:noFill/>
          <a:ln w="9525">
            <a:noFill/>
            <a:miter lim="800000"/>
            <a:headEnd/>
            <a:tailEnd/>
          </a:ln>
        </p:spPr>
      </p:pic>
      <p:pic>
        <p:nvPicPr>
          <p:cNvPr id="5" name="~PP883.WAV">
            <a:hlinkClick r:id="" action="ppaction://media"/>
          </p:cNvPr>
          <p:cNvPicPr>
            <a:picLocks noRot="1" noChangeAspect="1"/>
          </p:cNvPicPr>
          <p:nvPr>
            <a:wavAudioFile r:embed="rId1" name="~PP883.WAV"/>
          </p:nvPr>
        </p:nvPicPr>
        <p:blipFill>
          <a:blip r:embed="rId4"/>
          <a:stretch>
            <a:fillRect/>
          </a:stretch>
        </p:blipFill>
        <p:spPr>
          <a:xfrm>
            <a:off x="8632825" y="6346825"/>
            <a:ext cx="304800" cy="304800"/>
          </a:xfrm>
          <a:prstGeom prst="rect">
            <a:avLst/>
          </a:prstGeom>
        </p:spPr>
      </p:pic>
    </p:spTree>
  </p:cSld>
  <p:clrMapOvr>
    <a:masterClrMapping/>
  </p:clrMapOvr>
  <p:transition advTm="76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229600" cy="5554683"/>
          </a:xfrm>
        </p:spPr>
        <p:txBody>
          <a:bodyPr>
            <a:normAutofit fontScale="77500" lnSpcReduction="20000"/>
          </a:bodyPr>
          <a:lstStyle/>
          <a:p>
            <a:r>
              <a:rPr lang="ar-SA" b="1" dirty="0"/>
              <a:t>ومن المألوف عن الحفارين تحديد الظلال بأن يصحب الخط الأساسي خطوط أخرى متوازية أو متقاطعة تضاف إليها مساحات بيضاء أو سوداء لتساعد على تدرج الظلال وإظهار ألياف الخشب.</a:t>
            </a:r>
            <a:endParaRPr lang="en-US" dirty="0"/>
          </a:p>
          <a:p>
            <a:r>
              <a:rPr lang="ar-SA" b="1" u="sng" dirty="0"/>
              <a:t>وتنقسم طرق الحفر والطباعة على الخشب إلى قسمين: </a:t>
            </a:r>
            <a:endParaRPr lang="en-US" dirty="0"/>
          </a:p>
          <a:p>
            <a:pPr lvl="0"/>
            <a:r>
              <a:rPr lang="ar-SA" b="1" dirty="0"/>
              <a:t>طريقة الحفر على الخشب الطولي المقطع </a:t>
            </a:r>
            <a:r>
              <a:rPr lang="en-US" b="1" dirty="0"/>
              <a:t>wood cut </a:t>
            </a:r>
            <a:r>
              <a:rPr lang="ar-SA" b="1" dirty="0"/>
              <a:t> وهى من أقدم الطرق المستعملة في الحفر على الخشب </a:t>
            </a:r>
            <a:r>
              <a:rPr lang="en-US" b="1" dirty="0"/>
              <a:t>–</a:t>
            </a:r>
            <a:r>
              <a:rPr lang="ar-SA" b="1" dirty="0"/>
              <a:t> وتستعمل فيها أخشاب أشجار الكمثرى </a:t>
            </a:r>
            <a:r>
              <a:rPr lang="ar-SA" b="1" dirty="0" err="1"/>
              <a:t>والجوز</a:t>
            </a:r>
            <a:r>
              <a:rPr lang="ar-SA" b="1" dirty="0"/>
              <a:t> أو </a:t>
            </a:r>
            <a:r>
              <a:rPr lang="ar-SA" b="1" dirty="0" err="1"/>
              <a:t>السيكامور</a:t>
            </a:r>
            <a:r>
              <a:rPr lang="ar-SA" b="1" dirty="0"/>
              <a:t> </a:t>
            </a:r>
            <a:r>
              <a:rPr lang="en-US" b="1" dirty="0"/>
              <a:t>sycamore </a:t>
            </a:r>
            <a:r>
              <a:rPr lang="ar-SA" b="1" dirty="0"/>
              <a:t> أو </a:t>
            </a:r>
            <a:r>
              <a:rPr lang="ar-SA" b="1" dirty="0" err="1"/>
              <a:t>استيرى</a:t>
            </a:r>
            <a:r>
              <a:rPr lang="ar-SA" b="1" dirty="0"/>
              <a:t> </a:t>
            </a:r>
            <a:r>
              <a:rPr lang="en-US" b="1" dirty="0"/>
              <a:t>starry </a:t>
            </a:r>
            <a:r>
              <a:rPr lang="ar-SA" b="1" dirty="0"/>
              <a:t> والخشب الأبيض بحيث تقطع على هيئة قوالب مستوية للحفر عليها باستعمال أزميل ذو طرف قاطع ومشطوف. بعد نقل خطوط التصميم إليها. </a:t>
            </a:r>
            <a:endParaRPr lang="en-US" dirty="0"/>
          </a:p>
          <a:p>
            <a:br>
              <a:rPr lang="en-US" dirty="0"/>
            </a:br>
            <a:r>
              <a:rPr lang="ar-SA" b="1" dirty="0"/>
              <a:t>طريقة الحفر على الخشب العرضي المقطع </a:t>
            </a:r>
            <a:r>
              <a:rPr lang="en-US" b="1" dirty="0"/>
              <a:t>wood engraving </a:t>
            </a:r>
            <a:r>
              <a:rPr lang="ar-SA" b="1" dirty="0"/>
              <a:t> وهذه الطريقة ظهرت في منتصف القرن الخامس عشر، وهى تمتاز بدقة إظهارها للبعد الثالث من المجسمات .. الظلال المختلفة (شكل3). وتستخدم فيها قوالب خشبية قطعت من الأشجار بحيث تكون أليافها عرضية ويستعمل </a:t>
            </a:r>
            <a:r>
              <a:rPr lang="ar-SA" b="1" dirty="0" err="1"/>
              <a:t>للحفرعليها</a:t>
            </a:r>
            <a:r>
              <a:rPr lang="ar-SA" b="1" dirty="0"/>
              <a:t> أنواع عديدة من الأزاميل وبمقاييس مختلفة</a:t>
            </a:r>
            <a:r>
              <a:rPr lang="ar-EG" b="1" dirty="0"/>
              <a:t>.</a:t>
            </a:r>
            <a:endParaRPr lang="ar-EG" dirty="0"/>
          </a:p>
        </p:txBody>
      </p:sp>
      <p:pic>
        <p:nvPicPr>
          <p:cNvPr id="4" name="~PP1431.WAV">
            <a:hlinkClick r:id="" action="ppaction://media"/>
          </p:cNvPr>
          <p:cNvPicPr>
            <a:picLocks noRot="1" noChangeAspect="1"/>
          </p:cNvPicPr>
          <p:nvPr>
            <a:wavAudioFile r:embed="rId1" name="~PP1431.WAV"/>
          </p:nvPr>
        </p:nvPicPr>
        <p:blipFill>
          <a:blip r:embed="rId3"/>
          <a:stretch>
            <a:fillRect/>
          </a:stretch>
        </p:blipFill>
        <p:spPr>
          <a:xfrm>
            <a:off x="8632825" y="6346825"/>
            <a:ext cx="304800" cy="304800"/>
          </a:xfrm>
          <a:prstGeom prst="rect">
            <a:avLst/>
          </a:prstGeom>
        </p:spPr>
      </p:pic>
    </p:spTree>
  </p:cSld>
  <p:clrMapOvr>
    <a:masterClrMapping/>
  </p:clrMapOvr>
  <p:transition advTm="823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753</Words>
  <Application>Microsoft Office PowerPoint</Application>
  <PresentationFormat>عرض على الشاشة (4:3)</PresentationFormat>
  <Paragraphs>59</Paragraphs>
  <Slides>15</Slides>
  <Notes>0</Notes>
  <HiddenSlides>0</HiddenSlides>
  <MMClips>15</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سمة Office</vt:lpstr>
      <vt:lpstr>الفرقة الأولى – قسم تكنولوجيا التعليم طريقة الحفر والطباعة البارزة  Relief Printing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الفرقة الأولى – قسم تكنولوجيا التعليم طريقة الحفر والطباعة البارزة  Relief Printing</dc:title>
  <dc:creator>AO</dc:creator>
  <cp:lastModifiedBy>Ahmed Osman</cp:lastModifiedBy>
  <cp:revision>10</cp:revision>
  <dcterms:created xsi:type="dcterms:W3CDTF">2020-03-18T19:23:49Z</dcterms:created>
  <dcterms:modified xsi:type="dcterms:W3CDTF">2020-03-18T21:05:24Z</dcterms:modified>
</cp:coreProperties>
</file>