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D002EA-376F-4D9D-94EB-DFEDA67D4769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2062C6-537A-440F-A5EC-1D4B9A35B1A5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639000" cy="1787624"/>
          </a:xfrm>
        </p:spPr>
        <p:txBody>
          <a:bodyPr>
            <a:normAutofit fontScale="90000"/>
          </a:bodyPr>
          <a:lstStyle/>
          <a:p>
            <a:pPr algn="ctr"/>
            <a:r>
              <a:rPr lang="ar-EG" dirty="0" smtClean="0"/>
              <a:t>كلية التربية النوعية - قسم التربية الفنية </a:t>
            </a:r>
            <a:br>
              <a:rPr lang="ar-EG" dirty="0" smtClean="0"/>
            </a:br>
            <a:r>
              <a:rPr lang="ar-EG" dirty="0" smtClean="0"/>
              <a:t>الفرقة الأولى 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7854696" cy="1752600"/>
          </a:xfrm>
        </p:spPr>
        <p:txBody>
          <a:bodyPr/>
          <a:lstStyle/>
          <a:p>
            <a:pPr algn="ctr"/>
            <a:r>
              <a:rPr lang="ar-EG" sz="4000" dirty="0" smtClean="0"/>
              <a:t>مادة : مبادئ التدريس </a:t>
            </a:r>
          </a:p>
          <a:p>
            <a:pPr algn="ctr"/>
            <a:r>
              <a:rPr lang="ar-EG" sz="3600" dirty="0" smtClean="0"/>
              <a:t>د / أمل عبدالكريم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446450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68"/>
    </mc:Choice>
    <mc:Fallback>
      <p:transition spd="slow" advTm="616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792088"/>
          </a:xfrm>
        </p:spPr>
        <p:txBody>
          <a:bodyPr>
            <a:noAutofit/>
          </a:bodyPr>
          <a:lstStyle/>
          <a:p>
            <a:pPr algn="r"/>
            <a:r>
              <a:rPr lang="ar-EG" sz="5000" dirty="0" smtClean="0"/>
              <a:t>متى يجب تجنب أسلوب المحاضرة ؟</a:t>
            </a:r>
            <a:endParaRPr lang="ar-EG" sz="5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9552" y="1772816"/>
            <a:ext cx="8064896" cy="3960440"/>
          </a:xfrm>
        </p:spPr>
        <p:txBody>
          <a:bodyPr>
            <a:normAutofit/>
          </a:bodyPr>
          <a:lstStyle/>
          <a:p>
            <a:pPr algn="r"/>
            <a:r>
              <a:rPr lang="ar-EG" sz="2600" dirty="0" smtClean="0"/>
              <a:t>في الحالات </a:t>
            </a:r>
            <a:r>
              <a:rPr lang="ar-EG" sz="2600" dirty="0" err="1" smtClean="0"/>
              <a:t>الآتيه</a:t>
            </a:r>
            <a:r>
              <a:rPr lang="ar-EG" sz="2600" dirty="0" smtClean="0"/>
              <a:t> :</a:t>
            </a:r>
          </a:p>
          <a:p>
            <a:pPr algn="r"/>
            <a:r>
              <a:rPr lang="ar-EG" sz="2600" dirty="0" smtClean="0"/>
              <a:t>      - العمل مع مجموعة صغيرة .</a:t>
            </a:r>
          </a:p>
          <a:p>
            <a:pPr algn="r"/>
            <a:r>
              <a:rPr lang="ar-EG" sz="2600" dirty="0"/>
              <a:t> </a:t>
            </a:r>
            <a:r>
              <a:rPr lang="ar-EG" sz="2600" dirty="0" smtClean="0"/>
              <a:t>     - عند استخدام أسلوب المشاركة من قبل </a:t>
            </a:r>
          </a:p>
          <a:p>
            <a:pPr algn="r"/>
            <a:r>
              <a:rPr lang="ar-EG" sz="2600" dirty="0"/>
              <a:t> </a:t>
            </a:r>
            <a:r>
              <a:rPr lang="ar-EG" sz="2600" dirty="0" smtClean="0"/>
              <a:t>       المتدربين.</a:t>
            </a:r>
          </a:p>
          <a:p>
            <a:pPr algn="r"/>
            <a:r>
              <a:rPr lang="ar-EG" sz="2600" dirty="0"/>
              <a:t> </a:t>
            </a:r>
            <a:r>
              <a:rPr lang="ar-EG" sz="2600" dirty="0" smtClean="0"/>
              <a:t>     -  </a:t>
            </a:r>
            <a:r>
              <a:rPr lang="ar-EG" sz="2600" dirty="0"/>
              <a:t>عند عرض </a:t>
            </a:r>
            <a:r>
              <a:rPr lang="ar-EG" sz="2600" dirty="0" smtClean="0"/>
              <a:t>موضوع </a:t>
            </a:r>
            <a:r>
              <a:rPr lang="ar-EG" sz="2600" dirty="0"/>
              <a:t>معروف للجميع .</a:t>
            </a:r>
          </a:p>
          <a:p>
            <a:pPr algn="r"/>
            <a:r>
              <a:rPr lang="ar-EG" sz="2600" dirty="0" smtClean="0"/>
              <a:t>      - عند تعرض المجموعة الى كثير من المحاضرات من قبل بنفس</a:t>
            </a:r>
          </a:p>
          <a:p>
            <a:pPr algn="r"/>
            <a:r>
              <a:rPr lang="ar-EG" sz="2600" dirty="0" smtClean="0"/>
              <a:t>        </a:t>
            </a:r>
            <a:r>
              <a:rPr lang="ar-EG" sz="2600" dirty="0"/>
              <a:t>البرنامج .</a:t>
            </a:r>
          </a:p>
          <a:p>
            <a:pPr algn="r"/>
            <a:r>
              <a:rPr lang="ar-EG" sz="26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2392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064896" cy="792088"/>
          </a:xfrm>
        </p:spPr>
        <p:txBody>
          <a:bodyPr>
            <a:noAutofit/>
          </a:bodyPr>
          <a:lstStyle/>
          <a:p>
            <a:pPr algn="r"/>
            <a:r>
              <a:rPr lang="ar-EG" sz="5000" dirty="0" smtClean="0"/>
              <a:t>ما اهم الوسائل التي نتجنب بها سلبيات المحاضرة ؟ </a:t>
            </a:r>
            <a:endParaRPr lang="ar-EG" sz="5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9552" y="1772816"/>
            <a:ext cx="8064896" cy="3960440"/>
          </a:xfrm>
        </p:spPr>
        <p:txBody>
          <a:bodyPr>
            <a:normAutofit/>
          </a:bodyPr>
          <a:lstStyle/>
          <a:p>
            <a:pPr algn="r"/>
            <a:r>
              <a:rPr lang="ar-EG" sz="2600" dirty="0" smtClean="0"/>
              <a:t>1- ان يهيئ المحاضر المناخ الملائم لإثارة أفكار الطلاب حول موضوع المحاضرة .</a:t>
            </a:r>
          </a:p>
          <a:p>
            <a:pPr algn="r"/>
            <a:r>
              <a:rPr lang="ar-EG" sz="2600" dirty="0" smtClean="0"/>
              <a:t>2- ان يحدث عرض المحاضرة التقبل والاهتمام لدى الطلاب .</a:t>
            </a:r>
          </a:p>
          <a:p>
            <a:pPr algn="r"/>
            <a:r>
              <a:rPr lang="ar-EG" sz="2600" dirty="0" smtClean="0"/>
              <a:t>3- ان يستخدم الوسائل التعليمية المناسبة لموضوع المحاضرة .</a:t>
            </a:r>
          </a:p>
          <a:p>
            <a:pPr algn="r"/>
            <a:r>
              <a:rPr lang="ar-EG" sz="2600" dirty="0" smtClean="0"/>
              <a:t>4- ان تشتمل المحاضرة على المصادر و المراجع التي لها علاقة بالموضوع.</a:t>
            </a:r>
          </a:p>
          <a:p>
            <a:pPr algn="r"/>
            <a:r>
              <a:rPr lang="ar-EG" sz="2600" dirty="0" smtClean="0"/>
              <a:t>5- ان يكون للمحاضرة هدف محدد لدى المعلم والمتعلم .</a:t>
            </a:r>
          </a:p>
          <a:p>
            <a:pPr algn="r"/>
            <a:endParaRPr lang="ar-EG" sz="2600" dirty="0" smtClean="0"/>
          </a:p>
        </p:txBody>
      </p:sp>
    </p:spTree>
    <p:extLst>
      <p:ext uri="{BB962C8B-B14F-4D97-AF65-F5344CB8AC3E}">
        <p14:creationId xmlns:p14="http://schemas.microsoft.com/office/powerpoint/2010/main" val="3439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064896" cy="792088"/>
          </a:xfrm>
        </p:spPr>
        <p:txBody>
          <a:bodyPr>
            <a:noAutofit/>
          </a:bodyPr>
          <a:lstStyle/>
          <a:p>
            <a:pPr algn="r"/>
            <a:r>
              <a:rPr lang="ar-EG" sz="5000" dirty="0" smtClean="0"/>
              <a:t>مثال لكيفية استخدام طريقة المحاضرة :</a:t>
            </a:r>
            <a:endParaRPr lang="ar-EG" sz="5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9552" y="1772816"/>
            <a:ext cx="8064896" cy="3960440"/>
          </a:xfrm>
        </p:spPr>
        <p:txBody>
          <a:bodyPr>
            <a:normAutofit/>
          </a:bodyPr>
          <a:lstStyle/>
          <a:p>
            <a:pPr algn="r"/>
            <a:r>
              <a:rPr lang="ar-EG" sz="2600" dirty="0" smtClean="0"/>
              <a:t>أولا : تحديد اهداف المحاضرة </a:t>
            </a:r>
          </a:p>
          <a:p>
            <a:pPr algn="r"/>
            <a:r>
              <a:rPr lang="ar-EG" sz="2600" dirty="0" smtClean="0"/>
              <a:t>ثانيا : خطوات السير اثناء المخاضرة </a:t>
            </a:r>
          </a:p>
          <a:p>
            <a:pPr algn="r"/>
            <a:r>
              <a:rPr lang="ar-EG" sz="2600" dirty="0" smtClean="0"/>
              <a:t> ا -    مقدمة مناسبة </a:t>
            </a:r>
          </a:p>
          <a:p>
            <a:pPr algn="r"/>
            <a:r>
              <a:rPr lang="ar-EG" sz="2600" dirty="0" smtClean="0"/>
              <a:t>ب -  عرض موضوع المحاضرة </a:t>
            </a:r>
          </a:p>
          <a:p>
            <a:pPr algn="r"/>
            <a:r>
              <a:rPr lang="ar-EG" sz="2600" dirty="0" smtClean="0"/>
              <a:t>جـ -  استخدام الوسائل التعليمية المناسبة .</a:t>
            </a:r>
          </a:p>
          <a:p>
            <a:pPr algn="r"/>
            <a:r>
              <a:rPr lang="ar-EG" sz="2600" dirty="0" smtClean="0"/>
              <a:t> د -   </a:t>
            </a:r>
            <a:r>
              <a:rPr lang="ar-EG" sz="2600" dirty="0" err="1" smtClean="0"/>
              <a:t>توجية</a:t>
            </a:r>
            <a:r>
              <a:rPr lang="ar-EG" sz="2600" dirty="0" smtClean="0"/>
              <a:t> بعض الأسئلة بين فترات مختلفة .</a:t>
            </a:r>
          </a:p>
          <a:p>
            <a:pPr algn="r"/>
            <a:r>
              <a:rPr lang="ar-EG" sz="2600" dirty="0" smtClean="0"/>
              <a:t>هـ -   تلخيص موضوع المحاضرة للتأكد من ان الأهداف قد تحققت .</a:t>
            </a:r>
          </a:p>
          <a:p>
            <a:pPr marL="457200" indent="-457200" algn="r">
              <a:buFontTx/>
              <a:buChar char="-"/>
            </a:pPr>
            <a:endParaRPr lang="ar-EG" sz="2600" dirty="0" smtClean="0"/>
          </a:p>
        </p:txBody>
      </p:sp>
    </p:spTree>
    <p:extLst>
      <p:ext uri="{BB962C8B-B14F-4D97-AF65-F5344CB8AC3E}">
        <p14:creationId xmlns:p14="http://schemas.microsoft.com/office/powerpoint/2010/main" val="33580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7772400" cy="1362456"/>
          </a:xfrm>
        </p:spPr>
        <p:txBody>
          <a:bodyPr/>
          <a:lstStyle/>
          <a:p>
            <a:pPr algn="ctr"/>
            <a:r>
              <a:rPr lang="ar-E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نهاية المحاضرة </a:t>
            </a:r>
            <a:endParaRPr lang="ar-EG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4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pPr algn="r"/>
            <a:r>
              <a:rPr lang="ar-EG" dirty="0" smtClean="0"/>
              <a:t>بعض الطرق العامة للتدريس ( القديمة - الحديثة )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الطرق العامة : </a:t>
            </a:r>
          </a:p>
          <a:p>
            <a:pPr marL="0" indent="0">
              <a:buNone/>
            </a:pPr>
            <a:r>
              <a:rPr lang="ar-EG" dirty="0" smtClean="0"/>
              <a:t>- هي الطرق التي لا تخص غالباً مادة دراسية بعينها .</a:t>
            </a:r>
          </a:p>
          <a:p>
            <a:r>
              <a:rPr lang="ar-EG" dirty="0" smtClean="0"/>
              <a:t>الطرق الخاصة : </a:t>
            </a:r>
          </a:p>
          <a:p>
            <a:pPr>
              <a:buFontTx/>
              <a:buChar char="-"/>
            </a:pPr>
            <a:r>
              <a:rPr lang="ar-EG" dirty="0" smtClean="0"/>
              <a:t>هي الطرق التي تختص بمجالات دراسية معينة مثل : اللغة العربية – العلوم – الفنون ........</a:t>
            </a:r>
          </a:p>
          <a:p>
            <a:pPr>
              <a:buFontTx/>
              <a:buChar char="-"/>
            </a:pPr>
            <a:r>
              <a:rPr lang="ar-EG" dirty="0" smtClean="0"/>
              <a:t>الطرق العامة – تقسم الى طرق قديمة وطرق حديثة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38077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619"/>
    </mc:Choice>
    <mc:Fallback>
      <p:transition spd="slow" advTm="761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 smtClean="0"/>
              <a:t>ثانيا : الطرق العامة الحديثة </a:t>
            </a:r>
            <a:endParaRPr lang="ar-E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ar-EG" dirty="0"/>
              <a:t>أولا : الطرق العامة القديمة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ar-EG" dirty="0" smtClean="0"/>
              <a:t>مثل :</a:t>
            </a:r>
          </a:p>
          <a:p>
            <a:r>
              <a:rPr lang="ar-EG" dirty="0" smtClean="0"/>
              <a:t>طريقة الوحدات الدراسية – طريقة حل المشكلات </a:t>
            </a:r>
            <a:endParaRPr lang="ar-E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ar-EG" dirty="0"/>
              <a:t>مثل : </a:t>
            </a:r>
          </a:p>
          <a:p>
            <a:r>
              <a:rPr lang="ar-EG" dirty="0"/>
              <a:t>طريقة </a:t>
            </a:r>
            <a:r>
              <a:rPr lang="ar-EG" dirty="0" smtClean="0"/>
              <a:t>الإلقاء </a:t>
            </a:r>
            <a:r>
              <a:rPr lang="ar-EG" dirty="0"/>
              <a:t>– طريقة المحاضرة – طريقة المناقشة 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4127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31"/>
    </mc:Choice>
    <mc:Fallback>
      <p:transition spd="slow" advTm="733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طريقة الالقاء 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هي عرض المعلومات في عبارات متسلسلة يسردها المدرس مرتبة بأسلوب شيق وجذاب .</a:t>
            </a:r>
          </a:p>
          <a:p>
            <a:r>
              <a:rPr lang="ar-EG" dirty="0" smtClean="0"/>
              <a:t>يطلق عليها أحيانا الطريقة الجزمية – الطريقة الإخبارية 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17377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03"/>
    </mc:Choice>
    <mc:Fallback>
      <p:transition spd="slow" advTm="460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إيجابيات طريقة الالقاء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EG" dirty="0" smtClean="0"/>
              <a:t>1- تمكن المعلم من شرح و تبسيط المواضيع الغامضة والمستعصية .</a:t>
            </a:r>
          </a:p>
          <a:p>
            <a:pPr marL="0" indent="0">
              <a:buNone/>
            </a:pPr>
            <a:r>
              <a:rPr lang="ar-EG" dirty="0" smtClean="0"/>
              <a:t>2- تمكن المعلم من تصويب بعض الأخطاء التي قد توجد في المنهج أو الكتاب المقرر .</a:t>
            </a:r>
          </a:p>
          <a:p>
            <a:pPr marL="0" indent="0">
              <a:buNone/>
            </a:pPr>
            <a:r>
              <a:rPr lang="ar-EG" dirty="0" smtClean="0"/>
              <a:t>3- تمكن المعلم من تجميع المعلومات المطلوبة من المراجع المتعددة .</a:t>
            </a:r>
          </a:p>
          <a:p>
            <a:pPr marL="0" indent="0">
              <a:buNone/>
            </a:pPr>
            <a:r>
              <a:rPr lang="ar-EG" dirty="0" smtClean="0"/>
              <a:t>4- تمكن المعلم من </a:t>
            </a:r>
            <a:r>
              <a:rPr lang="ar-EG" dirty="0"/>
              <a:t>ا</a:t>
            </a:r>
            <a:r>
              <a:rPr lang="ar-EG" dirty="0" smtClean="0"/>
              <a:t>ستقبال و </a:t>
            </a:r>
            <a:r>
              <a:rPr lang="ar-EG" dirty="0"/>
              <a:t>ا</a:t>
            </a:r>
            <a:r>
              <a:rPr lang="ar-EG" dirty="0" smtClean="0"/>
              <a:t>قتناء المعلومات بسهولة ويُسر .</a:t>
            </a:r>
          </a:p>
          <a:p>
            <a:pPr marL="0" indent="0">
              <a:buNone/>
            </a:pPr>
            <a:r>
              <a:rPr lang="ar-EG" dirty="0" smtClean="0"/>
              <a:t>5- تمكن المعلم ذا المهارة اللغوية من تطويع هذا الأسلوب وفقاً </a:t>
            </a:r>
            <a:r>
              <a:rPr lang="ar-EG" dirty="0" err="1" smtClean="0"/>
              <a:t>لإستعداد</a:t>
            </a:r>
            <a:r>
              <a:rPr lang="ar-EG" dirty="0" smtClean="0"/>
              <a:t> وقدرات المتعلمين .</a:t>
            </a:r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2850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58"/>
    </mc:Choice>
    <mc:Fallback>
      <p:transition spd="slow" advTm="485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سلبيات طريقة الالقاء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EG" dirty="0"/>
              <a:t>1</a:t>
            </a:r>
            <a:r>
              <a:rPr lang="ar-EG" dirty="0" smtClean="0"/>
              <a:t>- إضعاف عملية تفاعل المتعلم على الموقف التعليمي .</a:t>
            </a:r>
          </a:p>
          <a:p>
            <a:pPr marL="0" indent="0">
              <a:buNone/>
            </a:pPr>
            <a:r>
              <a:rPr lang="ar-EG" dirty="0"/>
              <a:t>2</a:t>
            </a:r>
            <a:r>
              <a:rPr lang="ar-EG" dirty="0" smtClean="0"/>
              <a:t>- الشعور بالملل والسأم .</a:t>
            </a:r>
          </a:p>
          <a:p>
            <a:pPr marL="0" indent="0">
              <a:buNone/>
            </a:pPr>
            <a:r>
              <a:rPr lang="ar-EG" dirty="0"/>
              <a:t>3</a:t>
            </a:r>
            <a:r>
              <a:rPr lang="ar-EG" dirty="0" smtClean="0"/>
              <a:t>- عدم مراعاة الفروق الفردية بين المتعلمين .</a:t>
            </a:r>
          </a:p>
          <a:p>
            <a:pPr marL="0" indent="0">
              <a:buNone/>
            </a:pPr>
            <a:r>
              <a:rPr lang="ar-EG" dirty="0"/>
              <a:t>4</a:t>
            </a:r>
            <a:r>
              <a:rPr lang="ar-EG" dirty="0" smtClean="0"/>
              <a:t>- ضعف العمل الجماعي بين المتعلمين .</a:t>
            </a:r>
          </a:p>
          <a:p>
            <a:pPr marL="0" indent="0">
              <a:buNone/>
            </a:pPr>
            <a:r>
              <a:rPr lang="ar-EG" dirty="0" smtClean="0"/>
              <a:t>5- تقويم جانب واحد من جوانب نمو المتعلم .</a:t>
            </a:r>
          </a:p>
          <a:p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33410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اهم مواصفات أداء طريقة الالقاء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EG" dirty="0" smtClean="0"/>
              <a:t>1- أن يلتزم المعلم بقواعد النطق اللغوي السليم .</a:t>
            </a:r>
          </a:p>
          <a:p>
            <a:pPr marL="0" indent="0">
              <a:buNone/>
            </a:pPr>
            <a:r>
              <a:rPr lang="ar-EG" dirty="0" smtClean="0"/>
              <a:t>2- ألا يكون سريعاً جداً بحيث لا يتمكن المتعلم من متابعة المعلم و ما يرسله من معلومات .</a:t>
            </a:r>
          </a:p>
          <a:p>
            <a:pPr marL="0" indent="0">
              <a:buNone/>
            </a:pPr>
            <a:r>
              <a:rPr lang="ar-EG" dirty="0" smtClean="0"/>
              <a:t>3- أن يستخدم المعلم في </a:t>
            </a:r>
            <a:r>
              <a:rPr lang="ar-EG" dirty="0" err="1" smtClean="0"/>
              <a:t>ادائة</a:t>
            </a:r>
            <a:r>
              <a:rPr lang="ar-EG" dirty="0" smtClean="0"/>
              <a:t> اللغة العربية المناسبة لمستوى المتعلمين .</a:t>
            </a:r>
          </a:p>
          <a:p>
            <a:pPr marL="0" indent="0">
              <a:buNone/>
            </a:pPr>
            <a:r>
              <a:rPr lang="ar-EG" dirty="0" smtClean="0"/>
              <a:t>4- الا يستعيض بالشرح اللفظي عن الوسائل التعليمية المناسبة لموضوع الدرس .</a:t>
            </a:r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821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792088"/>
          </a:xfrm>
        </p:spPr>
        <p:txBody>
          <a:bodyPr>
            <a:noAutofit/>
          </a:bodyPr>
          <a:lstStyle/>
          <a:p>
            <a:pPr algn="r"/>
            <a:r>
              <a:rPr lang="ar-EG" sz="5000" dirty="0" smtClean="0"/>
              <a:t>طريقة المحاضرة :</a:t>
            </a:r>
            <a:endParaRPr lang="ar-EG" sz="5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9552" y="1772816"/>
            <a:ext cx="8064896" cy="3960440"/>
          </a:xfrm>
        </p:spPr>
        <p:txBody>
          <a:bodyPr>
            <a:normAutofit/>
          </a:bodyPr>
          <a:lstStyle/>
          <a:p>
            <a:pPr marL="457200" indent="-457200" algn="r">
              <a:buFontTx/>
              <a:buChar char="-"/>
            </a:pPr>
            <a:r>
              <a:rPr lang="ar-EG" sz="2600" dirty="0" smtClean="0"/>
              <a:t>هي عرض شفهي مستمر من المعلومات والآراء مع مقدار قليل من </a:t>
            </a:r>
            <a:r>
              <a:rPr lang="ar-EG" sz="2600" dirty="0"/>
              <a:t>ا</a:t>
            </a:r>
            <a:r>
              <a:rPr lang="ar-EG" sz="2600" dirty="0" smtClean="0"/>
              <a:t>شتراك التلاميذ أو دون مشاركتهم بالمرة .</a:t>
            </a:r>
          </a:p>
          <a:p>
            <a:pPr marL="457200" indent="-457200" algn="r">
              <a:buFontTx/>
              <a:buChar char="-"/>
            </a:pP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406256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792088"/>
          </a:xfrm>
        </p:spPr>
        <p:txBody>
          <a:bodyPr>
            <a:noAutofit/>
          </a:bodyPr>
          <a:lstStyle/>
          <a:p>
            <a:pPr algn="r"/>
            <a:r>
              <a:rPr lang="ar-EG" sz="5000" dirty="0" smtClean="0"/>
              <a:t>متى يجب استعمال أسلوب المحاضرة ؟</a:t>
            </a:r>
            <a:endParaRPr lang="ar-EG" sz="5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9552" y="1772816"/>
            <a:ext cx="8064896" cy="3960440"/>
          </a:xfrm>
        </p:spPr>
        <p:txBody>
          <a:bodyPr>
            <a:normAutofit/>
          </a:bodyPr>
          <a:lstStyle/>
          <a:p>
            <a:pPr algn="r"/>
            <a:r>
              <a:rPr lang="ar-EG" sz="2600" dirty="0" smtClean="0"/>
              <a:t>      في الحالات </a:t>
            </a:r>
            <a:r>
              <a:rPr lang="ar-EG" sz="2600" dirty="0" err="1" smtClean="0"/>
              <a:t>الآتيه</a:t>
            </a:r>
            <a:r>
              <a:rPr lang="ar-EG" sz="2600" dirty="0" smtClean="0"/>
              <a:t> :</a:t>
            </a:r>
          </a:p>
          <a:p>
            <a:pPr algn="r"/>
            <a:r>
              <a:rPr lang="ar-EG" sz="2600" dirty="0" smtClean="0"/>
              <a:t>      - عرض معلومات جديدة للمجموعة .</a:t>
            </a:r>
          </a:p>
          <a:p>
            <a:pPr algn="r"/>
            <a:r>
              <a:rPr lang="ar-EG" sz="2600" dirty="0" smtClean="0"/>
              <a:t>      - العمل مع مجموعة كبيرة .</a:t>
            </a:r>
          </a:p>
          <a:p>
            <a:pPr algn="r"/>
            <a:r>
              <a:rPr lang="ar-EG" sz="2600" dirty="0" smtClean="0"/>
              <a:t>      - الرغبة في التعريف بطريقة جديدة في التعليم .</a:t>
            </a:r>
          </a:p>
          <a:p>
            <a:pPr algn="r"/>
            <a:r>
              <a:rPr lang="ar-EG" sz="2600" dirty="0" smtClean="0"/>
              <a:t>      - اذا كان الزمن المخصص محدود .</a:t>
            </a:r>
          </a:p>
          <a:p>
            <a:pPr algn="r"/>
            <a:r>
              <a:rPr lang="ar-EG" sz="2600" dirty="0" smtClean="0"/>
              <a:t>      - اذا كان هناك رغبة في تلخيص مادة .</a:t>
            </a:r>
          </a:p>
          <a:p>
            <a:pPr marL="457200" indent="-457200" algn="r">
              <a:buFontTx/>
              <a:buChar char="-"/>
            </a:pPr>
            <a:endParaRPr lang="ar-EG" sz="2600" dirty="0" smtClean="0"/>
          </a:p>
        </p:txBody>
      </p:sp>
    </p:spTree>
    <p:extLst>
      <p:ext uri="{BB962C8B-B14F-4D97-AF65-F5344CB8AC3E}">
        <p14:creationId xmlns:p14="http://schemas.microsoft.com/office/powerpoint/2010/main" val="91502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532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كلية التربية النوعية - قسم التربية الفنية  الفرقة الأولى  </vt:lpstr>
      <vt:lpstr>بعض الطرق العامة للتدريس ( القديمة - الحديثة ) </vt:lpstr>
      <vt:lpstr>PowerPoint Presentation</vt:lpstr>
      <vt:lpstr>طريقة الالقاء :</vt:lpstr>
      <vt:lpstr>إيجابيات طريقة الالقاء </vt:lpstr>
      <vt:lpstr>سلبيات طريقة الالقاء </vt:lpstr>
      <vt:lpstr>اهم مواصفات أداء طريقة الالقاء </vt:lpstr>
      <vt:lpstr>طريقة المحاضرة :</vt:lpstr>
      <vt:lpstr>متى يجب استعمال أسلوب المحاضرة ؟</vt:lpstr>
      <vt:lpstr>متى يجب تجنب أسلوب المحاضرة ؟</vt:lpstr>
      <vt:lpstr>ما اهم الوسائل التي نتجنب بها سلبيات المحاضرة ؟ </vt:lpstr>
      <vt:lpstr>مثال لكيفية استخدام طريقة المحاضرة :</vt:lpstr>
      <vt:lpstr>نهاية المحاضرة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التربية النوعية - قسم التربية الفنية  الفرقة الأولى  </dc:title>
  <dc:creator>م/ عيد</dc:creator>
  <cp:lastModifiedBy>م/ عيد</cp:lastModifiedBy>
  <cp:revision>44</cp:revision>
  <dcterms:created xsi:type="dcterms:W3CDTF">2020-03-18T17:09:42Z</dcterms:created>
  <dcterms:modified xsi:type="dcterms:W3CDTF">2020-03-18T19:54:21Z</dcterms:modified>
</cp:coreProperties>
</file>