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5" d="100"/>
          <a:sy n="75" d="100"/>
        </p:scale>
        <p:origin x="540" y="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3/18/2020</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3/18/2020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3/18/2020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3/18/2020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3/18/2020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3/18/2020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3/18/2020</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1"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r" defTabSz="914400" rtl="1"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r" defTabSz="914400" rtl="1"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hyperlink" Target="https://www.youtube.com/watch?v=CZi9-v0AH3I"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97BB6-D0C1-4EC6-B94C-6E18103D2CF2}"/>
              </a:ext>
            </a:extLst>
          </p:cNvPr>
          <p:cNvSpPr>
            <a:spLocks noGrp="1"/>
          </p:cNvSpPr>
          <p:nvPr>
            <p:ph type="ctrTitle"/>
          </p:nvPr>
        </p:nvSpPr>
        <p:spPr>
          <a:xfrm>
            <a:off x="1876424" y="1122362"/>
            <a:ext cx="8791575" cy="4135437"/>
          </a:xfrm>
        </p:spPr>
        <p:txBody>
          <a:bodyPr>
            <a:normAutofit fontScale="90000"/>
          </a:bodyPr>
          <a:lstStyle/>
          <a:p>
            <a:pPr algn="ctr">
              <a:spcBef>
                <a:spcPct val="50000"/>
              </a:spcBef>
            </a:pPr>
            <a:br>
              <a:rPr lang="ar-EG" altLang="en-US" b="1" dirty="0">
                <a:solidFill>
                  <a:schemeClr val="bg2"/>
                </a:solidFill>
                <a:effectLst>
                  <a:outerShdw blurRad="38100" dist="38100" dir="2700000" algn="tl">
                    <a:srgbClr val="C0C0C0"/>
                  </a:outerShdw>
                </a:effectLst>
              </a:rPr>
            </a:br>
            <a:br>
              <a:rPr lang="ar-EG" altLang="en-US" b="1" dirty="0">
                <a:solidFill>
                  <a:schemeClr val="bg2"/>
                </a:solidFill>
                <a:effectLst>
                  <a:outerShdw blurRad="38100" dist="38100" dir="2700000" algn="tl">
                    <a:srgbClr val="C0C0C0"/>
                  </a:outerShdw>
                </a:effectLst>
              </a:rPr>
            </a:br>
            <a:br>
              <a:rPr lang="ar-EG" altLang="en-US" b="1" dirty="0">
                <a:solidFill>
                  <a:schemeClr val="bg2"/>
                </a:solidFill>
                <a:effectLst>
                  <a:outerShdw blurRad="38100" dist="38100" dir="2700000" algn="tl">
                    <a:srgbClr val="C0C0C0"/>
                  </a:outerShdw>
                </a:effectLst>
              </a:rPr>
            </a:br>
            <a:br>
              <a:rPr lang="ar-EG" altLang="en-US" b="1" dirty="0">
                <a:solidFill>
                  <a:schemeClr val="bg2"/>
                </a:solidFill>
                <a:effectLst>
                  <a:outerShdw blurRad="38100" dist="38100" dir="2700000" algn="tl">
                    <a:srgbClr val="C0C0C0"/>
                  </a:outerShdw>
                </a:effectLst>
              </a:rPr>
            </a:br>
            <a:br>
              <a:rPr lang="ar-EG" altLang="en-US" b="1" dirty="0">
                <a:solidFill>
                  <a:schemeClr val="bg2"/>
                </a:solidFill>
                <a:effectLst>
                  <a:outerShdw blurRad="38100" dist="38100" dir="2700000" algn="tl">
                    <a:srgbClr val="C0C0C0"/>
                  </a:outerShdw>
                </a:effectLst>
              </a:rPr>
            </a:br>
            <a:br>
              <a:rPr lang="ar-EG" altLang="en-US" b="1" dirty="0">
                <a:solidFill>
                  <a:schemeClr val="bg2"/>
                </a:solidFill>
                <a:effectLst>
                  <a:outerShdw blurRad="38100" dist="38100" dir="2700000" algn="tl">
                    <a:srgbClr val="C0C0C0"/>
                  </a:outerShdw>
                </a:effectLst>
              </a:rPr>
            </a:br>
            <a:br>
              <a:rPr lang="ar-EG" altLang="en-US" b="1" dirty="0">
                <a:solidFill>
                  <a:schemeClr val="bg2"/>
                </a:solidFill>
                <a:effectLst>
                  <a:outerShdw blurRad="38100" dist="38100" dir="2700000" algn="tl">
                    <a:srgbClr val="C0C0C0"/>
                  </a:outerShdw>
                </a:effectLst>
              </a:rPr>
            </a:br>
            <a:br>
              <a:rPr lang="ar-EG" altLang="en-US" b="1" dirty="0">
                <a:solidFill>
                  <a:schemeClr val="bg2"/>
                </a:solidFill>
                <a:effectLst>
                  <a:outerShdw blurRad="38100" dist="38100" dir="2700000" algn="tl">
                    <a:srgbClr val="C0C0C0"/>
                  </a:outerShdw>
                </a:effectLst>
              </a:rPr>
            </a:br>
            <a:br>
              <a:rPr lang="ar-EG" altLang="en-US" b="1" dirty="0">
                <a:solidFill>
                  <a:schemeClr val="bg2"/>
                </a:solidFill>
                <a:effectLst>
                  <a:outerShdw blurRad="38100" dist="38100" dir="2700000" algn="tl">
                    <a:srgbClr val="C0C0C0"/>
                  </a:outerShdw>
                </a:effectLst>
              </a:rPr>
            </a:br>
            <a:br>
              <a:rPr lang="ar-EG" altLang="en-US" b="1" dirty="0">
                <a:solidFill>
                  <a:schemeClr val="bg2"/>
                </a:solidFill>
                <a:effectLst>
                  <a:outerShdw blurRad="38100" dist="38100" dir="2700000" algn="tl">
                    <a:srgbClr val="C0C0C0"/>
                  </a:outerShdw>
                </a:effectLst>
              </a:rPr>
            </a:br>
            <a:br>
              <a:rPr lang="ar-EG" altLang="en-US" b="1" dirty="0">
                <a:solidFill>
                  <a:schemeClr val="bg2"/>
                </a:solidFill>
                <a:effectLst>
                  <a:outerShdw blurRad="38100" dist="38100" dir="2700000" algn="tl">
                    <a:srgbClr val="C0C0C0"/>
                  </a:outerShdw>
                </a:effectLst>
              </a:rPr>
            </a:br>
            <a:br>
              <a:rPr lang="ar-EG" altLang="en-US" b="1" dirty="0">
                <a:solidFill>
                  <a:schemeClr val="bg2"/>
                </a:solidFill>
                <a:effectLst>
                  <a:outerShdw blurRad="38100" dist="38100" dir="2700000" algn="tl">
                    <a:srgbClr val="C0C0C0"/>
                  </a:outerShdw>
                </a:effectLst>
              </a:rPr>
            </a:br>
            <a:br>
              <a:rPr lang="ar-EG" altLang="en-US" b="1" dirty="0">
                <a:solidFill>
                  <a:schemeClr val="bg2"/>
                </a:solidFill>
                <a:effectLst>
                  <a:outerShdw blurRad="38100" dist="38100" dir="2700000" algn="tl">
                    <a:srgbClr val="C0C0C0"/>
                  </a:outerShdw>
                </a:effectLst>
              </a:rPr>
            </a:br>
            <a:br>
              <a:rPr lang="ar-EG" altLang="en-US" b="1" dirty="0">
                <a:solidFill>
                  <a:schemeClr val="bg2"/>
                </a:solidFill>
                <a:effectLst>
                  <a:outerShdw blurRad="38100" dist="38100" dir="2700000" algn="tl">
                    <a:srgbClr val="C0C0C0"/>
                  </a:outerShdw>
                </a:effectLst>
              </a:rPr>
            </a:br>
            <a:br>
              <a:rPr lang="ar-EG" altLang="en-US" b="1" dirty="0">
                <a:solidFill>
                  <a:schemeClr val="bg2"/>
                </a:solidFill>
                <a:effectLst>
                  <a:outerShdw blurRad="38100" dist="38100" dir="2700000" algn="tl">
                    <a:srgbClr val="C0C0C0"/>
                  </a:outerShdw>
                </a:effectLst>
              </a:rPr>
            </a:br>
            <a:br>
              <a:rPr lang="ar-EG" altLang="en-US" b="1" dirty="0">
                <a:solidFill>
                  <a:schemeClr val="bg2"/>
                </a:solidFill>
                <a:effectLst>
                  <a:outerShdw blurRad="38100" dist="38100" dir="2700000" algn="tl">
                    <a:srgbClr val="C0C0C0"/>
                  </a:outerShdw>
                </a:effectLst>
              </a:rPr>
            </a:br>
            <a:endParaRPr lang="ar-EG" dirty="0"/>
          </a:p>
        </p:txBody>
      </p:sp>
      <p:sp>
        <p:nvSpPr>
          <p:cNvPr id="5" name="Subtitle 4">
            <a:extLst>
              <a:ext uri="{FF2B5EF4-FFF2-40B4-BE49-F238E27FC236}">
                <a16:creationId xmlns:a16="http://schemas.microsoft.com/office/drawing/2014/main" id="{054604BE-5A0C-4E95-BC5E-0269877C71BA}"/>
              </a:ext>
            </a:extLst>
          </p:cNvPr>
          <p:cNvSpPr>
            <a:spLocks noGrp="1"/>
          </p:cNvSpPr>
          <p:nvPr>
            <p:ph type="subTitle" idx="1"/>
          </p:nvPr>
        </p:nvSpPr>
        <p:spPr>
          <a:xfrm>
            <a:off x="1876424" y="965200"/>
            <a:ext cx="8791575" cy="4292600"/>
          </a:xfrm>
        </p:spPr>
        <p:txBody>
          <a:bodyPr>
            <a:normAutofit lnSpcReduction="10000"/>
          </a:bodyPr>
          <a:lstStyle/>
          <a:p>
            <a:pPr algn="ctr"/>
            <a:r>
              <a:rPr lang="ar-EG" altLang="en-US" sz="4000" b="1" dirty="0">
                <a:solidFill>
                  <a:schemeClr val="bg2"/>
                </a:solidFill>
                <a:effectLst>
                  <a:outerShdw blurRad="38100" dist="38100" dir="2700000" algn="tl">
                    <a:srgbClr val="C0C0C0"/>
                  </a:outerShdw>
                </a:effectLst>
              </a:rPr>
              <a:t>المحاضرة الخامسة</a:t>
            </a:r>
            <a:br>
              <a:rPr lang="ar-EG" altLang="en-US" sz="4000" b="1" dirty="0">
                <a:solidFill>
                  <a:schemeClr val="bg2"/>
                </a:solidFill>
                <a:effectLst>
                  <a:outerShdw blurRad="38100" dist="38100" dir="2700000" algn="tl">
                    <a:srgbClr val="C0C0C0"/>
                  </a:outerShdw>
                </a:effectLst>
              </a:rPr>
            </a:br>
            <a:r>
              <a:rPr lang="en-US" altLang="en-US" sz="4000" b="1" dirty="0">
                <a:solidFill>
                  <a:schemeClr val="bg2"/>
                </a:solidFill>
                <a:effectLst>
                  <a:outerShdw blurRad="38100" dist="38100" dir="2700000" algn="tl">
                    <a:srgbClr val="C0C0C0"/>
                  </a:outerShdw>
                </a:effectLst>
              </a:rPr>
              <a:t>16-3-2020</a:t>
            </a:r>
            <a:br>
              <a:rPr lang="en-US" altLang="en-US" sz="4000" b="1" dirty="0">
                <a:solidFill>
                  <a:schemeClr val="bg2"/>
                </a:solidFill>
                <a:effectLst>
                  <a:outerShdw blurRad="38100" dist="38100" dir="2700000" algn="tl">
                    <a:srgbClr val="C0C0C0"/>
                  </a:outerShdw>
                </a:effectLst>
              </a:rPr>
            </a:br>
            <a:r>
              <a:rPr lang="ar-EG" altLang="en-US" sz="4000" b="1" dirty="0">
                <a:solidFill>
                  <a:schemeClr val="bg2"/>
                </a:solidFill>
                <a:effectLst>
                  <a:outerShdw blurRad="38100" dist="38100" dir="2700000" algn="tl">
                    <a:srgbClr val="C0C0C0"/>
                  </a:outerShdw>
                </a:effectLst>
              </a:rPr>
              <a:t>علم النفس التعليمى (قدرات عقلية)</a:t>
            </a:r>
            <a:br>
              <a:rPr lang="ar-EG" altLang="en-US" sz="4000" b="1" dirty="0">
                <a:solidFill>
                  <a:schemeClr val="bg2"/>
                </a:solidFill>
                <a:effectLst>
                  <a:outerShdw blurRad="38100" dist="38100" dir="2700000" algn="tl">
                    <a:srgbClr val="C0C0C0"/>
                  </a:outerShdw>
                </a:effectLst>
              </a:rPr>
            </a:br>
            <a:r>
              <a:rPr lang="ar-EG" altLang="en-US" sz="4000" b="1" dirty="0">
                <a:solidFill>
                  <a:schemeClr val="bg2"/>
                </a:solidFill>
                <a:effectLst>
                  <a:outerShdw blurRad="38100" dist="38100" dir="2700000" algn="tl">
                    <a:srgbClr val="C0C0C0"/>
                  </a:outerShdw>
                </a:effectLst>
              </a:rPr>
              <a:t>الفرقة الرابعة</a:t>
            </a:r>
            <a:br>
              <a:rPr lang="ar-EG" altLang="en-US" sz="4000" b="1" dirty="0">
                <a:solidFill>
                  <a:schemeClr val="bg2"/>
                </a:solidFill>
                <a:effectLst>
                  <a:outerShdw blurRad="38100" dist="38100" dir="2700000" algn="tl">
                    <a:srgbClr val="C0C0C0"/>
                  </a:outerShdw>
                </a:effectLst>
              </a:rPr>
            </a:br>
            <a:r>
              <a:rPr lang="ar-EG" altLang="en-US" sz="4000" b="1" dirty="0">
                <a:solidFill>
                  <a:schemeClr val="bg2"/>
                </a:solidFill>
                <a:effectLst>
                  <a:outerShdw blurRad="38100" dist="38100" dir="2700000" algn="tl">
                    <a:srgbClr val="C0C0C0"/>
                  </a:outerShdw>
                </a:effectLst>
              </a:rPr>
              <a:t>كلية التربية النوعية</a:t>
            </a:r>
            <a:br>
              <a:rPr lang="ar-EG" altLang="en-US" sz="4000" b="1">
                <a:solidFill>
                  <a:schemeClr val="bg2"/>
                </a:solidFill>
                <a:effectLst>
                  <a:outerShdw blurRad="38100" dist="38100" dir="2700000" algn="tl">
                    <a:srgbClr val="C0C0C0"/>
                  </a:outerShdw>
                </a:effectLst>
              </a:rPr>
            </a:br>
            <a:endParaRPr lang="ar-EG" sz="4000" dirty="0"/>
          </a:p>
        </p:txBody>
      </p:sp>
    </p:spTree>
    <p:extLst>
      <p:ext uri="{BB962C8B-B14F-4D97-AF65-F5344CB8AC3E}">
        <p14:creationId xmlns:p14="http://schemas.microsoft.com/office/powerpoint/2010/main" val="2883757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87B95-5E29-404D-90A3-49DC4AEB1C96}"/>
              </a:ext>
            </a:extLst>
          </p:cNvPr>
          <p:cNvSpPr>
            <a:spLocks noGrp="1"/>
          </p:cNvSpPr>
          <p:nvPr>
            <p:ph type="title"/>
          </p:nvPr>
        </p:nvSpPr>
        <p:spPr>
          <a:xfrm>
            <a:off x="1141413" y="618518"/>
            <a:ext cx="9905998" cy="5807682"/>
          </a:xfrm>
        </p:spPr>
        <p:txBody>
          <a:bodyPr>
            <a:noAutofit/>
          </a:bodyPr>
          <a:lstStyle/>
          <a:p>
            <a:pPr algn="r"/>
            <a:r>
              <a:rPr lang="ar-EG" sz="1800" b="1" u="sng" dirty="0"/>
              <a:t>2- العوامل العقلية المعرفية :</a:t>
            </a:r>
            <a:br>
              <a:rPr lang="en-US" sz="1800" dirty="0"/>
            </a:br>
            <a:r>
              <a:rPr lang="ar-EG" sz="1800" b="1" dirty="0"/>
              <a:t>	إن نواحى الشخصية العقلية , ومركباتها النفسية , من حيث القدرات والاستعدادات والى تعد ميدان علم النفس القيقى . وهناك عوامل معرفية موروثة مثل الذكاء , والقدرات الخاصة مثل القدرة على التذكر , والتصور ,والتخيل ,والقدرة الابتكارية , والقدرات اللفظية ، والقدرات الميكانيكية , والقدرة العملية , والقدرة على البصرى , وقدرات التوافق الحركى والمهارات اليدوية – والقدرة الموسقية – والقدرة التشكيلية , وقدرات التصور البصرى المكانى والقدرة على تقدير الجمال </a:t>
            </a:r>
            <a:br>
              <a:rPr lang="en-US" sz="1800" dirty="0"/>
            </a:br>
            <a:r>
              <a:rPr lang="ar-EG" sz="1800" b="1" dirty="0"/>
              <a:t>	وهناك قدرات وعوامل عقلية مكتسبة مثل المهارات والخبراة , والثقافة العامة , والثقافة الخاصة المهنية او التعليم..</a:t>
            </a:r>
            <a:br>
              <a:rPr lang="en-US" sz="1800" dirty="0"/>
            </a:br>
            <a:r>
              <a:rPr lang="ar-EG" sz="1800" b="1" u="sng" dirty="0"/>
              <a:t>الفروق العقلية بين الجنسين : اثر الوراثة ام اثر البيئة؟</a:t>
            </a:r>
            <a:br>
              <a:rPr lang="en-US" sz="1800" dirty="0"/>
            </a:br>
            <a:r>
              <a:rPr lang="ar-EG" sz="1800" b="1" dirty="0"/>
              <a:t>	اثبتت الاختبارات العقلية المختلفة التى تمت فى الذكاء ، والادراك الحسى ، والتذكر والتخيل ، والتصور ، والتفكير ، والقدرة على حل المشكلات ، والنمو اللغوى ، والابتكار والقدرات الخاصة ، والميول بأنها تتأثر بالذكورة والانوثة بدرجات متفاوتة فيتفوق البنين على البنات فى بعضها ، ويتفوق البنات على البنين فى البعض الاخر ، بينما يتساويان فى نواحى ثالثة .</a:t>
            </a:r>
            <a:br>
              <a:rPr lang="en-US" sz="1800" dirty="0"/>
            </a:br>
            <a:r>
              <a:rPr lang="ar-EG" sz="1800" b="1" dirty="0"/>
              <a:t>	والبنات اسبق من البنين فى نموهم العقلى حتى بداية مرحلة المراهقة ثم يزداد على الذكر العقلى خلال فترة المراهقة ، ثم تتقارب المستويات العقلية بعد ذلك عند الجنسين ، وخاصة النواحى العامة التى تدل على الذكاء .</a:t>
            </a:r>
            <a:br>
              <a:rPr lang="en-US" sz="1800" dirty="0"/>
            </a:br>
            <a:r>
              <a:rPr lang="ar-EG" sz="1800" b="1" dirty="0"/>
              <a:t>كما لاحظت الابحاث ايضا ان المدى القائم فى الفروق العقلية يختلف باختلاف الجنسين ، فيزداد عند الذكور ، وتقل عند الاناث اى ان الفروق العقلية عند الذكور اوسع منها عند الاناث ، ولهذا تزداد نسبة العباقرة وضعاف العقول عند الذكور عنها فى الاناث .	</a:t>
            </a:r>
            <a:br>
              <a:rPr lang="en-US" sz="1800" dirty="0"/>
            </a:br>
            <a:r>
              <a:rPr lang="ar-EG" sz="1800" b="1" u="sng" dirty="0"/>
              <a:t>النمو العقلى والعوامل الاجتماعية والاقتصادية : اثر الوراثة ام اثر البيئة؟ </a:t>
            </a:r>
            <a:br>
              <a:rPr lang="en-US" sz="1800" dirty="0"/>
            </a:br>
            <a:r>
              <a:rPr lang="ar-EG" sz="1800" b="1" dirty="0"/>
              <a:t>تشير كثير من الدراسات الى ان المستوى الثقافى للاسرة له تاثير على درجات اختبار الذكاء خاصة اذا كانت هذه الاختبارات تقوم على المكونات اللفظية او اللغوية . </a:t>
            </a:r>
            <a:br>
              <a:rPr lang="en-US" sz="1800" dirty="0"/>
            </a:br>
            <a:r>
              <a:rPr lang="ar-EG" sz="1800" b="1" dirty="0"/>
              <a:t>وفى احدى الدراسات الطويلة الشاملة التى تتبعت 124 طفلا من كاليفورنيا عندما كان عمرهم 21 شهرا وحتى بلوغهم الثلاثين من العمر والتى قام بها " هونزك " ( </a:t>
            </a:r>
            <a:r>
              <a:rPr lang="en-US" sz="1800" b="1" dirty="0"/>
              <a:t>HONZIK ,1967 </a:t>
            </a:r>
            <a:r>
              <a:rPr lang="ar-EG" sz="1800" b="1" dirty="0"/>
              <a:t>) وكان الهدف الرئيسي لهذه الدراسة هو الارتباط بين التحصيل والعوامل البيئية وقد انتهت هذه الدراسة الى تقرير ما يلى :</a:t>
            </a:r>
            <a:br>
              <a:rPr lang="en-US" sz="1800" dirty="0"/>
            </a:br>
            <a:r>
              <a:rPr lang="ar-EG" sz="1800" b="1" dirty="0"/>
              <a:t>تزيد درجات الاختبار العقلية للاطفال الذين ينتمون الى امهات عاطفيات محبات ومتعلقلت باطفالهن </a:t>
            </a:r>
            <a:br>
              <a:rPr lang="en-US" sz="1800" dirty="0"/>
            </a:br>
            <a:r>
              <a:rPr lang="ar-EG" sz="1800" b="1" dirty="0"/>
              <a:t>هناك ارتباط سالب بين مستوى نشاط الاب ودرجات الاختبارات العقلية للابناء ويمكن تفسير ذلك فى ضوء ان الاب ذو الطاقى العقلية غالبا ما يكون خارج المنزل ومن ثم لا يقدم الى اطفاله الاستثارات العقلية المرغوبة.</a:t>
            </a:r>
            <a:br>
              <a:rPr lang="en-US" sz="1800" dirty="0"/>
            </a:br>
            <a:r>
              <a:rPr lang="ar-EG" sz="1800" b="1" dirty="0"/>
              <a:t>ان العوامل الاقتصادية والاجتماعية مثل المستوى الوظيفى للاب ترتبط ايجابيا مع درجات الاختبارات العقلية</a:t>
            </a:r>
            <a:endParaRPr lang="ar-EG" sz="1800" dirty="0"/>
          </a:p>
        </p:txBody>
      </p:sp>
    </p:spTree>
    <p:extLst>
      <p:ext uri="{BB962C8B-B14F-4D97-AF65-F5344CB8AC3E}">
        <p14:creationId xmlns:p14="http://schemas.microsoft.com/office/powerpoint/2010/main" val="17626522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F9C0F-84D7-40BF-ABCB-D2AFFA018215}"/>
              </a:ext>
            </a:extLst>
          </p:cNvPr>
          <p:cNvSpPr>
            <a:spLocks noGrp="1"/>
          </p:cNvSpPr>
          <p:nvPr>
            <p:ph type="title"/>
          </p:nvPr>
        </p:nvSpPr>
        <p:spPr>
          <a:xfrm>
            <a:off x="1141413" y="618518"/>
            <a:ext cx="9905998" cy="5566382"/>
          </a:xfrm>
        </p:spPr>
        <p:txBody>
          <a:bodyPr>
            <a:noAutofit/>
          </a:bodyPr>
          <a:lstStyle/>
          <a:p>
            <a:pPr lvl="0" algn="r"/>
            <a:r>
              <a:rPr lang="ar-EG" sz="2000" b="1" u="sng" dirty="0"/>
              <a:t>عوامل الانفعالية : </a:t>
            </a:r>
            <a:br>
              <a:rPr lang="en-US" sz="2000" dirty="0"/>
            </a:br>
            <a:r>
              <a:rPr lang="ar-EG" sz="2000" b="1" u="sng" dirty="0"/>
              <a:t>الفروق السيكولوجية بين الجنسين : اثر الوراثة ام البيئة ؟</a:t>
            </a:r>
            <a:br>
              <a:rPr lang="en-US" sz="2000" dirty="0"/>
            </a:br>
            <a:r>
              <a:rPr lang="ar-EG" sz="2000" b="1" dirty="0"/>
              <a:t>	ويقصد بها السمات الانفعالية والعاطفية للفرد فمثلا نلاحظ ان هناك اشخاصا يميلون بطبعهم الى المرح والتفاؤل , او الى الاكتئاب والانقاص , واخرون معرضون الى ارتفاعات وانخفاضات فى حالتهم الانفعالية . ونوعا اخر يستثار انفعاليا فى لاتفه الاسباب , او قد يكون رقيق الاحساس والعاطفة وهكذا.</a:t>
            </a:r>
            <a:br>
              <a:rPr lang="en-US" sz="2000" dirty="0"/>
            </a:br>
            <a:r>
              <a:rPr lang="ar-EG" sz="2000" b="1" dirty="0"/>
              <a:t>يتاثر مفهوم نوع الجنس الذكورة ، والانوثة لدى الفرد ذكرا ام انثى بالعمليات الاجتماعية ، والثقافية والسلوكية التى يتلقاها الفرد اثناء نموه داخل المجتمع بالتفرقة بين الجنسين من خلال ما يقدم لهم من توجيهات وملابس والعاب وتبدأ المجتمع منذ ميلاد الطفل فى التميز بين الجنسيين </a:t>
            </a:r>
            <a:br>
              <a:rPr lang="en-US" sz="2000" dirty="0"/>
            </a:br>
            <a:r>
              <a:rPr lang="ar-EG" sz="2000" b="1" dirty="0"/>
              <a:t> </a:t>
            </a:r>
            <a:br>
              <a:rPr lang="en-US" sz="2000" dirty="0"/>
            </a:br>
            <a:r>
              <a:rPr lang="ar-EG" sz="2000" b="1" dirty="0"/>
              <a:t> </a:t>
            </a:r>
            <a:br>
              <a:rPr lang="en-US" sz="2000" dirty="0"/>
            </a:br>
            <a:r>
              <a:rPr lang="ar-EG" sz="2000" b="1" u="sng" dirty="0"/>
              <a:t>النواحى المزاجية : </a:t>
            </a:r>
            <a:br>
              <a:rPr lang="en-US" sz="2000" dirty="0"/>
            </a:br>
            <a:r>
              <a:rPr lang="ar-EG" sz="2000" b="1" dirty="0"/>
              <a:t>ويقصد بها الاستعدادات الثابتة نسبيا والتى يعتمد جزء كبير منها على التكوين الكيميائى والغددى والدموى للفرد , وتتصل اتصالا وثيقا بالنواحى الفسيولوجية والعصبية والتى تظهر فى الحالات الوجدانية والطباع والمشاعر , وفى الدوافع والغرائز والانفعالات والعواطف والاتجاهات العقلية والميول , والعادات ، والاستعداد للامراض النفسية .</a:t>
            </a:r>
            <a:br>
              <a:rPr lang="en-US" sz="2000" dirty="0"/>
            </a:br>
            <a:r>
              <a:rPr lang="ar-EG" sz="2000" b="1" dirty="0"/>
              <a:t> </a:t>
            </a:r>
            <a:br>
              <a:rPr lang="en-US" sz="2000" dirty="0"/>
            </a:br>
            <a:r>
              <a:rPr lang="ar-EG" sz="2000" b="1" u="sng" dirty="0"/>
              <a:t>الجوانب الخلقية :</a:t>
            </a:r>
            <a:br>
              <a:rPr lang="en-US" sz="2000" dirty="0"/>
            </a:br>
            <a:r>
              <a:rPr lang="ar-EG" sz="2000" b="1" dirty="0"/>
              <a:t>	ويقصد بها مجموعة من العادات وأساليب السلوك المكتسبة ذات الطابع غير الثابتة نسبيا التى يمكن ملاطفتها فى الشخص عن تكرار ظهورها عنده فتجعله متميزا عن غيره من أفراد بيئته وتتكون من المبادئ , وتعتمد على القيم والديانات والتعلم والبيئة كما انه المجال الذى يظهر من التفاوت بوضوح بين الشخصيات من البيئات المختلفة وفى الأزمان المختلفة.</a:t>
            </a:r>
            <a:br>
              <a:rPr lang="en-US" sz="2000" dirty="0"/>
            </a:br>
            <a:endParaRPr lang="ar-EG" sz="2000" dirty="0"/>
          </a:p>
        </p:txBody>
      </p:sp>
    </p:spTree>
    <p:extLst>
      <p:ext uri="{BB962C8B-B14F-4D97-AF65-F5344CB8AC3E}">
        <p14:creationId xmlns:p14="http://schemas.microsoft.com/office/powerpoint/2010/main" val="19937742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69901-6EFF-47BD-A485-CD2F7F5320A9}"/>
              </a:ext>
            </a:extLst>
          </p:cNvPr>
          <p:cNvSpPr>
            <a:spLocks noGrp="1"/>
          </p:cNvSpPr>
          <p:nvPr>
            <p:ph type="title"/>
          </p:nvPr>
        </p:nvSpPr>
        <p:spPr/>
        <p:txBody>
          <a:bodyPr>
            <a:normAutofit fontScale="90000"/>
          </a:bodyPr>
          <a:lstStyle/>
          <a:p>
            <a:pPr algn="ctr"/>
            <a:br>
              <a:rPr lang="ar-EG" dirty="0"/>
            </a:br>
            <a:br>
              <a:rPr lang="ar-EG" dirty="0"/>
            </a:br>
            <a:br>
              <a:rPr lang="ar-EG" dirty="0"/>
            </a:br>
            <a:br>
              <a:rPr lang="ar-EG" dirty="0"/>
            </a:br>
            <a:br>
              <a:rPr lang="ar-EG" dirty="0"/>
            </a:br>
            <a:br>
              <a:rPr lang="ar-EG" dirty="0"/>
            </a:br>
            <a:r>
              <a:rPr lang="ar-EG" dirty="0"/>
              <a:t>بالتوفيق</a:t>
            </a:r>
            <a:br>
              <a:rPr lang="ar-EG" dirty="0"/>
            </a:br>
            <a:r>
              <a:rPr lang="ar-EG" dirty="0"/>
              <a:t>يمكنكم متابعة توضيح للمحاضرة من خلال الفيديو التالى</a:t>
            </a:r>
            <a:br>
              <a:rPr lang="ar-EG" dirty="0"/>
            </a:br>
            <a:br>
              <a:rPr lang="ar-EG" dirty="0"/>
            </a:br>
            <a:br>
              <a:rPr lang="ar-EG" dirty="0"/>
            </a:br>
            <a:br>
              <a:rPr lang="ar-EG" dirty="0"/>
            </a:br>
            <a:r>
              <a:rPr lang="en-US" dirty="0">
                <a:hlinkClick r:id="rId2"/>
              </a:rPr>
              <a:t>https://www.youtube.com/watch?v=CZi9-v0AH3I</a:t>
            </a:r>
            <a:br>
              <a:rPr lang="ar-EG" dirty="0"/>
            </a:br>
            <a:endParaRPr lang="ar-EG" dirty="0"/>
          </a:p>
        </p:txBody>
      </p:sp>
    </p:spTree>
    <p:extLst>
      <p:ext uri="{BB962C8B-B14F-4D97-AF65-F5344CB8AC3E}">
        <p14:creationId xmlns:p14="http://schemas.microsoft.com/office/powerpoint/2010/main" val="1064807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4B90A-13F7-4452-A450-44A706B8E57C}"/>
              </a:ext>
            </a:extLst>
          </p:cNvPr>
          <p:cNvSpPr>
            <a:spLocks noGrp="1"/>
          </p:cNvSpPr>
          <p:nvPr>
            <p:ph type="title"/>
          </p:nvPr>
        </p:nvSpPr>
        <p:spPr>
          <a:xfrm>
            <a:off x="1141413" y="618518"/>
            <a:ext cx="9905998" cy="5755778"/>
          </a:xfrm>
        </p:spPr>
        <p:txBody>
          <a:bodyPr/>
          <a:lstStyle/>
          <a:p>
            <a:pPr algn="r"/>
            <a:r>
              <a:rPr lang="ar-EG" b="1" dirty="0">
                <a:solidFill>
                  <a:srgbClr val="FF0000"/>
                </a:solidFill>
              </a:rPr>
              <a:t>                                </a:t>
            </a:r>
            <a:r>
              <a:rPr lang="ar-EG" b="1" dirty="0">
                <a:solidFill>
                  <a:schemeClr val="bg1"/>
                </a:solidFill>
              </a:rPr>
              <a:t>مراجعة للمحاضرة السابقة</a:t>
            </a:r>
            <a:br>
              <a:rPr lang="ar-EG" b="1" dirty="0">
                <a:solidFill>
                  <a:schemeClr val="bg1"/>
                </a:solidFill>
              </a:rPr>
            </a:br>
            <a:r>
              <a:rPr lang="ar-EG" b="1" dirty="0">
                <a:solidFill>
                  <a:schemeClr val="bg1"/>
                </a:solidFill>
              </a:rPr>
              <a:t>أنواع الفروق الفردية</a:t>
            </a:r>
            <a:br>
              <a:rPr lang="en-US" dirty="0">
                <a:solidFill>
                  <a:schemeClr val="bg1"/>
                </a:solidFill>
              </a:rPr>
            </a:br>
            <a:r>
              <a:rPr lang="ar-EG" b="1" dirty="0">
                <a:solidFill>
                  <a:schemeClr val="bg1"/>
                </a:solidFill>
              </a:rPr>
              <a:t>أولاً : التصنيف حسب طبيعة الأفراد </a:t>
            </a:r>
            <a:br>
              <a:rPr lang="en-US" dirty="0">
                <a:solidFill>
                  <a:schemeClr val="bg1"/>
                </a:solidFill>
              </a:rPr>
            </a:br>
            <a:r>
              <a:rPr lang="ar-EG" dirty="0">
                <a:solidFill>
                  <a:schemeClr val="bg1"/>
                </a:solidFill>
              </a:rPr>
              <a:t>1- </a:t>
            </a:r>
            <a:r>
              <a:rPr lang="ar-EG" b="1" dirty="0">
                <a:solidFill>
                  <a:schemeClr val="bg1"/>
                </a:solidFill>
              </a:rPr>
              <a:t>الفروق بين الأفراد .</a:t>
            </a:r>
            <a:br>
              <a:rPr lang="en-US" dirty="0">
                <a:solidFill>
                  <a:schemeClr val="bg1"/>
                </a:solidFill>
              </a:rPr>
            </a:br>
            <a:r>
              <a:rPr lang="ar-EG" dirty="0">
                <a:solidFill>
                  <a:schemeClr val="bg1"/>
                </a:solidFill>
              </a:rPr>
              <a:t>2 -</a:t>
            </a:r>
            <a:r>
              <a:rPr lang="ar-EG" b="1" dirty="0">
                <a:solidFill>
                  <a:schemeClr val="bg1"/>
                </a:solidFill>
              </a:rPr>
              <a:t>الفروق بين الجماعات .</a:t>
            </a:r>
            <a:br>
              <a:rPr lang="en-US" dirty="0">
                <a:solidFill>
                  <a:schemeClr val="bg1"/>
                </a:solidFill>
              </a:rPr>
            </a:br>
            <a:r>
              <a:rPr lang="ar-EG" b="1" dirty="0">
                <a:solidFill>
                  <a:schemeClr val="bg1"/>
                </a:solidFill>
              </a:rPr>
              <a:t>(أ) الفروق بين الجنسين .</a:t>
            </a:r>
            <a:br>
              <a:rPr lang="en-US" dirty="0">
                <a:solidFill>
                  <a:schemeClr val="bg1"/>
                </a:solidFill>
              </a:rPr>
            </a:br>
            <a:r>
              <a:rPr lang="ar-EG" b="1" dirty="0">
                <a:solidFill>
                  <a:schemeClr val="bg1"/>
                </a:solidFill>
              </a:rPr>
              <a:t>(ب) الفروق بين الأعمار .</a:t>
            </a:r>
            <a:br>
              <a:rPr lang="en-US" dirty="0">
                <a:solidFill>
                  <a:schemeClr val="bg1"/>
                </a:solidFill>
              </a:rPr>
            </a:br>
            <a:r>
              <a:rPr lang="ar-EG" b="1" dirty="0">
                <a:solidFill>
                  <a:schemeClr val="bg1"/>
                </a:solidFill>
              </a:rPr>
              <a:t>(ج) الفروق بين الأجناس البشرية .</a:t>
            </a:r>
            <a:br>
              <a:rPr lang="en-US" dirty="0">
                <a:solidFill>
                  <a:schemeClr val="bg1"/>
                </a:solidFill>
              </a:rPr>
            </a:br>
            <a:r>
              <a:rPr lang="ar-EG" b="1" dirty="0">
                <a:solidFill>
                  <a:schemeClr val="bg1"/>
                </a:solidFill>
              </a:rPr>
              <a:t>(د) الفروق بين المستويات الاقتصادية – الاجتماعية .</a:t>
            </a:r>
            <a:br>
              <a:rPr lang="en-US" dirty="0">
                <a:solidFill>
                  <a:schemeClr val="bg1"/>
                </a:solidFill>
              </a:rPr>
            </a:br>
            <a:r>
              <a:rPr lang="ar-EG" dirty="0">
                <a:solidFill>
                  <a:schemeClr val="bg1"/>
                </a:solidFill>
              </a:rPr>
              <a:t>3- </a:t>
            </a:r>
            <a:r>
              <a:rPr lang="ar-EG" b="1" dirty="0">
                <a:solidFill>
                  <a:schemeClr val="bg1"/>
                </a:solidFill>
              </a:rPr>
              <a:t>الفروق داخل الفرد الواحد .</a:t>
            </a:r>
            <a:br>
              <a:rPr lang="en-US" dirty="0"/>
            </a:br>
            <a:endParaRPr lang="ar-EG" dirty="0"/>
          </a:p>
        </p:txBody>
      </p:sp>
    </p:spTree>
    <p:extLst>
      <p:ext uri="{BB962C8B-B14F-4D97-AF65-F5344CB8AC3E}">
        <p14:creationId xmlns:p14="http://schemas.microsoft.com/office/powerpoint/2010/main" val="477891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B0A65-A4AE-47E9-95E9-F52E045D18AD}"/>
              </a:ext>
            </a:extLst>
          </p:cNvPr>
          <p:cNvSpPr>
            <a:spLocks noGrp="1"/>
          </p:cNvSpPr>
          <p:nvPr>
            <p:ph type="title"/>
          </p:nvPr>
        </p:nvSpPr>
        <p:spPr>
          <a:xfrm>
            <a:off x="1141413" y="618517"/>
            <a:ext cx="9905998" cy="5530491"/>
          </a:xfrm>
        </p:spPr>
        <p:txBody>
          <a:bodyPr>
            <a:noAutofit/>
          </a:bodyPr>
          <a:lstStyle/>
          <a:p>
            <a:pPr algn="r"/>
            <a:r>
              <a:rPr lang="en-US" sz="2400" b="1" dirty="0"/>
              <a:t> </a:t>
            </a:r>
            <a:br>
              <a:rPr lang="en-US" sz="2400" dirty="0"/>
            </a:br>
            <a:r>
              <a:rPr lang="ar-EG" sz="2400" b="1" u="sng" dirty="0">
                <a:solidFill>
                  <a:schemeClr val="bg1"/>
                </a:solidFill>
              </a:rPr>
              <a:t>ثانياً : التصنيف حسب عدد فئات السمات</a:t>
            </a:r>
            <a:br>
              <a:rPr lang="en-US" sz="2400" dirty="0"/>
            </a:br>
            <a:r>
              <a:rPr lang="ar-EG" sz="2400" b="1" dirty="0"/>
              <a:t>قد اقترحت عدة نظم لتحديد فئات هذه السمات لعل أشهرها </a:t>
            </a:r>
            <a:br>
              <a:rPr lang="en-US" sz="2400" dirty="0"/>
            </a:br>
            <a:r>
              <a:rPr lang="ar-EG" sz="2400" b="1" dirty="0"/>
              <a:t>التصنيف الثلاثي إلى معرفة ووجدان ونزوع</a:t>
            </a:r>
            <a:br>
              <a:rPr lang="en-US" sz="2400" dirty="0"/>
            </a:br>
            <a:r>
              <a:rPr lang="ar-EG" sz="2400" b="1" dirty="0"/>
              <a:t>والتصنيف الثنائي إلى أداء أقصى وأداء مميز </a:t>
            </a:r>
            <a:br>
              <a:rPr lang="en-US" sz="2400" dirty="0"/>
            </a:br>
            <a:r>
              <a:rPr lang="ar-EG" sz="2400" dirty="0">
                <a:solidFill>
                  <a:schemeClr val="bg1"/>
                </a:solidFill>
              </a:rPr>
              <a:t>أ-</a:t>
            </a:r>
            <a:r>
              <a:rPr lang="ar-EG" sz="2400" b="1" dirty="0">
                <a:solidFill>
                  <a:schemeClr val="bg1"/>
                </a:solidFill>
              </a:rPr>
              <a:t>التصنيف الثلاثي : </a:t>
            </a:r>
            <a:br>
              <a:rPr lang="en-US" sz="2400" dirty="0"/>
            </a:br>
            <a:r>
              <a:rPr lang="ar-EG" sz="2400" b="1" dirty="0"/>
              <a:t>الفيلسوف اليوناني أفلاطون ميز بين ثلاثة أجزاء من النفس هي ما يعبر عنه بالعقل والشهوة والغضب . ويرى "بيرت" </a:t>
            </a:r>
            <a:r>
              <a:rPr lang="en-US" sz="2400" b="1" dirty="0" err="1"/>
              <a:t>Purt</a:t>
            </a:r>
            <a:r>
              <a:rPr lang="en-US" sz="2400" b="1" dirty="0"/>
              <a:t> 1949</a:t>
            </a:r>
            <a:r>
              <a:rPr lang="ar-EG" sz="2400" b="1" dirty="0"/>
              <a:t> أن مفاهيم أفلاطون يمكن التعبير عنها بلغة علم النفس الحديث بالنواحي العقلية </a:t>
            </a:r>
            <a:r>
              <a:rPr lang="en-US" sz="2400" b="1" dirty="0"/>
              <a:t>Intellectual</a:t>
            </a:r>
            <a:r>
              <a:rPr lang="ar-EG" sz="2400" b="1" dirty="0"/>
              <a:t> والانفعالية </a:t>
            </a:r>
            <a:r>
              <a:rPr lang="en-US" sz="2400" b="1" dirty="0"/>
              <a:t>Emotion</a:t>
            </a:r>
            <a:r>
              <a:rPr lang="ar-EG" sz="2400" b="1" dirty="0"/>
              <a:t> والخلقية </a:t>
            </a:r>
            <a:r>
              <a:rPr lang="en-US" sz="2400" b="1" dirty="0"/>
              <a:t>Moral</a:t>
            </a:r>
            <a:r>
              <a:rPr lang="ar-EG" sz="2400" b="1" dirty="0"/>
              <a:t> كما يمكن أن تستخدم ألفاظ المعرفة </a:t>
            </a:r>
            <a:r>
              <a:rPr lang="en-US" sz="2400" b="1" dirty="0"/>
              <a:t>Cognition</a:t>
            </a:r>
            <a:r>
              <a:rPr lang="ar-EG" sz="2400" b="1" dirty="0"/>
              <a:t> والوجدان </a:t>
            </a:r>
            <a:r>
              <a:rPr lang="en-US" sz="2400" b="1" dirty="0"/>
              <a:t>Affection</a:t>
            </a:r>
            <a:r>
              <a:rPr lang="ar-EG" sz="2400" b="1" dirty="0"/>
              <a:t> والنزوع </a:t>
            </a:r>
            <a:r>
              <a:rPr lang="en-US" sz="2400" b="1" dirty="0"/>
              <a:t>Conation </a:t>
            </a:r>
            <a:r>
              <a:rPr lang="ar-EG" sz="2400" b="1" dirty="0"/>
              <a:t>. </a:t>
            </a:r>
            <a:br>
              <a:rPr lang="en-US" sz="2400" dirty="0"/>
            </a:br>
            <a:r>
              <a:rPr lang="ar-EG" sz="2400" dirty="0">
                <a:solidFill>
                  <a:schemeClr val="bg1"/>
                </a:solidFill>
              </a:rPr>
              <a:t>ب- </a:t>
            </a:r>
            <a:r>
              <a:rPr lang="ar-EG" sz="2400" b="1" dirty="0">
                <a:solidFill>
                  <a:schemeClr val="bg1"/>
                </a:solidFill>
              </a:rPr>
              <a:t>التصنيف الثنائي :</a:t>
            </a:r>
            <a:br>
              <a:rPr lang="en-US" sz="2400" dirty="0"/>
            </a:br>
            <a:r>
              <a:rPr lang="ar-EG" sz="2400" b="1" dirty="0"/>
              <a:t>يمكن القول أن السمات المعرفية والسمات الحركية يشملها جميعاً مفهوم أكثر عمومية هو ما يسميه "كرونباك" الأداء الأقصى </a:t>
            </a:r>
            <a:r>
              <a:rPr lang="en-US" sz="2400" b="1" dirty="0"/>
              <a:t>Maximum performance</a:t>
            </a:r>
            <a:r>
              <a:rPr lang="ar-EG" sz="2400" b="1" dirty="0"/>
              <a:t> ويقصد به أن يؤدي الفرد أفضل أداء ممكن قدر استطاعته ، أما السمات الوجدانية فيشملها ما يسميه "كرونباك" أيضاً الأداء المميز </a:t>
            </a:r>
            <a:r>
              <a:rPr lang="en-US" sz="2400" b="1" dirty="0"/>
              <a:t>performance Typical </a:t>
            </a:r>
            <a:r>
              <a:rPr lang="ar-EG" sz="2400" b="1" dirty="0"/>
              <a:t>  ويقصد به ما يؤديه المفحوص بالفعل وطريقة أداؤه وليس ما يستطيع أداؤه . </a:t>
            </a:r>
            <a:br>
              <a:rPr lang="en-US" sz="2400" dirty="0"/>
            </a:br>
            <a:endParaRPr lang="ar-EG" sz="2400" dirty="0"/>
          </a:p>
        </p:txBody>
      </p:sp>
    </p:spTree>
    <p:extLst>
      <p:ext uri="{BB962C8B-B14F-4D97-AF65-F5344CB8AC3E}">
        <p14:creationId xmlns:p14="http://schemas.microsoft.com/office/powerpoint/2010/main" val="1340411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3B5C7-E5BA-4916-AB04-CA53BF5F087A}"/>
              </a:ext>
            </a:extLst>
          </p:cNvPr>
          <p:cNvSpPr>
            <a:spLocks noGrp="1"/>
          </p:cNvSpPr>
          <p:nvPr>
            <p:ph type="title"/>
          </p:nvPr>
        </p:nvSpPr>
        <p:spPr>
          <a:xfrm>
            <a:off x="1141413" y="618518"/>
            <a:ext cx="9905998" cy="5344960"/>
          </a:xfrm>
        </p:spPr>
        <p:txBody>
          <a:bodyPr>
            <a:noAutofit/>
          </a:bodyPr>
          <a:lstStyle/>
          <a:p>
            <a:pPr algn="r"/>
            <a:r>
              <a:rPr lang="ar-EG" sz="2000" b="1" u="sng" dirty="0">
                <a:solidFill>
                  <a:schemeClr val="bg1"/>
                </a:solidFill>
              </a:rPr>
              <a:t>ثالثاً: التصنيف حسب طبيعة السمات </a:t>
            </a:r>
            <a:br>
              <a:rPr lang="en-US" sz="2000" dirty="0">
                <a:solidFill>
                  <a:schemeClr val="bg1"/>
                </a:solidFill>
              </a:rPr>
            </a:br>
            <a:r>
              <a:rPr lang="ar-EG" sz="2000" dirty="0">
                <a:solidFill>
                  <a:schemeClr val="bg1"/>
                </a:solidFill>
              </a:rPr>
              <a:t>أ-</a:t>
            </a:r>
            <a:r>
              <a:rPr lang="ar-EG" sz="2000" b="1" dirty="0">
                <a:solidFill>
                  <a:schemeClr val="bg1"/>
                </a:solidFill>
              </a:rPr>
              <a:t>السمات ذات القطب الواحد :</a:t>
            </a:r>
            <a:br>
              <a:rPr lang="en-US" sz="2000" dirty="0"/>
            </a:br>
            <a:r>
              <a:rPr lang="ar-EG" sz="2000" b="1" dirty="0"/>
              <a:t>يقصد بالسمات ذات القطب الواحد تلك السمات التي تمتد من الصفر إلى أكبر مقدار </a:t>
            </a:r>
            <a:br>
              <a:rPr lang="en-US" sz="2000" dirty="0"/>
            </a:br>
            <a:r>
              <a:rPr lang="ar-EG" sz="2000" dirty="0"/>
              <a:t> </a:t>
            </a:r>
            <a:br>
              <a:rPr lang="en-US" sz="2000" dirty="0"/>
            </a:br>
            <a:r>
              <a:rPr lang="ar-EG" sz="2000" b="1" dirty="0"/>
              <a:t>ومن  الأمثلة على هذا النوع السمات الفيزيائية والموروفولوجية (الخاصة ببناء الجسم) والفسيولوجية (الخاصة بوظائف الأعضاء) . ومن أمثلة السمات السلوكية ميدان السلوك المعرفي . فالقدرات العقلية (سواء كانت في صورة استعدادات أو تحصيل) تعد من النوع ذي القطب الواحد حيث يمتد من أقل مقدار من القدرة حتى أكبر مقدار ممكن منها . </a:t>
            </a:r>
            <a:br>
              <a:rPr lang="en-US" sz="2000" dirty="0"/>
            </a:br>
            <a:r>
              <a:rPr lang="ar-EG" sz="2000" dirty="0">
                <a:solidFill>
                  <a:schemeClr val="bg1"/>
                </a:solidFill>
              </a:rPr>
              <a:t>ب-</a:t>
            </a:r>
            <a:r>
              <a:rPr lang="ar-EG" sz="2000" b="1" dirty="0">
                <a:solidFill>
                  <a:schemeClr val="bg1"/>
                </a:solidFill>
              </a:rPr>
              <a:t>  السمات ذات القطبين :</a:t>
            </a:r>
            <a:br>
              <a:rPr lang="en-US" sz="2000" dirty="0"/>
            </a:br>
            <a:r>
              <a:rPr lang="ar-EG" sz="2000" b="1" dirty="0"/>
              <a:t>رغم أهمية هذا التصور الكمي للسمات إلا أن من المعتاد أن يصف الناس بعضهم بعضاً في ضوء سمات كيفية لا كمية ، كما يتمثل ذلك في التقارير القصصية أو ملاحظات للسلوك ، كما قد يوصف الناس في ضوء وجود السمة أو عدمها ، ومعنى ذلك أنه لا يتوافر تدرج أو توسط في مقدار السمة ، وهذا أقرب إلى مفهوم النمط ، وبالطبع يوجد بالفعل عدد من السمات السيكولوجية التي لا تتوافر فيها خاصية عدم القابلية للتناول الكمي أو القياس ومن ذلك وجود المخاوف المرضية أو عدم وجودها أو حدوث الاستجابة الشرطية أو عدم حدوثها.</a:t>
            </a:r>
            <a:br>
              <a:rPr lang="en-US" sz="2000" dirty="0"/>
            </a:br>
            <a:r>
              <a:rPr lang="ar-EG" sz="2000" b="1" dirty="0"/>
              <a:t>وينبه "جيلفورد" إلى هذا النوع من الملاحظات ويطلق على السمات المستنتجة منها اسم السمات ذات القطبين التي تمتد من قطب إلى قطب مضاد مارة بنقطة الصفر </a:t>
            </a:r>
            <a:br>
              <a:rPr lang="en-US" sz="2000" dirty="0"/>
            </a:br>
            <a:r>
              <a:rPr lang="ar-EG" sz="2000" b="1" dirty="0"/>
              <a:t> أغلب السمات الوجدانية من هذا القبيل فكثيراً ما يتحدث علماء النفس عن الانبساط في مقابل الانطواء والانشراح في مقابل الاكتئاب والسيطرة في مقابل الخضوع وفي هذا النوع من السمات يكون موضع نقطة الصفر حيث تتوازن الصفتان المتضادتان أي حيث يوصف الفرد بأنه لا تسود فيه إحدى الصفتين أو الأخرى . </a:t>
            </a:r>
            <a:br>
              <a:rPr lang="en-US" sz="2000" dirty="0"/>
            </a:br>
            <a:endParaRPr lang="ar-EG" sz="2000" dirty="0"/>
          </a:p>
        </p:txBody>
      </p:sp>
    </p:spTree>
    <p:extLst>
      <p:ext uri="{BB962C8B-B14F-4D97-AF65-F5344CB8AC3E}">
        <p14:creationId xmlns:p14="http://schemas.microsoft.com/office/powerpoint/2010/main" val="3422298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50D3D-E15F-4625-886A-72D2099F8127}"/>
              </a:ext>
            </a:extLst>
          </p:cNvPr>
          <p:cNvSpPr>
            <a:spLocks noGrp="1"/>
          </p:cNvSpPr>
          <p:nvPr>
            <p:ph type="title"/>
          </p:nvPr>
        </p:nvSpPr>
        <p:spPr>
          <a:xfrm>
            <a:off x="1141413" y="618517"/>
            <a:ext cx="9905998" cy="5676265"/>
          </a:xfrm>
        </p:spPr>
        <p:txBody>
          <a:bodyPr/>
          <a:lstStyle/>
          <a:p>
            <a:pPr algn="r"/>
            <a:r>
              <a:rPr lang="ar-EG" b="1" dirty="0"/>
              <a:t>                                     المحاضرة الخامسة</a:t>
            </a:r>
            <a:br>
              <a:rPr lang="ar-EG" b="1" dirty="0"/>
            </a:br>
            <a:br>
              <a:rPr lang="en-US" dirty="0"/>
            </a:br>
            <a:r>
              <a:rPr lang="ar-EG" b="1" dirty="0"/>
              <a:t>العوامل التي تؤدي إلى تكوين الفروق الفردية </a:t>
            </a:r>
            <a:r>
              <a:rPr lang="ar-EG" b="1" u="sng" dirty="0"/>
              <a:t>:</a:t>
            </a:r>
            <a:br>
              <a:rPr lang="en-US" dirty="0"/>
            </a:br>
            <a:r>
              <a:rPr lang="ar-EG" b="1" dirty="0"/>
              <a:t> </a:t>
            </a:r>
            <a:br>
              <a:rPr lang="en-US" dirty="0"/>
            </a:br>
            <a:r>
              <a:rPr lang="ar-EG" b="1" dirty="0"/>
              <a:t>1-أثر الوراثة : الجينات الموروثة من الاباء والاجداد.</a:t>
            </a:r>
            <a:br>
              <a:rPr lang="en-US" dirty="0"/>
            </a:br>
            <a:r>
              <a:rPr lang="ar-EG" b="1" dirty="0"/>
              <a:t>2-أثر البيئـــة :</a:t>
            </a:r>
            <a:br>
              <a:rPr lang="ar-EG" b="1" dirty="0"/>
            </a:br>
            <a:r>
              <a:rPr lang="ar-EG" b="1" dirty="0"/>
              <a:t>أ-طبيعية:مثل المناخ –الغذاء –الدواء – السكن ........ اخرى اذكرها</a:t>
            </a:r>
            <a:br>
              <a:rPr lang="ar-EG" b="1" dirty="0"/>
            </a:br>
            <a:r>
              <a:rPr lang="ar-EG" b="1" dirty="0"/>
              <a:t>ب- اجتماعية:الاسرة – المدرسة – دور العبادة ....... اخرى اذكرها</a:t>
            </a:r>
            <a:endParaRPr lang="en-US" dirty="0"/>
          </a:p>
        </p:txBody>
      </p:sp>
    </p:spTree>
    <p:extLst>
      <p:ext uri="{BB962C8B-B14F-4D97-AF65-F5344CB8AC3E}">
        <p14:creationId xmlns:p14="http://schemas.microsoft.com/office/powerpoint/2010/main" val="25127422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82219-D5BC-467F-ACC9-42F500E12C87}"/>
              </a:ext>
            </a:extLst>
          </p:cNvPr>
          <p:cNvSpPr>
            <a:spLocks noGrp="1"/>
          </p:cNvSpPr>
          <p:nvPr>
            <p:ph type="title"/>
          </p:nvPr>
        </p:nvSpPr>
        <p:spPr>
          <a:xfrm>
            <a:off x="1141413" y="618517"/>
            <a:ext cx="9905998" cy="5397969"/>
          </a:xfrm>
        </p:spPr>
        <p:txBody>
          <a:bodyPr/>
          <a:lstStyle/>
          <a:p>
            <a:pPr algn="r"/>
            <a:r>
              <a:rPr lang="ar-EG" b="1" dirty="0"/>
              <a:t>                            مظاهر الفروق بين الافراد :</a:t>
            </a:r>
            <a:br>
              <a:rPr lang="en-US" dirty="0"/>
            </a:br>
            <a:r>
              <a:rPr lang="ar-EG" b="1" dirty="0"/>
              <a:t>1-الفروق الجسمية : </a:t>
            </a:r>
            <a:br>
              <a:rPr lang="en-US" dirty="0"/>
            </a:br>
            <a:r>
              <a:rPr lang="ar-EG" b="1" dirty="0"/>
              <a:t>امثلة: </a:t>
            </a:r>
            <a:br>
              <a:rPr lang="en-US" dirty="0"/>
            </a:br>
            <a:r>
              <a:rPr lang="ar-EG" b="1" dirty="0"/>
              <a:t> الفروق بين الجنسين</a:t>
            </a:r>
            <a:br>
              <a:rPr lang="en-US" dirty="0"/>
            </a:br>
            <a:r>
              <a:rPr lang="ar-EG" b="1" dirty="0"/>
              <a:t>اثر عامل النضج والعمر الزمنى</a:t>
            </a:r>
            <a:br>
              <a:rPr lang="en-US" dirty="0"/>
            </a:br>
            <a:r>
              <a:rPr lang="ar-EG" b="1" dirty="0"/>
              <a:t>نشاط : اذكر امثلة اخرى</a:t>
            </a:r>
            <a:br>
              <a:rPr lang="en-US" dirty="0"/>
            </a:br>
            <a:r>
              <a:rPr lang="ar-EG" b="1" dirty="0"/>
              <a:t>نشاط : وضح الى اى العوامل يسبب مظاهر الفروق السابقة؟ </a:t>
            </a:r>
            <a:endParaRPr lang="en-US" dirty="0"/>
          </a:p>
        </p:txBody>
      </p:sp>
    </p:spTree>
    <p:extLst>
      <p:ext uri="{BB962C8B-B14F-4D97-AF65-F5344CB8AC3E}">
        <p14:creationId xmlns:p14="http://schemas.microsoft.com/office/powerpoint/2010/main" val="2596965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0BF73-FE7A-4D35-84F3-344EEE3D56FE}"/>
              </a:ext>
            </a:extLst>
          </p:cNvPr>
          <p:cNvSpPr>
            <a:spLocks noGrp="1"/>
          </p:cNvSpPr>
          <p:nvPr>
            <p:ph type="title"/>
          </p:nvPr>
        </p:nvSpPr>
        <p:spPr>
          <a:xfrm>
            <a:off x="1141413" y="618517"/>
            <a:ext cx="9905998" cy="5437725"/>
          </a:xfrm>
        </p:spPr>
        <p:txBody>
          <a:bodyPr/>
          <a:lstStyle/>
          <a:p>
            <a:pPr algn="r"/>
            <a:r>
              <a:rPr lang="ar-EG" b="1" dirty="0"/>
              <a:t>2-الفروق العقلية المعرفية : </a:t>
            </a:r>
            <a:br>
              <a:rPr lang="en-US" dirty="0"/>
            </a:br>
            <a:r>
              <a:rPr lang="ar-EG" b="1" dirty="0"/>
              <a:t>امثلة  </a:t>
            </a:r>
            <a:br>
              <a:rPr lang="ar-EG" b="1" dirty="0"/>
            </a:br>
            <a:r>
              <a:rPr lang="ar-EG" b="1" dirty="0"/>
              <a:t>الفروق العقلية بين الجنسين </a:t>
            </a:r>
            <a:br>
              <a:rPr lang="en-US" dirty="0"/>
            </a:br>
            <a:r>
              <a:rPr lang="ar-EG" b="1" dirty="0"/>
              <a:t>النمو العقلى والعوامل الاجتماعية والاقتصادية   </a:t>
            </a:r>
            <a:br>
              <a:rPr lang="en-US" dirty="0"/>
            </a:br>
            <a:r>
              <a:rPr lang="ar-EG" b="1" dirty="0"/>
              <a:t>نشاط : اذكر امثلة اخرى</a:t>
            </a:r>
            <a:br>
              <a:rPr lang="en-US" dirty="0"/>
            </a:br>
            <a:r>
              <a:rPr lang="ar-EG" b="1" dirty="0"/>
              <a:t>نشاط : وضح الى اى العوامل يسبب مظاهر الفروق السابقة؟</a:t>
            </a:r>
            <a:endParaRPr lang="en-US" dirty="0"/>
          </a:p>
        </p:txBody>
      </p:sp>
    </p:spTree>
    <p:extLst>
      <p:ext uri="{BB962C8B-B14F-4D97-AF65-F5344CB8AC3E}">
        <p14:creationId xmlns:p14="http://schemas.microsoft.com/office/powerpoint/2010/main" val="763749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B88AA-C01E-4F7A-AEFD-68AC83065B4D}"/>
              </a:ext>
            </a:extLst>
          </p:cNvPr>
          <p:cNvSpPr>
            <a:spLocks noGrp="1"/>
          </p:cNvSpPr>
          <p:nvPr>
            <p:ph type="title"/>
          </p:nvPr>
        </p:nvSpPr>
        <p:spPr>
          <a:xfrm>
            <a:off x="1141413" y="618518"/>
            <a:ext cx="9905998" cy="5318456"/>
          </a:xfrm>
        </p:spPr>
        <p:txBody>
          <a:bodyPr/>
          <a:lstStyle/>
          <a:p>
            <a:pPr algn="r"/>
            <a:r>
              <a:rPr lang="ar-EG" b="1" dirty="0"/>
              <a:t>3-الفروق الانفعالية : (المزاجية – الخلقية )</a:t>
            </a:r>
            <a:br>
              <a:rPr lang="en-US" dirty="0"/>
            </a:br>
            <a:r>
              <a:rPr lang="ar-EG" b="1" dirty="0"/>
              <a:t>امثلة : </a:t>
            </a:r>
            <a:br>
              <a:rPr lang="en-US" dirty="0"/>
            </a:br>
            <a:r>
              <a:rPr lang="ar-EG" b="1" dirty="0"/>
              <a:t>الفروق السيكولوجية بين الجنسين </a:t>
            </a:r>
            <a:br>
              <a:rPr lang="en-US" dirty="0"/>
            </a:br>
            <a:r>
              <a:rPr lang="ar-EG" b="1" dirty="0"/>
              <a:t> النواحى المزاجية </a:t>
            </a:r>
            <a:br>
              <a:rPr lang="en-US" dirty="0"/>
            </a:br>
            <a:r>
              <a:rPr lang="ar-EG" b="1" dirty="0"/>
              <a:t> النواحى الانفعالية</a:t>
            </a:r>
            <a:br>
              <a:rPr lang="en-US" dirty="0"/>
            </a:br>
            <a:r>
              <a:rPr lang="ar-EG" b="1" dirty="0"/>
              <a:t>نشاط : اذكر امثلة اخرى</a:t>
            </a:r>
            <a:br>
              <a:rPr lang="en-US" dirty="0"/>
            </a:br>
            <a:r>
              <a:rPr lang="ar-EG" b="1" dirty="0"/>
              <a:t>نشاط : وضح الى اى العوامل يسبب مظاهر الفروق السابقة؟</a:t>
            </a:r>
            <a:br>
              <a:rPr lang="en-US" dirty="0"/>
            </a:br>
            <a:endParaRPr lang="ar-EG" dirty="0"/>
          </a:p>
        </p:txBody>
      </p:sp>
    </p:spTree>
    <p:extLst>
      <p:ext uri="{BB962C8B-B14F-4D97-AF65-F5344CB8AC3E}">
        <p14:creationId xmlns:p14="http://schemas.microsoft.com/office/powerpoint/2010/main" val="298747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80F1B-A26E-4630-B9AE-A508618D755E}"/>
              </a:ext>
            </a:extLst>
          </p:cNvPr>
          <p:cNvSpPr>
            <a:spLocks noGrp="1"/>
          </p:cNvSpPr>
          <p:nvPr>
            <p:ph type="title"/>
          </p:nvPr>
        </p:nvSpPr>
        <p:spPr>
          <a:xfrm>
            <a:off x="1141413" y="292100"/>
            <a:ext cx="9905998" cy="6032500"/>
          </a:xfrm>
        </p:spPr>
        <p:txBody>
          <a:bodyPr>
            <a:noAutofit/>
          </a:bodyPr>
          <a:lstStyle/>
          <a:p>
            <a:pPr algn="r"/>
            <a:r>
              <a:rPr lang="ar-EG" sz="2000" b="1" dirty="0"/>
              <a:t>شرح مبسط لمظاهر الفروق بين الافراد :</a:t>
            </a:r>
            <a:r>
              <a:rPr lang="ar-EG" sz="2000" b="1" u="sng" dirty="0"/>
              <a:t> </a:t>
            </a:r>
            <a:br>
              <a:rPr lang="ar-EG" sz="1600" b="1" u="sng" dirty="0"/>
            </a:br>
            <a:r>
              <a:rPr lang="ar-EG" sz="1600" b="1" u="sng" dirty="0"/>
              <a:t>العوامل الجسمية :-</a:t>
            </a:r>
            <a:br>
              <a:rPr lang="en-US" sz="1600" dirty="0"/>
            </a:br>
            <a:r>
              <a:rPr lang="ar-EG" sz="1600" b="1" dirty="0"/>
              <a:t>والاختلافات الجسمية بين الافراد قد تبدو فى الابنية الجسمية ( الاوجه التشريحية ) او فى الوظائف الحسية (الاوجه الفسيولوجية ) ويمكن تلخيصها فى عدة نقاط هى :- </a:t>
            </a:r>
            <a:br>
              <a:rPr lang="en-US" sz="1600" dirty="0"/>
            </a:br>
            <a:r>
              <a:rPr lang="ar-EG" sz="1600" b="1" dirty="0"/>
              <a:t>الصفات الحسية الخارجية مثل والطول والوزن ولون البشرة  والبناء الجسمى ....الخ </a:t>
            </a:r>
            <a:br>
              <a:rPr lang="en-US" sz="1600" dirty="0"/>
            </a:br>
            <a:r>
              <a:rPr lang="ar-EG" sz="1600" b="1" dirty="0"/>
              <a:t>النمو الجسمى ويقصد به سرعة معدل نمو الفرد بجانب طبيعه مظاهر النمو .</a:t>
            </a:r>
            <a:br>
              <a:rPr lang="en-US" sz="1600" dirty="0"/>
            </a:br>
            <a:r>
              <a:rPr lang="ar-EG" sz="1600" b="1" dirty="0"/>
              <a:t>ج- حالة الغدد الصماء و تاثيرها فى التغير الانفعالى.</a:t>
            </a:r>
            <a:br>
              <a:rPr lang="en-US" sz="1600" dirty="0"/>
            </a:br>
            <a:r>
              <a:rPr lang="ar-EG" sz="1600" b="1" dirty="0"/>
              <a:t>د- المظاهر الحركية مثل سرعة الحركة او بطؤها.</a:t>
            </a:r>
            <a:br>
              <a:rPr lang="en-US" sz="1600" dirty="0"/>
            </a:br>
            <a:r>
              <a:rPr lang="ar-EG" sz="1600" b="1" dirty="0"/>
              <a:t>ه- القدرة الحاسية </a:t>
            </a:r>
            <a:br>
              <a:rPr lang="en-US" sz="1600" dirty="0"/>
            </a:br>
            <a:r>
              <a:rPr lang="ar-EG" sz="1600" b="1" dirty="0"/>
              <a:t>و- العاهات والامراض الجسمية .</a:t>
            </a:r>
            <a:br>
              <a:rPr lang="en-US" sz="1600" dirty="0"/>
            </a:br>
            <a:r>
              <a:rPr lang="ar-EG" sz="1600" dirty="0"/>
              <a:t> </a:t>
            </a:r>
            <a:br>
              <a:rPr lang="en-US" sz="1600" dirty="0"/>
            </a:br>
            <a:r>
              <a:rPr lang="ar-EG" sz="1600" b="1" u="sng" dirty="0"/>
              <a:t>عامل الجنس : اثر الوراثة ام البيئة ؟</a:t>
            </a:r>
            <a:br>
              <a:rPr lang="en-US" sz="1600" dirty="0"/>
            </a:br>
            <a:r>
              <a:rPr lang="ar-EG" sz="1600" b="1" dirty="0"/>
              <a:t>	يقصد بها الفروق التى تظهر بين الذكور والاناث . والتى ترجع ظهورها الى مجموعتين من العوامل ، المجموعة الاولى وهى الاستعدادات الوراثية التى تتحكم فيه ميكانزمات الوراثة اى الكروموسمات . والمجموعة الثانية هى مجموعة الظروف والعوامل الخارجية المحيطة بالفرد </a:t>
            </a:r>
            <a:br>
              <a:rPr lang="en-US" sz="1600" dirty="0"/>
            </a:br>
            <a:r>
              <a:rPr lang="ar-EG" sz="1600" b="1" dirty="0"/>
              <a:t>مظاهر الفروق بين الجنسين:-</a:t>
            </a:r>
            <a:br>
              <a:rPr lang="en-US" sz="1600" dirty="0"/>
            </a:br>
            <a:r>
              <a:rPr lang="ar-EG" sz="1600" b="1" dirty="0"/>
              <a:t>الصبغيات ( </a:t>
            </a:r>
            <a:r>
              <a:rPr lang="en-US" sz="1600" b="1" dirty="0"/>
              <a:t>x , y </a:t>
            </a:r>
            <a:r>
              <a:rPr lang="ar-EG" sz="1600" b="1" dirty="0"/>
              <a:t> )</a:t>
            </a:r>
            <a:br>
              <a:rPr lang="en-US" sz="1600" dirty="0"/>
            </a:br>
            <a:r>
              <a:rPr lang="ar-EG" sz="1600" b="1" dirty="0"/>
              <a:t>الفروق الجسمية </a:t>
            </a:r>
            <a:br>
              <a:rPr lang="en-US" sz="1600" dirty="0"/>
            </a:br>
            <a:r>
              <a:rPr lang="ar-EG" sz="1600" b="1" dirty="0"/>
              <a:t>النمو </a:t>
            </a:r>
            <a:br>
              <a:rPr lang="en-US" sz="1600" dirty="0"/>
            </a:br>
            <a:r>
              <a:rPr lang="ar-EG" sz="1600" b="1" dirty="0"/>
              <a:t>الغدد والهرمونات</a:t>
            </a:r>
            <a:br>
              <a:rPr lang="en-US" sz="1600" dirty="0"/>
            </a:br>
            <a:r>
              <a:rPr lang="ar-EG" sz="1600" b="1" dirty="0"/>
              <a:t>القدرات </a:t>
            </a:r>
            <a:br>
              <a:rPr lang="en-US" sz="1600" dirty="0"/>
            </a:br>
            <a:r>
              <a:rPr lang="ar-EG" sz="1600" b="1" dirty="0"/>
              <a:t>السمات</a:t>
            </a:r>
            <a:br>
              <a:rPr lang="en-US" sz="1600" dirty="0"/>
            </a:br>
            <a:r>
              <a:rPr lang="ar-EG" sz="1600" b="1" dirty="0"/>
              <a:t>الرسوم</a:t>
            </a:r>
            <a:br>
              <a:rPr lang="en-US" sz="1600" dirty="0"/>
            </a:br>
            <a:r>
              <a:rPr lang="ar-EG" sz="1600" b="1" u="sng" dirty="0"/>
              <a:t>اثر عامل النضج والعمر الزمنى : اثر الوراثة ام البيئة ؟</a:t>
            </a:r>
            <a:br>
              <a:rPr lang="en-US" sz="1600" dirty="0"/>
            </a:br>
            <a:r>
              <a:rPr lang="ar-EG" sz="1600" b="1" dirty="0"/>
              <a:t>يقصد بالنضج التغيرات  الداخلية للكائن الحى ، والتى ترجع الى تكوينة الفسيولوجى والعضوى وخاصة جهازة العصبى . ولا تلعب دورا كبيرا فى خلق هذه التغيرات ، ولكنها تدعمها وتوجهها ، والجهاز العصبى هو المسئول عن النضج فى الكائن الحى . والنضج هو العملية الارتقائية التى تحدث فى الكائن العضوى </a:t>
            </a:r>
            <a:br>
              <a:rPr lang="en-US" sz="1600" dirty="0"/>
            </a:br>
            <a:r>
              <a:rPr lang="ar-EG" sz="1600" b="1" dirty="0"/>
              <a:t>واذا كانت عوامل النضج تؤثر فى ايجاد الفروق الفردية بين الافراد ، فلا شك ان العمر الزمنى ايضا يؤثر ويعمل على ايجاد هذه الفروق . </a:t>
            </a:r>
          </a:p>
        </p:txBody>
      </p:sp>
    </p:spTree>
    <p:extLst>
      <p:ext uri="{BB962C8B-B14F-4D97-AF65-F5344CB8AC3E}">
        <p14:creationId xmlns:p14="http://schemas.microsoft.com/office/powerpoint/2010/main" val="17825474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TM04033919[[fn=Circuit]]</Template>
  <TotalTime>112</TotalTime>
  <Words>48</Words>
  <Application>Microsoft Office PowerPoint</Application>
  <PresentationFormat>Widescreen</PresentationFormat>
  <Paragraphs>13</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Times New Roman</vt:lpstr>
      <vt:lpstr>Trebuchet MS</vt:lpstr>
      <vt:lpstr>Tw Cen MT</vt:lpstr>
      <vt:lpstr>Circuit</vt:lpstr>
      <vt:lpstr>                </vt:lpstr>
      <vt:lpstr>                                مراجعة للمحاضرة السابقة أنواع الفروق الفردية أولاً : التصنيف حسب طبيعة الأفراد  1- الفروق بين الأفراد . 2 -الفروق بين الجماعات . (أ) الفروق بين الجنسين . (ب) الفروق بين الأعمار . (ج) الفروق بين الأجناس البشرية . (د) الفروق بين المستويات الاقتصادية – الاجتماعية . 3- الفروق داخل الفرد الواحد . </vt:lpstr>
      <vt:lpstr>  ثانياً : التصنيف حسب عدد فئات السمات قد اقترحت عدة نظم لتحديد فئات هذه السمات لعل أشهرها  التصنيف الثلاثي إلى معرفة ووجدان ونزوع والتصنيف الثنائي إلى أداء أقصى وأداء مميز  أ-التصنيف الثلاثي :  الفيلسوف اليوناني أفلاطون ميز بين ثلاثة أجزاء من النفس هي ما يعبر عنه بالعقل والشهوة والغضب . ويرى "بيرت" Purt 1949 أن مفاهيم أفلاطون يمكن التعبير عنها بلغة علم النفس الحديث بالنواحي العقلية Intellectual والانفعالية Emotion والخلقية Moral كما يمكن أن تستخدم ألفاظ المعرفة Cognition والوجدان Affection والنزوع Conation .  ب- التصنيف الثنائي : يمكن القول أن السمات المعرفية والسمات الحركية يشملها جميعاً مفهوم أكثر عمومية هو ما يسميه "كرونباك" الأداء الأقصى Maximum performance ويقصد به أن يؤدي الفرد أفضل أداء ممكن قدر استطاعته ، أما السمات الوجدانية فيشملها ما يسميه "كرونباك" أيضاً الأداء المميز performance Typical   ويقصد به ما يؤديه المفحوص بالفعل وطريقة أداؤه وليس ما يستطيع أداؤه .  </vt:lpstr>
      <vt:lpstr>ثالثاً: التصنيف حسب طبيعة السمات  أ-السمات ذات القطب الواحد : يقصد بالسمات ذات القطب الواحد تلك السمات التي تمتد من الصفر إلى أكبر مقدار    ومن  الأمثلة على هذا النوع السمات الفيزيائية والموروفولوجية (الخاصة ببناء الجسم) والفسيولوجية (الخاصة بوظائف الأعضاء) . ومن أمثلة السمات السلوكية ميدان السلوك المعرفي . فالقدرات العقلية (سواء كانت في صورة استعدادات أو تحصيل) تعد من النوع ذي القطب الواحد حيث يمتد من أقل مقدار من القدرة حتى أكبر مقدار ممكن منها .  ب-  السمات ذات القطبين : رغم أهمية هذا التصور الكمي للسمات إلا أن من المعتاد أن يصف الناس بعضهم بعضاً في ضوء سمات كيفية لا كمية ، كما يتمثل ذلك في التقارير القصصية أو ملاحظات للسلوك ، كما قد يوصف الناس في ضوء وجود السمة أو عدمها ، ومعنى ذلك أنه لا يتوافر تدرج أو توسط في مقدار السمة ، وهذا أقرب إلى مفهوم النمط ، وبالطبع يوجد بالفعل عدد من السمات السيكولوجية التي لا تتوافر فيها خاصية عدم القابلية للتناول الكمي أو القياس ومن ذلك وجود المخاوف المرضية أو عدم وجودها أو حدوث الاستجابة الشرطية أو عدم حدوثها. وينبه "جيلفورد" إلى هذا النوع من الملاحظات ويطلق على السمات المستنتجة منها اسم السمات ذات القطبين التي تمتد من قطب إلى قطب مضاد مارة بنقطة الصفر   أغلب السمات الوجدانية من هذا القبيل فكثيراً ما يتحدث علماء النفس عن الانبساط في مقابل الانطواء والانشراح في مقابل الاكتئاب والسيطرة في مقابل الخضوع وفي هذا النوع من السمات يكون موضع نقطة الصفر حيث تتوازن الصفتان المتضادتان أي حيث يوصف الفرد بأنه لا تسود فيه إحدى الصفتين أو الأخرى .  </vt:lpstr>
      <vt:lpstr>                                     المحاضرة الخامسة  العوامل التي تؤدي إلى تكوين الفروق الفردية :   1-أثر الوراثة : الجينات الموروثة من الاباء والاجداد. 2-أثر البيئـــة : أ-طبيعية:مثل المناخ –الغذاء –الدواء – السكن ........ اخرى اذكرها ب- اجتماعية:الاسرة – المدرسة – دور العبادة ....... اخرى اذكرها</vt:lpstr>
      <vt:lpstr>                            مظاهر الفروق بين الافراد : 1-الفروق الجسمية :  امثلة:   الفروق بين الجنسين اثر عامل النضج والعمر الزمنى نشاط : اذكر امثلة اخرى نشاط : وضح الى اى العوامل يسبب مظاهر الفروق السابقة؟ </vt:lpstr>
      <vt:lpstr>2-الفروق العقلية المعرفية :  امثلة   الفروق العقلية بين الجنسين  النمو العقلى والعوامل الاجتماعية والاقتصادية    نشاط : اذكر امثلة اخرى نشاط : وضح الى اى العوامل يسبب مظاهر الفروق السابقة؟</vt:lpstr>
      <vt:lpstr>3-الفروق الانفعالية : (المزاجية – الخلقية ) امثلة :  الفروق السيكولوجية بين الجنسين   النواحى المزاجية   النواحى الانفعالية نشاط : اذكر امثلة اخرى نشاط : وضح الى اى العوامل يسبب مظاهر الفروق السابقة؟ </vt:lpstr>
      <vt:lpstr>شرح مبسط لمظاهر الفروق بين الافراد :  العوامل الجسمية :- والاختلافات الجسمية بين الافراد قد تبدو فى الابنية الجسمية ( الاوجه التشريحية ) او فى الوظائف الحسية (الاوجه الفسيولوجية ) ويمكن تلخيصها فى عدة نقاط هى :-  الصفات الحسية الخارجية مثل والطول والوزن ولون البشرة  والبناء الجسمى ....الخ  النمو الجسمى ويقصد به سرعة معدل نمو الفرد بجانب طبيعه مظاهر النمو . ج- حالة الغدد الصماء و تاثيرها فى التغير الانفعالى. د- المظاهر الحركية مثل سرعة الحركة او بطؤها. ه- القدرة الحاسية  و- العاهات والامراض الجسمية .   عامل الجنس : اثر الوراثة ام البيئة ؟  يقصد بها الفروق التى تظهر بين الذكور والاناث . والتى ترجع ظهورها الى مجموعتين من العوامل ، المجموعة الاولى وهى الاستعدادات الوراثية التى تتحكم فيه ميكانزمات الوراثة اى الكروموسمات . والمجموعة الثانية هى مجموعة الظروف والعوامل الخارجية المحيطة بالفرد  مظاهر الفروق بين الجنسين:- الصبغيات ( x , y  ) الفروق الجسمية  النمو  الغدد والهرمونات القدرات  السمات الرسوم اثر عامل النضج والعمر الزمنى : اثر الوراثة ام البيئة ؟ يقصد بالنضج التغيرات  الداخلية للكائن الحى ، والتى ترجع الى تكوينة الفسيولوجى والعضوى وخاصة جهازة العصبى . ولا تلعب دورا كبيرا فى خلق هذه التغيرات ، ولكنها تدعمها وتوجهها ، والجهاز العصبى هو المسئول عن النضج فى الكائن الحى . والنضج هو العملية الارتقائية التى تحدث فى الكائن العضوى  واذا كانت عوامل النضج تؤثر فى ايجاد الفروق الفردية بين الافراد ، فلا شك ان العمر الزمنى ايضا يؤثر ويعمل على ايجاد هذه الفروق . </vt:lpstr>
      <vt:lpstr>2- العوامل العقلية المعرفية :  إن نواحى الشخصية العقلية , ومركباتها النفسية , من حيث القدرات والاستعدادات والى تعد ميدان علم النفس القيقى . وهناك عوامل معرفية موروثة مثل الذكاء , والقدرات الخاصة مثل القدرة على التذكر , والتصور ,والتخيل ,والقدرة الابتكارية , والقدرات اللفظية ، والقدرات الميكانيكية , والقدرة العملية , والقدرة على البصرى , وقدرات التوافق الحركى والمهارات اليدوية – والقدرة الموسقية – والقدرة التشكيلية , وقدرات التصور البصرى المكانى والقدرة على تقدير الجمال   وهناك قدرات وعوامل عقلية مكتسبة مثل المهارات والخبراة , والثقافة العامة , والثقافة الخاصة المهنية او التعليم.. الفروق العقلية بين الجنسين : اثر الوراثة ام اثر البيئة؟  اثبتت الاختبارات العقلية المختلفة التى تمت فى الذكاء ، والادراك الحسى ، والتذكر والتخيل ، والتصور ، والتفكير ، والقدرة على حل المشكلات ، والنمو اللغوى ، والابتكار والقدرات الخاصة ، والميول بأنها تتأثر بالذكورة والانوثة بدرجات متفاوتة فيتفوق البنين على البنات فى بعضها ، ويتفوق البنات على البنين فى البعض الاخر ، بينما يتساويان فى نواحى ثالثة .  والبنات اسبق من البنين فى نموهم العقلى حتى بداية مرحلة المراهقة ثم يزداد على الذكر العقلى خلال فترة المراهقة ، ثم تتقارب المستويات العقلية بعد ذلك عند الجنسين ، وخاصة النواحى العامة التى تدل على الذكاء . كما لاحظت الابحاث ايضا ان المدى القائم فى الفروق العقلية يختلف باختلاف الجنسين ، فيزداد عند الذكور ، وتقل عند الاناث اى ان الفروق العقلية عند الذكور اوسع منها عند الاناث ، ولهذا تزداد نسبة العباقرة وضعاف العقول عند الذكور عنها فى الاناث .  النمو العقلى والعوامل الاجتماعية والاقتصادية : اثر الوراثة ام اثر البيئة؟  تشير كثير من الدراسات الى ان المستوى الثقافى للاسرة له تاثير على درجات اختبار الذكاء خاصة اذا كانت هذه الاختبارات تقوم على المكونات اللفظية او اللغوية .  وفى احدى الدراسات الطويلة الشاملة التى تتبعت 124 طفلا من كاليفورنيا عندما كان عمرهم 21 شهرا وحتى بلوغهم الثلاثين من العمر والتى قام بها " هونزك " ( HONZIK ,1967 ) وكان الهدف الرئيسي لهذه الدراسة هو الارتباط بين التحصيل والعوامل البيئية وقد انتهت هذه الدراسة الى تقرير ما يلى : تزيد درجات الاختبار العقلية للاطفال الذين ينتمون الى امهات عاطفيات محبات ومتعلقلت باطفالهن  هناك ارتباط سالب بين مستوى نشاط الاب ودرجات الاختبارات العقلية للابناء ويمكن تفسير ذلك فى ضوء ان الاب ذو الطاقى العقلية غالبا ما يكون خارج المنزل ومن ثم لا يقدم الى اطفاله الاستثارات العقلية المرغوبة. ان العوامل الاقتصادية والاجتماعية مثل المستوى الوظيفى للاب ترتبط ايجابيا مع درجات الاختبارات العقلية</vt:lpstr>
      <vt:lpstr>عوامل الانفعالية :  الفروق السيكولوجية بين الجنسين : اثر الوراثة ام البيئة ؟  ويقصد بها السمات الانفعالية والعاطفية للفرد فمثلا نلاحظ ان هناك اشخاصا يميلون بطبعهم الى المرح والتفاؤل , او الى الاكتئاب والانقاص , واخرون معرضون الى ارتفاعات وانخفاضات فى حالتهم الانفعالية . ونوعا اخر يستثار انفعاليا فى لاتفه الاسباب , او قد يكون رقيق الاحساس والعاطفة وهكذا. يتاثر مفهوم نوع الجنس الذكورة ، والانوثة لدى الفرد ذكرا ام انثى بالعمليات الاجتماعية ، والثقافية والسلوكية التى يتلقاها الفرد اثناء نموه داخل المجتمع بالتفرقة بين الجنسين من خلال ما يقدم لهم من توجيهات وملابس والعاب وتبدأ المجتمع منذ ميلاد الطفل فى التميز بين الجنسيين      النواحى المزاجية :  ويقصد بها الاستعدادات الثابتة نسبيا والتى يعتمد جزء كبير منها على التكوين الكيميائى والغددى والدموى للفرد , وتتصل اتصالا وثيقا بالنواحى الفسيولوجية والعصبية والتى تظهر فى الحالات الوجدانية والطباع والمشاعر , وفى الدوافع والغرائز والانفعالات والعواطف والاتجاهات العقلية والميول , والعادات ، والاستعداد للامراض النفسية .   الجوانب الخلقية :  ويقصد بها مجموعة من العادات وأساليب السلوك المكتسبة ذات الطابع غير الثابتة نسبيا التى يمكن ملاطفتها فى الشخص عن تكرار ظهورها عنده فتجعله متميزا عن غيره من أفراد بيئته وتتكون من المبادئ , وتعتمد على القيم والديانات والتعلم والبيئة كما انه المجال الذى يظهر من التفاوت بوضوح بين الشخصيات من البيئات المختلفة وفى الأزمان المختلفة. </vt:lpstr>
      <vt:lpstr>      بالتوفيق يمكنكم متابعة توضيح للمحاضرة من خلال الفيديو التالى    https://www.youtube.com/watch?v=CZi9-v0AH3I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الخامسة 16-3-2020 علم النفس التعليمى (قدرات عقلية) الفرقة الرابعة كلية التربية النوعية</dc:title>
  <dc:creator>Dr. Shaban</dc:creator>
  <cp:lastModifiedBy>Dr. Shaban</cp:lastModifiedBy>
  <cp:revision>19</cp:revision>
  <dcterms:created xsi:type="dcterms:W3CDTF">2020-03-18T14:43:59Z</dcterms:created>
  <dcterms:modified xsi:type="dcterms:W3CDTF">2020-03-18T16:36:23Z</dcterms:modified>
</cp:coreProperties>
</file>