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69" r:id="rId3"/>
    <p:sldId id="257" r:id="rId4"/>
    <p:sldId id="270" r:id="rId5"/>
    <p:sldId id="258" r:id="rId6"/>
  </p:sldIdLst>
  <p:sldSz cx="9144000" cy="6858000" type="screen4x3"/>
  <p:notesSz cx="6858000" cy="9144000"/>
  <p:defaultTextStyle>
    <a:defPPr>
      <a:defRPr lang="ar-IQ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4380"/>
    <p:restoredTop sz="94660"/>
  </p:normalViewPr>
  <p:slideViewPr>
    <p:cSldViewPr>
      <p:cViewPr varScale="1">
        <p:scale>
          <a:sx n="60" d="100"/>
          <a:sy n="60" d="100"/>
        </p:scale>
        <p:origin x="-143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وان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7" name="عنوان فرعي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30" name="عنصر نائب للتاريخ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7C8E-728A-49E8-BC20-6154CE16E5C1}" type="datetimeFigureOut">
              <a:rPr lang="ar-IQ" smtClean="0"/>
              <a:t>23/07/1441</a:t>
            </a:fld>
            <a:endParaRPr lang="ar-IQ"/>
          </a:p>
        </p:txBody>
      </p:sp>
      <p:sp>
        <p:nvSpPr>
          <p:cNvPr id="19" name="عنصر نائب للتذييل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27" name="عنصر نائب لرقم الشريحة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D5B85-4345-49C5-B6B3-67FDFE409927}" type="slidenum">
              <a:rPr lang="ar-IQ" smtClean="0"/>
              <a:t>‹#›</a:t>
            </a:fld>
            <a:endParaRPr lang="ar-IQ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7C8E-728A-49E8-BC20-6154CE16E5C1}" type="datetimeFigureOut">
              <a:rPr lang="ar-IQ" smtClean="0"/>
              <a:t>23/07/1441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D5B85-4345-49C5-B6B3-67FDFE409927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7C8E-728A-49E8-BC20-6154CE16E5C1}" type="datetimeFigureOut">
              <a:rPr lang="ar-IQ" smtClean="0"/>
              <a:t>23/07/1441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D5B85-4345-49C5-B6B3-67FDFE409927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7C8E-728A-49E8-BC20-6154CE16E5C1}" type="datetimeFigureOut">
              <a:rPr lang="ar-IQ" smtClean="0"/>
              <a:t>23/07/1441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D5B85-4345-49C5-B6B3-67FDFE409927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7C8E-728A-49E8-BC20-6154CE16E5C1}" type="datetimeFigureOut">
              <a:rPr lang="ar-IQ" smtClean="0"/>
              <a:t>23/07/1441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D5B85-4345-49C5-B6B3-67FDFE409927}" type="slidenum">
              <a:rPr lang="ar-IQ" smtClean="0"/>
              <a:t>‹#›</a:t>
            </a:fld>
            <a:endParaRPr lang="ar-IQ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7C8E-728A-49E8-BC20-6154CE16E5C1}" type="datetimeFigureOut">
              <a:rPr lang="ar-IQ" smtClean="0"/>
              <a:t>23/07/1441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D5B85-4345-49C5-B6B3-67FDFE409927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7C8E-728A-49E8-BC20-6154CE16E5C1}" type="datetimeFigureOut">
              <a:rPr lang="ar-IQ" smtClean="0"/>
              <a:t>23/07/1441</a:t>
            </a:fld>
            <a:endParaRPr lang="ar-IQ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D5B85-4345-49C5-B6B3-67FDFE409927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7C8E-728A-49E8-BC20-6154CE16E5C1}" type="datetimeFigureOut">
              <a:rPr lang="ar-IQ" smtClean="0"/>
              <a:t>23/07/1441</a:t>
            </a:fld>
            <a:endParaRPr lang="ar-IQ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D5B85-4345-49C5-B6B3-67FDFE409927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7C8E-728A-49E8-BC20-6154CE16E5C1}" type="datetimeFigureOut">
              <a:rPr lang="ar-IQ" smtClean="0"/>
              <a:t>23/07/1441</a:t>
            </a:fld>
            <a:endParaRPr lang="ar-IQ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D5B85-4345-49C5-B6B3-67FDFE409927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7C8E-728A-49E8-BC20-6154CE16E5C1}" type="datetimeFigureOut">
              <a:rPr lang="ar-IQ" smtClean="0"/>
              <a:t>23/07/1441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D5B85-4345-49C5-B6B3-67FDFE409927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ذو زاوية واحدة مخدوشة ودائرية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مثلث قائم الزاوية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7C8E-728A-49E8-BC20-6154CE16E5C1}" type="datetimeFigureOut">
              <a:rPr lang="ar-IQ" smtClean="0"/>
              <a:t>23/07/1441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51D5B85-4345-49C5-B6B3-67FDFE409927}" type="slidenum">
              <a:rPr lang="ar-IQ" smtClean="0"/>
              <a:t>‹#›</a:t>
            </a:fld>
            <a:endParaRPr lang="ar-IQ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smtClean="0"/>
              <a:t>انقر فوق الرمز لإضافة صورة</a:t>
            </a:r>
            <a:endParaRPr kumimoji="0" lang="en-US" dirty="0"/>
          </a:p>
        </p:txBody>
      </p:sp>
      <p:sp>
        <p:nvSpPr>
          <p:cNvPr id="10" name="شكل حر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شكل حر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شكل حر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شكل حر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عنصر نائب للعنوان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0" name="عنصر نائب للنص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10" name="عنصر نائب للتاريخ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E7F7C8E-728A-49E8-BC20-6154CE16E5C1}" type="datetimeFigureOut">
              <a:rPr lang="ar-IQ" smtClean="0"/>
              <a:t>23/07/1441</a:t>
            </a:fld>
            <a:endParaRPr lang="ar-IQ"/>
          </a:p>
        </p:txBody>
      </p:sp>
      <p:sp>
        <p:nvSpPr>
          <p:cNvPr id="22" name="عنصر نائب للتذييل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ar-IQ"/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51D5B85-4345-49C5-B6B3-67FDFE409927}" type="slidenum">
              <a:rPr lang="ar-IQ" smtClean="0"/>
              <a:t>‹#›</a:t>
            </a:fld>
            <a:endParaRPr lang="ar-IQ"/>
          </a:p>
        </p:txBody>
      </p:sp>
      <p:grpSp>
        <p:nvGrpSpPr>
          <p:cNvPr id="2" name="مجموعة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شكل حر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شكل حر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1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r" rtl="1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r" rtl="1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533400" y="928670"/>
            <a:ext cx="7851648" cy="1214446"/>
          </a:xfrm>
        </p:spPr>
        <p:txBody>
          <a:bodyPr>
            <a:normAutofit/>
          </a:bodyPr>
          <a:lstStyle/>
          <a:p>
            <a:pPr algn="ctr"/>
            <a:r>
              <a:rPr lang="ar-IQ" sz="4900" dirty="0" smtClean="0"/>
              <a:t>التغير الثقافي</a:t>
            </a:r>
            <a:endParaRPr lang="ar-IQ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533400" y="2428868"/>
            <a:ext cx="7854696" cy="2552268"/>
          </a:xfrm>
        </p:spPr>
        <p:txBody>
          <a:bodyPr/>
          <a:lstStyle/>
          <a:p>
            <a:pPr algn="ctr"/>
            <a:r>
              <a:rPr lang="ar-IQ" dirty="0" smtClean="0"/>
              <a:t>مقرر الأصول الثقافية والاجتماعية للتربية</a:t>
            </a:r>
          </a:p>
          <a:p>
            <a:pPr algn="ctr"/>
            <a:r>
              <a:rPr lang="ar-IQ" dirty="0" smtClean="0"/>
              <a:t>الفرقة الثالثة جميع الشعب عدا فنية</a:t>
            </a:r>
          </a:p>
          <a:p>
            <a:pPr algn="ctr"/>
            <a:r>
              <a:rPr lang="ar-IQ" dirty="0" smtClean="0"/>
              <a:t>أ.د/ محمد جابر محمود</a:t>
            </a:r>
          </a:p>
          <a:p>
            <a:pPr algn="ctr"/>
            <a:r>
              <a:rPr lang="ar-IQ" dirty="0" smtClean="0"/>
              <a:t>قسم العلوم التربوية والنفسية</a:t>
            </a:r>
          </a:p>
          <a:p>
            <a:endParaRPr lang="ar-IQ" dirty="0" smtClean="0"/>
          </a:p>
          <a:p>
            <a:endParaRPr lang="ar-IQ" dirty="0" smtClean="0"/>
          </a:p>
          <a:p>
            <a:endParaRPr lang="ar-IQ" dirty="0" smtClean="0"/>
          </a:p>
          <a:p>
            <a:endParaRPr lang="ar-IQ" dirty="0" smtClean="0"/>
          </a:p>
          <a:p>
            <a:endParaRPr lang="ar-IQ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34"/>
    </mc:Choice>
    <mc:Fallback>
      <p:transition spd="slow" advTm="19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533400" y="928670"/>
            <a:ext cx="7851648" cy="1143008"/>
          </a:xfrm>
        </p:spPr>
        <p:txBody>
          <a:bodyPr>
            <a:normAutofit/>
          </a:bodyPr>
          <a:lstStyle/>
          <a:p>
            <a:pPr algn="ctr"/>
            <a:r>
              <a:rPr lang="ar-IQ" dirty="0" smtClean="0"/>
              <a:t>تعريف التغير الثقافي</a:t>
            </a:r>
            <a:endParaRPr lang="ar-IQ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533400" y="2428868"/>
            <a:ext cx="7854696" cy="2552268"/>
          </a:xfrm>
        </p:spPr>
        <p:txBody>
          <a:bodyPr>
            <a:normAutofit/>
          </a:bodyPr>
          <a:lstStyle/>
          <a:p>
            <a:r>
              <a:rPr lang="ar-IQ" dirty="0" smtClean="0"/>
              <a:t>حدوث تعديلات في أنماط الثقافة أو تغيير هذه الأنماط واستبدالها بأنماط جديدة.</a:t>
            </a:r>
          </a:p>
          <a:p>
            <a:r>
              <a:rPr lang="ar-IQ" dirty="0" smtClean="0"/>
              <a:t>ويتوقف سرعة أو بطء هذا التغيير حسب طبيعة المجتمعات ما بين مجتمعات مستبدة وثابتة أو مجتمعات لديها القابلية للتغير,</a:t>
            </a:r>
          </a:p>
          <a:p>
            <a:endParaRPr lang="ar-IQ" dirty="0" smtClean="0"/>
          </a:p>
          <a:p>
            <a:endParaRPr lang="ar-IQ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959"/>
    </mc:Choice>
    <mc:Fallback>
      <p:transition spd="slow" advTm="54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533400" y="928670"/>
            <a:ext cx="7851648" cy="1143008"/>
          </a:xfrm>
        </p:spPr>
        <p:txBody>
          <a:bodyPr>
            <a:normAutofit/>
          </a:bodyPr>
          <a:lstStyle/>
          <a:p>
            <a:pPr algn="ctr"/>
            <a:r>
              <a:rPr lang="ar-IQ" dirty="0" smtClean="0"/>
              <a:t>عوامل التغير الثقافي</a:t>
            </a:r>
            <a:endParaRPr lang="ar-IQ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533400" y="2428868"/>
            <a:ext cx="7854696" cy="2552268"/>
          </a:xfrm>
        </p:spPr>
        <p:txBody>
          <a:bodyPr/>
          <a:lstStyle/>
          <a:p>
            <a:r>
              <a:rPr lang="ar-IQ" dirty="0" smtClean="0"/>
              <a:t>1- الاختراعات</a:t>
            </a:r>
          </a:p>
          <a:p>
            <a:r>
              <a:rPr lang="ar-IQ" dirty="0" smtClean="0"/>
              <a:t>2- الانتشار الثقافي</a:t>
            </a:r>
          </a:p>
          <a:p>
            <a:r>
              <a:rPr lang="ar-IQ" dirty="0" smtClean="0"/>
              <a:t>3- التكامل الثقافي أو إعادة تفسير الثقافة</a:t>
            </a:r>
            <a:endParaRPr lang="ar-IQ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312"/>
    </mc:Choice>
    <mc:Fallback>
      <p:transition spd="slow" advTm="245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533400" y="928670"/>
            <a:ext cx="7851648" cy="1143008"/>
          </a:xfrm>
        </p:spPr>
        <p:txBody>
          <a:bodyPr>
            <a:normAutofit/>
          </a:bodyPr>
          <a:lstStyle/>
          <a:p>
            <a:pPr algn="ctr"/>
            <a:r>
              <a:rPr lang="ar-IQ" dirty="0" smtClean="0"/>
              <a:t>عوائق التغير الثقافي</a:t>
            </a:r>
            <a:endParaRPr lang="ar-IQ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533400" y="2428868"/>
            <a:ext cx="7854696" cy="2552268"/>
          </a:xfrm>
        </p:spPr>
        <p:txBody>
          <a:bodyPr>
            <a:normAutofit/>
          </a:bodyPr>
          <a:lstStyle/>
          <a:p>
            <a:r>
              <a:rPr lang="ar-IQ" dirty="0" smtClean="0"/>
              <a:t>1- قلة المخترعات في داخل الثقافة</a:t>
            </a:r>
          </a:p>
          <a:p>
            <a:r>
              <a:rPr lang="ar-IQ" dirty="0" smtClean="0"/>
              <a:t>2- عدم استعداد الناس لتقبل التغير</a:t>
            </a:r>
          </a:p>
          <a:p>
            <a:endParaRPr lang="ar-IQ" dirty="0" smtClean="0"/>
          </a:p>
          <a:p>
            <a:endParaRPr lang="ar-IQ" dirty="0" smtClean="0"/>
          </a:p>
          <a:p>
            <a:endParaRPr lang="ar-IQ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744"/>
    </mc:Choice>
    <mc:Fallback>
      <p:transition spd="slow" advTm="75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533400" y="928670"/>
            <a:ext cx="7851648" cy="1143008"/>
          </a:xfrm>
        </p:spPr>
        <p:txBody>
          <a:bodyPr>
            <a:normAutofit/>
          </a:bodyPr>
          <a:lstStyle/>
          <a:p>
            <a:pPr algn="ctr"/>
            <a:r>
              <a:rPr lang="ar-IQ" dirty="0" smtClean="0"/>
              <a:t>علاقة المدرسة بالتغير الثقافي</a:t>
            </a:r>
            <a:endParaRPr lang="ar-IQ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533400" y="2428868"/>
            <a:ext cx="7854696" cy="2552268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-"/>
            </a:pPr>
            <a:r>
              <a:rPr lang="ar-IQ" dirty="0" smtClean="0"/>
              <a:t>المدرسة التقدمية:</a:t>
            </a:r>
          </a:p>
          <a:p>
            <a:pPr>
              <a:buFontTx/>
              <a:buChar char="-"/>
            </a:pPr>
            <a:r>
              <a:rPr lang="ar-IQ" dirty="0" smtClean="0"/>
              <a:t>وهي المدرسة التي لا تستطيع تحديد شكل المجتمع في المستقبل وبالتالي لا تستطيع إعداد إفراد المجتمع للتغير.</a:t>
            </a:r>
          </a:p>
          <a:p>
            <a:pPr>
              <a:buFontTx/>
              <a:buChar char="-"/>
            </a:pPr>
            <a:r>
              <a:rPr lang="ar-IQ" dirty="0" smtClean="0"/>
              <a:t>-المدرسة التجديدية:</a:t>
            </a:r>
          </a:p>
          <a:p>
            <a:pPr>
              <a:buFontTx/>
              <a:buChar char="-"/>
            </a:pPr>
            <a:r>
              <a:rPr lang="ar-IQ" dirty="0" smtClean="0"/>
              <a:t>وهي المدرسة التي تدعو لضرورة إعداد الإفراد لتحمل مسئولية التغيير.</a:t>
            </a:r>
          </a:p>
          <a:p>
            <a:pPr>
              <a:buFontTx/>
              <a:buChar char="-"/>
            </a:pPr>
            <a:r>
              <a:rPr lang="ar-IQ" dirty="0" smtClean="0"/>
              <a:t>-المدرسة المحافظة:</a:t>
            </a:r>
          </a:p>
          <a:p>
            <a:pPr>
              <a:buFontTx/>
              <a:buChar char="-"/>
            </a:pPr>
            <a:r>
              <a:rPr lang="ar-IQ" dirty="0" smtClean="0"/>
              <a:t>وهم من يروا أن مهمة التغيير ليست من مهام المدرسة.</a:t>
            </a:r>
          </a:p>
          <a:p>
            <a:pPr>
              <a:buFontTx/>
              <a:buChar char="-"/>
            </a:pPr>
            <a:endParaRPr lang="ar-IQ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656"/>
    </mc:Choice>
    <mc:Fallback>
      <p:transition spd="slow" advTm="124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تدفق">
  <a:themeElements>
    <a:clrScheme name="تدفق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تدفق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تدفق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92</TotalTime>
  <Words>143</Words>
  <Application>Microsoft Office PowerPoint</Application>
  <PresentationFormat>عرض على الشاشة (3:4)‏</PresentationFormat>
  <Paragraphs>26</Paragraphs>
  <Slides>5</Slides>
  <Notes>0</Notes>
  <HiddenSlides>0</HiddenSlides>
  <MMClips>5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5</vt:i4>
      </vt:variant>
    </vt:vector>
  </HeadingPairs>
  <TitlesOfParts>
    <vt:vector size="6" baseType="lpstr">
      <vt:lpstr>تدفق</vt:lpstr>
      <vt:lpstr>التغير الثقافي</vt:lpstr>
      <vt:lpstr>تعريف التغير الثقافي</vt:lpstr>
      <vt:lpstr>عوامل التغير الثقافي</vt:lpstr>
      <vt:lpstr>عوائق التغير الثقافي</vt:lpstr>
      <vt:lpstr>علاقة المدرسة بالتغير الثقافي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وظائف الاسرة</dc:title>
  <dc:creator>win</dc:creator>
  <cp:lastModifiedBy>Vista Pro</cp:lastModifiedBy>
  <cp:revision>14</cp:revision>
  <dcterms:created xsi:type="dcterms:W3CDTF">2020-03-17T08:39:14Z</dcterms:created>
  <dcterms:modified xsi:type="dcterms:W3CDTF">2020-03-17T19:08:58Z</dcterms:modified>
</cp:coreProperties>
</file>