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sf" ContentType="video/x-ms-as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8" r:id="rId19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-58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233322D1-CE07-47B3-A55B-95A106DA819D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1CDAB-25CB-4102-B983-1B99EF2F3FB7}" type="slidenum">
              <a:rPr lang="ar-EG" smtClean="0"/>
              <a:t>‹#›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ar-E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212" y="3614124"/>
            <a:ext cx="7772400" cy="3240359"/>
          </a:xfrm>
        </p:spPr>
        <p:txBody>
          <a:bodyPr>
            <a:normAutofit fontScale="90000"/>
          </a:bodyPr>
          <a:lstStyle/>
          <a:p>
            <a:pPr algn="ctr"/>
            <a:r>
              <a:rPr lang="ar-EG" sz="4000" dirty="0" smtClean="0">
                <a:solidFill>
                  <a:srgbClr val="7030A0"/>
                </a:solidFill>
              </a:rPr>
              <a:t/>
            </a:r>
            <a:br>
              <a:rPr lang="ar-EG" sz="4000" dirty="0" smtClean="0">
                <a:solidFill>
                  <a:srgbClr val="7030A0"/>
                </a:solidFill>
              </a:rPr>
            </a:br>
            <a:r>
              <a:rPr lang="ar-EG" sz="4000" dirty="0">
                <a:solidFill>
                  <a:srgbClr val="7030A0"/>
                </a:solidFill>
              </a:rPr>
              <a:t/>
            </a:r>
            <a:br>
              <a:rPr lang="ar-EG" sz="4000" dirty="0">
                <a:solidFill>
                  <a:srgbClr val="7030A0"/>
                </a:solidFill>
              </a:rPr>
            </a:br>
            <a:r>
              <a:rPr lang="ar-EG" sz="4000" dirty="0" smtClean="0">
                <a:solidFill>
                  <a:srgbClr val="7030A0"/>
                </a:solidFill>
              </a:rPr>
              <a:t/>
            </a:r>
            <a:br>
              <a:rPr lang="ar-EG" sz="4000" dirty="0" smtClean="0">
                <a:solidFill>
                  <a:srgbClr val="7030A0"/>
                </a:solidFill>
              </a:rPr>
            </a:br>
            <a:r>
              <a:rPr lang="ar-EG" sz="4000" dirty="0">
                <a:solidFill>
                  <a:srgbClr val="7030A0"/>
                </a:solidFill>
              </a:rPr>
              <a:t/>
            </a:r>
            <a:br>
              <a:rPr lang="ar-EG" sz="4000" dirty="0">
                <a:solidFill>
                  <a:srgbClr val="7030A0"/>
                </a:solidFill>
              </a:rPr>
            </a:br>
            <a:r>
              <a:rPr lang="ar-EG" sz="4000" dirty="0" smtClean="0">
                <a:solidFill>
                  <a:srgbClr val="7030A0"/>
                </a:solidFill>
              </a:rPr>
              <a:t/>
            </a:r>
            <a:br>
              <a:rPr lang="ar-EG" sz="4000" dirty="0" smtClean="0">
                <a:solidFill>
                  <a:srgbClr val="7030A0"/>
                </a:solidFill>
              </a:rPr>
            </a:br>
            <a:r>
              <a:rPr lang="ar-EG" sz="4000" dirty="0" smtClean="0">
                <a:solidFill>
                  <a:srgbClr val="7030A0"/>
                </a:solidFill>
              </a:rPr>
              <a:t/>
            </a:r>
            <a:br>
              <a:rPr lang="ar-EG" sz="4000" dirty="0" smtClean="0">
                <a:solidFill>
                  <a:srgbClr val="7030A0"/>
                </a:solidFill>
              </a:rPr>
            </a:br>
            <a:r>
              <a:rPr lang="ar-EG" dirty="0" smtClean="0">
                <a:solidFill>
                  <a:srgbClr val="0070C0"/>
                </a:solidFill>
              </a:rPr>
              <a:t>محاضرة </a:t>
            </a:r>
            <a:r>
              <a:rPr lang="ar-EG" dirty="0">
                <a:solidFill>
                  <a:srgbClr val="0070C0"/>
                </a:solidFill>
              </a:rPr>
              <a:t>مادة </a:t>
            </a:r>
            <a:r>
              <a:rPr lang="ar-EG" dirty="0" smtClean="0">
                <a:solidFill>
                  <a:srgbClr val="0070C0"/>
                </a:solidFill>
              </a:rPr>
              <a:t>تحليل الموسيقى العالمية</a:t>
            </a:r>
            <a:r>
              <a:rPr lang="ar-EG" dirty="0" smtClean="0">
                <a:solidFill>
                  <a:srgbClr val="0070C0"/>
                </a:solidFill>
              </a:rPr>
              <a:t/>
            </a:r>
            <a:br>
              <a:rPr lang="ar-EG" dirty="0" smtClean="0">
                <a:solidFill>
                  <a:srgbClr val="0070C0"/>
                </a:solidFill>
              </a:rPr>
            </a:br>
            <a:r>
              <a:rPr lang="ar-EG" dirty="0" smtClean="0">
                <a:solidFill>
                  <a:srgbClr val="0070C0"/>
                </a:solidFill>
              </a:rPr>
              <a:t> </a:t>
            </a:r>
            <a:r>
              <a:rPr lang="ar-EG" sz="4000" dirty="0" smtClean="0">
                <a:solidFill>
                  <a:srgbClr val="7030A0"/>
                </a:solidFill>
              </a:rPr>
              <a:t/>
            </a:r>
            <a:br>
              <a:rPr lang="ar-EG" sz="4000" dirty="0" smtClean="0">
                <a:solidFill>
                  <a:srgbClr val="7030A0"/>
                </a:solidFill>
              </a:rPr>
            </a:br>
            <a:r>
              <a:rPr lang="ar-EG" sz="3100" dirty="0" smtClean="0">
                <a:solidFill>
                  <a:srgbClr val="00B0F0"/>
                </a:solidFill>
              </a:rPr>
              <a:t>لطلاب الفرقة االرابعة بقسم التربية الموسيقية – كلية التربية النوعية</a:t>
            </a:r>
            <a:br>
              <a:rPr lang="ar-EG" sz="3100" dirty="0" smtClean="0">
                <a:solidFill>
                  <a:srgbClr val="00B0F0"/>
                </a:solidFill>
              </a:rPr>
            </a:br>
            <a:r>
              <a:rPr lang="ar-EG" sz="3100" dirty="0" smtClean="0">
                <a:solidFill>
                  <a:srgbClr val="00B0F0"/>
                </a:solidFill>
              </a:rPr>
              <a:t> جامعة جنوب الوادي</a:t>
            </a:r>
            <a:r>
              <a:rPr lang="en-US" sz="3100" dirty="0" smtClean="0">
                <a:solidFill>
                  <a:srgbClr val="7030A0"/>
                </a:solidFill>
              </a:rPr>
              <a:t/>
            </a:r>
            <a:br>
              <a:rPr lang="en-US" sz="3100" dirty="0" smtClean="0">
                <a:solidFill>
                  <a:srgbClr val="7030A0"/>
                </a:solidFill>
              </a:rPr>
            </a:br>
            <a:r>
              <a:rPr lang="en-US" sz="4000" dirty="0" smtClean="0">
                <a:solidFill>
                  <a:srgbClr val="7030A0"/>
                </a:solidFill>
              </a:rPr>
              <a:t/>
            </a:r>
            <a:br>
              <a:rPr lang="en-US" sz="4000" dirty="0" smtClean="0">
                <a:solidFill>
                  <a:srgbClr val="7030A0"/>
                </a:solidFill>
              </a:rPr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dirty="0">
                <a:solidFill>
                  <a:srgbClr val="00B0F0"/>
                </a:solidFill>
              </a:rPr>
              <a:t/>
            </a:r>
            <a:br>
              <a:rPr lang="en-US" dirty="0">
                <a:solidFill>
                  <a:srgbClr val="00B0F0"/>
                </a:solidFill>
              </a:rPr>
            </a:br>
            <a:endParaRPr lang="ar-EG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5517232"/>
            <a:ext cx="6400800" cy="841648"/>
          </a:xfrm>
        </p:spPr>
        <p:txBody>
          <a:bodyPr>
            <a:normAutofit/>
          </a:bodyPr>
          <a:lstStyle/>
          <a:p>
            <a:pPr algn="ctr"/>
            <a:r>
              <a:rPr lang="ar-EG" sz="2400" dirty="0">
                <a:solidFill>
                  <a:srgbClr val="FFC000"/>
                </a:solidFill>
                <a:ea typeface="+mj-ea"/>
                <a:cs typeface="Times New Roman"/>
              </a:rPr>
              <a:t>يوم </a:t>
            </a:r>
            <a:r>
              <a:rPr lang="ar-EG" sz="2400" dirty="0" smtClean="0">
                <a:solidFill>
                  <a:srgbClr val="FFC000"/>
                </a:solidFill>
                <a:ea typeface="+mj-ea"/>
                <a:cs typeface="Times New Roman"/>
              </a:rPr>
              <a:t>االأربعاء 18-3-2020م  الساعة </a:t>
            </a:r>
            <a:r>
              <a:rPr lang="ar-EG" sz="2400" dirty="0" smtClean="0">
                <a:solidFill>
                  <a:srgbClr val="FFC000"/>
                </a:solidFill>
                <a:ea typeface="+mj-ea"/>
                <a:cs typeface="Times New Roman"/>
              </a:rPr>
              <a:t>10ص:12 </a:t>
            </a:r>
            <a:r>
              <a:rPr lang="ar-EG" sz="2400" dirty="0" smtClean="0">
                <a:solidFill>
                  <a:srgbClr val="FFC000"/>
                </a:solidFill>
                <a:ea typeface="+mj-ea"/>
                <a:cs typeface="Times New Roman"/>
              </a:rPr>
              <a:t>ص</a:t>
            </a:r>
            <a:endParaRPr lang="ar-EG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9558"/>
            <a:ext cx="7272808" cy="110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6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ba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05678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05678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7056784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9160"/>
            <a:ext cx="7056784" cy="1584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0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768752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6875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13176"/>
            <a:ext cx="6768751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3573016"/>
            <a:ext cx="6768750" cy="129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9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Hayden sonata in G Maj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857498"/>
            <a:ext cx="8064896" cy="4963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التحليل 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ar-EG" sz="2400" b="1" dirty="0">
                <a:solidFill>
                  <a:srgbClr val="00B0F0"/>
                </a:solidFill>
              </a:rPr>
              <a:t>أولا: التحليل العام:-</a:t>
            </a:r>
            <a:endParaRPr lang="en-US" sz="2400" dirty="0">
              <a:solidFill>
                <a:srgbClr val="00B0F0"/>
              </a:solidFill>
            </a:endParaRPr>
          </a:p>
          <a:p>
            <a:pPr lvl="0">
              <a:lnSpc>
                <a:spcPct val="200000"/>
              </a:lnSpc>
            </a:pPr>
            <a:r>
              <a:rPr lang="ar-EG" sz="2400" b="1" dirty="0"/>
              <a:t>إسم العمل : .....................................................</a:t>
            </a:r>
            <a:endParaRPr lang="en-US" sz="2400" dirty="0"/>
          </a:p>
          <a:p>
            <a:pPr lvl="0">
              <a:lnSpc>
                <a:spcPct val="200000"/>
              </a:lnSpc>
            </a:pPr>
            <a:r>
              <a:rPr lang="ar-EG" sz="2400" b="1" dirty="0"/>
              <a:t>إسم المؤلف: ....................................................</a:t>
            </a:r>
            <a:endParaRPr lang="en-US" sz="2400" dirty="0"/>
          </a:p>
          <a:p>
            <a:pPr lvl="0">
              <a:lnSpc>
                <a:spcPct val="200000"/>
              </a:lnSpc>
            </a:pPr>
            <a:r>
              <a:rPr lang="ar-EG" sz="2400" b="1" dirty="0"/>
              <a:t>السلم </a:t>
            </a:r>
            <a:r>
              <a:rPr lang="ar-EG" sz="2400" b="1" dirty="0" smtClean="0"/>
              <a:t>:......................................................... </a:t>
            </a:r>
          </a:p>
          <a:p>
            <a:pPr lvl="0">
              <a:lnSpc>
                <a:spcPct val="200000"/>
              </a:lnSpc>
            </a:pPr>
            <a:r>
              <a:rPr lang="ar-EG" sz="2400" b="1" dirty="0" smtClean="0"/>
              <a:t>الميزان </a:t>
            </a:r>
            <a:r>
              <a:rPr lang="ar-EG" sz="2400" b="1" dirty="0"/>
              <a:t>:.........................................................</a:t>
            </a:r>
            <a:endParaRPr lang="en-US" sz="2400" dirty="0"/>
          </a:p>
          <a:p>
            <a:pPr lvl="0">
              <a:lnSpc>
                <a:spcPct val="200000"/>
              </a:lnSpc>
            </a:pPr>
            <a:r>
              <a:rPr lang="ar-EG" sz="2400" b="1" dirty="0"/>
              <a:t>عدد الموازير : ..................................................</a:t>
            </a:r>
            <a:r>
              <a:rPr lang="ar-EG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476672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3200" b="1" dirty="0" smtClean="0">
                <a:solidFill>
                  <a:srgbClr val="00B0F0"/>
                </a:solidFill>
              </a:rPr>
              <a:t>ثانيا</a:t>
            </a:r>
            <a:r>
              <a:rPr lang="ar-EG" sz="3200" b="1" dirty="0">
                <a:solidFill>
                  <a:srgbClr val="00B0F0"/>
                </a:solidFill>
              </a:rPr>
              <a:t>: التحليل التفصيلي:-</a:t>
            </a:r>
            <a:endParaRPr lang="en-US" sz="3200" dirty="0">
              <a:solidFill>
                <a:srgbClr val="00B0F0"/>
              </a:solidFill>
            </a:endParaRPr>
          </a:p>
          <a:p>
            <a:pPr lvl="0"/>
            <a:r>
              <a:rPr lang="ar-EG" sz="2800" b="1" dirty="0">
                <a:solidFill>
                  <a:srgbClr val="92D050"/>
                </a:solidFill>
              </a:rPr>
              <a:t>قسم العرض:- </a:t>
            </a:r>
            <a:endParaRPr lang="en-US" sz="2800" dirty="0">
              <a:solidFill>
                <a:srgbClr val="92D050"/>
              </a:solidFill>
            </a:endParaRPr>
          </a:p>
          <a:p>
            <a:pPr lvl="0"/>
            <a:r>
              <a:rPr lang="ar-EG" sz="2800" b="1" dirty="0"/>
              <a:t>من م(  )إلى م(  ) والقفلة.........في سلم.............،ويمكن تقسيمة إلى:- </a:t>
            </a:r>
            <a:endParaRPr lang="en-US" sz="2800" dirty="0"/>
          </a:p>
          <a:p>
            <a:pPr lvl="0"/>
            <a:r>
              <a:rPr lang="ar-EG" sz="2800" b="1" dirty="0">
                <a:solidFill>
                  <a:srgbClr val="FF0000"/>
                </a:solidFill>
              </a:rPr>
              <a:t>الموضوع الأول:- </a:t>
            </a:r>
            <a:r>
              <a:rPr lang="ar-EG" sz="2800" b="1" dirty="0"/>
              <a:t>......................................................................................................................................</a:t>
            </a:r>
            <a:endParaRPr lang="en-US" sz="2800" dirty="0"/>
          </a:p>
          <a:p>
            <a:pPr lvl="0"/>
            <a:r>
              <a:rPr lang="ar-EG" sz="2800" b="1" dirty="0">
                <a:solidFill>
                  <a:srgbClr val="FF0000"/>
                </a:solidFill>
              </a:rPr>
              <a:t>القنطرة</a:t>
            </a:r>
            <a:r>
              <a:rPr lang="ar-EG" sz="2800" b="1" dirty="0" smtClean="0">
                <a:solidFill>
                  <a:srgbClr val="FF0000"/>
                </a:solidFill>
              </a:rPr>
              <a:t>:-</a:t>
            </a:r>
            <a:r>
              <a:rPr lang="ar-EG" sz="2800" b="1" dirty="0" smtClean="0"/>
              <a:t>................................................................................................................................................................</a:t>
            </a:r>
            <a:endParaRPr lang="ar-EG" sz="2800" dirty="0" smtClean="0">
              <a:solidFill>
                <a:srgbClr val="00B050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2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628800"/>
            <a:ext cx="79928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EG" sz="2800" b="1" dirty="0">
                <a:solidFill>
                  <a:srgbClr val="FF0000"/>
                </a:solidFill>
              </a:rPr>
              <a:t>الموضوع الثاني</a:t>
            </a:r>
            <a:r>
              <a:rPr lang="ar-EG" sz="2800" b="1" dirty="0" smtClean="0">
                <a:solidFill>
                  <a:srgbClr val="FF0000"/>
                </a:solidFill>
              </a:rPr>
              <a:t>:-</a:t>
            </a:r>
            <a:r>
              <a:rPr lang="ar-EG" sz="3600" b="1" dirty="0" smtClean="0"/>
              <a:t>.......................................................................................................................................................................................</a:t>
            </a:r>
          </a:p>
          <a:p>
            <a:pPr lvl="0"/>
            <a:r>
              <a:rPr lang="ar-EG" sz="3600" b="1" dirty="0">
                <a:solidFill>
                  <a:srgbClr val="FF0000"/>
                </a:solidFill>
              </a:rPr>
              <a:t>ا</a:t>
            </a:r>
            <a:r>
              <a:rPr lang="ar-EG" sz="3200" b="1" dirty="0">
                <a:solidFill>
                  <a:srgbClr val="FF0000"/>
                </a:solidFill>
              </a:rPr>
              <a:t>لكوديتا:- </a:t>
            </a:r>
            <a:r>
              <a:rPr lang="ar-EG" sz="3600" b="1" dirty="0" smtClean="0"/>
              <a:t>.............................................................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764704"/>
            <a:ext cx="820891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EG" sz="2800" b="1" dirty="0">
                <a:solidFill>
                  <a:srgbClr val="92D050"/>
                </a:solidFill>
              </a:rPr>
              <a:t>قسم التفاعل:- </a:t>
            </a:r>
            <a:endParaRPr lang="en-US" sz="2800" dirty="0">
              <a:solidFill>
                <a:srgbClr val="92D050"/>
              </a:solidFill>
            </a:endParaRPr>
          </a:p>
          <a:p>
            <a:pPr lvl="0">
              <a:lnSpc>
                <a:spcPct val="200000"/>
              </a:lnSpc>
            </a:pPr>
            <a:r>
              <a:rPr lang="ar-EG" sz="2000" b="1" dirty="0"/>
              <a:t>من م(  )إلى م(  ) والقفلة.........في سلم.............،ويمكن تقسيمة إلى:- </a:t>
            </a:r>
            <a:endParaRPr lang="en-US" sz="2000" dirty="0"/>
          </a:p>
          <a:p>
            <a:pPr>
              <a:lnSpc>
                <a:spcPct val="200000"/>
              </a:lnSpc>
            </a:pPr>
            <a:r>
              <a:rPr lang="ar-EG" sz="2000" b="1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EG" sz="2000" dirty="0"/>
          </a:p>
        </p:txBody>
      </p:sp>
    </p:spTree>
    <p:extLst>
      <p:ext uri="{BB962C8B-B14F-4D97-AF65-F5344CB8AC3E}">
        <p14:creationId xmlns:p14="http://schemas.microsoft.com/office/powerpoint/2010/main" val="15795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87624" y="908720"/>
            <a:ext cx="6984776" cy="454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2800" dirty="0" smtClean="0">
                <a:solidFill>
                  <a:srgbClr val="FF0000"/>
                </a:solidFill>
              </a:rPr>
              <a:t>يجب تحديد ما يلي :- 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ar-EG" sz="2800" dirty="0" smtClean="0">
                <a:solidFill>
                  <a:srgbClr val="92D050"/>
                </a:solidFill>
              </a:rPr>
              <a:t>هل قسم التفاعل مكون من فكرة واحدة أو أكثر</a:t>
            </a:r>
            <a:endParaRPr lang="ar-EG" sz="2800" dirty="0" smtClean="0">
              <a:solidFill>
                <a:srgbClr val="92D050"/>
              </a:solidFill>
            </a:endParaRP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ar-EG" sz="2800" dirty="0" smtClean="0">
                <a:solidFill>
                  <a:srgbClr val="FFC000"/>
                </a:solidFill>
              </a:rPr>
              <a:t>تحديد السلالم التي يحتوي عليها أجزاء قسم التفاعل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ar-EG" sz="2800" dirty="0" smtClean="0">
                <a:solidFill>
                  <a:srgbClr val="00B0F0"/>
                </a:solidFill>
              </a:rPr>
              <a:t>تحديد نهاية قسم التفاعل وذلك عند ظهور أعادة اللحن  الأساسي لقسم العرض سواء أكان إعادة حرفية للحن أو إعادة غير حرفية عن طريق تصوير اللحن </a:t>
            </a:r>
            <a:endParaRPr lang="ar-EG" sz="2800" dirty="0" smtClean="0">
              <a:solidFill>
                <a:srgbClr val="00B0F0"/>
              </a:solidFill>
            </a:endParaRP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ar-EG" sz="2800" dirty="0" smtClean="0">
                <a:solidFill>
                  <a:srgbClr val="00B050"/>
                </a:solidFill>
              </a:rPr>
              <a:t>تحديد </a:t>
            </a:r>
            <a:r>
              <a:rPr lang="ar-EG" sz="2800" dirty="0" smtClean="0">
                <a:solidFill>
                  <a:srgbClr val="00B050"/>
                </a:solidFill>
              </a:rPr>
              <a:t>نوع القفلة في نهاية قسم التفاعل وتحديد السلم </a:t>
            </a:r>
            <a:endParaRPr lang="en-US" sz="28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980728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3200" dirty="0">
                <a:solidFill>
                  <a:srgbClr val="FF0000"/>
                </a:solidFill>
              </a:rPr>
              <a:t>في نهاية هذا الدرس أتمنى أن أكون  قد وفقت في </a:t>
            </a:r>
            <a:r>
              <a:rPr lang="ar-EG" sz="3200" dirty="0" smtClean="0">
                <a:solidFill>
                  <a:srgbClr val="FF0000"/>
                </a:solidFill>
              </a:rPr>
              <a:t>الشرح ، </a:t>
            </a:r>
            <a:r>
              <a:rPr lang="ar-EG" sz="3200" dirty="0">
                <a:solidFill>
                  <a:srgbClr val="FF0000"/>
                </a:solidFill>
              </a:rPr>
              <a:t>كما أتمنى أن تكونوا قد استمتعتم بهذه المحاضرة </a:t>
            </a:r>
            <a:endParaRPr lang="en-US" sz="32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ar-EG" sz="3200" dirty="0">
                <a:solidFill>
                  <a:srgbClr val="00B050"/>
                </a:solidFill>
              </a:rPr>
              <a:t>دمتم في حفظ الله 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ar-EG" sz="3200" dirty="0">
                <a:solidFill>
                  <a:srgbClr val="00B0F0"/>
                </a:solidFill>
              </a:rPr>
              <a:t>وإلي اللقاء في الأسبوع القادم أن شاء الله </a:t>
            </a:r>
            <a:endParaRPr lang="ar-EG" sz="3200" dirty="0" smtClean="0">
              <a:solidFill>
                <a:srgbClr val="00B0F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ar-EG" sz="3200" dirty="0" smtClean="0">
                <a:solidFill>
                  <a:srgbClr val="00B0F0"/>
                </a:solidFill>
                <a:latin typeface="Arabic Typesetting" pitchFamily="66" charset="-78"/>
                <a:cs typeface="Arabic Typesetting" pitchFamily="66" charset="-78"/>
              </a:rPr>
              <a:t>د. هبة حمدي السنوسي</a:t>
            </a:r>
            <a:endParaRPr lang="en-US" sz="3200" dirty="0">
              <a:solidFill>
                <a:srgbClr val="00B0F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392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1628800"/>
            <a:ext cx="770485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Simplified Arabic"/>
              </a:rPr>
              <a:t>السلام عليكم ورحمة الله وبركاته </a:t>
            </a:r>
          </a:p>
          <a:p>
            <a:pPr algn="ctr"/>
            <a:endParaRPr lang="en-US" sz="2000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lnSpc>
                <a:spcPct val="250000"/>
              </a:lnSpc>
            </a:pPr>
            <a:r>
              <a:rPr lang="ar-EG" sz="2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Simplified Arabic"/>
              </a:rPr>
              <a:t>أهلأ بكم طلابي وطالبتي الإعزاء من الفرقة الرابعة بقسم التربية الموسيقية بكلية التربية النوعية بقنا </a:t>
            </a:r>
          </a:p>
          <a:p>
            <a:pPr algn="ctr"/>
            <a:endParaRPr lang="ar-EG" sz="2800" dirty="0">
              <a:solidFill>
                <a:srgbClr val="632B8D"/>
              </a:solidFill>
              <a:latin typeface="Times New Roman"/>
              <a:ea typeface="Times New Roman"/>
              <a:cs typeface="Simplified Arabic"/>
            </a:endParaRPr>
          </a:p>
          <a:p>
            <a:pPr algn="ctr"/>
            <a:endParaRPr lang="en-US" sz="2000" dirty="0" smtClean="0">
              <a:solidFill>
                <a:srgbClr val="632B8D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29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6517" y="1628800"/>
            <a:ext cx="7776864" cy="3973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EG" sz="3200" b="1" dirty="0" smtClean="0">
                <a:solidFill>
                  <a:srgbClr val="00B050"/>
                </a:solidFill>
              </a:rPr>
              <a:t>محاضرة اليوم سوف نبدأها </a:t>
            </a:r>
            <a:r>
              <a:rPr lang="ar-EG" sz="3200" b="1" dirty="0" smtClean="0">
                <a:solidFill>
                  <a:srgbClr val="00B050"/>
                </a:solidFill>
              </a:rPr>
              <a:t>بشرح قسم التفاعل وهو القسم الأوسط في قالب الصوناتا </a:t>
            </a:r>
            <a:r>
              <a:rPr lang="en-US" sz="3200" b="1" dirty="0" smtClean="0">
                <a:solidFill>
                  <a:srgbClr val="00B050"/>
                </a:solidFill>
              </a:rPr>
              <a:t>Sonata</a:t>
            </a:r>
            <a:endParaRPr lang="ar-EG" sz="3200" b="1" dirty="0" smtClean="0">
              <a:solidFill>
                <a:srgbClr val="00B05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ar-EG" sz="3200" b="1" dirty="0" smtClean="0">
                <a:solidFill>
                  <a:srgbClr val="FF0000"/>
                </a:solidFill>
              </a:rPr>
              <a:t>ويمكن توضيحه كما يلي</a:t>
            </a:r>
            <a:r>
              <a:rPr lang="ar-EG" sz="3200" b="1" dirty="0" smtClean="0">
                <a:solidFill>
                  <a:srgbClr val="FFC000"/>
                </a:solidFill>
              </a:rPr>
              <a:t>:- </a:t>
            </a:r>
            <a:endParaRPr lang="ar-EG" dirty="0" smtClean="0">
              <a:solidFill>
                <a:srgbClr val="FFC000"/>
              </a:solidFill>
            </a:endParaRPr>
          </a:p>
          <a:p>
            <a:pPr algn="just">
              <a:lnSpc>
                <a:spcPct val="200000"/>
              </a:lnSpc>
            </a:pPr>
            <a:endParaRPr lang="ar-EG" dirty="0"/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4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6" y="653258"/>
            <a:ext cx="655272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EG" sz="2800" b="1" dirty="0">
                <a:solidFill>
                  <a:srgbClr val="FF0000"/>
                </a:solidFill>
              </a:rPr>
              <a:t>ثانياً : قسم التفاعل </a:t>
            </a:r>
            <a:r>
              <a:rPr lang="en-US" sz="2800" b="1" dirty="0">
                <a:solidFill>
                  <a:srgbClr val="FF0000"/>
                </a:solidFill>
              </a:rPr>
              <a:t>Development</a:t>
            </a:r>
          </a:p>
          <a:p>
            <a:pPr algn="ctr">
              <a:lnSpc>
                <a:spcPct val="200000"/>
              </a:lnSpc>
            </a:pPr>
            <a:r>
              <a:rPr lang="ar-EG" sz="2400" b="1" dirty="0">
                <a:solidFill>
                  <a:srgbClr val="00B050"/>
                </a:solidFill>
              </a:rPr>
              <a:t>يبدأ بأي سلم وأحياناً بالسلم المناسب أو المباشر من السلم الذي انتهى منه قسم العرض ، وينتهي دائما هذا القسم بقفله نصفية في السلم الأساسي للمقطوعة وأحياناً في سلم الدرجة الرابعة ، ويقسم إلى أجزاء حسب السلالم وينتهي دائماً بجزء تحضيري للخامسة ويسمى </a:t>
            </a:r>
            <a:r>
              <a:rPr lang="en-US" sz="2400" b="1" dirty="0">
                <a:solidFill>
                  <a:srgbClr val="00B050"/>
                </a:solidFill>
              </a:rPr>
              <a:t>Dominant Preparation </a:t>
            </a:r>
            <a:endParaRPr lang="ar-EG" sz="2400" b="1" dirty="0" smtClean="0">
              <a:solidFill>
                <a:srgbClr val="00B05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ar-EG" sz="2400" b="1" dirty="0" smtClean="0">
                <a:solidFill>
                  <a:srgbClr val="00B050"/>
                </a:solidFill>
              </a:rPr>
              <a:t>وقد يتكون من فكرة واحدة أو فكرتين او أكثر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6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162" y="1916832"/>
            <a:ext cx="813690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EG" sz="4000" b="1" dirty="0" smtClean="0">
                <a:solidFill>
                  <a:srgbClr val="FF0000"/>
                </a:solidFill>
              </a:rPr>
              <a:t>ثم ننتقل الآن إلي </a:t>
            </a:r>
            <a:r>
              <a:rPr lang="ar-EG" sz="4000" b="1" dirty="0" smtClean="0">
                <a:solidFill>
                  <a:srgbClr val="FF0000"/>
                </a:solidFill>
              </a:rPr>
              <a:t>تحليل قسم التفاعل في الصوناتا التالية </a:t>
            </a:r>
            <a:endParaRPr lang="ar-EG" sz="4000" b="1" dirty="0" smtClean="0">
              <a:solidFill>
                <a:srgbClr val="FF0000"/>
              </a:solidFill>
            </a:endParaRPr>
          </a:p>
          <a:p>
            <a:endParaRPr lang="ar-EG" b="1" dirty="0"/>
          </a:p>
          <a:p>
            <a:endParaRPr lang="ar-EG" b="1" dirty="0" smtClean="0"/>
          </a:p>
          <a:p>
            <a:r>
              <a:rPr lang="ar-EG" b="1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488832" cy="72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85465"/>
            <a:ext cx="7488832" cy="13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05113"/>
            <a:ext cx="7488832" cy="112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7488832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39346"/>
            <a:ext cx="7488832" cy="1418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4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200800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799"/>
            <a:ext cx="7200800" cy="13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1"/>
            <a:ext cx="7200800" cy="136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68526"/>
            <a:ext cx="7200800" cy="147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641454"/>
            <a:ext cx="7200799" cy="132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128792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128792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73" y="2877554"/>
            <a:ext cx="7128792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97760"/>
            <a:ext cx="7105665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3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93" y="342751"/>
            <a:ext cx="481965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6984776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984776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10" y="3141748"/>
            <a:ext cx="6984776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653136"/>
            <a:ext cx="6985095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6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Custom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383</TotalTime>
  <Words>288</Words>
  <Application>Microsoft Office PowerPoint</Application>
  <PresentationFormat>On-screen Show (4:3)</PresentationFormat>
  <Paragraphs>40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Perspective</vt:lpstr>
      <vt:lpstr>      محاضرة مادة تحليل الموسيقى العالمية   لطلاب الفرقة االرابعة بقسم التربية الموسيقية – كلية التربية النوعية  جامعة جنوب الوادي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 TAYEH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محاضرة مادة تذوق الموسيقى العالمية   للفرقة الأولى بقسم التربية الموسيقية – كلية التربية النوعية  جامعة جنوب الوادي    </dc:title>
  <dc:creator>01061965799</dc:creator>
  <cp:lastModifiedBy>01061965799</cp:lastModifiedBy>
  <cp:revision>37</cp:revision>
  <dcterms:created xsi:type="dcterms:W3CDTF">2020-03-18T15:12:36Z</dcterms:created>
  <dcterms:modified xsi:type="dcterms:W3CDTF">2020-03-18T22:33:38Z</dcterms:modified>
</cp:coreProperties>
</file>