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97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B98E4-E8BA-4F0F-B973-BA785BDCD8AB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39F5-400E-466B-8D31-006B99AC1B7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37672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B98E4-E8BA-4F0F-B973-BA785BDCD8AB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39F5-400E-466B-8D31-006B99AC1B7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03229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B98E4-E8BA-4F0F-B973-BA785BDCD8AB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39F5-400E-466B-8D31-006B99AC1B7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86395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55F09-61A1-4A35-A666-666F6DF87CBF}" type="datetimeFigureOut">
              <a:rPr lang="ar-EG"/>
              <a:pPr>
                <a:defRPr/>
              </a:pPr>
              <a:t>23/07/1441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B3DBE-8743-473C-B247-D5C8144AB559}" type="slidenum">
              <a:rPr lang="ar-EG"/>
              <a:pPr>
                <a:defRPr/>
              </a:pPr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27512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CF8B4-CC17-44A9-A76A-3406A983ED4D}" type="datetimeFigureOut">
              <a:rPr lang="ar-EG"/>
              <a:pPr>
                <a:defRPr/>
              </a:pPr>
              <a:t>23/07/1441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A47D0-9CC6-4D11-BDA2-9083F58BA286}" type="slidenum">
              <a:rPr lang="ar-EG"/>
              <a:pPr>
                <a:defRPr/>
              </a:pPr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7735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BF72F-A238-4C49-AD8C-EC54206B5FDE}" type="datetimeFigureOut">
              <a:rPr lang="ar-EG"/>
              <a:pPr>
                <a:defRPr/>
              </a:pPr>
              <a:t>23/07/1441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ACE97-16B9-4DE6-8FC3-C2D27C64C1EF}" type="slidenum">
              <a:rPr lang="ar-EG"/>
              <a:pPr>
                <a:defRPr/>
              </a:pPr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20563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31005-A1EF-4013-904F-7F0E57B15D54}" type="datetimeFigureOut">
              <a:rPr lang="ar-EG"/>
              <a:pPr>
                <a:defRPr/>
              </a:pPr>
              <a:t>23/07/1441</a:t>
            </a:fld>
            <a:endParaRPr lang="ar-EG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75365-A919-489C-BEEB-64155E7EEA0A}" type="slidenum">
              <a:rPr lang="ar-EG"/>
              <a:pPr>
                <a:defRPr/>
              </a:pPr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9372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E8A1C-33C9-4765-AC47-46FCCE34B672}" type="datetimeFigureOut">
              <a:rPr lang="ar-EG"/>
              <a:pPr>
                <a:defRPr/>
              </a:pPr>
              <a:t>23/07/1441</a:t>
            </a:fld>
            <a:endParaRPr lang="ar-EG"/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061BB-DCD3-4EC5-B495-2792497A2DDF}" type="slidenum">
              <a:rPr lang="ar-EG"/>
              <a:pPr>
                <a:defRPr/>
              </a:pPr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29662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1F66F-A151-4B36-9BB1-7A2851579811}" type="datetimeFigureOut">
              <a:rPr lang="ar-EG"/>
              <a:pPr>
                <a:defRPr/>
              </a:pPr>
              <a:t>23/07/1441</a:t>
            </a:fld>
            <a:endParaRPr lang="ar-EG"/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FC42D-40F7-4704-B2E3-DB481D62810A}" type="slidenum">
              <a:rPr lang="ar-EG"/>
              <a:pPr>
                <a:defRPr/>
              </a:pPr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44099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0110B-D24E-49A9-9B99-0C0CBD436866}" type="datetimeFigureOut">
              <a:rPr lang="ar-EG"/>
              <a:pPr>
                <a:defRPr/>
              </a:pPr>
              <a:t>23/07/1441</a:t>
            </a:fld>
            <a:endParaRPr lang="ar-EG"/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84C48-E146-42F1-AC5C-BC55E06E9AD5}" type="slidenum">
              <a:rPr lang="ar-EG"/>
              <a:pPr>
                <a:defRPr/>
              </a:pPr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894893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44C1D-65A3-4068-A434-2D0FBA0817C3}" type="datetimeFigureOut">
              <a:rPr lang="ar-EG"/>
              <a:pPr>
                <a:defRPr/>
              </a:pPr>
              <a:t>23/07/1441</a:t>
            </a:fld>
            <a:endParaRPr lang="ar-EG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EBA80-EAF5-4D81-B656-A5BBFFB7C518}" type="slidenum">
              <a:rPr lang="ar-EG"/>
              <a:pPr>
                <a:defRPr/>
              </a:pPr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4033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B98E4-E8BA-4F0F-B973-BA785BDCD8AB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39F5-400E-466B-8D31-006B99AC1B7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57193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2ED57-40C6-4C18-9693-E47889630BC9}" type="datetimeFigureOut">
              <a:rPr lang="ar-EG"/>
              <a:pPr>
                <a:defRPr/>
              </a:pPr>
              <a:t>23/07/1441</a:t>
            </a:fld>
            <a:endParaRPr lang="ar-EG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680E9-94EE-4687-80F3-F919409B5848}" type="slidenum">
              <a:rPr lang="ar-EG"/>
              <a:pPr>
                <a:defRPr/>
              </a:pPr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437482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30ED1-A853-4B85-A702-6C8F0DBE9259}" type="datetimeFigureOut">
              <a:rPr lang="ar-EG"/>
              <a:pPr>
                <a:defRPr/>
              </a:pPr>
              <a:t>23/07/1441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1A308-8E16-4E44-A94E-0C077EEDCFC2}" type="slidenum">
              <a:rPr lang="ar-EG"/>
              <a:pPr>
                <a:defRPr/>
              </a:pPr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564877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0C839-4A6C-45A7-9388-E3F21229982B}" type="datetimeFigureOut">
              <a:rPr lang="ar-EG"/>
              <a:pPr>
                <a:defRPr/>
              </a:pPr>
              <a:t>23/07/1441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D9285-A113-4E5F-8D0A-16BC45BAB3DB}" type="slidenum">
              <a:rPr lang="ar-EG"/>
              <a:pPr>
                <a:defRPr/>
              </a:pPr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30597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B98E4-E8BA-4F0F-B973-BA785BDCD8AB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39F5-400E-466B-8D31-006B99AC1B7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27720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B98E4-E8BA-4F0F-B973-BA785BDCD8AB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39F5-400E-466B-8D31-006B99AC1B7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15150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B98E4-E8BA-4F0F-B973-BA785BDCD8AB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39F5-400E-466B-8D31-006B99AC1B7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91577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B98E4-E8BA-4F0F-B973-BA785BDCD8AB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39F5-400E-466B-8D31-006B99AC1B7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37653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B98E4-E8BA-4F0F-B973-BA785BDCD8AB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39F5-400E-466B-8D31-006B99AC1B7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68947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B98E4-E8BA-4F0F-B973-BA785BDCD8AB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39F5-400E-466B-8D31-006B99AC1B7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914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B98E4-E8BA-4F0F-B973-BA785BDCD8AB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39F5-400E-466B-8D31-006B99AC1B7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60606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B98E4-E8BA-4F0F-B973-BA785BDCD8AB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039F5-400E-466B-8D31-006B99AC1B7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25898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عنصر نائب للعنوان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  <a:endParaRPr lang="ar-EG" smtClean="0"/>
          </a:p>
        </p:txBody>
      </p:sp>
      <p:sp>
        <p:nvSpPr>
          <p:cNvPr id="1027" name="عنصر نائب للنص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 smtClean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3CF342-20A4-4AA4-86C8-E6EF2B7FFCE0}" type="datetimeFigureOut">
              <a:rPr lang="ar-EG"/>
              <a:pPr>
                <a:defRPr/>
              </a:pPr>
              <a:t>23/07/1441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3ABBBC-57F7-471C-B527-B31808C4FBF1}" type="slidenum">
              <a:rPr lang="ar-EG"/>
              <a:pPr>
                <a:defRPr/>
              </a:pPr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31166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593669" y="992777"/>
            <a:ext cx="8373291" cy="44544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" name="مستطيل 1"/>
          <p:cNvSpPr/>
          <p:nvPr/>
        </p:nvSpPr>
        <p:spPr>
          <a:xfrm>
            <a:off x="2612572" y="1295289"/>
            <a:ext cx="6844937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البرمجة باستخدام </a:t>
            </a:r>
          </a:p>
          <a:p>
            <a:pPr algn="ctr"/>
            <a:r>
              <a:rPr lang="ar-EG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البرامج الجاهزة</a:t>
            </a:r>
          </a:p>
          <a:p>
            <a:pPr algn="ctr"/>
            <a:r>
              <a:rPr lang="ar-EG" sz="6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الفرقة الرابعة تكنولوجيا</a:t>
            </a:r>
            <a:endParaRPr lang="ar-SA" sz="6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5300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4"/>
          <p:cNvSpPr>
            <a:spLocks noChangeArrowheads="1"/>
          </p:cNvSpPr>
          <p:nvPr/>
        </p:nvSpPr>
        <p:spPr bwMode="auto">
          <a:xfrm>
            <a:off x="1774826" y="1052514"/>
            <a:ext cx="8424863" cy="525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mysql</a:t>
            </a: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&gt; select * from </a:t>
            </a:r>
            <a:r>
              <a:rPr lang="en-US" sz="24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members_data</a:t>
            </a: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C60E0A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mem_id</a:t>
            </a:r>
            <a:r>
              <a:rPr lang="en-US" sz="1600" b="1" dirty="0">
                <a:solidFill>
                  <a:srgbClr val="FF0000"/>
                </a:solidFill>
                <a:latin typeface="Arial" charset="0"/>
                <a:cs typeface="Arial" charset="0"/>
              </a:rPr>
              <a:t> | f_name | </a:t>
            </a:r>
            <a:r>
              <a:rPr lang="en-US" sz="16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l_name</a:t>
            </a:r>
            <a:r>
              <a:rPr lang="ar-EG" sz="16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Arial" charset="0"/>
                <a:cs typeface="Arial" charset="0"/>
              </a:rPr>
              <a:t> | age | email</a:t>
            </a:r>
            <a:r>
              <a:rPr lang="ar-EG" sz="1600" b="1" dirty="0">
                <a:solidFill>
                  <a:srgbClr val="FF0000"/>
                </a:solidFill>
                <a:latin typeface="Arial" charset="0"/>
                <a:cs typeface="Arial" charset="0"/>
              </a:rPr>
              <a:t>                               </a:t>
            </a:r>
            <a:r>
              <a:rPr lang="en-US" sz="1600" b="1" dirty="0">
                <a:solidFill>
                  <a:srgbClr val="FF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1</a:t>
            </a:r>
            <a:r>
              <a:rPr lang="ar-EG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  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ahmad</a:t>
            </a:r>
            <a:r>
              <a:rPr lang="ar-EG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youssef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32</a:t>
            </a:r>
            <a:r>
              <a:rPr lang="ar-EG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a_youssef@bignet.com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2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ismael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30 | m_ismael@bignet.com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3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sherif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shahin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38 | s_shahin@bignet.com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4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sherif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faroo2 | 27 | s_faroo2@bignet.com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5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mahfouz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29 | m_mahfouz@bignet.com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6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sarah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mahmoud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39 | s_mahmoud@bignet.com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7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marwa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hassan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45 | m_hassan@bignet.com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8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wadood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42 | m_wadood@bignet.com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9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antary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24 | m_antary@bignet.com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10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safwat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hegazy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36 | s_hegazy@bignet.com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11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ahmad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antar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22 | a_antar@bignet.com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12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kamel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ahmad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17 | k_ahmad@bignet.com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13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kamal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53 | m_kamal@bignet.com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14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taha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18 | m_taha@bignet.com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15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nagib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16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m_nagib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ar-SA" sz="16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15 rows in set (0.00 sec)</a:t>
            </a:r>
          </a:p>
        </p:txBody>
      </p:sp>
      <p:sp>
        <p:nvSpPr>
          <p:cNvPr id="53250" name="Text Box 5"/>
          <p:cNvSpPr txBox="1">
            <a:spLocks noChangeArrowheads="1"/>
          </p:cNvSpPr>
          <p:nvPr/>
        </p:nvSpPr>
        <p:spPr bwMode="auto">
          <a:xfrm>
            <a:off x="4224338" y="188913"/>
            <a:ext cx="52562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0" fontAlgn="base">
              <a:spcBef>
                <a:spcPct val="50000"/>
              </a:spcBef>
              <a:spcAft>
                <a:spcPct val="0"/>
              </a:spcAft>
            </a:pPr>
            <a:r>
              <a:rPr lang="ar-SA" sz="2800" b="1">
                <a:solidFill>
                  <a:srgbClr val="0000FF"/>
                </a:solidFill>
                <a:latin typeface="Arial" charset="0"/>
                <a:cs typeface="Arial" charset="0"/>
              </a:rPr>
              <a:t>لاستعراض كافة السجلات</a:t>
            </a:r>
            <a:endParaRPr lang="en-US" sz="2800" b="1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038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4"/>
          <p:cNvSpPr>
            <a:spLocks noChangeArrowheads="1"/>
          </p:cNvSpPr>
          <p:nvPr/>
        </p:nvSpPr>
        <p:spPr bwMode="auto">
          <a:xfrm>
            <a:off x="1992313" y="692150"/>
            <a:ext cx="8139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FF"/>
                </a:solidFill>
                <a:latin typeface="Arial" charset="0"/>
                <a:cs typeface="Arial" charset="0"/>
              </a:rPr>
              <a:t>Limit</a:t>
            </a:r>
            <a:r>
              <a:rPr lang="ar-SA" sz="2400" b="1">
                <a:solidFill>
                  <a:srgbClr val="0000FF"/>
                </a:solidFill>
                <a:latin typeface="Arial" charset="0"/>
                <a:cs typeface="Arial" charset="0"/>
              </a:rPr>
              <a:t>بتحديد لجملة الاستعلام كي تبدأ من السطر </a:t>
            </a:r>
            <a:r>
              <a:rPr lang="ar-SA" sz="2400" b="1">
                <a:solidFill>
                  <a:srgbClr val="C60E0A"/>
                </a:solidFill>
                <a:latin typeface="Arial" charset="0"/>
                <a:cs typeface="Arial" charset="0"/>
              </a:rPr>
              <a:t>السادس</a:t>
            </a:r>
            <a:r>
              <a:rPr lang="ar-SA" sz="2400" b="1">
                <a:solidFill>
                  <a:srgbClr val="0000FF"/>
                </a:solidFill>
                <a:latin typeface="Arial" charset="0"/>
                <a:cs typeface="Arial" charset="0"/>
              </a:rPr>
              <a:t> بعدد </a:t>
            </a:r>
            <a:r>
              <a:rPr lang="ar-SA" sz="2400" b="1">
                <a:solidFill>
                  <a:srgbClr val="C60E0A"/>
                </a:solidFill>
                <a:latin typeface="Arial" charset="0"/>
                <a:cs typeface="Arial" charset="0"/>
              </a:rPr>
              <a:t>أربع</a:t>
            </a:r>
            <a:r>
              <a:rPr lang="ar-SA" sz="2400" b="1">
                <a:solidFill>
                  <a:srgbClr val="0000FF"/>
                </a:solidFill>
                <a:latin typeface="Arial" charset="0"/>
                <a:cs typeface="Arial" charset="0"/>
              </a:rPr>
              <a:t> نتائج لجملة </a:t>
            </a:r>
            <a:endParaRPr lang="en-US" sz="2400" b="1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  <p:sp>
        <p:nvSpPr>
          <p:cNvPr id="54274" name="Rectangle 5"/>
          <p:cNvSpPr>
            <a:spLocks noChangeArrowheads="1"/>
          </p:cNvSpPr>
          <p:nvPr/>
        </p:nvSpPr>
        <p:spPr bwMode="auto">
          <a:xfrm>
            <a:off x="2063750" y="1700213"/>
            <a:ext cx="7848600" cy="310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C0504D"/>
                </a:solidFill>
                <a:latin typeface="Arial" charset="0"/>
                <a:cs typeface="Arial" charset="0"/>
              </a:rPr>
              <a:t>mysql</a:t>
            </a:r>
            <a:r>
              <a:rPr lang="en-US" sz="2400" b="1" dirty="0">
                <a:solidFill>
                  <a:srgbClr val="C0504D"/>
                </a:solidFill>
                <a:latin typeface="Arial" charset="0"/>
                <a:cs typeface="Arial" charset="0"/>
              </a:rPr>
              <a:t>&gt; select </a:t>
            </a:r>
            <a:r>
              <a:rPr lang="en-US" sz="2400" b="1" dirty="0" err="1">
                <a:solidFill>
                  <a:srgbClr val="C0504D"/>
                </a:solidFill>
                <a:latin typeface="Arial" charset="0"/>
                <a:cs typeface="Arial" charset="0"/>
              </a:rPr>
              <a:t>mem_id</a:t>
            </a:r>
            <a:r>
              <a:rPr lang="en-US" sz="2400" b="1" dirty="0">
                <a:solidFill>
                  <a:srgbClr val="C0504D"/>
                </a:solidFill>
                <a:latin typeface="Arial" charset="0"/>
                <a:cs typeface="Arial" charset="0"/>
              </a:rPr>
              <a:t>, f_name, </a:t>
            </a:r>
            <a:r>
              <a:rPr lang="en-US" sz="2400" b="1" dirty="0" err="1">
                <a:solidFill>
                  <a:srgbClr val="C0504D"/>
                </a:solidFill>
                <a:latin typeface="Arial" charset="0"/>
                <a:cs typeface="Arial" charset="0"/>
              </a:rPr>
              <a:t>l_name</a:t>
            </a:r>
            <a:endParaRPr lang="en-US" sz="2400" b="1" dirty="0">
              <a:solidFill>
                <a:srgbClr val="C0504D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C0504D"/>
                </a:solidFill>
                <a:latin typeface="Arial" charset="0"/>
                <a:cs typeface="Arial" charset="0"/>
              </a:rPr>
              <a:t>--&gt; from </a:t>
            </a:r>
            <a:r>
              <a:rPr lang="en-US" sz="2400" b="1" dirty="0" err="1">
                <a:solidFill>
                  <a:srgbClr val="C0504D"/>
                </a:solidFill>
                <a:latin typeface="Arial" charset="0"/>
                <a:cs typeface="Arial" charset="0"/>
              </a:rPr>
              <a:t>members_data</a:t>
            </a:r>
            <a:r>
              <a:rPr lang="en-US" sz="2400" b="1" dirty="0">
                <a:solidFill>
                  <a:srgbClr val="C0504D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limit 6,4;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C0504D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mem_id</a:t>
            </a:r>
            <a:r>
              <a:rPr lang="en-US" b="1" dirty="0">
                <a:solidFill>
                  <a:srgbClr val="FF0000"/>
                </a:solidFill>
                <a:latin typeface="Arial" charset="0"/>
                <a:cs typeface="Arial" charset="0"/>
              </a:rPr>
              <a:t> | f_name </a:t>
            </a:r>
            <a:r>
              <a:rPr lang="ar-EG" b="1" dirty="0">
                <a:solidFill>
                  <a:srgbClr val="FF0000"/>
                </a:solidFill>
                <a:latin typeface="Arial" charset="0"/>
                <a:cs typeface="Arial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Arial" charset="0"/>
                <a:cs typeface="Arial" charset="0"/>
              </a:rPr>
              <a:t>| </a:t>
            </a:r>
            <a:r>
              <a:rPr lang="en-US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l_name</a:t>
            </a:r>
            <a:r>
              <a:rPr lang="en-US" b="1" dirty="0">
                <a:solidFill>
                  <a:srgbClr val="FF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7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marwa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hassan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8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wadood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9 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antary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10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safwat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hegazy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4 rows in set (0.00 sec)</a:t>
            </a:r>
          </a:p>
        </p:txBody>
      </p:sp>
      <p:sp>
        <p:nvSpPr>
          <p:cNvPr id="54275" name="Rectangle 6"/>
          <p:cNvSpPr>
            <a:spLocks noChangeArrowheads="1"/>
          </p:cNvSpPr>
          <p:nvPr/>
        </p:nvSpPr>
        <p:spPr bwMode="auto">
          <a:xfrm>
            <a:off x="2063750" y="5013326"/>
            <a:ext cx="81359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  <a:latin typeface="Arial" charset="0"/>
                <a:cs typeface="Arial" charset="0"/>
              </a:rPr>
              <a:t>حيث الرقم 6 هو الرقم الذي سوف يبدأ بعده مباشرة للاستعلام عن النتائج ثم بعد ذلك الرقم 4 وهو الرقم الذي يحدد عدد النتائج المستعلم عنها</a:t>
            </a:r>
            <a:endParaRPr lang="en-US" sz="2400" b="1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  <p:sp>
        <p:nvSpPr>
          <p:cNvPr id="54276" name="Text Box 5"/>
          <p:cNvSpPr txBox="1">
            <a:spLocks noChangeArrowheads="1"/>
          </p:cNvSpPr>
          <p:nvPr/>
        </p:nvSpPr>
        <p:spPr bwMode="auto">
          <a:xfrm>
            <a:off x="5951538" y="2924176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fontAlgn="base">
              <a:spcBef>
                <a:spcPct val="50000"/>
              </a:spcBef>
              <a:spcAft>
                <a:spcPct val="0"/>
              </a:spcAft>
            </a:pPr>
            <a:r>
              <a:rPr lang="ar-SA" b="1">
                <a:solidFill>
                  <a:srgbClr val="000099"/>
                </a:solidFill>
                <a:latin typeface="Arial" charset="0"/>
                <a:cs typeface="Arial" charset="0"/>
              </a:rPr>
              <a:t>بداية العرض</a:t>
            </a:r>
            <a:endParaRPr lang="en-US" b="1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54277" name="Line 6"/>
          <p:cNvSpPr>
            <a:spLocks noChangeShapeType="1"/>
          </p:cNvSpPr>
          <p:nvPr/>
        </p:nvSpPr>
        <p:spPr bwMode="auto">
          <a:xfrm flipV="1">
            <a:off x="6383338" y="2420939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4278" name="Text Box 7"/>
          <p:cNvSpPr txBox="1">
            <a:spLocks noChangeArrowheads="1"/>
          </p:cNvSpPr>
          <p:nvPr/>
        </p:nvSpPr>
        <p:spPr bwMode="auto">
          <a:xfrm>
            <a:off x="7391401" y="2924176"/>
            <a:ext cx="2303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fontAlgn="base">
              <a:spcBef>
                <a:spcPct val="50000"/>
              </a:spcBef>
              <a:spcAft>
                <a:spcPct val="0"/>
              </a:spcAft>
            </a:pPr>
            <a:r>
              <a:rPr lang="ar-SA" b="1">
                <a:solidFill>
                  <a:srgbClr val="C60E0A"/>
                </a:solidFill>
                <a:latin typeface="Arial" charset="0"/>
                <a:cs typeface="Arial" charset="0"/>
              </a:rPr>
              <a:t>عدد السجلات المطلوبة</a:t>
            </a:r>
            <a:endParaRPr lang="en-US" b="1">
              <a:solidFill>
                <a:srgbClr val="C60E0A"/>
              </a:solidFill>
              <a:latin typeface="Arial" charset="0"/>
              <a:cs typeface="Arial" charset="0"/>
            </a:endParaRPr>
          </a:p>
        </p:txBody>
      </p:sp>
      <p:sp>
        <p:nvSpPr>
          <p:cNvPr id="54279" name="Line 8"/>
          <p:cNvSpPr>
            <a:spLocks noChangeShapeType="1"/>
          </p:cNvSpPr>
          <p:nvPr/>
        </p:nvSpPr>
        <p:spPr bwMode="auto">
          <a:xfrm flipH="1" flipV="1">
            <a:off x="6743701" y="2420939"/>
            <a:ext cx="1439863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992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6"/>
          <p:cNvSpPr>
            <a:spLocks noChangeArrowheads="1"/>
          </p:cNvSpPr>
          <p:nvPr/>
        </p:nvSpPr>
        <p:spPr bwMode="auto">
          <a:xfrm>
            <a:off x="1992313" y="1125539"/>
            <a:ext cx="7777162" cy="525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C0504D"/>
                </a:solidFill>
                <a:latin typeface="Arial" charset="0"/>
                <a:cs typeface="Arial" charset="0"/>
              </a:rPr>
              <a:t>mysql</a:t>
            </a:r>
            <a:r>
              <a:rPr lang="en-US" sz="2400" b="1" dirty="0">
                <a:solidFill>
                  <a:srgbClr val="C0504D"/>
                </a:solidFill>
                <a:latin typeface="Arial" charset="0"/>
                <a:cs typeface="Arial" charset="0"/>
              </a:rPr>
              <a:t>&gt; select f_name from </a:t>
            </a:r>
            <a:r>
              <a:rPr lang="en-US" sz="2400" b="1" dirty="0" err="1">
                <a:solidFill>
                  <a:srgbClr val="C0504D"/>
                </a:solidFill>
                <a:latin typeface="Arial" charset="0"/>
                <a:cs typeface="Arial" charset="0"/>
              </a:rPr>
              <a:t>members_data</a:t>
            </a:r>
            <a:r>
              <a:rPr lang="en-US" sz="2400" b="1" dirty="0">
                <a:solidFill>
                  <a:srgbClr val="C0504D"/>
                </a:solidFill>
                <a:latin typeface="Arial" charset="0"/>
                <a:cs typeface="Arial" charset="0"/>
              </a:rPr>
              <a:t>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C0504D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Arial" charset="0"/>
                <a:cs typeface="Arial" charset="0"/>
              </a:rPr>
              <a:t>| f_name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ahmad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sherif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sherif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sarah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marwa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safwat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ahmad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kamel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15 rows in set (0.00 sec)</a:t>
            </a:r>
          </a:p>
        </p:txBody>
      </p:sp>
      <p:sp>
        <p:nvSpPr>
          <p:cNvPr id="55298" name="Text Box 7"/>
          <p:cNvSpPr txBox="1">
            <a:spLocks noChangeArrowheads="1"/>
          </p:cNvSpPr>
          <p:nvPr/>
        </p:nvSpPr>
        <p:spPr bwMode="auto">
          <a:xfrm>
            <a:off x="3432176" y="549275"/>
            <a:ext cx="6551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0" fontAlgn="base">
              <a:spcBef>
                <a:spcPct val="5000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  <a:latin typeface="Arial" charset="0"/>
                <a:cs typeface="Arial" charset="0"/>
              </a:rPr>
              <a:t>لاظهار كل الاسماء للاسم الاول من الجدول نكتب التالى:</a:t>
            </a:r>
            <a:endParaRPr lang="en-US" sz="2400" b="1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975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4"/>
          <p:cNvSpPr>
            <a:spLocks noChangeArrowheads="1"/>
          </p:cNvSpPr>
          <p:nvPr/>
        </p:nvSpPr>
        <p:spPr bwMode="auto">
          <a:xfrm>
            <a:off x="1774825" y="1341438"/>
            <a:ext cx="8662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  <a:latin typeface="Arial" charset="0"/>
                <a:cs typeface="Arial" charset="0"/>
              </a:rPr>
              <a:t>الاستعلام عن الاسماء داخل العمود الاول </a:t>
            </a:r>
            <a:r>
              <a:rPr lang="ar-SA" sz="2400" b="1" u="sng">
                <a:solidFill>
                  <a:srgbClr val="C60E0A"/>
                </a:solidFill>
                <a:latin typeface="Arial" charset="0"/>
                <a:cs typeface="Arial" charset="0"/>
              </a:rPr>
              <a:t>بشرط ألا تظهر أسماء مكررة</a:t>
            </a:r>
            <a:r>
              <a:rPr lang="ar-SA" sz="2400" b="1" u="sng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ar-SA" sz="2400" b="1">
                <a:solidFill>
                  <a:srgbClr val="0000FF"/>
                </a:solidFill>
                <a:latin typeface="Arial" charset="0"/>
                <a:cs typeface="Arial" charset="0"/>
              </a:rPr>
              <a:t>في نتائج الجملة</a:t>
            </a:r>
            <a:endParaRPr lang="en-US" sz="2400" b="1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  <p:sp>
        <p:nvSpPr>
          <p:cNvPr id="56322" name="Rectangle 5"/>
          <p:cNvSpPr>
            <a:spLocks noChangeArrowheads="1"/>
          </p:cNvSpPr>
          <p:nvPr/>
        </p:nvSpPr>
        <p:spPr bwMode="auto">
          <a:xfrm>
            <a:off x="2135188" y="2133600"/>
            <a:ext cx="7777162" cy="38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mysql</a:t>
            </a: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&gt; select </a:t>
            </a:r>
            <a:r>
              <a:rPr lang="en-US" sz="24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distinct</a:t>
            </a: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 f_name from </a:t>
            </a:r>
            <a:r>
              <a:rPr lang="en-US" sz="24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members_data</a:t>
            </a: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C60E0A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FF0000"/>
                </a:solidFill>
                <a:latin typeface="Arial" charset="0"/>
                <a:cs typeface="Arial" charset="0"/>
              </a:rPr>
              <a:t>| f_name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ahmad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sherif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sarah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marwa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safwat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kamel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7 rows in set (0.00 sec)</a:t>
            </a:r>
          </a:p>
        </p:txBody>
      </p:sp>
      <p:sp>
        <p:nvSpPr>
          <p:cNvPr id="56323" name="Rectangle 4"/>
          <p:cNvSpPr>
            <a:spLocks noChangeArrowheads="1"/>
          </p:cNvSpPr>
          <p:nvPr/>
        </p:nvSpPr>
        <p:spPr bwMode="auto">
          <a:xfrm>
            <a:off x="1703388" y="549275"/>
            <a:ext cx="85026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ar-SA" sz="2200" b="1" u="sng">
                <a:solidFill>
                  <a:srgbClr val="C0504D"/>
                </a:solidFill>
                <a:latin typeface="Arial" charset="0"/>
                <a:cs typeface="Arial" charset="0"/>
              </a:rPr>
              <a:t>والتي تعنى منع ظهور بيانات متشابهة داخل العمود الواحد أو الحقل الواحد</a:t>
            </a:r>
            <a:r>
              <a:rPr lang="en-US" sz="2200" b="1" u="sng">
                <a:solidFill>
                  <a:srgbClr val="C0504D"/>
                </a:solidFill>
                <a:latin typeface="Arial" charset="0"/>
                <a:cs typeface="Arial" charset="0"/>
              </a:rPr>
              <a:t>  </a:t>
            </a:r>
            <a:r>
              <a:rPr lang="en-US" sz="2200" b="1" u="sng">
                <a:solidFill>
                  <a:srgbClr val="C60E0A"/>
                </a:solidFill>
                <a:latin typeface="Arial" charset="0"/>
                <a:cs typeface="Arial" charset="0"/>
              </a:rPr>
              <a:t>distinct</a:t>
            </a:r>
            <a:r>
              <a:rPr lang="ar-SA" sz="2200" b="1" u="sng">
                <a:solidFill>
                  <a:srgbClr val="C0504D"/>
                </a:solidFill>
                <a:latin typeface="Arial" charset="0"/>
                <a:cs typeface="Arial" charset="0"/>
              </a:rPr>
              <a:t>جملة </a:t>
            </a:r>
            <a:endParaRPr lang="en-US" sz="2200" b="1" u="sng">
              <a:solidFill>
                <a:srgbClr val="C0504D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453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4"/>
          <p:cNvSpPr>
            <a:spLocks noChangeArrowheads="1"/>
          </p:cNvSpPr>
          <p:nvPr/>
        </p:nvSpPr>
        <p:spPr bwMode="auto">
          <a:xfrm>
            <a:off x="1774825" y="476251"/>
            <a:ext cx="85677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u="sng">
                <a:solidFill>
                  <a:srgbClr val="C60E0A"/>
                </a:solidFill>
                <a:latin typeface="Arial" charset="0"/>
                <a:cs typeface="Arial" charset="0"/>
              </a:rPr>
              <a:t>ومثال آخر</a:t>
            </a:r>
            <a:r>
              <a:rPr lang="ar-SA" sz="2400" b="1">
                <a:solidFill>
                  <a:srgbClr val="0000FF"/>
                </a:solidFill>
                <a:latin typeface="Arial" charset="0"/>
                <a:cs typeface="Arial" charset="0"/>
              </a:rPr>
              <a:t> إذا أردنا الاستعلام عن العمود الخاص بأعمار الاعضاء وفى نفس الوقت  سيكون ذلك بالشكل التالي</a:t>
            </a:r>
            <a:r>
              <a:rPr lang="en-US" sz="2400" b="1">
                <a:solidFill>
                  <a:srgbClr val="0000FF"/>
                </a:solidFill>
                <a:latin typeface="Arial" charset="0"/>
                <a:cs typeface="Arial" charset="0"/>
              </a:rPr>
              <a:t> : select </a:t>
            </a:r>
            <a:r>
              <a:rPr lang="ar-SA" sz="2400" b="1">
                <a:solidFill>
                  <a:srgbClr val="0000FF"/>
                </a:solidFill>
                <a:latin typeface="Arial" charset="0"/>
                <a:cs typeface="Arial" charset="0"/>
              </a:rPr>
              <a:t>عدم تكرار أعمار متشابهة خلال نتائج جملة أمر</a:t>
            </a:r>
            <a:endParaRPr lang="en-US" sz="2400" b="1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  <p:sp>
        <p:nvSpPr>
          <p:cNvPr id="57346" name="Rectangle 5"/>
          <p:cNvSpPr>
            <a:spLocks noChangeArrowheads="1"/>
          </p:cNvSpPr>
          <p:nvPr/>
        </p:nvSpPr>
        <p:spPr bwMode="auto">
          <a:xfrm>
            <a:off x="2063750" y="1412876"/>
            <a:ext cx="7848600" cy="515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C60E0A"/>
                </a:solidFill>
                <a:latin typeface="Arial" charset="0"/>
                <a:cs typeface="Arial" charset="0"/>
              </a:rPr>
              <a:t>mysql&gt; select </a:t>
            </a:r>
            <a:r>
              <a:rPr lang="en-US" sz="2400" b="1" u="sng">
                <a:solidFill>
                  <a:srgbClr val="000099"/>
                </a:solidFill>
                <a:latin typeface="Arial" charset="0"/>
                <a:cs typeface="Arial" charset="0"/>
              </a:rPr>
              <a:t>distinct</a:t>
            </a:r>
            <a:r>
              <a:rPr lang="en-US" sz="2400" b="1">
                <a:solidFill>
                  <a:srgbClr val="C60E0A"/>
                </a:solidFill>
                <a:latin typeface="Arial" charset="0"/>
                <a:cs typeface="Arial" charset="0"/>
              </a:rPr>
              <a:t> age from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C60E0A"/>
                </a:solidFill>
                <a:latin typeface="Arial" charset="0"/>
                <a:cs typeface="Arial" charset="0"/>
              </a:rPr>
              <a:t>--&gt; members_data </a:t>
            </a:r>
            <a:r>
              <a:rPr lang="en-US" sz="2400" b="1" u="sng">
                <a:solidFill>
                  <a:srgbClr val="000099"/>
                </a:solidFill>
                <a:latin typeface="Arial" charset="0"/>
                <a:cs typeface="Arial" charset="0"/>
              </a:rPr>
              <a:t>order by</a:t>
            </a:r>
            <a:r>
              <a:rPr lang="en-US" sz="2400" b="1">
                <a:solidFill>
                  <a:srgbClr val="C60E0A"/>
                </a:solidFill>
                <a:latin typeface="Arial" charset="0"/>
                <a:cs typeface="Arial" charset="0"/>
              </a:rPr>
              <a:t> age;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C60E0A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>
                <a:solidFill>
                  <a:srgbClr val="000000"/>
                </a:solidFill>
                <a:latin typeface="Arial" charset="0"/>
                <a:cs typeface="Arial" charset="0"/>
              </a:rPr>
              <a:t>age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000000"/>
                </a:solidFill>
                <a:latin typeface="Arial" charset="0"/>
                <a:cs typeface="Arial" charset="0"/>
              </a:rPr>
              <a:t>| 16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000000"/>
                </a:solidFill>
                <a:latin typeface="Arial" charset="0"/>
                <a:cs typeface="Arial" charset="0"/>
              </a:rPr>
              <a:t>| 17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000000"/>
                </a:solidFill>
                <a:latin typeface="Arial" charset="0"/>
                <a:cs typeface="Arial" charset="0"/>
              </a:rPr>
              <a:t>| 18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000000"/>
                </a:solidFill>
                <a:latin typeface="Arial" charset="0"/>
                <a:cs typeface="Arial" charset="0"/>
              </a:rPr>
              <a:t>| 24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000000"/>
                </a:solidFill>
                <a:latin typeface="Arial" charset="0"/>
                <a:cs typeface="Arial" charset="0"/>
              </a:rPr>
              <a:t>| 29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000000"/>
                </a:solidFill>
                <a:latin typeface="Arial" charset="0"/>
                <a:cs typeface="Arial" charset="0"/>
              </a:rPr>
              <a:t>| 30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000000"/>
                </a:solidFill>
                <a:latin typeface="Arial" charset="0"/>
                <a:cs typeface="Arial" charset="0"/>
              </a:rPr>
              <a:t>| 32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000000"/>
                </a:solidFill>
                <a:latin typeface="Arial" charset="0"/>
                <a:cs typeface="Arial" charset="0"/>
              </a:rPr>
              <a:t>| 36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000000"/>
                </a:solidFill>
                <a:latin typeface="Arial" charset="0"/>
                <a:cs typeface="Arial" charset="0"/>
              </a:rPr>
              <a:t>| 38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000000"/>
                </a:solidFill>
                <a:latin typeface="Arial" charset="0"/>
                <a:cs typeface="Arial" charset="0"/>
              </a:rPr>
              <a:t>| 39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000000"/>
                </a:solidFill>
                <a:latin typeface="Arial" charset="0"/>
                <a:cs typeface="Arial" charset="0"/>
              </a:rPr>
              <a:t>| 42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000000"/>
                </a:solidFill>
                <a:latin typeface="Arial" charset="0"/>
                <a:cs typeface="Arial" charset="0"/>
              </a:rPr>
              <a:t>| 45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000000"/>
                </a:solidFill>
                <a:latin typeface="Arial" charset="0"/>
                <a:cs typeface="Arial" charset="0"/>
              </a:rPr>
              <a:t>| 53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15 rows in set (0.00 sec)</a:t>
            </a:r>
          </a:p>
        </p:txBody>
      </p:sp>
    </p:spTree>
    <p:extLst>
      <p:ext uri="{BB962C8B-B14F-4D97-AF65-F5344CB8AC3E}">
        <p14:creationId xmlns:p14="http://schemas.microsoft.com/office/powerpoint/2010/main" val="4099836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4"/>
          <p:cNvSpPr>
            <a:spLocks noChangeArrowheads="1"/>
          </p:cNvSpPr>
          <p:nvPr/>
        </p:nvSpPr>
        <p:spPr bwMode="auto">
          <a:xfrm>
            <a:off x="2351089" y="620714"/>
            <a:ext cx="75850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u="sng">
                <a:solidFill>
                  <a:srgbClr val="C60E0A"/>
                </a:solidFill>
                <a:latin typeface="Arial" charset="0"/>
                <a:cs typeface="Arial" charset="0"/>
              </a:rPr>
              <a:t>MySQL </a:t>
            </a:r>
            <a:r>
              <a:rPr lang="ar-SA" sz="3200" b="1" u="sng">
                <a:solidFill>
                  <a:srgbClr val="C60E0A"/>
                </a:solidFill>
                <a:latin typeface="Arial" charset="0"/>
                <a:cs typeface="Arial" charset="0"/>
              </a:rPr>
              <a:t>استخدامات متقدمة لنظام إدارة قواعد البيانات</a:t>
            </a:r>
            <a:endParaRPr lang="en-US" sz="3200" b="1" u="sng">
              <a:solidFill>
                <a:srgbClr val="C60E0A"/>
              </a:solidFill>
              <a:latin typeface="Arial" charset="0"/>
              <a:cs typeface="Arial" charset="0"/>
            </a:endParaRPr>
          </a:p>
        </p:txBody>
      </p:sp>
      <p:sp>
        <p:nvSpPr>
          <p:cNvPr id="58370" name="Rectangle 5"/>
          <p:cNvSpPr>
            <a:spLocks noChangeArrowheads="1"/>
          </p:cNvSpPr>
          <p:nvPr/>
        </p:nvSpPr>
        <p:spPr bwMode="auto">
          <a:xfrm>
            <a:off x="1524001" y="1700213"/>
            <a:ext cx="881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  <a:latin typeface="Arial" charset="0"/>
                <a:cs typeface="Arial" charset="0"/>
              </a:rPr>
              <a:t>في أداء وظائف قد لا يتخيلها أو يُدركها البعض ومن هذه الوظائف:-</a:t>
            </a:r>
            <a:r>
              <a:rPr lang="en-US" sz="2400" b="1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en-US" sz="2200" b="1">
                <a:solidFill>
                  <a:srgbClr val="0000FF"/>
                </a:solidFill>
                <a:latin typeface="Arial" charset="0"/>
                <a:cs typeface="Arial" charset="0"/>
              </a:rPr>
              <a:t>MySQL</a:t>
            </a:r>
            <a:r>
              <a:rPr lang="en-US" sz="2400" b="1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ar-SA" sz="2400" b="1">
                <a:solidFill>
                  <a:srgbClr val="0000FF"/>
                </a:solidFill>
                <a:latin typeface="Arial" charset="0"/>
                <a:cs typeface="Arial" charset="0"/>
              </a:rPr>
              <a:t>لبيان قوة</a:t>
            </a:r>
            <a:endParaRPr lang="en-US" sz="2400" b="1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  <p:sp>
        <p:nvSpPr>
          <p:cNvPr id="58371" name="Rectangle 6"/>
          <p:cNvSpPr>
            <a:spLocks noChangeArrowheads="1"/>
          </p:cNvSpPr>
          <p:nvPr/>
        </p:nvSpPr>
        <p:spPr bwMode="auto">
          <a:xfrm>
            <a:off x="2279651" y="2636838"/>
            <a:ext cx="7777163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0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Arial" charset="0"/>
                <a:cs typeface="Arial" charset="0"/>
              </a:rPr>
              <a:t>Aggregate Functions </a:t>
            </a:r>
            <a:r>
              <a:rPr lang="ar-SA" sz="2400" b="1">
                <a:solidFill>
                  <a:srgbClr val="000000"/>
                </a:solidFill>
                <a:latin typeface="Arial" charset="0"/>
                <a:cs typeface="Arial" charset="0"/>
              </a:rPr>
              <a:t>* دوال المجموع أو</a:t>
            </a: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rtl="0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Arial" charset="0"/>
                <a:cs typeface="Arial" charset="0"/>
              </a:rPr>
              <a:t>HAVING   </a:t>
            </a:r>
            <a:r>
              <a:rPr lang="ar-SA" sz="2400" b="1">
                <a:solidFill>
                  <a:srgbClr val="000000"/>
                </a:solidFill>
                <a:latin typeface="Arial" charset="0"/>
                <a:cs typeface="Arial" charset="0"/>
              </a:rPr>
              <a:t>* استخدام جملة</a:t>
            </a: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rtl="0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Arial" charset="0"/>
                <a:cs typeface="Arial" charset="0"/>
              </a:rPr>
              <a:t>Select   </a:t>
            </a:r>
            <a:r>
              <a:rPr lang="ar-SA" sz="2400" b="1">
                <a:solidFill>
                  <a:srgbClr val="000000"/>
                </a:solidFill>
                <a:latin typeface="Arial" charset="0"/>
                <a:cs typeface="Arial" charset="0"/>
              </a:rPr>
              <a:t>* استخدامات أخرى لجملة أمر</a:t>
            </a: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rtl="0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Arial" charset="0"/>
                <a:cs typeface="Arial" charset="0"/>
              </a:rPr>
              <a:t>Mathematical Functions </a:t>
            </a:r>
            <a:r>
              <a:rPr lang="ar-SA" sz="2400" b="1">
                <a:solidFill>
                  <a:srgbClr val="000000"/>
                </a:solidFill>
                <a:latin typeface="Arial" charset="0"/>
                <a:cs typeface="Arial" charset="0"/>
              </a:rPr>
              <a:t>أو</a:t>
            </a:r>
            <a:r>
              <a:rPr lang="en-US" sz="2400" b="1">
                <a:solidFill>
                  <a:srgbClr val="000000"/>
                </a:solidFill>
                <a:latin typeface="Arial" charset="0"/>
                <a:cs typeface="Arial" charset="0"/>
              </a:rPr>
              <a:t> MySQL   </a:t>
            </a:r>
            <a:r>
              <a:rPr lang="ar-SA" sz="2400" b="1">
                <a:solidFill>
                  <a:srgbClr val="000000"/>
                </a:solidFill>
                <a:latin typeface="Arial" charset="0"/>
                <a:cs typeface="Arial" charset="0"/>
              </a:rPr>
              <a:t>* الدوال الحسابية في</a:t>
            </a: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rtl="0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Arial" charset="0"/>
                <a:cs typeface="Arial" charset="0"/>
              </a:rPr>
              <a:t>Update </a:t>
            </a:r>
            <a:r>
              <a:rPr lang="ar-SA" sz="2400" b="1">
                <a:solidFill>
                  <a:srgbClr val="000000"/>
                </a:solidFill>
                <a:latin typeface="Arial" charset="0"/>
                <a:cs typeface="Arial" charset="0"/>
              </a:rPr>
              <a:t>باستخدام جملة أمر</a:t>
            </a:r>
            <a:r>
              <a:rPr lang="en-US" sz="2400" b="1">
                <a:solidFill>
                  <a:srgbClr val="000000"/>
                </a:solidFill>
                <a:latin typeface="Arial" charset="0"/>
                <a:cs typeface="Arial" charset="0"/>
              </a:rPr>
              <a:t> (Records)   </a:t>
            </a:r>
            <a:r>
              <a:rPr lang="ar-SA" sz="2400" b="1">
                <a:solidFill>
                  <a:srgbClr val="000000"/>
                </a:solidFill>
                <a:latin typeface="Arial" charset="0"/>
                <a:cs typeface="Arial" charset="0"/>
              </a:rPr>
              <a:t>* تحديث السجل</a:t>
            </a:r>
            <a:r>
              <a:rPr lang="ar-EG" sz="2400" b="1">
                <a:solidFill>
                  <a:srgbClr val="000000"/>
                </a:solidFill>
                <a:latin typeface="Arial" charset="0"/>
                <a:cs typeface="Arial" charset="0"/>
              </a:rPr>
              <a:t>ا</a:t>
            </a:r>
            <a:r>
              <a:rPr lang="ar-SA" sz="2400" b="1">
                <a:solidFill>
                  <a:srgbClr val="000000"/>
                </a:solidFill>
                <a:latin typeface="Arial" charset="0"/>
                <a:cs typeface="Arial" charset="0"/>
              </a:rPr>
              <a:t>ت</a:t>
            </a: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2213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ChangeArrowheads="1"/>
          </p:cNvSpPr>
          <p:nvPr/>
        </p:nvSpPr>
        <p:spPr bwMode="auto">
          <a:xfrm>
            <a:off x="3938588" y="620713"/>
            <a:ext cx="6324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سنقوم الان بإنشاء قاعدة البيانات جديدة وسوف تحمل الاسم</a:t>
            </a:r>
            <a:r>
              <a:rPr lang="ar-EG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ar-SA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b="1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394" name="Rectangle 3"/>
          <p:cNvSpPr>
            <a:spLocks noChangeArrowheads="1"/>
          </p:cNvSpPr>
          <p:nvPr/>
        </p:nvSpPr>
        <p:spPr bwMode="auto">
          <a:xfrm>
            <a:off x="2927351" y="620713"/>
            <a:ext cx="15097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u="sng">
                <a:solidFill>
                  <a:srgbClr val="FF0000"/>
                </a:solidFill>
                <a:latin typeface="Arial" charset="0"/>
                <a:cs typeface="Arial" charset="0"/>
              </a:rPr>
              <a:t>employees</a:t>
            </a:r>
          </a:p>
        </p:txBody>
      </p:sp>
      <p:sp>
        <p:nvSpPr>
          <p:cNvPr id="59395" name="Rectangle 4"/>
          <p:cNvSpPr>
            <a:spLocks noChangeArrowheads="1"/>
          </p:cNvSpPr>
          <p:nvPr/>
        </p:nvSpPr>
        <p:spPr bwMode="auto">
          <a:xfrm>
            <a:off x="2063750" y="620713"/>
            <a:ext cx="896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ar-SA" sz="2400">
                <a:solidFill>
                  <a:srgbClr val="000099"/>
                </a:solidFill>
                <a:latin typeface="Arial" charset="0"/>
                <a:cs typeface="Arial" charset="0"/>
              </a:rPr>
              <a:t>كما يلي</a:t>
            </a:r>
            <a:endParaRPr lang="en-US" sz="240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59396" name="Rectangle 5"/>
          <p:cNvSpPr>
            <a:spLocks noChangeArrowheads="1"/>
          </p:cNvSpPr>
          <p:nvPr/>
        </p:nvSpPr>
        <p:spPr bwMode="auto">
          <a:xfrm>
            <a:off x="2279651" y="1268414"/>
            <a:ext cx="66960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C60E0A"/>
                </a:solidFill>
                <a:latin typeface="Arial" charset="0"/>
                <a:cs typeface="Arial" charset="0"/>
              </a:rPr>
              <a:t>mysql&gt; create database employees;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C60E0A"/>
                </a:solidFill>
                <a:latin typeface="Arial" charset="0"/>
                <a:cs typeface="Arial" charset="0"/>
              </a:rPr>
              <a:t>Query OK, 1 row affected (0.02 sec)</a:t>
            </a:r>
          </a:p>
        </p:txBody>
      </p:sp>
      <p:sp>
        <p:nvSpPr>
          <p:cNvPr id="59397" name="Rectangle 6"/>
          <p:cNvSpPr>
            <a:spLocks noChangeArrowheads="1"/>
          </p:cNvSpPr>
          <p:nvPr/>
        </p:nvSpPr>
        <p:spPr bwMode="auto">
          <a:xfrm>
            <a:off x="1992313" y="2349500"/>
            <a:ext cx="8342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99"/>
                </a:solidFill>
                <a:latin typeface="Arial" charset="0"/>
                <a:cs typeface="Arial" charset="0"/>
              </a:rPr>
              <a:t>ثم نقوم بانشاء جدول وإضافة الاعمدة مع أنواع البيانات التي سوف تخص كل عمود</a:t>
            </a:r>
            <a:endParaRPr lang="en-US" sz="2400" b="1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59398" name="Text Box 8"/>
          <p:cNvSpPr txBox="1">
            <a:spLocks noChangeArrowheads="1"/>
          </p:cNvSpPr>
          <p:nvPr/>
        </p:nvSpPr>
        <p:spPr bwMode="auto">
          <a:xfrm>
            <a:off x="7680326" y="1341438"/>
            <a:ext cx="26638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0" fontAlgn="base">
              <a:spcBef>
                <a:spcPct val="50000"/>
              </a:spcBef>
              <a:spcAft>
                <a:spcPct val="0"/>
              </a:spcAft>
            </a:pPr>
            <a:r>
              <a:rPr lang="ar-SA" sz="2300" b="1">
                <a:solidFill>
                  <a:srgbClr val="000099"/>
                </a:solidFill>
                <a:latin typeface="Arial" charset="0"/>
                <a:cs typeface="Arial" charset="0"/>
              </a:rPr>
              <a:t>سيتم انشاء قاعدة البيانات</a:t>
            </a:r>
            <a:endParaRPr lang="en-US" sz="2300" b="1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59399" name="Rectangle 9"/>
          <p:cNvSpPr>
            <a:spLocks noChangeArrowheads="1"/>
          </p:cNvSpPr>
          <p:nvPr/>
        </p:nvSpPr>
        <p:spPr bwMode="auto">
          <a:xfrm>
            <a:off x="2135188" y="2924175"/>
            <a:ext cx="7848600" cy="372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mysql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&gt; CREATE TABLE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employee_data</a:t>
            </a:r>
            <a:endParaRPr lang="en-US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--&gt; (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--&gt;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emp_id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unsigned not null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auto_increment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primary key,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--&gt; f_name varchar(20),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--&gt;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l_name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varchar(20),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--&gt; title varchar(30),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--&gt; age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,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--&gt;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yos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,  </a:t>
            </a:r>
            <a:r>
              <a:rPr lang="ar-SA" sz="2000" b="1" dirty="0">
                <a:solidFill>
                  <a:srgbClr val="F4231E"/>
                </a:solidFill>
                <a:latin typeface="Arial" charset="0"/>
                <a:cs typeface="Arial" charset="0"/>
              </a:rPr>
              <a:t>عدد سنين العمل</a:t>
            </a:r>
            <a:endParaRPr lang="en-US" sz="2000" b="1" dirty="0">
              <a:solidFill>
                <a:srgbClr val="F4231E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--&gt; salary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,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--&gt; perks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,  </a:t>
            </a:r>
            <a:r>
              <a:rPr lang="ar-SA" sz="2000" b="1" dirty="0">
                <a:solidFill>
                  <a:srgbClr val="F4231E"/>
                </a:solidFill>
                <a:latin typeface="Arial" charset="0"/>
                <a:cs typeface="Arial" charset="0"/>
              </a:rPr>
              <a:t>الحوافز</a:t>
            </a:r>
            <a:r>
              <a:rPr lang="ar-SA" b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endParaRPr lang="en-US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ar-SA" b="1" dirty="0">
                <a:solidFill>
                  <a:srgbClr val="000000"/>
                </a:solidFill>
                <a:latin typeface="Arial" charset="0"/>
                <a:cs typeface="Arial" charset="0"/>
              </a:rPr>
              <a:t>--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&gt; email varchar(60)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-- &gt; );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Query OK, 0 rows affected (0.13 sec)</a:t>
            </a:r>
          </a:p>
        </p:txBody>
      </p:sp>
    </p:spTree>
    <p:extLst>
      <p:ext uri="{BB962C8B-B14F-4D97-AF65-F5344CB8AC3E}">
        <p14:creationId xmlns:p14="http://schemas.microsoft.com/office/powerpoint/2010/main" val="3703193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4"/>
          <p:cNvSpPr>
            <a:spLocks noChangeArrowheads="1"/>
          </p:cNvSpPr>
          <p:nvPr/>
        </p:nvSpPr>
        <p:spPr bwMode="auto">
          <a:xfrm>
            <a:off x="2640014" y="476250"/>
            <a:ext cx="6840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99"/>
                </a:solidFill>
                <a:latin typeface="Arial" charset="0"/>
                <a:cs typeface="Arial" charset="0"/>
              </a:rPr>
              <a:t>للتاكد من إضافة الاعمدة بشكل صحيح باستخدام الامر</a:t>
            </a:r>
            <a:r>
              <a:rPr lang="en-US" sz="2400" b="1">
                <a:solidFill>
                  <a:srgbClr val="000099"/>
                </a:solidFill>
                <a:latin typeface="Arial" charset="0"/>
                <a:cs typeface="Arial" charset="0"/>
              </a:rPr>
              <a:t> describe</a:t>
            </a:r>
          </a:p>
        </p:txBody>
      </p:sp>
      <p:sp>
        <p:nvSpPr>
          <p:cNvPr id="60418" name="Rectangle 5"/>
          <p:cNvSpPr>
            <a:spLocks noChangeArrowheads="1"/>
          </p:cNvSpPr>
          <p:nvPr/>
        </p:nvSpPr>
        <p:spPr bwMode="auto">
          <a:xfrm>
            <a:off x="2135188" y="1268413"/>
            <a:ext cx="784860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mysql</a:t>
            </a: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&gt; describe </a:t>
            </a:r>
            <a:r>
              <a:rPr lang="en-US" sz="24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employee_data</a:t>
            </a: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C60E0A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FF0000"/>
                </a:solidFill>
                <a:latin typeface="Arial" charset="0"/>
                <a:cs typeface="Arial" charset="0"/>
              </a:rPr>
              <a:t>| Field</a:t>
            </a:r>
            <a:r>
              <a:rPr lang="ar-EG" b="1" dirty="0">
                <a:solidFill>
                  <a:srgbClr val="FF0000"/>
                </a:solidFill>
                <a:latin typeface="Arial" charset="0"/>
                <a:cs typeface="Arial" charset="0"/>
              </a:rPr>
              <a:t>     </a:t>
            </a:r>
            <a:r>
              <a:rPr lang="en-US" b="1" dirty="0">
                <a:solidFill>
                  <a:srgbClr val="FF0000"/>
                </a:solidFill>
                <a:latin typeface="Arial" charset="0"/>
                <a:cs typeface="Arial" charset="0"/>
              </a:rPr>
              <a:t> | Type</a:t>
            </a:r>
            <a:r>
              <a:rPr lang="ar-EG" b="1" dirty="0">
                <a:solidFill>
                  <a:srgbClr val="FF0000"/>
                </a:solidFill>
                <a:latin typeface="Arial" charset="0"/>
                <a:cs typeface="Arial" charset="0"/>
              </a:rPr>
              <a:t>                   </a:t>
            </a:r>
            <a:r>
              <a:rPr lang="en-US" b="1" dirty="0">
                <a:solidFill>
                  <a:srgbClr val="FF0000"/>
                </a:solidFill>
                <a:latin typeface="Arial" charset="0"/>
                <a:cs typeface="Arial" charset="0"/>
              </a:rPr>
              <a:t> | Null | Key | Default | Extra</a:t>
            </a:r>
            <a:r>
              <a:rPr lang="ar-EG" b="1" dirty="0">
                <a:solidFill>
                  <a:srgbClr val="FF0000"/>
                </a:solidFill>
                <a:latin typeface="Arial" charset="0"/>
                <a:cs typeface="Arial" charset="0"/>
              </a:rPr>
              <a:t>                  </a:t>
            </a:r>
            <a:r>
              <a:rPr lang="en-US" b="1" dirty="0">
                <a:solidFill>
                  <a:srgbClr val="FF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emp_id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(10) unsigned | NO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PRI | NULL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auto_increment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f_name | varchar(20)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YES |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NULL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            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l_name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varchar(20)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YES |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NULL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		   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title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varchar(30)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YES |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NULL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		   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age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(11)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  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YES |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NULL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		   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yos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(11)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  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YES | 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NULL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		   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salary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(11)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  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YES | 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NULL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		    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perks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(11)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  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YES |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NULL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		   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email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varchar(60) 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YES |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NULL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		   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9 rows in set (0.00 sec)</a:t>
            </a:r>
          </a:p>
        </p:txBody>
      </p:sp>
    </p:spTree>
    <p:extLst>
      <p:ext uri="{BB962C8B-B14F-4D97-AF65-F5344CB8AC3E}">
        <p14:creationId xmlns:p14="http://schemas.microsoft.com/office/powerpoint/2010/main" val="40017340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4"/>
          <p:cNvSpPr>
            <a:spLocks noChangeArrowheads="1"/>
          </p:cNvSpPr>
          <p:nvPr/>
        </p:nvSpPr>
        <p:spPr bwMode="auto">
          <a:xfrm>
            <a:off x="3143251" y="836613"/>
            <a:ext cx="57959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u="sng">
                <a:solidFill>
                  <a:srgbClr val="C60E0A"/>
                </a:solidFill>
                <a:latin typeface="Arial" charset="0"/>
                <a:cs typeface="Arial" charset="0"/>
              </a:rPr>
              <a:t>Aggregate Functions </a:t>
            </a:r>
            <a:r>
              <a:rPr lang="ar-SA" sz="2800" b="1" u="sng">
                <a:solidFill>
                  <a:srgbClr val="C60E0A"/>
                </a:solidFill>
                <a:latin typeface="Arial" charset="0"/>
                <a:cs typeface="Arial" charset="0"/>
              </a:rPr>
              <a:t>دوال المجموع أو</a:t>
            </a:r>
            <a:endParaRPr lang="en-US" sz="2800" b="1" u="sng">
              <a:solidFill>
                <a:srgbClr val="C60E0A"/>
              </a:solidFill>
              <a:latin typeface="Arial" charset="0"/>
              <a:cs typeface="Arial" charset="0"/>
            </a:endParaRPr>
          </a:p>
        </p:txBody>
      </p:sp>
      <p:sp>
        <p:nvSpPr>
          <p:cNvPr id="61442" name="Rectangle 5"/>
          <p:cNvSpPr>
            <a:spLocks noChangeArrowheads="1"/>
          </p:cNvSpPr>
          <p:nvPr/>
        </p:nvSpPr>
        <p:spPr bwMode="auto">
          <a:xfrm>
            <a:off x="2777157" y="1700214"/>
            <a:ext cx="71256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99"/>
                </a:solidFill>
                <a:latin typeface="Arial" charset="0"/>
                <a:cs typeface="Arial" charset="0"/>
              </a:rPr>
              <a:t>توفر </a:t>
            </a:r>
            <a:r>
              <a:rPr lang="en-US" sz="2400" b="1">
                <a:solidFill>
                  <a:srgbClr val="000099"/>
                </a:solidFill>
                <a:latin typeface="Arial" charset="0"/>
                <a:cs typeface="Arial" charset="0"/>
              </a:rPr>
              <a:t> MYSQL</a:t>
            </a:r>
            <a:r>
              <a:rPr lang="ar-SA" sz="2400" b="1">
                <a:solidFill>
                  <a:srgbClr val="000099"/>
                </a:solidFill>
                <a:latin typeface="Arial" charset="0"/>
                <a:cs typeface="Arial" charset="0"/>
              </a:rPr>
              <a:t>مجموعة من الدوال الداخلية والتي تُمكننا من تلخيص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99"/>
                </a:solidFill>
                <a:latin typeface="Arial" charset="0"/>
                <a:cs typeface="Arial" charset="0"/>
              </a:rPr>
              <a:t> بيانات الجدول بدون الاستعلام عن كل حقل على حده وهذه الدوال هى:</a:t>
            </a:r>
            <a:endParaRPr lang="en-US" sz="2400" b="1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61443" name="Rectangle 6"/>
          <p:cNvSpPr>
            <a:spLocks noChangeArrowheads="1"/>
          </p:cNvSpPr>
          <p:nvPr/>
        </p:nvSpPr>
        <p:spPr bwMode="auto">
          <a:xfrm>
            <a:off x="2208214" y="2924176"/>
            <a:ext cx="7488237" cy="23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MySQL provides 5 aggregate functions. They are:</a:t>
            </a:r>
          </a:p>
          <a:p>
            <a:pPr algn="l" rtl="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1). </a:t>
            </a:r>
            <a:r>
              <a:rPr lang="en-US" b="1">
                <a:solidFill>
                  <a:srgbClr val="C60E0A"/>
                </a:solidFill>
                <a:latin typeface="Arial" charset="0"/>
                <a:cs typeface="Arial" charset="0"/>
              </a:rPr>
              <a:t>MIN</a:t>
            </a: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($column_name): Minimum value</a:t>
            </a:r>
          </a:p>
          <a:p>
            <a:pPr algn="l" rtl="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2). </a:t>
            </a:r>
            <a:r>
              <a:rPr lang="en-US" b="1">
                <a:solidFill>
                  <a:srgbClr val="C60E0A"/>
                </a:solidFill>
                <a:latin typeface="Arial" charset="0"/>
                <a:cs typeface="Arial" charset="0"/>
              </a:rPr>
              <a:t>MAX</a:t>
            </a: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($column_name): Maximum value</a:t>
            </a:r>
          </a:p>
          <a:p>
            <a:pPr algn="l" rtl="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3). </a:t>
            </a:r>
            <a:r>
              <a:rPr lang="en-US" b="1">
                <a:solidFill>
                  <a:srgbClr val="C60E0A"/>
                </a:solidFill>
                <a:latin typeface="Arial" charset="0"/>
                <a:cs typeface="Arial" charset="0"/>
              </a:rPr>
              <a:t>SUM</a:t>
            </a: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($column_name): The sum of values</a:t>
            </a:r>
          </a:p>
          <a:p>
            <a:pPr algn="l" rtl="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4). </a:t>
            </a:r>
            <a:r>
              <a:rPr lang="en-US" b="1">
                <a:solidFill>
                  <a:srgbClr val="C60E0A"/>
                </a:solidFill>
                <a:latin typeface="Arial" charset="0"/>
                <a:cs typeface="Arial" charset="0"/>
              </a:rPr>
              <a:t>AVG</a:t>
            </a: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($column_name): The average values</a:t>
            </a:r>
          </a:p>
          <a:p>
            <a:pPr algn="l" rtl="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5). </a:t>
            </a:r>
            <a:r>
              <a:rPr lang="en-US" b="1">
                <a:solidFill>
                  <a:srgbClr val="C60E0A"/>
                </a:solidFill>
                <a:latin typeface="Arial" charset="0"/>
                <a:cs typeface="Arial" charset="0"/>
              </a:rPr>
              <a:t>COUNT</a:t>
            </a: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(): Counts the number of entries.</a:t>
            </a:r>
          </a:p>
        </p:txBody>
      </p:sp>
    </p:spTree>
    <p:extLst>
      <p:ext uri="{BB962C8B-B14F-4D97-AF65-F5344CB8AC3E}">
        <p14:creationId xmlns:p14="http://schemas.microsoft.com/office/powerpoint/2010/main" val="2338628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4"/>
          <p:cNvSpPr>
            <a:spLocks noChangeArrowheads="1"/>
          </p:cNvSpPr>
          <p:nvPr/>
        </p:nvSpPr>
        <p:spPr bwMode="auto">
          <a:xfrm>
            <a:off x="4727575" y="333376"/>
            <a:ext cx="3054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u="sng">
                <a:solidFill>
                  <a:srgbClr val="C60E0A"/>
                </a:solidFill>
                <a:latin typeface="Arial" charset="0"/>
                <a:cs typeface="Arial" charset="0"/>
              </a:rPr>
              <a:t>max() </a:t>
            </a:r>
            <a:r>
              <a:rPr lang="ar-SA" sz="2800" b="1" u="sng">
                <a:solidFill>
                  <a:srgbClr val="C60E0A"/>
                </a:solidFill>
                <a:latin typeface="Arial" charset="0"/>
                <a:cs typeface="Arial" charset="0"/>
              </a:rPr>
              <a:t>و</a:t>
            </a:r>
            <a:r>
              <a:rPr lang="en-US" sz="2800" b="1" u="sng">
                <a:solidFill>
                  <a:srgbClr val="C60E0A"/>
                </a:solidFill>
                <a:latin typeface="Arial" charset="0"/>
                <a:cs typeface="Arial" charset="0"/>
              </a:rPr>
              <a:t> min() </a:t>
            </a:r>
            <a:r>
              <a:rPr lang="ar-SA" sz="2800" b="1" u="sng">
                <a:solidFill>
                  <a:srgbClr val="C60E0A"/>
                </a:solidFill>
                <a:latin typeface="Arial" charset="0"/>
                <a:cs typeface="Arial" charset="0"/>
              </a:rPr>
              <a:t>الدالة</a:t>
            </a:r>
            <a:endParaRPr lang="en-US" sz="2800" b="1" u="sng">
              <a:solidFill>
                <a:srgbClr val="C60E0A"/>
              </a:solidFill>
              <a:latin typeface="Arial" charset="0"/>
              <a:cs typeface="Arial" charset="0"/>
            </a:endParaRPr>
          </a:p>
        </p:txBody>
      </p:sp>
      <p:sp>
        <p:nvSpPr>
          <p:cNvPr id="62466" name="Rectangle 5"/>
          <p:cNvSpPr>
            <a:spLocks noChangeArrowheads="1"/>
          </p:cNvSpPr>
          <p:nvPr/>
        </p:nvSpPr>
        <p:spPr bwMode="auto">
          <a:xfrm>
            <a:off x="1774825" y="1125538"/>
            <a:ext cx="8713788" cy="4967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ar-SA" sz="2400" b="1" u="sng">
                <a:solidFill>
                  <a:srgbClr val="F4231E"/>
                </a:solidFill>
                <a:latin typeface="Arial" charset="0"/>
                <a:cs typeface="Arial" charset="0"/>
              </a:rPr>
              <a:t>مثال</a:t>
            </a:r>
            <a:r>
              <a:rPr lang="ar-SA" sz="2400" b="1">
                <a:solidFill>
                  <a:srgbClr val="000000"/>
                </a:solidFill>
                <a:latin typeface="Arial" charset="0"/>
                <a:cs typeface="Arial" charset="0"/>
              </a:rPr>
              <a:t> : نريد الاستعلام عن أقل قيمة لراتب موظف داخل الشركة ؟ كيف يكون شكل جملة أمر </a:t>
            </a:r>
            <a:r>
              <a:rPr lang="en-US" sz="2400" b="1">
                <a:solidFill>
                  <a:srgbClr val="000000"/>
                </a:solidFill>
                <a:latin typeface="Arial" charset="0"/>
                <a:cs typeface="Arial" charset="0"/>
              </a:rPr>
              <a:t>select</a:t>
            </a:r>
            <a:r>
              <a:rPr lang="ar-SA" sz="2400" b="1">
                <a:solidFill>
                  <a:srgbClr val="000000"/>
                </a:solidFill>
                <a:latin typeface="Arial" charset="0"/>
                <a:cs typeface="Arial" charset="0"/>
              </a:rPr>
              <a:t> باستخدام احدى الدوال السابقة ؟</a:t>
            </a: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ar-SA" sz="2400" b="1" u="sng">
                <a:solidFill>
                  <a:srgbClr val="F4231E"/>
                </a:solidFill>
                <a:latin typeface="Arial" charset="0"/>
                <a:cs typeface="Arial" charset="0"/>
              </a:rPr>
              <a:t>مثال</a:t>
            </a:r>
            <a:r>
              <a:rPr lang="ar-SA" sz="2400" b="1">
                <a:solidFill>
                  <a:srgbClr val="000099"/>
                </a:solidFill>
                <a:latin typeface="Arial" charset="0"/>
                <a:cs typeface="Arial" charset="0"/>
              </a:rPr>
              <a:t> للاستعلام عن أقل قيمة في الجدول نقوم باستخدام الدالة </a:t>
            </a:r>
            <a:r>
              <a:rPr lang="en-US" sz="2400" b="1">
                <a:solidFill>
                  <a:srgbClr val="000099"/>
                </a:solidFill>
                <a:latin typeface="Arial" charset="0"/>
                <a:cs typeface="Arial" charset="0"/>
              </a:rPr>
              <a:t>min() </a:t>
            </a:r>
            <a:r>
              <a:rPr lang="ar-SA" sz="2400" b="1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  <a:r>
              <a:rPr lang="ar-SA" sz="2400" b="1" u="sng">
                <a:solidFill>
                  <a:srgbClr val="000099"/>
                </a:solidFill>
                <a:latin typeface="Arial" charset="0"/>
                <a:cs typeface="Arial" charset="0"/>
              </a:rPr>
              <a:t>والحقل المراد</a:t>
            </a:r>
            <a:r>
              <a:rPr lang="en-US" sz="2400" b="1" u="sng">
                <a:solidFill>
                  <a:srgbClr val="000099"/>
                </a:solidFill>
                <a:latin typeface="Arial" charset="0"/>
                <a:cs typeface="Arial" charset="0"/>
              </a:rPr>
              <a:t>  </a:t>
            </a:r>
            <a:r>
              <a:rPr lang="ar-SA" sz="2400" b="1" u="sng">
                <a:solidFill>
                  <a:srgbClr val="000099"/>
                </a:solidFill>
                <a:latin typeface="Arial" charset="0"/>
                <a:cs typeface="Arial" charset="0"/>
              </a:rPr>
              <a:t>يكون مابداخل القوسين:</a:t>
            </a:r>
            <a:r>
              <a:rPr lang="ar-SA" sz="2400" b="1" u="sng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endParaRPr lang="en-US" sz="2400" b="1" u="sng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  <a:latin typeface="Arial" charset="0"/>
                <a:cs typeface="Arial" charset="0"/>
              </a:rPr>
              <a:t>الاستعلام عن  حقل الرواتب أي</a:t>
            </a:r>
            <a:r>
              <a:rPr lang="en-US" sz="2400" b="1">
                <a:solidFill>
                  <a:srgbClr val="000000"/>
                </a:solidFill>
                <a:latin typeface="Arial" charset="0"/>
                <a:cs typeface="Arial" charset="0"/>
              </a:rPr>
              <a:t> salary </a:t>
            </a:r>
            <a:r>
              <a:rPr lang="ar-SA" sz="2400" b="1">
                <a:solidFill>
                  <a:srgbClr val="000000"/>
                </a:solidFill>
                <a:latin typeface="Arial" charset="0"/>
                <a:cs typeface="Arial" charset="0"/>
              </a:rPr>
              <a:t>وبالتالي نستطيع كتابة الجملة بالشكل التالي</a:t>
            </a:r>
            <a:r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t> :</a:t>
            </a:r>
          </a:p>
          <a:p>
            <a:pPr algn="l" rt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C60E0A"/>
                </a:solidFill>
                <a:latin typeface="Arial" charset="0"/>
                <a:cs typeface="Arial" charset="0"/>
              </a:rPr>
              <a:t>mysql&gt; select </a:t>
            </a:r>
            <a:r>
              <a:rPr lang="en-US" sz="2400" b="1" u="sng">
                <a:solidFill>
                  <a:srgbClr val="000099"/>
                </a:solidFill>
                <a:latin typeface="Arial" charset="0"/>
                <a:cs typeface="Arial" charset="0"/>
              </a:rPr>
              <a:t>min(salary</a:t>
            </a:r>
            <a:r>
              <a:rPr lang="en-US" sz="2400" b="1">
                <a:solidFill>
                  <a:srgbClr val="000099"/>
                </a:solidFill>
                <a:latin typeface="Arial" charset="0"/>
                <a:cs typeface="Arial" charset="0"/>
              </a:rPr>
              <a:t>)</a:t>
            </a:r>
          </a:p>
          <a:p>
            <a:pPr algn="l" rt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à"/>
            </a:pPr>
            <a:r>
              <a:rPr lang="en-US" sz="2400" b="1">
                <a:solidFill>
                  <a:srgbClr val="C60E0A"/>
                </a:solidFill>
                <a:latin typeface="Arial" charset="0"/>
                <a:cs typeface="Arial" charset="0"/>
              </a:rPr>
              <a:t>from employee_data;</a:t>
            </a:r>
          </a:p>
          <a:p>
            <a:pPr algn="l" rt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à"/>
            </a:pPr>
            <a:endParaRPr lang="en-US" sz="2400" b="1">
              <a:solidFill>
                <a:srgbClr val="C60E0A"/>
              </a:solidFill>
              <a:latin typeface="Arial" charset="0"/>
              <a:cs typeface="Arial" charset="0"/>
            </a:endParaRPr>
          </a:p>
          <a:p>
            <a:pPr algn="l" rt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| min(salary) |</a:t>
            </a:r>
          </a:p>
          <a:p>
            <a:pPr algn="l" rt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| 70000 |</a:t>
            </a:r>
          </a:p>
          <a:p>
            <a:pPr algn="l" rt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ar-SA" b="1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l" rt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1 row in set (0.00 sec)</a:t>
            </a:r>
          </a:p>
        </p:txBody>
      </p:sp>
    </p:spTree>
    <p:extLst>
      <p:ext uri="{BB962C8B-B14F-4D97-AF65-F5344CB8AC3E}">
        <p14:creationId xmlns:p14="http://schemas.microsoft.com/office/powerpoint/2010/main" val="1411520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مستطيل 1"/>
          <p:cNvSpPr>
            <a:spLocks noChangeArrowheads="1"/>
          </p:cNvSpPr>
          <p:nvPr/>
        </p:nvSpPr>
        <p:spPr bwMode="auto">
          <a:xfrm>
            <a:off x="1774826" y="404813"/>
            <a:ext cx="8569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ar-EG" sz="3600" b="1" u="sng">
                <a:solidFill>
                  <a:srgbClr val="C60E0A"/>
                </a:solidFill>
                <a:latin typeface="Arial" charset="0"/>
                <a:cs typeface="Arial" charset="0"/>
              </a:rPr>
              <a:t> </a:t>
            </a:r>
            <a:r>
              <a:rPr lang="ar-EG" sz="2800" b="1" u="sng">
                <a:solidFill>
                  <a:srgbClr val="F4231E"/>
                </a:solidFill>
                <a:latin typeface="Arial" charset="0"/>
                <a:cs typeface="Arial" charset="0"/>
              </a:rPr>
              <a:t>(للترتيب تصاعدى أو تنازلى)</a:t>
            </a:r>
            <a:r>
              <a:rPr lang="en-US" sz="3600" b="1" u="sng">
                <a:solidFill>
                  <a:srgbClr val="C60E0A"/>
                </a:solidFill>
                <a:latin typeface="Arial" charset="0"/>
                <a:cs typeface="Arial" charset="0"/>
              </a:rPr>
              <a:t>order by </a:t>
            </a:r>
            <a:r>
              <a:rPr lang="ar-SA" sz="3600" b="1" u="sng">
                <a:solidFill>
                  <a:srgbClr val="C60E0A"/>
                </a:solidFill>
                <a:latin typeface="Arial" charset="0"/>
                <a:cs typeface="Arial" charset="0"/>
              </a:rPr>
              <a:t>جملة</a:t>
            </a:r>
            <a:endParaRPr lang="ar-EG" sz="3600" b="1" u="sng">
              <a:solidFill>
                <a:srgbClr val="C60E0A"/>
              </a:solidFill>
              <a:latin typeface="Arial" charset="0"/>
              <a:cs typeface="Arial" charset="0"/>
            </a:endParaRPr>
          </a:p>
        </p:txBody>
      </p:sp>
      <p:sp>
        <p:nvSpPr>
          <p:cNvPr id="44034" name="Rectangle 4"/>
          <p:cNvSpPr>
            <a:spLocks noChangeArrowheads="1"/>
          </p:cNvSpPr>
          <p:nvPr/>
        </p:nvSpPr>
        <p:spPr bwMode="auto">
          <a:xfrm>
            <a:off x="2099477" y="1052513"/>
            <a:ext cx="8255786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SA" altLang="ja-JP" sz="2400" b="1" dirty="0">
                <a:solidFill>
                  <a:srgbClr val="0000CC"/>
                </a:solidFill>
                <a:latin typeface="Arial" charset="0"/>
                <a:cs typeface="Arial" charset="0"/>
              </a:rPr>
              <a:t>نستخدم جملة </a:t>
            </a:r>
            <a:r>
              <a:rPr lang="en-US" altLang="ja-JP" sz="2400" b="1" dirty="0">
                <a:solidFill>
                  <a:srgbClr val="0000CC"/>
                </a:solidFill>
                <a:latin typeface="Arial" charset="0"/>
                <a:ea typeface="ＭＳ Ｐゴシック"/>
                <a:cs typeface="ＭＳ Ｐゴシック"/>
              </a:rPr>
              <a:t> order by</a:t>
            </a:r>
            <a:r>
              <a:rPr lang="ar-SA" altLang="ja-JP" sz="2400" b="1" dirty="0">
                <a:solidFill>
                  <a:srgbClr val="0000CC"/>
                </a:solidFill>
                <a:latin typeface="Arial" charset="0"/>
                <a:cs typeface="Arial" charset="0"/>
              </a:rPr>
              <a:t> بدلا من استخدام جملة الشرط </a:t>
            </a:r>
            <a:r>
              <a:rPr lang="en-US" altLang="ja-JP" sz="2400" b="1" dirty="0">
                <a:solidFill>
                  <a:srgbClr val="0000CC"/>
                </a:solidFill>
                <a:latin typeface="Arial" charset="0"/>
                <a:ea typeface="ＭＳ Ｐゴシック"/>
                <a:cs typeface="ＭＳ Ｐゴシック"/>
              </a:rPr>
              <a:t> where</a:t>
            </a:r>
            <a:r>
              <a:rPr lang="ar-SA" altLang="ja-JP" sz="2400" b="1" dirty="0">
                <a:solidFill>
                  <a:srgbClr val="0000CC"/>
                </a:solidFill>
                <a:latin typeface="Arial" charset="0"/>
                <a:cs typeface="Arial" charset="0"/>
              </a:rPr>
              <a:t> حيث تستخدم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SA" altLang="ja-JP" sz="2400" b="1" dirty="0">
                <a:solidFill>
                  <a:srgbClr val="0000CC"/>
                </a:solidFill>
                <a:latin typeface="Arial" charset="0"/>
                <a:cs typeface="Arial" charset="0"/>
              </a:rPr>
              <a:t> </a:t>
            </a:r>
            <a:r>
              <a:rPr lang="ar-SA" altLang="ja-JP" sz="2400" b="1" dirty="0" err="1">
                <a:solidFill>
                  <a:srgbClr val="0000CC"/>
                </a:solidFill>
                <a:latin typeface="Arial" charset="0"/>
                <a:cs typeface="Arial" charset="0"/>
              </a:rPr>
              <a:t>لاظهار</a:t>
            </a:r>
            <a:r>
              <a:rPr lang="ar-SA" altLang="ja-JP" sz="2400" b="1" dirty="0">
                <a:solidFill>
                  <a:srgbClr val="0000CC"/>
                </a:solidFill>
                <a:latin typeface="Arial" charset="0"/>
                <a:cs typeface="Arial" charset="0"/>
              </a:rPr>
              <a:t> البيانات بشكل معين (</a:t>
            </a:r>
            <a:r>
              <a:rPr lang="ar-SA" altLang="ja-JP" sz="2800" b="1" dirty="0" err="1">
                <a:solidFill>
                  <a:srgbClr val="F4231E"/>
                </a:solidFill>
                <a:latin typeface="Arial" charset="0"/>
                <a:cs typeface="Arial" charset="0"/>
              </a:rPr>
              <a:t>تصاعدى</a:t>
            </a:r>
            <a:r>
              <a:rPr lang="ar-SA" altLang="ja-JP" sz="2800" b="1" dirty="0">
                <a:solidFill>
                  <a:srgbClr val="F4231E"/>
                </a:solidFill>
                <a:latin typeface="Arial" charset="0"/>
                <a:cs typeface="Arial" charset="0"/>
              </a:rPr>
              <a:t> او </a:t>
            </a:r>
            <a:r>
              <a:rPr lang="ar-SA" altLang="ja-JP" sz="2800" b="1" dirty="0" err="1">
                <a:solidFill>
                  <a:srgbClr val="F4231E"/>
                </a:solidFill>
                <a:latin typeface="Arial" charset="0"/>
                <a:cs typeface="Arial" charset="0"/>
              </a:rPr>
              <a:t>تنازلى</a:t>
            </a:r>
            <a:r>
              <a:rPr lang="ar-SA" altLang="ja-JP" sz="2400" b="1" dirty="0">
                <a:solidFill>
                  <a:srgbClr val="0000CC"/>
                </a:solidFill>
                <a:latin typeface="Arial" charset="0"/>
                <a:cs typeface="Arial" charset="0"/>
              </a:rPr>
              <a:t>)</a:t>
            </a:r>
            <a:endParaRPr lang="en-US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5" name="Rectangle 5"/>
          <p:cNvSpPr>
            <a:spLocks noChangeArrowheads="1"/>
          </p:cNvSpPr>
          <p:nvPr/>
        </p:nvSpPr>
        <p:spPr bwMode="auto">
          <a:xfrm>
            <a:off x="2135188" y="1773238"/>
            <a:ext cx="6985000" cy="475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C60E0A"/>
                </a:solidFill>
                <a:latin typeface="Times New Roman" pitchFamily="18" charset="0"/>
                <a:cs typeface="Times New Roman" pitchFamily="18" charset="0"/>
              </a:rPr>
              <a:t>mysql</a:t>
            </a:r>
            <a:r>
              <a:rPr lang="en-US" sz="2400" b="1" dirty="0">
                <a:solidFill>
                  <a:srgbClr val="C60E0A"/>
                </a:solidFill>
                <a:latin typeface="Times New Roman" pitchFamily="18" charset="0"/>
                <a:cs typeface="Times New Roman" pitchFamily="18" charset="0"/>
              </a:rPr>
              <a:t>&gt; select f_name, </a:t>
            </a:r>
            <a:r>
              <a:rPr lang="en-US" sz="2400" b="1" dirty="0" err="1">
                <a:solidFill>
                  <a:srgbClr val="C60E0A"/>
                </a:solidFill>
                <a:latin typeface="Times New Roman" pitchFamily="18" charset="0"/>
                <a:cs typeface="Times New Roman" pitchFamily="18" charset="0"/>
              </a:rPr>
              <a:t>l_name</a:t>
            </a:r>
            <a:r>
              <a:rPr lang="en-US" sz="2400" b="1" dirty="0">
                <a:solidFill>
                  <a:srgbClr val="C60E0A"/>
                </a:solidFill>
                <a:latin typeface="Times New Roman" pitchFamily="18" charset="0"/>
                <a:cs typeface="Times New Roman" pitchFamily="18" charset="0"/>
              </a:rPr>
              <a:t> from </a:t>
            </a:r>
            <a:r>
              <a:rPr lang="en-US" sz="2400" b="1" dirty="0" err="1">
                <a:solidFill>
                  <a:srgbClr val="C60E0A"/>
                </a:solidFill>
                <a:latin typeface="Times New Roman" pitchFamily="18" charset="0"/>
                <a:cs typeface="Times New Roman" pitchFamily="18" charset="0"/>
              </a:rPr>
              <a:t>members_data</a:t>
            </a:r>
            <a:endParaRPr lang="en-US" sz="2400" b="1" dirty="0">
              <a:solidFill>
                <a:srgbClr val="C60E0A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C60E0A"/>
                </a:solidFill>
                <a:latin typeface="Times New Roman" pitchFamily="18" charset="0"/>
                <a:cs typeface="Times New Roman" pitchFamily="18" charset="0"/>
              </a:rPr>
              <a:t>--&gt; </a:t>
            </a:r>
            <a:r>
              <a:rPr lang="en-US" sz="24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order by</a:t>
            </a:r>
            <a:r>
              <a:rPr lang="en-US" sz="2400" b="1" dirty="0">
                <a:solidFill>
                  <a:srgbClr val="C60E0A"/>
                </a:solidFill>
                <a:latin typeface="Times New Roman" pitchFamily="18" charset="0"/>
                <a:cs typeface="Times New Roman" pitchFamily="18" charset="0"/>
              </a:rPr>
              <a:t> f_name;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500" b="1" dirty="0">
                <a:solidFill>
                  <a:srgbClr val="F4231E"/>
                </a:solidFill>
                <a:latin typeface="Arial" charset="0"/>
                <a:cs typeface="Arial" charset="0"/>
              </a:rPr>
              <a:t>| f_name </a:t>
            </a:r>
            <a:r>
              <a:rPr lang="ar-EG" sz="1500" b="1" dirty="0">
                <a:solidFill>
                  <a:srgbClr val="F4231E"/>
                </a:solidFill>
                <a:latin typeface="Arial" charset="0"/>
                <a:cs typeface="Arial" charset="0"/>
              </a:rPr>
              <a:t>        </a:t>
            </a:r>
            <a:r>
              <a:rPr lang="en-US" sz="1500" b="1" dirty="0">
                <a:solidFill>
                  <a:srgbClr val="F4231E"/>
                </a:solidFill>
                <a:latin typeface="Arial" charset="0"/>
                <a:cs typeface="Arial" charset="0"/>
              </a:rPr>
              <a:t>| </a:t>
            </a:r>
            <a:r>
              <a:rPr lang="en-US" sz="1500" b="1" dirty="0" err="1">
                <a:solidFill>
                  <a:srgbClr val="F4231E"/>
                </a:solidFill>
                <a:latin typeface="Arial" charset="0"/>
                <a:cs typeface="Arial" charset="0"/>
              </a:rPr>
              <a:t>l_name</a:t>
            </a:r>
            <a:r>
              <a:rPr lang="en-US" sz="1500" b="1" dirty="0">
                <a:solidFill>
                  <a:srgbClr val="F4231E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5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ahmad</a:t>
            </a:r>
            <a:r>
              <a:rPr lang="ar-EG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</a:t>
            </a: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5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youssef</a:t>
            </a: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5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ahmad</a:t>
            </a:r>
            <a:r>
              <a:rPr lang="ar-EG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</a:t>
            </a: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5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antar</a:t>
            </a: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5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kamel</a:t>
            </a:r>
            <a:r>
              <a:rPr lang="ar-EG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 </a:t>
            </a: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5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ahmad</a:t>
            </a: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5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marwa</a:t>
            </a:r>
            <a:r>
              <a:rPr lang="ar-EG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	     </a:t>
            </a: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5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hassan</a:t>
            </a: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5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5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taha</a:t>
            </a: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5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5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kamal</a:t>
            </a: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5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5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antary</a:t>
            </a: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5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5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wadood</a:t>
            </a: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5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5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mahfouz</a:t>
            </a: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5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5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ismael</a:t>
            </a: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5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5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nagib</a:t>
            </a: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5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safwat</a:t>
            </a:r>
            <a:r>
              <a:rPr lang="ar-EG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</a:t>
            </a: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5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hegazy</a:t>
            </a: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5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sarah</a:t>
            </a:r>
            <a:r>
              <a:rPr lang="ar-EG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  </a:t>
            </a: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5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mahmoud</a:t>
            </a: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5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sherif</a:t>
            </a:r>
            <a:r>
              <a:rPr lang="ar-EG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  </a:t>
            </a: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faroo2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5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sherif</a:t>
            </a: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ar-EG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  </a:t>
            </a: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5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shahin</a:t>
            </a: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500" b="1" dirty="0">
                <a:solidFill>
                  <a:srgbClr val="000000"/>
                </a:solidFill>
                <a:latin typeface="Arial" charset="0"/>
                <a:cs typeface="Arial" charset="0"/>
              </a:rPr>
              <a:t>15 rows in set (0.00 sec)</a:t>
            </a:r>
          </a:p>
        </p:txBody>
      </p:sp>
    </p:spTree>
    <p:extLst>
      <p:ext uri="{BB962C8B-B14F-4D97-AF65-F5344CB8AC3E}">
        <p14:creationId xmlns:p14="http://schemas.microsoft.com/office/powerpoint/2010/main" val="23550875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4"/>
          <p:cNvSpPr>
            <a:spLocks noChangeArrowheads="1"/>
          </p:cNvSpPr>
          <p:nvPr/>
        </p:nvSpPr>
        <p:spPr bwMode="auto">
          <a:xfrm>
            <a:off x="1919288" y="549275"/>
            <a:ext cx="8424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ما بداخل أقواس الدالة </a:t>
            </a:r>
            <a:r>
              <a:rPr lang="en-US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max() </a:t>
            </a:r>
            <a:r>
              <a:rPr lang="ar-SA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هو اسم الحقل الذي تريد الاستعلام عن اكبر قيمة فيه</a:t>
            </a:r>
            <a:endParaRPr lang="en-US" sz="2400" b="1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490" name="Rectangle 5"/>
          <p:cNvSpPr>
            <a:spLocks noChangeArrowheads="1"/>
          </p:cNvSpPr>
          <p:nvPr/>
        </p:nvSpPr>
        <p:spPr bwMode="auto">
          <a:xfrm>
            <a:off x="5735638" y="1339850"/>
            <a:ext cx="3884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C60E0A"/>
                </a:solidFill>
                <a:latin typeface="Arial" charset="0"/>
                <a:cs typeface="Arial" charset="0"/>
              </a:rPr>
              <a:t>سيكون الاستعلام عن قيمة أكبر راتب:</a:t>
            </a:r>
            <a:endParaRPr lang="en-US" sz="2400" b="1">
              <a:solidFill>
                <a:srgbClr val="C60E0A"/>
              </a:solidFill>
              <a:latin typeface="Arial" charset="0"/>
              <a:cs typeface="Arial" charset="0"/>
            </a:endParaRPr>
          </a:p>
        </p:txBody>
      </p:sp>
      <p:sp>
        <p:nvSpPr>
          <p:cNvPr id="63491" name="Rectangle 6"/>
          <p:cNvSpPr>
            <a:spLocks noChangeArrowheads="1"/>
          </p:cNvSpPr>
          <p:nvPr/>
        </p:nvSpPr>
        <p:spPr bwMode="auto">
          <a:xfrm>
            <a:off x="2135189" y="2147888"/>
            <a:ext cx="79216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C60E0A"/>
                </a:solidFill>
                <a:latin typeface="Arial" charset="0"/>
                <a:cs typeface="Arial" charset="0"/>
              </a:rPr>
              <a:t>mysql&gt; select </a:t>
            </a:r>
            <a:r>
              <a:rPr lang="en-US" sz="2400" b="1" u="sng">
                <a:solidFill>
                  <a:srgbClr val="000099"/>
                </a:solidFill>
                <a:latin typeface="Arial" charset="0"/>
                <a:cs typeface="Arial" charset="0"/>
              </a:rPr>
              <a:t>max(salary)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C60E0A"/>
                </a:solidFill>
                <a:latin typeface="Arial" charset="0"/>
                <a:cs typeface="Arial" charset="0"/>
              </a:rPr>
              <a:t>--&gt; from employee_data;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C60E0A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| max(salary)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| 120000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1 row in set (0.01 sec)</a:t>
            </a:r>
          </a:p>
        </p:txBody>
      </p:sp>
    </p:spTree>
    <p:extLst>
      <p:ext uri="{BB962C8B-B14F-4D97-AF65-F5344CB8AC3E}">
        <p14:creationId xmlns:p14="http://schemas.microsoft.com/office/powerpoint/2010/main" val="28006265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4"/>
          <p:cNvSpPr>
            <a:spLocks noChangeArrowheads="1"/>
          </p:cNvSpPr>
          <p:nvPr/>
        </p:nvSpPr>
        <p:spPr bwMode="auto">
          <a:xfrm>
            <a:off x="4872039" y="333376"/>
            <a:ext cx="30559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u="sng">
                <a:solidFill>
                  <a:srgbClr val="C60E0A"/>
                </a:solidFill>
                <a:latin typeface="Arial" charset="0"/>
                <a:cs typeface="Arial" charset="0"/>
              </a:rPr>
              <a:t>avg() </a:t>
            </a:r>
            <a:r>
              <a:rPr lang="ar-SA" sz="2800" b="1" u="sng">
                <a:solidFill>
                  <a:srgbClr val="C60E0A"/>
                </a:solidFill>
                <a:latin typeface="Arial" charset="0"/>
                <a:cs typeface="Arial" charset="0"/>
              </a:rPr>
              <a:t>و</a:t>
            </a:r>
            <a:r>
              <a:rPr lang="en-US" sz="2800" b="1" u="sng">
                <a:solidFill>
                  <a:srgbClr val="C60E0A"/>
                </a:solidFill>
                <a:latin typeface="Arial" charset="0"/>
                <a:cs typeface="Arial" charset="0"/>
              </a:rPr>
              <a:t> sum() </a:t>
            </a:r>
            <a:r>
              <a:rPr lang="ar-SA" sz="2800" b="1" u="sng">
                <a:solidFill>
                  <a:srgbClr val="C60E0A"/>
                </a:solidFill>
                <a:latin typeface="Arial" charset="0"/>
                <a:cs typeface="Arial" charset="0"/>
              </a:rPr>
              <a:t>الدالة</a:t>
            </a:r>
            <a:endParaRPr lang="en-US" sz="2800" b="1" u="sng">
              <a:solidFill>
                <a:srgbClr val="C60E0A"/>
              </a:solidFill>
              <a:latin typeface="Arial" charset="0"/>
              <a:cs typeface="Arial" charset="0"/>
            </a:endParaRPr>
          </a:p>
        </p:txBody>
      </p:sp>
      <p:sp>
        <p:nvSpPr>
          <p:cNvPr id="64514" name="Rectangle 5"/>
          <p:cNvSpPr>
            <a:spLocks noChangeArrowheads="1"/>
          </p:cNvSpPr>
          <p:nvPr/>
        </p:nvSpPr>
        <p:spPr bwMode="auto">
          <a:xfrm>
            <a:off x="5303838" y="908050"/>
            <a:ext cx="4545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99"/>
                </a:solidFill>
                <a:latin typeface="Arial" charset="0"/>
                <a:cs typeface="Arial" charset="0"/>
              </a:rPr>
              <a:t>نريد الاستعلام عن </a:t>
            </a:r>
            <a:r>
              <a:rPr lang="ar-SA" sz="2400" b="1">
                <a:solidFill>
                  <a:srgbClr val="F4231E"/>
                </a:solidFill>
                <a:latin typeface="Arial" charset="0"/>
                <a:cs typeface="Arial" charset="0"/>
              </a:rPr>
              <a:t>مجموع</a:t>
            </a:r>
            <a:r>
              <a:rPr lang="ar-SA" sz="2400" b="1">
                <a:solidFill>
                  <a:srgbClr val="000099"/>
                </a:solidFill>
                <a:latin typeface="Arial" charset="0"/>
                <a:cs typeface="Arial" charset="0"/>
              </a:rPr>
              <a:t> قيم الرواتب كلها؟</a:t>
            </a:r>
            <a:endParaRPr lang="en-US" sz="2400" b="1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64515" name="Rectangle 6"/>
          <p:cNvSpPr>
            <a:spLocks noChangeArrowheads="1"/>
          </p:cNvSpPr>
          <p:nvPr/>
        </p:nvSpPr>
        <p:spPr bwMode="auto">
          <a:xfrm>
            <a:off x="2135188" y="1341439"/>
            <a:ext cx="74168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C60E0A"/>
                </a:solidFill>
                <a:latin typeface="Arial" charset="0"/>
                <a:cs typeface="Arial" charset="0"/>
              </a:rPr>
              <a:t>mysql&gt; select </a:t>
            </a:r>
            <a:r>
              <a:rPr lang="en-US" sz="2400" b="1" u="sng">
                <a:solidFill>
                  <a:srgbClr val="000099"/>
                </a:solidFill>
                <a:latin typeface="Arial" charset="0"/>
                <a:cs typeface="Arial" charset="0"/>
              </a:rPr>
              <a:t>sum(salary)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C60E0A"/>
                </a:solidFill>
                <a:latin typeface="Arial" charset="0"/>
                <a:cs typeface="Arial" charset="0"/>
              </a:rPr>
              <a:t>--&gt; from employee_data;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sum(salary)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| 1797000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1 row in set (0.00 sec)</a:t>
            </a:r>
          </a:p>
        </p:txBody>
      </p:sp>
      <p:sp>
        <p:nvSpPr>
          <p:cNvPr id="64516" name="Rectangle 7"/>
          <p:cNvSpPr>
            <a:spLocks noChangeArrowheads="1"/>
          </p:cNvSpPr>
          <p:nvPr/>
        </p:nvSpPr>
        <p:spPr bwMode="auto">
          <a:xfrm>
            <a:off x="2351089" y="3573463"/>
            <a:ext cx="8004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99"/>
                </a:solidFill>
                <a:latin typeface="Arial" charset="0"/>
                <a:cs typeface="Arial" charset="0"/>
              </a:rPr>
              <a:t>مثال: مطلوب حساب مجموع الرواتب والحوافز الخاصة بالموظفين داخل الشركة</a:t>
            </a:r>
            <a:endParaRPr lang="en-US" sz="2400" b="1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64517" name="Rectangle 8"/>
          <p:cNvSpPr>
            <a:spLocks noChangeArrowheads="1"/>
          </p:cNvSpPr>
          <p:nvPr/>
        </p:nvSpPr>
        <p:spPr bwMode="auto">
          <a:xfrm>
            <a:off x="2208213" y="4076701"/>
            <a:ext cx="76327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C60E0A"/>
                </a:solidFill>
                <a:latin typeface="Arial" charset="0"/>
                <a:cs typeface="Arial" charset="0"/>
              </a:rPr>
              <a:t>mysql&gt; select </a:t>
            </a:r>
            <a:r>
              <a:rPr lang="en-US" sz="2400" b="1" u="sng">
                <a:solidFill>
                  <a:srgbClr val="000099"/>
                </a:solidFill>
                <a:latin typeface="Arial" charset="0"/>
                <a:cs typeface="Arial" charset="0"/>
              </a:rPr>
              <a:t>sum(salary)</a:t>
            </a:r>
            <a:r>
              <a:rPr lang="en-US" sz="2400" b="1">
                <a:solidFill>
                  <a:srgbClr val="C60E0A"/>
                </a:solidFill>
                <a:latin typeface="Arial" charset="0"/>
                <a:cs typeface="Arial" charset="0"/>
              </a:rPr>
              <a:t> + </a:t>
            </a:r>
            <a:r>
              <a:rPr lang="en-US" sz="2400" b="1" u="sng">
                <a:solidFill>
                  <a:srgbClr val="000099"/>
                </a:solidFill>
                <a:latin typeface="Arial" charset="0"/>
                <a:cs typeface="Arial" charset="0"/>
              </a:rPr>
              <a:t>sum(perks)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C60E0A"/>
                </a:solidFill>
                <a:latin typeface="Arial" charset="0"/>
                <a:cs typeface="Arial" charset="0"/>
              </a:rPr>
              <a:t>--&gt; from employee_data;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| sum(salary) + sum(perks)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| 2137000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1 row in set (0.03 sec)</a:t>
            </a:r>
          </a:p>
        </p:txBody>
      </p:sp>
    </p:spTree>
    <p:extLst>
      <p:ext uri="{BB962C8B-B14F-4D97-AF65-F5344CB8AC3E}">
        <p14:creationId xmlns:p14="http://schemas.microsoft.com/office/powerpoint/2010/main" val="15925692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4"/>
          <p:cNvSpPr>
            <a:spLocks noChangeArrowheads="1"/>
          </p:cNvSpPr>
          <p:nvPr/>
        </p:nvSpPr>
        <p:spPr bwMode="auto">
          <a:xfrm>
            <a:off x="4656138" y="765176"/>
            <a:ext cx="45720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C60E0A"/>
                </a:solidFill>
                <a:latin typeface="Arial" charset="0"/>
                <a:cs typeface="Arial" charset="0"/>
              </a:rPr>
              <a:t> - العلامة / تشير إلى عملية القسمة</a:t>
            </a:r>
            <a:r>
              <a:rPr lang="en-US" sz="2400" b="1">
                <a:solidFill>
                  <a:srgbClr val="C60E0A"/>
                </a:solidFill>
                <a:latin typeface="Arial" charset="0"/>
                <a:cs typeface="Arial" charset="0"/>
              </a:rPr>
              <a:t> .</a:t>
            </a:r>
          </a:p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C60E0A"/>
                </a:solidFill>
                <a:latin typeface="Arial" charset="0"/>
                <a:cs typeface="Arial" charset="0"/>
              </a:rPr>
              <a:t>- </a:t>
            </a:r>
            <a:r>
              <a:rPr lang="ar-SA" sz="2400" b="1">
                <a:solidFill>
                  <a:srgbClr val="C60E0A"/>
                </a:solidFill>
                <a:latin typeface="Arial" charset="0"/>
                <a:cs typeface="Arial" charset="0"/>
              </a:rPr>
              <a:t>العلامة * تشير إلى عملية الضرب</a:t>
            </a:r>
            <a:r>
              <a:rPr lang="en-US" sz="2400" b="1">
                <a:solidFill>
                  <a:srgbClr val="C60E0A"/>
                </a:solidFill>
                <a:latin typeface="Arial" charset="0"/>
                <a:cs typeface="Arial" charset="0"/>
              </a:rPr>
              <a:t> .</a:t>
            </a:r>
          </a:p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C60E0A"/>
                </a:solidFill>
                <a:latin typeface="Arial" charset="0"/>
                <a:cs typeface="Arial" charset="0"/>
              </a:rPr>
              <a:t>- </a:t>
            </a:r>
            <a:r>
              <a:rPr lang="ar-SA" sz="2400" b="1">
                <a:solidFill>
                  <a:srgbClr val="C60E0A"/>
                </a:solidFill>
                <a:latin typeface="Arial" charset="0"/>
                <a:cs typeface="Arial" charset="0"/>
              </a:rPr>
              <a:t>العلامة - تشير إلى عملية الطرح</a:t>
            </a:r>
            <a:r>
              <a:rPr lang="en-US" sz="2400" b="1">
                <a:solidFill>
                  <a:srgbClr val="C60E0A"/>
                </a:solidFill>
                <a:latin typeface="Arial" charset="0"/>
                <a:cs typeface="Arial" charset="0"/>
              </a:rPr>
              <a:t> .</a:t>
            </a:r>
          </a:p>
        </p:txBody>
      </p:sp>
      <p:sp>
        <p:nvSpPr>
          <p:cNvPr id="65538" name="Rectangle 5"/>
          <p:cNvSpPr>
            <a:spLocks noChangeArrowheads="1"/>
          </p:cNvSpPr>
          <p:nvPr/>
        </p:nvSpPr>
        <p:spPr bwMode="auto">
          <a:xfrm>
            <a:off x="2135189" y="2997200"/>
            <a:ext cx="77057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C60E0A"/>
                </a:solidFill>
                <a:latin typeface="Arial" charset="0"/>
                <a:cs typeface="Arial" charset="0"/>
              </a:rPr>
              <a:t>mysql&gt; select </a:t>
            </a:r>
            <a:r>
              <a:rPr lang="en-US" sz="2400" b="1" u="sng">
                <a:solidFill>
                  <a:srgbClr val="C60E0A"/>
                </a:solidFill>
                <a:latin typeface="Arial" charset="0"/>
                <a:cs typeface="Arial" charset="0"/>
              </a:rPr>
              <a:t>(</a:t>
            </a:r>
            <a:r>
              <a:rPr lang="en-US" sz="2400" b="1" u="sng">
                <a:solidFill>
                  <a:srgbClr val="000099"/>
                </a:solidFill>
                <a:latin typeface="Arial" charset="0"/>
                <a:cs typeface="Arial" charset="0"/>
              </a:rPr>
              <a:t>sum(perks</a:t>
            </a:r>
            <a:r>
              <a:rPr lang="en-US" sz="2400" b="1">
                <a:solidFill>
                  <a:srgbClr val="000099"/>
                </a:solidFill>
                <a:latin typeface="Arial" charset="0"/>
                <a:cs typeface="Arial" charset="0"/>
              </a:rPr>
              <a:t>)</a:t>
            </a:r>
            <a:r>
              <a:rPr lang="en-US" sz="2400" b="1">
                <a:solidFill>
                  <a:srgbClr val="C60E0A"/>
                </a:solidFill>
                <a:latin typeface="Arial" charset="0"/>
                <a:cs typeface="Arial" charset="0"/>
              </a:rPr>
              <a:t> / </a:t>
            </a:r>
            <a:r>
              <a:rPr lang="en-US" sz="2400" b="1" u="sng">
                <a:solidFill>
                  <a:srgbClr val="000099"/>
                </a:solidFill>
                <a:latin typeface="Arial" charset="0"/>
                <a:cs typeface="Arial" charset="0"/>
              </a:rPr>
              <a:t>sum(salary)</a:t>
            </a:r>
            <a:r>
              <a:rPr lang="en-US" sz="2400" b="1">
                <a:solidFill>
                  <a:srgbClr val="C60E0A"/>
                </a:solidFill>
                <a:latin typeface="Arial" charset="0"/>
                <a:cs typeface="Arial" charset="0"/>
              </a:rPr>
              <a:t> * 100 )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à"/>
            </a:pPr>
            <a:r>
              <a:rPr lang="en-US" sz="2400" b="1">
                <a:solidFill>
                  <a:srgbClr val="C60E0A"/>
                </a:solidFill>
                <a:latin typeface="Arial" charset="0"/>
                <a:cs typeface="Arial" charset="0"/>
              </a:rPr>
              <a:t>from employee_data;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à"/>
            </a:pPr>
            <a:endParaRPr lang="en-US" sz="2400" b="1">
              <a:solidFill>
                <a:srgbClr val="C60E0A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| (sum(perks) / sum(salary) * 100 )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| 18.9204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1 row in set (0.00 sec)</a:t>
            </a:r>
          </a:p>
        </p:txBody>
      </p:sp>
    </p:spTree>
    <p:extLst>
      <p:ext uri="{BB962C8B-B14F-4D97-AF65-F5344CB8AC3E}">
        <p14:creationId xmlns:p14="http://schemas.microsoft.com/office/powerpoint/2010/main" val="13190192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4"/>
          <p:cNvSpPr>
            <a:spLocks noChangeArrowheads="1"/>
          </p:cNvSpPr>
          <p:nvPr/>
        </p:nvSpPr>
        <p:spPr bwMode="auto">
          <a:xfrm>
            <a:off x="3287713" y="981076"/>
            <a:ext cx="716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99"/>
                </a:solidFill>
                <a:latin typeface="Arial" charset="0"/>
                <a:cs typeface="Arial" charset="0"/>
              </a:rPr>
              <a:t>لحساب </a:t>
            </a:r>
            <a:r>
              <a:rPr lang="ar-SA" sz="2800" b="1">
                <a:solidFill>
                  <a:srgbClr val="F4231E"/>
                </a:solidFill>
                <a:latin typeface="Arial" charset="0"/>
                <a:cs typeface="Arial" charset="0"/>
              </a:rPr>
              <a:t>متوسط</a:t>
            </a:r>
            <a:r>
              <a:rPr lang="ar-SA" sz="2400" b="1">
                <a:solidFill>
                  <a:srgbClr val="000099"/>
                </a:solidFill>
                <a:latin typeface="Arial" charset="0"/>
                <a:cs typeface="Arial" charset="0"/>
              </a:rPr>
              <a:t> قيمة الرواتب للموظفين فتكون الجملة بالشكل كالتالي</a:t>
            </a:r>
            <a:r>
              <a:rPr lang="en-US" sz="2400" b="1">
                <a:solidFill>
                  <a:srgbClr val="000099"/>
                </a:solidFill>
                <a:latin typeface="Arial" charset="0"/>
                <a:cs typeface="Arial" charset="0"/>
              </a:rPr>
              <a:t> :</a:t>
            </a:r>
          </a:p>
        </p:txBody>
      </p:sp>
      <p:sp>
        <p:nvSpPr>
          <p:cNvPr id="66562" name="Rectangle 5"/>
          <p:cNvSpPr>
            <a:spLocks noChangeArrowheads="1"/>
          </p:cNvSpPr>
          <p:nvPr/>
        </p:nvSpPr>
        <p:spPr bwMode="auto">
          <a:xfrm>
            <a:off x="2135188" y="2133600"/>
            <a:ext cx="7777162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C60E0A"/>
                </a:solidFill>
                <a:latin typeface="Arial" charset="0"/>
                <a:cs typeface="Arial" charset="0"/>
              </a:rPr>
              <a:t>mysql&gt; select </a:t>
            </a:r>
            <a:r>
              <a:rPr lang="en-US" sz="2400" b="1" u="sng">
                <a:solidFill>
                  <a:srgbClr val="000099"/>
                </a:solidFill>
                <a:latin typeface="Arial" charset="0"/>
                <a:cs typeface="Arial" charset="0"/>
              </a:rPr>
              <a:t>avg(salary</a:t>
            </a:r>
            <a:r>
              <a:rPr lang="en-US" sz="2400" b="1">
                <a:solidFill>
                  <a:srgbClr val="000099"/>
                </a:solidFill>
                <a:latin typeface="Arial" charset="0"/>
                <a:cs typeface="Arial" charset="0"/>
              </a:rPr>
              <a:t>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à"/>
            </a:pPr>
            <a:r>
              <a:rPr lang="en-US" sz="2400" b="1">
                <a:solidFill>
                  <a:srgbClr val="C60E0A"/>
                </a:solidFill>
                <a:latin typeface="Arial" charset="0"/>
                <a:cs typeface="Arial" charset="0"/>
              </a:rPr>
              <a:t>from employee_data;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à"/>
            </a:pPr>
            <a:endParaRPr lang="en-US" sz="2400" b="1">
              <a:solidFill>
                <a:srgbClr val="C60E0A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| avg(salary)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| 89850.0000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1 row in set (0.00 sec)</a:t>
            </a:r>
          </a:p>
        </p:txBody>
      </p:sp>
    </p:spTree>
    <p:extLst>
      <p:ext uri="{BB962C8B-B14F-4D97-AF65-F5344CB8AC3E}">
        <p14:creationId xmlns:p14="http://schemas.microsoft.com/office/powerpoint/2010/main" val="30707114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4"/>
          <p:cNvSpPr>
            <a:spLocks noChangeArrowheads="1"/>
          </p:cNvSpPr>
          <p:nvPr/>
        </p:nvSpPr>
        <p:spPr bwMode="auto">
          <a:xfrm>
            <a:off x="1882776" y="333375"/>
            <a:ext cx="8785225" cy="133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ar-SA" sz="28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الاداة </a:t>
            </a:r>
            <a:r>
              <a:rPr lang="en-US" sz="28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as</a:t>
            </a:r>
            <a:r>
              <a:rPr lang="ar-SA" sz="28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 والتي تعنى " ك ” تفيد</a:t>
            </a:r>
            <a:r>
              <a:rPr lang="ar-SA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endParaRPr lang="en-US" sz="2400" b="1" dirty="0">
              <a:solidFill>
                <a:srgbClr val="C60E0A"/>
              </a:solidFill>
              <a:latin typeface="Arial" charset="0"/>
              <a:cs typeface="Arial" charset="0"/>
            </a:endParaRPr>
          </a:p>
          <a:p>
            <a:pPr algn="l" rt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99"/>
                </a:solidFill>
                <a:latin typeface="Arial" charset="0"/>
                <a:cs typeface="Arial" charset="0"/>
              </a:rPr>
              <a:t>: " first name " </a:t>
            </a:r>
            <a:r>
              <a:rPr lang="ar-SA" sz="2000" b="1" dirty="0">
                <a:solidFill>
                  <a:srgbClr val="000099"/>
                </a:solidFill>
                <a:latin typeface="Arial" charset="0"/>
                <a:cs typeface="Arial" charset="0"/>
              </a:rPr>
              <a:t>وفى نفس الوقت قمنا بوصف العمود ب</a:t>
            </a:r>
            <a:r>
              <a:rPr lang="en-US" sz="2000" b="1" dirty="0">
                <a:solidFill>
                  <a:srgbClr val="000099"/>
                </a:solidFill>
                <a:latin typeface="Arial" charset="0"/>
                <a:cs typeface="Arial" charset="0"/>
              </a:rPr>
              <a:t> f_name</a:t>
            </a:r>
            <a:r>
              <a:rPr lang="en-US" sz="2000" b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ar-SA" sz="2000" b="1" dirty="0">
                <a:solidFill>
                  <a:srgbClr val="000099"/>
                </a:solidFill>
                <a:latin typeface="Arial" charset="0"/>
                <a:cs typeface="Arial" charset="0"/>
              </a:rPr>
              <a:t>الاستعلام عن بيانات العمود</a:t>
            </a:r>
            <a:endParaRPr lang="en-US" sz="2000" b="1" dirty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en-US" sz="20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7586" name="Rectangle 5"/>
          <p:cNvSpPr>
            <a:spLocks noChangeArrowheads="1"/>
          </p:cNvSpPr>
          <p:nvPr/>
        </p:nvSpPr>
        <p:spPr bwMode="auto">
          <a:xfrm>
            <a:off x="2208214" y="1484313"/>
            <a:ext cx="7559675" cy="464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mysql</a:t>
            </a: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&gt; select f_name </a:t>
            </a:r>
            <a:r>
              <a:rPr lang="en-US" sz="24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as</a:t>
            </a: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 'first name'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--&gt; from </a:t>
            </a:r>
            <a:r>
              <a:rPr lang="en-US" sz="24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employee_data</a:t>
            </a: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C60E0A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F4231E"/>
                </a:solidFill>
                <a:latin typeface="Arial" charset="0"/>
                <a:cs typeface="Arial" charset="0"/>
              </a:rPr>
              <a:t>| first name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Sherif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Muhammad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Ahmad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Muhammad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Youssef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Shahida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Abdullah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++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20 rows in set (0.05 sec)</a:t>
            </a:r>
          </a:p>
        </p:txBody>
      </p:sp>
    </p:spTree>
    <p:extLst>
      <p:ext uri="{BB962C8B-B14F-4D97-AF65-F5344CB8AC3E}">
        <p14:creationId xmlns:p14="http://schemas.microsoft.com/office/powerpoint/2010/main" val="13436377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4"/>
          <p:cNvSpPr>
            <a:spLocks noChangeArrowheads="1"/>
          </p:cNvSpPr>
          <p:nvPr/>
        </p:nvSpPr>
        <p:spPr bwMode="auto">
          <a:xfrm>
            <a:off x="4872039" y="476250"/>
            <a:ext cx="24590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solidFill>
                  <a:srgbClr val="F4231E"/>
                </a:solidFill>
                <a:latin typeface="Arial" charset="0"/>
                <a:cs typeface="Arial" charset="0"/>
              </a:rPr>
              <a:t>count() </a:t>
            </a:r>
            <a:r>
              <a:rPr lang="ar-SA" sz="3200" b="1">
                <a:solidFill>
                  <a:srgbClr val="F4231E"/>
                </a:solidFill>
                <a:latin typeface="Arial" charset="0"/>
                <a:cs typeface="Arial" charset="0"/>
              </a:rPr>
              <a:t>الدالة </a:t>
            </a:r>
            <a:endParaRPr lang="en-US" sz="3200" b="1">
              <a:solidFill>
                <a:srgbClr val="F4231E"/>
              </a:solidFill>
              <a:latin typeface="Arial" charset="0"/>
              <a:cs typeface="Arial" charset="0"/>
            </a:endParaRPr>
          </a:p>
        </p:txBody>
      </p:sp>
      <p:sp>
        <p:nvSpPr>
          <p:cNvPr id="68610" name="Rectangle 5"/>
          <p:cNvSpPr>
            <a:spLocks noChangeArrowheads="1"/>
          </p:cNvSpPr>
          <p:nvPr/>
        </p:nvSpPr>
        <p:spPr bwMode="auto">
          <a:xfrm>
            <a:off x="1847851" y="1268413"/>
            <a:ext cx="8569325" cy="105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99"/>
                </a:solidFill>
                <a:latin typeface="Arial" charset="0"/>
                <a:cs typeface="Arial" charset="0"/>
              </a:rPr>
              <a:t>وظيفتها حساب عدد المدخلات ثم عرض تلك المدخلات التي تخص </a:t>
            </a:r>
            <a:r>
              <a:rPr lang="ar-SA" sz="2400" b="1">
                <a:solidFill>
                  <a:srgbClr val="F4231E"/>
                </a:solidFill>
                <a:latin typeface="Arial" charset="0"/>
                <a:cs typeface="Arial" charset="0"/>
              </a:rPr>
              <a:t>قيم</a:t>
            </a:r>
            <a:r>
              <a:rPr lang="ar-SA" sz="2400" b="1">
                <a:solidFill>
                  <a:srgbClr val="000099"/>
                </a:solidFill>
                <a:latin typeface="Arial" charset="0"/>
                <a:cs typeface="Arial" charset="0"/>
              </a:rPr>
              <a:t> معينة في جدول</a:t>
            </a:r>
          </a:p>
          <a:p>
            <a:pPr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ar-SA" sz="2400" b="1" u="sng">
                <a:solidFill>
                  <a:srgbClr val="F4231E"/>
                </a:solidFill>
                <a:latin typeface="Arial" charset="0"/>
                <a:cs typeface="Arial" charset="0"/>
              </a:rPr>
              <a:t>مثال</a:t>
            </a:r>
            <a:r>
              <a:rPr lang="ar-SA" sz="2400" b="1">
                <a:solidFill>
                  <a:srgbClr val="000000"/>
                </a:solidFill>
                <a:latin typeface="Arial" charset="0"/>
                <a:cs typeface="Arial" charset="0"/>
              </a:rPr>
              <a:t> : لحساب عدد المدخلات داخل الجدول </a:t>
            </a:r>
            <a:r>
              <a:rPr lang="en-US" sz="2400" b="1">
                <a:solidFill>
                  <a:srgbClr val="000000"/>
                </a:solidFill>
                <a:latin typeface="Arial" charset="0"/>
                <a:cs typeface="Arial" charset="0"/>
              </a:rPr>
              <a:t> employee_data</a:t>
            </a:r>
          </a:p>
        </p:txBody>
      </p:sp>
      <p:sp>
        <p:nvSpPr>
          <p:cNvPr id="68611" name="Rectangle 6"/>
          <p:cNvSpPr>
            <a:spLocks noChangeArrowheads="1"/>
          </p:cNvSpPr>
          <p:nvPr/>
        </p:nvSpPr>
        <p:spPr bwMode="auto">
          <a:xfrm>
            <a:off x="2279650" y="2708275"/>
            <a:ext cx="67691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F4231E"/>
                </a:solidFill>
                <a:latin typeface="Arial" charset="0"/>
                <a:cs typeface="Arial" charset="0"/>
              </a:rPr>
              <a:t>mysql&gt; select count(*)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F4231E"/>
                </a:solidFill>
                <a:latin typeface="Arial" charset="0"/>
                <a:cs typeface="Arial" charset="0"/>
              </a:rPr>
              <a:t>--&gt; from employee_data;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F4231E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| count(*)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| 20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1 row in set (0.02 sec)</a:t>
            </a:r>
          </a:p>
        </p:txBody>
      </p:sp>
    </p:spTree>
    <p:extLst>
      <p:ext uri="{BB962C8B-B14F-4D97-AF65-F5344CB8AC3E}">
        <p14:creationId xmlns:p14="http://schemas.microsoft.com/office/powerpoint/2010/main" val="36512554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4"/>
          <p:cNvSpPr>
            <a:spLocks noChangeArrowheads="1"/>
          </p:cNvSpPr>
          <p:nvPr/>
        </p:nvSpPr>
        <p:spPr bwMode="auto">
          <a:xfrm>
            <a:off x="1774825" y="549275"/>
            <a:ext cx="8496300" cy="972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ar-SA" sz="2200" b="1">
                <a:solidFill>
                  <a:srgbClr val="C60E0A"/>
                </a:solidFill>
                <a:latin typeface="Arial" charset="0"/>
                <a:cs typeface="Arial" charset="0"/>
              </a:rPr>
              <a:t>مثال</a:t>
            </a:r>
            <a:r>
              <a:rPr lang="ar-SA" sz="2200" b="1">
                <a:solidFill>
                  <a:srgbClr val="0000CC"/>
                </a:solidFill>
                <a:latin typeface="Arial" charset="0"/>
                <a:cs typeface="Arial" charset="0"/>
              </a:rPr>
              <a:t> : المطلوب الاستعلام عن النسبة المئوية لناتج قسمة كلا من مجموع قيم العمود </a:t>
            </a:r>
            <a:r>
              <a:rPr lang="en-US" sz="2200" b="1">
                <a:solidFill>
                  <a:srgbClr val="0000CC"/>
                </a:solidFill>
                <a:latin typeface="Arial" charset="0"/>
                <a:cs typeface="Arial" charset="0"/>
              </a:rPr>
              <a:t>perks</a:t>
            </a:r>
            <a:r>
              <a:rPr lang="ar-SA" sz="2200" b="1">
                <a:solidFill>
                  <a:srgbClr val="0000CC"/>
                </a:solidFill>
                <a:latin typeface="Arial" charset="0"/>
                <a:cs typeface="Arial" charset="0"/>
              </a:rPr>
              <a:t> الى مجموع قيم العمود </a:t>
            </a:r>
            <a:r>
              <a:rPr lang="en-US" sz="2200" b="1">
                <a:solidFill>
                  <a:srgbClr val="0000CC"/>
                </a:solidFill>
                <a:latin typeface="Arial" charset="0"/>
                <a:cs typeface="Arial" charset="0"/>
              </a:rPr>
              <a:t>salary</a:t>
            </a:r>
            <a:r>
              <a:rPr lang="ar-SA" sz="2200" b="1">
                <a:solidFill>
                  <a:srgbClr val="0000CC"/>
                </a:solidFill>
                <a:latin typeface="Arial" charset="0"/>
                <a:cs typeface="Arial" charset="0"/>
              </a:rPr>
              <a:t> ونقوم بقسمة خارج القسمة باسم يدل على ذلك كما يلى:</a:t>
            </a:r>
            <a:endParaRPr lang="en-US" sz="2200" b="1">
              <a:solidFill>
                <a:srgbClr val="0000CC"/>
              </a:solidFill>
              <a:latin typeface="Arial" charset="0"/>
              <a:cs typeface="Arial" charset="0"/>
            </a:endParaRPr>
          </a:p>
        </p:txBody>
      </p:sp>
      <p:sp>
        <p:nvSpPr>
          <p:cNvPr id="70658" name="Rectangle 5"/>
          <p:cNvSpPr>
            <a:spLocks noChangeArrowheads="1"/>
          </p:cNvSpPr>
          <p:nvPr/>
        </p:nvSpPr>
        <p:spPr bwMode="auto">
          <a:xfrm>
            <a:off x="1919289" y="1557338"/>
            <a:ext cx="7704137" cy="219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C60E0A"/>
                </a:solidFill>
                <a:latin typeface="Arial" charset="0"/>
                <a:cs typeface="Arial" charset="0"/>
              </a:rPr>
              <a:t>mysql&gt; select (</a:t>
            </a:r>
            <a:r>
              <a:rPr lang="en-US" sz="2400" b="1" u="sng">
                <a:solidFill>
                  <a:srgbClr val="000099"/>
                </a:solidFill>
                <a:latin typeface="Arial" charset="0"/>
                <a:cs typeface="Arial" charset="0"/>
              </a:rPr>
              <a:t>sum(perks</a:t>
            </a:r>
            <a:r>
              <a:rPr lang="en-US" sz="2400" b="1" u="sng">
                <a:solidFill>
                  <a:srgbClr val="C60E0A"/>
                </a:solidFill>
                <a:latin typeface="Arial" charset="0"/>
                <a:cs typeface="Arial" charset="0"/>
              </a:rPr>
              <a:t>)</a:t>
            </a:r>
            <a:r>
              <a:rPr lang="en-US" sz="2400" b="1">
                <a:solidFill>
                  <a:srgbClr val="C60E0A"/>
                </a:solidFill>
                <a:latin typeface="Arial" charset="0"/>
                <a:cs typeface="Arial" charset="0"/>
              </a:rPr>
              <a:t> / </a:t>
            </a:r>
            <a:r>
              <a:rPr lang="en-US" sz="2400" b="1" u="sng">
                <a:solidFill>
                  <a:srgbClr val="000099"/>
                </a:solidFill>
                <a:latin typeface="Arial" charset="0"/>
                <a:cs typeface="Arial" charset="0"/>
              </a:rPr>
              <a:t>sum(salary</a:t>
            </a:r>
            <a:r>
              <a:rPr lang="en-US" sz="2400" b="1">
                <a:solidFill>
                  <a:srgbClr val="C60E0A"/>
                </a:solidFill>
                <a:latin typeface="Arial" charset="0"/>
                <a:cs typeface="Arial" charset="0"/>
              </a:rPr>
              <a:t>) * 100 )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C60E0A"/>
                </a:solidFill>
                <a:latin typeface="Arial" charset="0"/>
                <a:cs typeface="Arial" charset="0"/>
              </a:rPr>
              <a:t>--&gt; </a:t>
            </a:r>
            <a:r>
              <a:rPr lang="en-US" sz="2400" b="1" u="sng">
                <a:solidFill>
                  <a:srgbClr val="000099"/>
                </a:solidFill>
                <a:latin typeface="Arial" charset="0"/>
                <a:cs typeface="Arial" charset="0"/>
              </a:rPr>
              <a:t>as</a:t>
            </a:r>
            <a:r>
              <a:rPr lang="en-US" sz="2400" b="1">
                <a:solidFill>
                  <a:srgbClr val="C60E0A"/>
                </a:solidFill>
                <a:latin typeface="Arial" charset="0"/>
                <a:cs typeface="Arial" charset="0"/>
              </a:rPr>
              <a:t> " perks's percentage " from employee_data;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| perks's percentage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| 18.9204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1 row in set, 1 warning (0.00 sec)</a:t>
            </a:r>
          </a:p>
        </p:txBody>
      </p:sp>
      <p:sp>
        <p:nvSpPr>
          <p:cNvPr id="70659" name="Rectangle 6"/>
          <p:cNvSpPr>
            <a:spLocks noChangeArrowheads="1"/>
          </p:cNvSpPr>
          <p:nvPr/>
        </p:nvSpPr>
        <p:spPr bwMode="auto">
          <a:xfrm>
            <a:off x="2913063" y="3860801"/>
            <a:ext cx="756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C60E0A"/>
                </a:solidFill>
                <a:latin typeface="Arial" charset="0"/>
                <a:cs typeface="Arial" charset="0"/>
              </a:rPr>
              <a:t>مثال آخر</a:t>
            </a:r>
            <a:r>
              <a:rPr lang="ar-SA" sz="2000" b="1">
                <a:solidFill>
                  <a:srgbClr val="0000CC"/>
                </a:solidFill>
                <a:latin typeface="Arial" charset="0"/>
                <a:cs typeface="Arial" charset="0"/>
              </a:rPr>
              <a:t> : نريد الاستعلام عن متوسط قيم رواتب الموظفين ونقوم بتسمية النتيجة الخارجة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0000CC"/>
                </a:solidFill>
                <a:latin typeface="Arial" charset="0"/>
                <a:cs typeface="Arial" charset="0"/>
              </a:rPr>
              <a:t>لجملة الاستعلام ب </a:t>
            </a:r>
            <a:r>
              <a:rPr lang="en-US" b="1">
                <a:solidFill>
                  <a:srgbClr val="0000CC"/>
                </a:solidFill>
                <a:latin typeface="Arial" charset="0"/>
                <a:cs typeface="Arial" charset="0"/>
              </a:rPr>
              <a:t>Average Salary</a:t>
            </a:r>
            <a:r>
              <a:rPr lang="ar-SA" b="1">
                <a:solidFill>
                  <a:srgbClr val="0000CC"/>
                </a:solidFill>
                <a:latin typeface="Arial" charset="0"/>
                <a:cs typeface="Arial" charset="0"/>
              </a:rPr>
              <a:t>؟</a:t>
            </a: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70660" name="Rectangle 7"/>
          <p:cNvSpPr>
            <a:spLocks noChangeArrowheads="1"/>
          </p:cNvSpPr>
          <p:nvPr/>
        </p:nvSpPr>
        <p:spPr bwMode="auto">
          <a:xfrm>
            <a:off x="2135189" y="4292601"/>
            <a:ext cx="7272337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C60E0A"/>
                </a:solidFill>
                <a:latin typeface="Arial" charset="0"/>
                <a:cs typeface="Arial" charset="0"/>
              </a:rPr>
              <a:t>mysql&gt; select </a:t>
            </a:r>
            <a:r>
              <a:rPr lang="en-US" sz="2000" b="1" u="sng">
                <a:solidFill>
                  <a:srgbClr val="000099"/>
                </a:solidFill>
                <a:latin typeface="Arial" charset="0"/>
                <a:cs typeface="Arial" charset="0"/>
              </a:rPr>
              <a:t>avg(salary</a:t>
            </a:r>
            <a:r>
              <a:rPr lang="en-US" sz="2000" b="1">
                <a:solidFill>
                  <a:srgbClr val="C60E0A"/>
                </a:solidFill>
                <a:latin typeface="Arial" charset="0"/>
                <a:cs typeface="Arial" charset="0"/>
              </a:rPr>
              <a:t>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C60E0A"/>
                </a:solidFill>
                <a:latin typeface="Arial" charset="0"/>
                <a:cs typeface="Arial" charset="0"/>
              </a:rPr>
              <a:t>--&gt;</a:t>
            </a:r>
            <a:r>
              <a:rPr lang="en-US" sz="2000" b="1" u="sng">
                <a:solidFill>
                  <a:srgbClr val="000099"/>
                </a:solidFill>
                <a:latin typeface="Arial" charset="0"/>
                <a:cs typeface="Arial" charset="0"/>
              </a:rPr>
              <a:t>as</a:t>
            </a:r>
            <a:r>
              <a:rPr lang="en-US" sz="2000" b="1">
                <a:solidFill>
                  <a:srgbClr val="C60E0A"/>
                </a:solidFill>
                <a:latin typeface="Arial" charset="0"/>
                <a:cs typeface="Arial" charset="0"/>
              </a:rPr>
              <a:t> </a:t>
            </a:r>
            <a:r>
              <a:rPr lang="en-US" sz="2000" b="1" u="sng">
                <a:solidFill>
                  <a:srgbClr val="000099"/>
                </a:solidFill>
                <a:latin typeface="Arial" charset="0"/>
                <a:cs typeface="Arial" charset="0"/>
              </a:rPr>
              <a:t>'Average Salary</a:t>
            </a:r>
            <a:r>
              <a:rPr lang="en-US" sz="2000" b="1">
                <a:solidFill>
                  <a:srgbClr val="C60E0A"/>
                </a:solidFill>
                <a:latin typeface="Arial" charset="0"/>
                <a:cs typeface="Arial" charset="0"/>
              </a:rPr>
              <a:t>'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C60E0A"/>
                </a:solidFill>
                <a:latin typeface="Arial" charset="0"/>
                <a:cs typeface="Arial" charset="0"/>
              </a:rPr>
              <a:t>--&gt; from employee_data;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C60E0A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| Average Salary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| 89850.0000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1 row in set (0.00 sec)</a:t>
            </a:r>
          </a:p>
        </p:txBody>
      </p:sp>
    </p:spTree>
    <p:extLst>
      <p:ext uri="{BB962C8B-B14F-4D97-AF65-F5344CB8AC3E}">
        <p14:creationId xmlns:p14="http://schemas.microsoft.com/office/powerpoint/2010/main" val="28510843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 rot="1962672">
            <a:off x="2521131" y="2373962"/>
            <a:ext cx="694944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Thank You</a:t>
            </a:r>
            <a:endParaRPr lang="ar-SA" sz="9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3258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4"/>
          <p:cNvSpPr>
            <a:spLocks noChangeArrowheads="1"/>
          </p:cNvSpPr>
          <p:nvPr/>
        </p:nvSpPr>
        <p:spPr bwMode="auto">
          <a:xfrm>
            <a:off x="1992314" y="476250"/>
            <a:ext cx="7775575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mysql</a:t>
            </a: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&gt; select f_name, </a:t>
            </a:r>
            <a:r>
              <a:rPr lang="en-US" sz="24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l_name</a:t>
            </a: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 from </a:t>
            </a:r>
            <a:r>
              <a:rPr lang="en-US" sz="24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members_data</a:t>
            </a:r>
            <a:endParaRPr lang="en-US" sz="2400" b="1" dirty="0">
              <a:solidFill>
                <a:srgbClr val="C60E0A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--&gt; </a:t>
            </a:r>
            <a:r>
              <a:rPr lang="en-US" sz="24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order by</a:t>
            </a: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l_name</a:t>
            </a: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C60E0A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4231E"/>
                </a:solidFill>
                <a:latin typeface="Arial" charset="0"/>
                <a:cs typeface="Arial" charset="0"/>
              </a:rPr>
              <a:t>| f_name </a:t>
            </a:r>
            <a:r>
              <a:rPr lang="ar-EG" sz="1600" b="1" dirty="0">
                <a:solidFill>
                  <a:srgbClr val="F4231E"/>
                </a:solidFill>
                <a:latin typeface="Arial" charset="0"/>
                <a:cs typeface="Arial" charset="0"/>
              </a:rPr>
              <a:t>         </a:t>
            </a:r>
            <a:r>
              <a:rPr lang="en-US" sz="1600" b="1" dirty="0">
                <a:solidFill>
                  <a:srgbClr val="F4231E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F4231E"/>
                </a:solidFill>
                <a:latin typeface="Arial" charset="0"/>
                <a:cs typeface="Arial" charset="0"/>
              </a:rPr>
              <a:t>l_name</a:t>
            </a:r>
            <a:r>
              <a:rPr lang="en-US" sz="1600" b="1" dirty="0">
                <a:solidFill>
                  <a:srgbClr val="F4231E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kamel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ar-EG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 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ahmad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ahmad</a:t>
            </a:r>
            <a:r>
              <a:rPr lang="ar-EG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antar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ar-EG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antary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sherif</a:t>
            </a:r>
            <a:r>
              <a:rPr lang="ar-EG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 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faroo2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marwa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ar-EG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hassan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safwat</a:t>
            </a:r>
            <a:r>
              <a:rPr lang="ar-EG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hegazy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ismael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kamal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mahfouz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sarah</a:t>
            </a:r>
            <a:r>
              <a:rPr lang="ar-EG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 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mahmoud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ar-EG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nagib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sherif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ar-EG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 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shahin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taha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wadood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ahmad</a:t>
            </a:r>
            <a:r>
              <a:rPr lang="ar-EG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youssef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  <a:endParaRPr lang="ar-EG" sz="16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15 rows in set (0.00 sec)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727848" y="1988841"/>
            <a:ext cx="25202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 fontAlgn="base">
              <a:spcBef>
                <a:spcPct val="50000"/>
              </a:spcBef>
              <a:spcAft>
                <a:spcPct val="0"/>
              </a:spcAft>
            </a:pPr>
            <a:r>
              <a:rPr lang="ar-SA" sz="3200" b="1" dirty="0">
                <a:solidFill>
                  <a:srgbClr val="0000CC"/>
                </a:solidFill>
                <a:latin typeface="Arial" charset="0"/>
                <a:cs typeface="Arial" charset="0"/>
              </a:rPr>
              <a:t>للترتيب </a:t>
            </a:r>
            <a:r>
              <a:rPr lang="ar-SA" sz="3200" b="1" dirty="0" err="1">
                <a:solidFill>
                  <a:srgbClr val="0000CC"/>
                </a:solidFill>
                <a:latin typeface="Arial" charset="0"/>
                <a:cs typeface="Arial" charset="0"/>
              </a:rPr>
              <a:t>تصاعدى</a:t>
            </a:r>
            <a:endParaRPr lang="en-US" sz="3200" b="1" dirty="0">
              <a:solidFill>
                <a:srgbClr val="0000CC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 flipH="1" flipV="1">
            <a:off x="3431753" y="1268586"/>
            <a:ext cx="2232199" cy="9362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28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5"/>
          <p:cNvSpPr>
            <a:spLocks noChangeArrowheads="1"/>
          </p:cNvSpPr>
          <p:nvPr/>
        </p:nvSpPr>
        <p:spPr bwMode="auto">
          <a:xfrm>
            <a:off x="6311900" y="1628775"/>
            <a:ext cx="2808288" cy="431800"/>
          </a:xfrm>
          <a:prstGeom prst="rect">
            <a:avLst/>
          </a:prstGeom>
          <a:solidFill>
            <a:srgbClr val="EAEF1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46082" name="Rectangle 4"/>
          <p:cNvSpPr>
            <a:spLocks noChangeArrowheads="1"/>
          </p:cNvSpPr>
          <p:nvPr/>
        </p:nvSpPr>
        <p:spPr bwMode="auto">
          <a:xfrm>
            <a:off x="1992313" y="765175"/>
            <a:ext cx="7848600" cy="555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mysql</a:t>
            </a: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&gt; select </a:t>
            </a:r>
            <a:r>
              <a:rPr lang="en-US" sz="24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l_name</a:t>
            </a: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, f_name from </a:t>
            </a:r>
            <a:r>
              <a:rPr lang="en-US" sz="24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members_data</a:t>
            </a:r>
            <a:endParaRPr lang="en-US" sz="2400" b="1" dirty="0">
              <a:solidFill>
                <a:srgbClr val="C60E0A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--&gt; </a:t>
            </a:r>
            <a:r>
              <a:rPr lang="en-US" sz="24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order by</a:t>
            </a: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l_name</a:t>
            </a: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C60E0A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4231E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F4231E"/>
                </a:solidFill>
                <a:latin typeface="Arial" charset="0"/>
                <a:cs typeface="Arial" charset="0"/>
              </a:rPr>
              <a:t>l_name</a:t>
            </a:r>
            <a:r>
              <a:rPr lang="en-US" sz="1600" b="1" dirty="0">
                <a:solidFill>
                  <a:srgbClr val="F4231E"/>
                </a:solidFill>
                <a:latin typeface="Arial" charset="0"/>
                <a:cs typeface="Arial" charset="0"/>
              </a:rPr>
              <a:t> | f_name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ahmad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kamel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antar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ahmad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antary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faroo2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sherif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hassan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marwa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hegazy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safwat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ismael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kamal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mahfouz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mahmoud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sarah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nagib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shahin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sherif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taha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wadood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youssef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ahmad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15 rows in set (0.00 sec)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6167438" y="1628776"/>
            <a:ext cx="295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ar-SA" b="1">
                <a:solidFill>
                  <a:srgbClr val="0000CC"/>
                </a:solidFill>
                <a:latin typeface="Arial" charset="0"/>
                <a:cs typeface="Arial" charset="0"/>
              </a:rPr>
              <a:t>عرض  </a:t>
            </a:r>
            <a:r>
              <a:rPr lang="en-US" b="1">
                <a:solidFill>
                  <a:srgbClr val="0000CC"/>
                </a:solidFill>
                <a:latin typeface="Arial" charset="0"/>
                <a:cs typeface="Arial" charset="0"/>
              </a:rPr>
              <a:t>l_name </a:t>
            </a:r>
            <a:r>
              <a:rPr lang="ar-SA" b="1">
                <a:solidFill>
                  <a:srgbClr val="0000CC"/>
                </a:solidFill>
                <a:latin typeface="Arial" charset="0"/>
                <a:cs typeface="Arial" charset="0"/>
              </a:rPr>
              <a:t> فى العمود الاول</a:t>
            </a:r>
            <a:endParaRPr lang="en-US" b="1">
              <a:solidFill>
                <a:srgbClr val="0000CC"/>
              </a:solidFill>
              <a:latin typeface="Arial" charset="0"/>
              <a:cs typeface="Arial" charset="0"/>
            </a:endParaRPr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 flipH="1" flipV="1">
            <a:off x="5016500" y="1125538"/>
            <a:ext cx="12954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78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5"/>
          <p:cNvSpPr>
            <a:spLocks noChangeArrowheads="1"/>
          </p:cNvSpPr>
          <p:nvPr/>
        </p:nvSpPr>
        <p:spPr bwMode="auto">
          <a:xfrm>
            <a:off x="7104064" y="2205038"/>
            <a:ext cx="1584325" cy="431800"/>
          </a:xfrm>
          <a:prstGeom prst="rect">
            <a:avLst/>
          </a:prstGeom>
          <a:solidFill>
            <a:srgbClr val="EAEF1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47106" name="Rectangle 4"/>
          <p:cNvSpPr>
            <a:spLocks noChangeArrowheads="1"/>
          </p:cNvSpPr>
          <p:nvPr/>
        </p:nvSpPr>
        <p:spPr bwMode="auto">
          <a:xfrm>
            <a:off x="1524000" y="260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الاستعلام عن الاسم الاول والاسم الاخير والعمر للاعضاء بحسب ترتيب أعمارهم </a:t>
            </a:r>
            <a:r>
              <a:rPr lang="ar-SA" sz="2400" b="1">
                <a:solidFill>
                  <a:srgbClr val="C60E0A"/>
                </a:solidFill>
                <a:latin typeface="Times New Roman" pitchFamily="18" charset="0"/>
                <a:cs typeface="Times New Roman" pitchFamily="18" charset="0"/>
              </a:rPr>
              <a:t>تصاعدى</a:t>
            </a:r>
            <a:r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t> :</a:t>
            </a:r>
          </a:p>
        </p:txBody>
      </p:sp>
      <p:sp>
        <p:nvSpPr>
          <p:cNvPr id="47107" name="Rectangle 5"/>
          <p:cNvSpPr>
            <a:spLocks noChangeArrowheads="1"/>
          </p:cNvSpPr>
          <p:nvPr/>
        </p:nvSpPr>
        <p:spPr bwMode="auto">
          <a:xfrm>
            <a:off x="1847850" y="836613"/>
            <a:ext cx="8135938" cy="580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mysql</a:t>
            </a:r>
            <a:r>
              <a:rPr lang="en-US" sz="2800" b="1" dirty="0">
                <a:solidFill>
                  <a:srgbClr val="C60E0A"/>
                </a:solidFill>
                <a:latin typeface="Arial" charset="0"/>
                <a:cs typeface="Arial" charset="0"/>
              </a:rPr>
              <a:t>&gt; select f_name, </a:t>
            </a:r>
            <a:r>
              <a:rPr lang="en-US" sz="28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l_name</a:t>
            </a:r>
            <a:r>
              <a:rPr lang="en-US" sz="2800" b="1" dirty="0">
                <a:solidFill>
                  <a:srgbClr val="C60E0A"/>
                </a:solidFill>
                <a:latin typeface="Arial" charset="0"/>
                <a:cs typeface="Arial" charset="0"/>
              </a:rPr>
              <a:t>, age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C60E0A"/>
                </a:solidFill>
                <a:latin typeface="Arial" charset="0"/>
                <a:cs typeface="Arial" charset="0"/>
              </a:rPr>
              <a:t>--&gt; from </a:t>
            </a:r>
            <a:r>
              <a:rPr lang="en-US" sz="28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members_data</a:t>
            </a:r>
            <a:r>
              <a:rPr lang="en-US" sz="2800" b="1" dirty="0">
                <a:solidFill>
                  <a:srgbClr val="C60E0A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order by</a:t>
            </a:r>
            <a:r>
              <a:rPr lang="en-US" sz="2800" b="1" dirty="0">
                <a:solidFill>
                  <a:srgbClr val="C60E0A"/>
                </a:solidFill>
                <a:latin typeface="Arial" charset="0"/>
                <a:cs typeface="Arial" charset="0"/>
              </a:rPr>
              <a:t> age;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F4231E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F4231E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>
                <a:solidFill>
                  <a:srgbClr val="F4231E"/>
                </a:solidFill>
                <a:latin typeface="Arial" charset="0"/>
                <a:cs typeface="Arial" charset="0"/>
              </a:rPr>
              <a:t>f_name | </a:t>
            </a:r>
            <a:r>
              <a:rPr lang="en-US" sz="1600" b="1" dirty="0" err="1">
                <a:solidFill>
                  <a:srgbClr val="F4231E"/>
                </a:solidFill>
                <a:latin typeface="Arial" charset="0"/>
                <a:cs typeface="Arial" charset="0"/>
              </a:rPr>
              <a:t>l_name</a:t>
            </a:r>
            <a:r>
              <a:rPr lang="en-US" sz="1600" b="1" dirty="0">
                <a:solidFill>
                  <a:srgbClr val="F4231E"/>
                </a:solidFill>
                <a:latin typeface="Arial" charset="0"/>
                <a:cs typeface="Arial" charset="0"/>
              </a:rPr>
              <a:t>  </a:t>
            </a:r>
            <a:r>
              <a:rPr lang="ar-EG" sz="1600" b="1" dirty="0">
                <a:solidFill>
                  <a:srgbClr val="F4231E"/>
                </a:solidFill>
                <a:latin typeface="Arial" charset="0"/>
                <a:cs typeface="Arial" charset="0"/>
              </a:rPr>
              <a:t>   </a:t>
            </a:r>
            <a:r>
              <a:rPr lang="en-US" sz="1600" b="1" dirty="0">
                <a:solidFill>
                  <a:srgbClr val="F4231E"/>
                </a:solidFill>
                <a:latin typeface="Arial" charset="0"/>
                <a:cs typeface="Arial" charset="0"/>
              </a:rPr>
              <a:t>  | age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nagib</a:t>
            </a:r>
            <a:r>
              <a:rPr lang="ar-EG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16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kamel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ahmad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</a:t>
            </a:r>
            <a:r>
              <a:rPr lang="ar-EG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17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taha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</a:t>
            </a:r>
            <a:r>
              <a:rPr lang="ar-EG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18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ahmad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antar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</a:t>
            </a:r>
            <a:r>
              <a:rPr lang="ar-EG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22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antary</a:t>
            </a:r>
            <a:r>
              <a:rPr lang="ar-EG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24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sherif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faroo2        </a:t>
            </a:r>
            <a:r>
              <a:rPr lang="ar-EG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27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muhammad|mahfou</a:t>
            </a:r>
            <a:r>
              <a:rPr lang="ar-EG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29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ismael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30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ahmad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youssef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</a:t>
            </a:r>
            <a:r>
              <a:rPr lang="ar-EG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32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safwat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hegazy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</a:t>
            </a:r>
            <a:r>
              <a:rPr lang="ar-EG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36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sherif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shahin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</a:t>
            </a:r>
            <a:r>
              <a:rPr lang="ar-EG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| 38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sarah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mahmoud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</a:t>
            </a:r>
            <a:r>
              <a:rPr lang="ar-EG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39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muhammad|wadoo</a:t>
            </a:r>
            <a:r>
              <a:rPr lang="ar-EG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42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marwa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hassan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</a:t>
            </a:r>
            <a:r>
              <a:rPr lang="ar-EG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45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kamal</a:t>
            </a:r>
            <a:r>
              <a:rPr lang="ar-EG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53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15 rows in set (0.00 sec)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7104064" y="2205039"/>
            <a:ext cx="2160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 fontAlgn="base">
              <a:spcBef>
                <a:spcPct val="50000"/>
              </a:spcBef>
              <a:spcAft>
                <a:spcPct val="0"/>
              </a:spcAft>
            </a:pPr>
            <a:r>
              <a:rPr lang="ar-SA" sz="2000" b="1" dirty="0">
                <a:solidFill>
                  <a:srgbClr val="0000CC"/>
                </a:solidFill>
                <a:latin typeface="Arial" charset="0"/>
                <a:cs typeface="Arial" charset="0"/>
              </a:rPr>
              <a:t>للترتيب </a:t>
            </a:r>
            <a:r>
              <a:rPr lang="ar-SA" sz="2000" b="1" dirty="0" err="1">
                <a:solidFill>
                  <a:srgbClr val="0000CC"/>
                </a:solidFill>
                <a:latin typeface="Arial" charset="0"/>
                <a:cs typeface="Arial" charset="0"/>
              </a:rPr>
              <a:t>تصاعدى</a:t>
            </a:r>
            <a:endParaRPr lang="en-US" sz="2000" b="1" dirty="0">
              <a:solidFill>
                <a:srgbClr val="0000CC"/>
              </a:solidFill>
              <a:latin typeface="Arial" charset="0"/>
              <a:cs typeface="Arial" charset="0"/>
            </a:endParaRPr>
          </a:p>
        </p:txBody>
      </p:sp>
      <p:sp>
        <p:nvSpPr>
          <p:cNvPr id="47109" name="Line 6"/>
          <p:cNvSpPr>
            <a:spLocks noChangeShapeType="1"/>
          </p:cNvSpPr>
          <p:nvPr/>
        </p:nvSpPr>
        <p:spPr bwMode="auto">
          <a:xfrm flipH="1" flipV="1">
            <a:off x="6816726" y="1773238"/>
            <a:ext cx="10080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3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5"/>
          <p:cNvSpPr>
            <a:spLocks noChangeArrowheads="1"/>
          </p:cNvSpPr>
          <p:nvPr/>
        </p:nvSpPr>
        <p:spPr bwMode="auto">
          <a:xfrm>
            <a:off x="8112126" y="2133600"/>
            <a:ext cx="1439863" cy="503238"/>
          </a:xfrm>
          <a:prstGeom prst="rect">
            <a:avLst/>
          </a:prstGeom>
          <a:solidFill>
            <a:srgbClr val="EAEF1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48130" name="Rectangle 4"/>
          <p:cNvSpPr>
            <a:spLocks noChangeArrowheads="1"/>
          </p:cNvSpPr>
          <p:nvPr/>
        </p:nvSpPr>
        <p:spPr bwMode="auto">
          <a:xfrm>
            <a:off x="1919288" y="908051"/>
            <a:ext cx="8064500" cy="552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mysql</a:t>
            </a: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&gt; select f_name, </a:t>
            </a:r>
            <a:r>
              <a:rPr lang="en-US" sz="24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l_name</a:t>
            </a: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, age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--&gt; from </a:t>
            </a:r>
            <a:r>
              <a:rPr lang="en-US" sz="24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members_data</a:t>
            </a: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order by</a:t>
            </a: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 age </a:t>
            </a:r>
            <a:r>
              <a:rPr lang="en-US" sz="24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DESC</a:t>
            </a: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4231E"/>
                </a:solidFill>
                <a:latin typeface="Arial" charset="0"/>
                <a:cs typeface="Arial" charset="0"/>
              </a:rPr>
              <a:t>| f_name | </a:t>
            </a:r>
            <a:r>
              <a:rPr lang="en-US" sz="1600" b="1" dirty="0" err="1">
                <a:solidFill>
                  <a:srgbClr val="F4231E"/>
                </a:solidFill>
                <a:latin typeface="Arial" charset="0"/>
                <a:cs typeface="Arial" charset="0"/>
              </a:rPr>
              <a:t>l_name</a:t>
            </a:r>
            <a:r>
              <a:rPr lang="en-US" sz="1600" b="1" dirty="0">
                <a:solidFill>
                  <a:srgbClr val="F4231E"/>
                </a:solidFill>
                <a:latin typeface="Arial" charset="0"/>
                <a:cs typeface="Arial" charset="0"/>
              </a:rPr>
              <a:t>         | age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kamal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| 53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marwa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hassan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  | 45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wadood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42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sarah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mahmoud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| 39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sherif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shahin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    | 38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safwat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hegazy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  | 36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ahmad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youssef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| 32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ismael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| 30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mahfou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29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sherif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faroo2             | 27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antary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| 24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ahmad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antar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    | 22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taha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| 18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kamel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ahmad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   | 17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nagib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| 16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15 rows in set (0.00 sec)</a:t>
            </a:r>
          </a:p>
        </p:txBody>
      </p:sp>
      <p:sp>
        <p:nvSpPr>
          <p:cNvPr id="48131" name="Rectangle 5"/>
          <p:cNvSpPr>
            <a:spLocks noChangeArrowheads="1"/>
          </p:cNvSpPr>
          <p:nvPr/>
        </p:nvSpPr>
        <p:spPr bwMode="auto">
          <a:xfrm>
            <a:off x="1703389" y="260351"/>
            <a:ext cx="8778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FF"/>
                </a:solidFill>
                <a:latin typeface="Arial" charset="0"/>
                <a:cs typeface="Arial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Arial" charset="0"/>
                <a:cs typeface="Arial" charset="0"/>
              </a:rPr>
              <a:t>Descending</a:t>
            </a:r>
            <a:r>
              <a:rPr lang="ar-SA" sz="2000" b="1">
                <a:solidFill>
                  <a:srgbClr val="0000FF"/>
                </a:solidFill>
                <a:latin typeface="Arial" charset="0"/>
                <a:cs typeface="Arial" charset="0"/>
              </a:rPr>
              <a:t>الاستعلام عن الاسم الاول والاسم الاخير والعمر للاعضاء بحسب ترتيب أعمارهم </a:t>
            </a:r>
            <a:r>
              <a:rPr lang="ar-SA" sz="2000" b="1">
                <a:solidFill>
                  <a:srgbClr val="C60E0A"/>
                </a:solidFill>
                <a:latin typeface="Arial" charset="0"/>
                <a:cs typeface="Arial" charset="0"/>
              </a:rPr>
              <a:t>تنازلى </a:t>
            </a:r>
            <a:r>
              <a:rPr lang="ar-SA" sz="2000" b="1">
                <a:solidFill>
                  <a:srgbClr val="0000CC"/>
                </a:solidFill>
                <a:latin typeface="Arial" charset="0"/>
                <a:cs typeface="Arial" charset="0"/>
              </a:rPr>
              <a:t>(</a:t>
            </a:r>
            <a:r>
              <a:rPr lang="ar-SA" b="1">
                <a:solidFill>
                  <a:srgbClr val="C60E0A"/>
                </a:solidFill>
                <a:latin typeface="Arial" charset="0"/>
                <a:cs typeface="Arial" charset="0"/>
              </a:rPr>
              <a:t> </a:t>
            </a:r>
            <a:endParaRPr lang="en-US" b="1">
              <a:solidFill>
                <a:srgbClr val="C60E0A"/>
              </a:solidFill>
              <a:latin typeface="Arial" charset="0"/>
              <a:cs typeface="Arial" charset="0"/>
            </a:endParaRP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8183564" y="2205039"/>
            <a:ext cx="2160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fontAlgn="base">
              <a:spcBef>
                <a:spcPct val="50000"/>
              </a:spcBef>
              <a:spcAft>
                <a:spcPct val="0"/>
              </a:spcAft>
            </a:pPr>
            <a:r>
              <a:rPr lang="ar-SA" sz="2000" b="1">
                <a:solidFill>
                  <a:srgbClr val="0000CC"/>
                </a:solidFill>
                <a:latin typeface="Arial" charset="0"/>
                <a:cs typeface="Arial" charset="0"/>
              </a:rPr>
              <a:t>للترتيب تنازلى</a:t>
            </a:r>
            <a:endParaRPr lang="en-US" sz="2000" b="1">
              <a:solidFill>
                <a:srgbClr val="0000CC"/>
              </a:solidFill>
              <a:latin typeface="Arial" charset="0"/>
              <a:cs typeface="Arial" charset="0"/>
            </a:endParaRPr>
          </a:p>
        </p:txBody>
      </p:sp>
      <p:sp>
        <p:nvSpPr>
          <p:cNvPr id="48133" name="Line 6"/>
          <p:cNvSpPr>
            <a:spLocks noChangeShapeType="1"/>
          </p:cNvSpPr>
          <p:nvPr/>
        </p:nvSpPr>
        <p:spPr bwMode="auto">
          <a:xfrm flipH="1" flipV="1">
            <a:off x="7967664" y="1700214"/>
            <a:ext cx="865187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21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5"/>
          <p:cNvSpPr>
            <a:spLocks noChangeArrowheads="1"/>
          </p:cNvSpPr>
          <p:nvPr/>
        </p:nvSpPr>
        <p:spPr bwMode="auto">
          <a:xfrm>
            <a:off x="6959600" y="1916114"/>
            <a:ext cx="2808288" cy="1152525"/>
          </a:xfrm>
          <a:prstGeom prst="rect">
            <a:avLst/>
          </a:prstGeom>
          <a:solidFill>
            <a:srgbClr val="EAEF1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49154" name="Rectangle 4"/>
          <p:cNvSpPr>
            <a:spLocks noChangeArrowheads="1"/>
          </p:cNvSpPr>
          <p:nvPr/>
        </p:nvSpPr>
        <p:spPr bwMode="auto">
          <a:xfrm>
            <a:off x="2135189" y="981076"/>
            <a:ext cx="7685087" cy="561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mysql</a:t>
            </a: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&gt; select f_name, </a:t>
            </a:r>
            <a:r>
              <a:rPr lang="en-US" sz="24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l_name</a:t>
            </a: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 from </a:t>
            </a:r>
            <a:r>
              <a:rPr lang="en-US" sz="24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members_data</a:t>
            </a:r>
            <a:endParaRPr lang="en-US" sz="2400" b="1" dirty="0">
              <a:solidFill>
                <a:srgbClr val="C60E0A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--&gt; </a:t>
            </a:r>
            <a:r>
              <a:rPr lang="en-US" sz="24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order by</a:t>
            </a: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 f_name </a:t>
            </a:r>
            <a:r>
              <a:rPr lang="en-US" sz="24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DESC</a:t>
            </a: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C60E0A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f_name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l_name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F4231E"/>
                </a:solidFill>
                <a:latin typeface="Arial" charset="0"/>
                <a:cs typeface="Arial" charset="0"/>
              </a:rPr>
              <a:t>s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herif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shahin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sherif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faroo2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sarah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mahmoud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safwat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hegazy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F4231E"/>
                </a:solidFill>
                <a:latin typeface="Arial" charset="0"/>
                <a:cs typeface="Arial" charset="0"/>
              </a:rPr>
              <a:t>m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nagib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taha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kamal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antary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wadood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mahfouz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ismael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marwa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hassan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F4231E"/>
                </a:solidFill>
                <a:latin typeface="Arial" charset="0"/>
                <a:cs typeface="Arial" charset="0"/>
              </a:rPr>
              <a:t>k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amel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ahmad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F4231E"/>
                </a:solidFill>
                <a:latin typeface="Arial" charset="0"/>
                <a:cs typeface="Arial" charset="0"/>
              </a:rPr>
              <a:t>a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hmad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antar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ahmad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sz="16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youssef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15 rows in set (0.00 sec)</a:t>
            </a:r>
          </a:p>
        </p:txBody>
      </p:sp>
      <p:sp>
        <p:nvSpPr>
          <p:cNvPr id="49155" name="Rectangle 5"/>
          <p:cNvSpPr>
            <a:spLocks noChangeArrowheads="1"/>
          </p:cNvSpPr>
          <p:nvPr/>
        </p:nvSpPr>
        <p:spPr bwMode="auto">
          <a:xfrm>
            <a:off x="1703389" y="260351"/>
            <a:ext cx="8778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FF"/>
                </a:solidFill>
                <a:latin typeface="Arial" charset="0"/>
                <a:cs typeface="Arial" charset="0"/>
              </a:rPr>
              <a:t>(Descending</a:t>
            </a:r>
            <a:r>
              <a:rPr lang="ar-SA" sz="2000" b="1">
                <a:solidFill>
                  <a:srgbClr val="0000FF"/>
                </a:solidFill>
                <a:latin typeface="Arial" charset="0"/>
                <a:cs typeface="Arial" charset="0"/>
              </a:rPr>
              <a:t>الاستعلام عن الاسم الاول والاسم الاخير للاعضاء بحسب ترتيب الاسم الاول </a:t>
            </a:r>
            <a:r>
              <a:rPr lang="ar-SA" sz="2000" b="1">
                <a:solidFill>
                  <a:srgbClr val="C60E0A"/>
                </a:solidFill>
                <a:latin typeface="Arial" charset="0"/>
                <a:cs typeface="Arial" charset="0"/>
              </a:rPr>
              <a:t>تنازلى (</a:t>
            </a:r>
            <a:r>
              <a:rPr lang="ar-SA" b="1">
                <a:solidFill>
                  <a:srgbClr val="C60E0A"/>
                </a:solidFill>
                <a:latin typeface="Arial" charset="0"/>
                <a:cs typeface="Arial" charset="0"/>
              </a:rPr>
              <a:t> </a:t>
            </a:r>
            <a:endParaRPr lang="en-US" b="1">
              <a:solidFill>
                <a:srgbClr val="C60E0A"/>
              </a:solidFill>
              <a:latin typeface="Arial" charset="0"/>
              <a:cs typeface="Arial" charset="0"/>
            </a:endParaRPr>
          </a:p>
        </p:txBody>
      </p:sp>
      <p:sp>
        <p:nvSpPr>
          <p:cNvPr id="49156" name="Rectangle 6"/>
          <p:cNvSpPr>
            <a:spLocks noChangeArrowheads="1"/>
          </p:cNvSpPr>
          <p:nvPr/>
        </p:nvSpPr>
        <p:spPr bwMode="auto">
          <a:xfrm>
            <a:off x="6888164" y="1916113"/>
            <a:ext cx="2808287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>
                <a:solidFill>
                  <a:srgbClr val="0000FF"/>
                </a:solidFill>
                <a:latin typeface="Arial" charset="0"/>
                <a:cs typeface="Arial" charset="0"/>
              </a:rPr>
              <a:t>اذا اردنا الترتيب </a:t>
            </a:r>
            <a:r>
              <a:rPr lang="ar-SA" sz="24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تصاعدى</a:t>
            </a:r>
            <a:endParaRPr lang="ar-SA" sz="2400" b="1" dirty="0">
              <a:solidFill>
                <a:srgbClr val="0000FF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FF"/>
                </a:solidFill>
                <a:latin typeface="Arial" charset="0"/>
                <a:cs typeface="Arial" charset="0"/>
              </a:rPr>
              <a:t>order by f_name </a:t>
            </a:r>
            <a:r>
              <a:rPr lang="en-US" b="1" u="sng" dirty="0">
                <a:solidFill>
                  <a:srgbClr val="C60E0A"/>
                </a:solidFill>
                <a:latin typeface="Arial" charset="0"/>
                <a:cs typeface="Arial" charset="0"/>
              </a:rPr>
              <a:t>ASC</a:t>
            </a:r>
            <a:r>
              <a:rPr lang="en-US" b="1" dirty="0">
                <a:solidFill>
                  <a:srgbClr val="0000FF"/>
                </a:solidFill>
                <a:latin typeface="Arial" charset="0"/>
                <a:cs typeface="Arial" charset="0"/>
              </a:rPr>
              <a:t>;</a:t>
            </a:r>
            <a:endParaRPr lang="ar-SA" b="1" dirty="0">
              <a:solidFill>
                <a:srgbClr val="0000FF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>
                <a:solidFill>
                  <a:srgbClr val="0000FF"/>
                </a:solidFill>
                <a:latin typeface="Arial" charset="0"/>
                <a:cs typeface="Arial" charset="0"/>
              </a:rPr>
              <a:t>أو لانكتب</a:t>
            </a:r>
            <a:r>
              <a:rPr lang="ar-SA" b="1" dirty="0">
                <a:solidFill>
                  <a:srgbClr val="0000FF"/>
                </a:solidFill>
                <a:latin typeface="Arial" charset="0"/>
                <a:cs typeface="Arial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Arial" charset="0"/>
                <a:cs typeface="Arial" charset="0"/>
              </a:rPr>
              <a:t>DESC</a:t>
            </a:r>
            <a:r>
              <a:rPr lang="ar-SA" b="1" dirty="0">
                <a:solidFill>
                  <a:srgbClr val="000000"/>
                </a:solidFill>
                <a:latin typeface="Arial" charset="0"/>
                <a:cs typeface="Arial" charset="0"/>
              </a:rPr>
              <a:t>    </a:t>
            </a:r>
            <a:endParaRPr lang="en-US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49157" name="Line 6"/>
          <p:cNvSpPr>
            <a:spLocks noChangeShapeType="1"/>
          </p:cNvSpPr>
          <p:nvPr/>
        </p:nvSpPr>
        <p:spPr bwMode="auto">
          <a:xfrm flipH="1" flipV="1">
            <a:off x="5951538" y="1773239"/>
            <a:ext cx="1008062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39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6"/>
          <p:cNvSpPr>
            <a:spLocks noChangeArrowheads="1"/>
          </p:cNvSpPr>
          <p:nvPr/>
        </p:nvSpPr>
        <p:spPr bwMode="auto">
          <a:xfrm>
            <a:off x="6456363" y="3213100"/>
            <a:ext cx="2519362" cy="503238"/>
          </a:xfrm>
          <a:prstGeom prst="rect">
            <a:avLst/>
          </a:prstGeom>
          <a:solidFill>
            <a:srgbClr val="EAEF1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1202" name="Rectangle 4"/>
          <p:cNvSpPr>
            <a:spLocks noChangeArrowheads="1"/>
          </p:cNvSpPr>
          <p:nvPr/>
        </p:nvSpPr>
        <p:spPr bwMode="auto">
          <a:xfrm>
            <a:off x="1992313" y="1268414"/>
            <a:ext cx="83502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  <a:latin typeface="Arial" charset="0"/>
                <a:cs typeface="Arial" charset="0"/>
              </a:rPr>
              <a:t>جملة </a:t>
            </a:r>
            <a:r>
              <a:rPr lang="en-US" sz="2400" b="1">
                <a:solidFill>
                  <a:srgbClr val="0000FF"/>
                </a:solidFill>
                <a:latin typeface="Arial" charset="0"/>
                <a:cs typeface="Arial" charset="0"/>
              </a:rPr>
              <a:t>Limit</a:t>
            </a:r>
            <a:r>
              <a:rPr lang="ar-SA" sz="2400" b="1">
                <a:solidFill>
                  <a:srgbClr val="0000FF"/>
                </a:solidFill>
                <a:latin typeface="Arial" charset="0"/>
                <a:cs typeface="Arial" charset="0"/>
              </a:rPr>
              <a:t>  لعرض عدد محدد من النتائج</a:t>
            </a:r>
            <a:endParaRPr lang="en-US" sz="2400" b="1">
              <a:solidFill>
                <a:srgbClr val="0000FF"/>
              </a:solidFill>
              <a:latin typeface="Arial" charset="0"/>
              <a:cs typeface="Arial" charset="0"/>
            </a:endParaRP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  <a:latin typeface="Arial" charset="0"/>
                <a:cs typeface="Arial" charset="0"/>
              </a:rPr>
              <a:t>فمثلا للاستعلام عن أول خمسة أسماء </a:t>
            </a:r>
            <a:r>
              <a:rPr lang="ar-SA" sz="2400" b="1">
                <a:solidFill>
                  <a:srgbClr val="C60E0A"/>
                </a:solidFill>
                <a:latin typeface="Arial" charset="0"/>
                <a:cs typeface="Arial" charset="0"/>
              </a:rPr>
              <a:t>فقط</a:t>
            </a:r>
            <a:r>
              <a:rPr lang="ar-SA" sz="2400" b="1">
                <a:solidFill>
                  <a:srgbClr val="0000FF"/>
                </a:solidFill>
                <a:latin typeface="Arial" charset="0"/>
                <a:cs typeface="Arial" charset="0"/>
              </a:rPr>
              <a:t> للاعضاء ( الاسم الاول والاسم الاخير)</a:t>
            </a:r>
            <a:endParaRPr lang="en-US" sz="2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1203" name="Rectangle 5"/>
          <p:cNvSpPr>
            <a:spLocks noChangeArrowheads="1"/>
          </p:cNvSpPr>
          <p:nvPr/>
        </p:nvSpPr>
        <p:spPr bwMode="auto">
          <a:xfrm>
            <a:off x="1992314" y="2060576"/>
            <a:ext cx="7920037" cy="329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mysql</a:t>
            </a: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&gt; select f_name, </a:t>
            </a:r>
            <a:r>
              <a:rPr lang="en-US" sz="24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l_name</a:t>
            </a:r>
            <a:endParaRPr lang="en-US" sz="2400" b="1" dirty="0">
              <a:solidFill>
                <a:srgbClr val="C60E0A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--&gt; from </a:t>
            </a:r>
            <a:r>
              <a:rPr lang="en-US" sz="24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members_data</a:t>
            </a: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limit</a:t>
            </a:r>
            <a:r>
              <a:rPr lang="en-US" sz="2400" b="1" dirty="0">
                <a:solidFill>
                  <a:srgbClr val="C60E0A"/>
                </a:solidFill>
                <a:latin typeface="Arial" charset="0"/>
                <a:cs typeface="Arial" charset="0"/>
              </a:rPr>
              <a:t> 5;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FF0000"/>
                </a:solidFill>
                <a:latin typeface="Arial" charset="0"/>
                <a:cs typeface="Arial" charset="0"/>
              </a:rPr>
              <a:t>| f_name</a:t>
            </a:r>
            <a:r>
              <a:rPr lang="ar-EG" b="1" dirty="0">
                <a:solidFill>
                  <a:srgbClr val="FF0000"/>
                </a:solidFill>
                <a:latin typeface="Arial" charset="0"/>
                <a:cs typeface="Arial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Arial" charset="0"/>
                <a:cs typeface="Arial" charset="0"/>
              </a:rPr>
              <a:t> | </a:t>
            </a:r>
            <a:r>
              <a:rPr lang="en-US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l_name</a:t>
            </a:r>
            <a:r>
              <a:rPr lang="en-US" b="1" dirty="0">
                <a:solidFill>
                  <a:srgbClr val="FF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ahmad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youssef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ismael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sherif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shahin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sherif</a:t>
            </a:r>
            <a:r>
              <a:rPr lang="ar-EG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faroo2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mahfouz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5 rows in set (0.00 sec)</a:t>
            </a:r>
          </a:p>
        </p:txBody>
      </p:sp>
      <p:sp>
        <p:nvSpPr>
          <p:cNvPr id="51204" name="Text Box 6"/>
          <p:cNvSpPr txBox="1">
            <a:spLocks noChangeArrowheads="1"/>
          </p:cNvSpPr>
          <p:nvPr/>
        </p:nvSpPr>
        <p:spPr bwMode="auto">
          <a:xfrm>
            <a:off x="4943475" y="476251"/>
            <a:ext cx="2089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fontAlgn="base">
              <a:spcBef>
                <a:spcPct val="50000"/>
              </a:spcBef>
              <a:spcAft>
                <a:spcPct val="0"/>
              </a:spcAft>
            </a:pPr>
            <a:r>
              <a:rPr lang="ar-SA" sz="2800" b="1" u="sng">
                <a:solidFill>
                  <a:srgbClr val="C60E0A"/>
                </a:solidFill>
                <a:latin typeface="Arial" charset="0"/>
                <a:cs typeface="Arial" charset="0"/>
              </a:rPr>
              <a:t>جملة </a:t>
            </a:r>
            <a:r>
              <a:rPr lang="en-US" sz="2800" b="1" u="sng">
                <a:solidFill>
                  <a:srgbClr val="C60E0A"/>
                </a:solidFill>
                <a:latin typeface="Arial" charset="0"/>
                <a:cs typeface="Arial" charset="0"/>
              </a:rPr>
              <a:t>  Limit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6527800" y="3284539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fontAlgn="base">
              <a:spcBef>
                <a:spcPct val="50000"/>
              </a:spcBef>
              <a:spcAft>
                <a:spcPct val="0"/>
              </a:spcAft>
            </a:pPr>
            <a:r>
              <a:rPr lang="ar-SA" sz="2000" b="1">
                <a:solidFill>
                  <a:srgbClr val="0000CC"/>
                </a:solidFill>
                <a:latin typeface="Arial" charset="0"/>
                <a:cs typeface="Arial" charset="0"/>
              </a:rPr>
              <a:t>لعرض اول خمسة نتائج فقط</a:t>
            </a:r>
            <a:endParaRPr lang="en-US" sz="2000" b="1">
              <a:solidFill>
                <a:srgbClr val="0000CC"/>
              </a:solidFill>
              <a:latin typeface="Arial" charset="0"/>
              <a:cs typeface="Arial" charset="0"/>
            </a:endParaRPr>
          </a:p>
        </p:txBody>
      </p:sp>
      <p:sp>
        <p:nvSpPr>
          <p:cNvPr id="51206" name="Line 7"/>
          <p:cNvSpPr>
            <a:spLocks noChangeShapeType="1"/>
          </p:cNvSpPr>
          <p:nvPr/>
        </p:nvSpPr>
        <p:spPr bwMode="auto">
          <a:xfrm flipH="1" flipV="1">
            <a:off x="6024563" y="2852738"/>
            <a:ext cx="7921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42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4"/>
          <p:cNvSpPr>
            <a:spLocks noChangeArrowheads="1"/>
          </p:cNvSpPr>
          <p:nvPr/>
        </p:nvSpPr>
        <p:spPr bwMode="auto">
          <a:xfrm>
            <a:off x="3935414" y="692150"/>
            <a:ext cx="6091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  <a:latin typeface="Arial" charset="0"/>
                <a:cs typeface="Arial" charset="0"/>
              </a:rPr>
              <a:t>الاستعلام عن أصغر أربعة أعضاء في العمر من خلال الجدول</a:t>
            </a:r>
            <a:endParaRPr lang="en-US" sz="2400" b="1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  <p:sp>
        <p:nvSpPr>
          <p:cNvPr id="52226" name="Rectangle 5"/>
          <p:cNvSpPr>
            <a:spLocks noChangeArrowheads="1"/>
          </p:cNvSpPr>
          <p:nvPr/>
        </p:nvSpPr>
        <p:spPr bwMode="auto">
          <a:xfrm>
            <a:off x="2063751" y="1773238"/>
            <a:ext cx="8208963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mysql</a:t>
            </a:r>
            <a:r>
              <a:rPr lang="en-US" sz="2800" b="1" dirty="0">
                <a:solidFill>
                  <a:srgbClr val="C60E0A"/>
                </a:solidFill>
                <a:latin typeface="Arial" charset="0"/>
                <a:cs typeface="Arial" charset="0"/>
              </a:rPr>
              <a:t>&gt; select f_name, </a:t>
            </a:r>
            <a:r>
              <a:rPr lang="en-US" sz="28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l_name</a:t>
            </a:r>
            <a:r>
              <a:rPr lang="en-US" sz="2800" b="1" dirty="0">
                <a:solidFill>
                  <a:srgbClr val="C60E0A"/>
                </a:solidFill>
                <a:latin typeface="Arial" charset="0"/>
                <a:cs typeface="Arial" charset="0"/>
              </a:rPr>
              <a:t>, age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C60E0A"/>
                </a:solidFill>
                <a:latin typeface="Arial" charset="0"/>
                <a:cs typeface="Arial" charset="0"/>
              </a:rPr>
              <a:t>--&gt; from </a:t>
            </a:r>
            <a:r>
              <a:rPr lang="en-US" sz="2800" b="1" dirty="0" err="1">
                <a:solidFill>
                  <a:srgbClr val="C60E0A"/>
                </a:solidFill>
                <a:latin typeface="Arial" charset="0"/>
                <a:cs typeface="Arial" charset="0"/>
              </a:rPr>
              <a:t>members_data</a:t>
            </a:r>
            <a:r>
              <a:rPr lang="en-US" sz="2800" b="1" dirty="0">
                <a:solidFill>
                  <a:srgbClr val="C60E0A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order by</a:t>
            </a:r>
            <a:r>
              <a:rPr lang="en-US" sz="2800" b="1" dirty="0">
                <a:solidFill>
                  <a:srgbClr val="C60E0A"/>
                </a:solidFill>
                <a:latin typeface="Arial" charset="0"/>
                <a:cs typeface="Arial" charset="0"/>
              </a:rPr>
              <a:t> age </a:t>
            </a:r>
            <a:r>
              <a:rPr lang="en-US" sz="2800" b="1" u="sng" dirty="0">
                <a:solidFill>
                  <a:srgbClr val="000099"/>
                </a:solidFill>
                <a:latin typeface="Arial" charset="0"/>
                <a:cs typeface="Arial" charset="0"/>
              </a:rPr>
              <a:t>limit</a:t>
            </a:r>
            <a:r>
              <a:rPr lang="en-US" sz="2800" b="1" dirty="0">
                <a:solidFill>
                  <a:srgbClr val="C60E0A"/>
                </a:solidFill>
                <a:latin typeface="Arial" charset="0"/>
                <a:cs typeface="Arial" charset="0"/>
              </a:rPr>
              <a:t> 4;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FF0000"/>
                </a:solidFill>
                <a:latin typeface="Arial" charset="0"/>
                <a:cs typeface="Arial" charset="0"/>
              </a:rPr>
              <a:t>| f_name | </a:t>
            </a:r>
            <a:r>
              <a:rPr lang="en-US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l_name</a:t>
            </a:r>
            <a:r>
              <a:rPr lang="en-US" b="1" dirty="0">
                <a:solidFill>
                  <a:srgbClr val="FF0000"/>
                </a:solidFill>
                <a:latin typeface="Arial" charset="0"/>
                <a:cs typeface="Arial" charset="0"/>
              </a:rPr>
              <a:t>     | age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nagib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16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kamel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ahmad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| 17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muhammad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taha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  | 18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ahmad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|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antar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         | 22 |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4 rows in set (0.00 sec)</a:t>
            </a:r>
          </a:p>
        </p:txBody>
      </p:sp>
    </p:spTree>
    <p:extLst>
      <p:ext uri="{BB962C8B-B14F-4D97-AF65-F5344CB8AC3E}">
        <p14:creationId xmlns:p14="http://schemas.microsoft.com/office/powerpoint/2010/main" val="20255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سمة Office">
  <a:themeElements>
    <a:clrScheme name="سمة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سمة Office">
      <a:majorFont>
        <a:latin typeface="Calibri"/>
        <a:ea typeface=""/>
        <a:cs typeface="Times New Roman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E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E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سمة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2252</Words>
  <Application>Microsoft Office PowerPoint</Application>
  <PresentationFormat>شاشة عريضة</PresentationFormat>
  <Paragraphs>410</Paragraphs>
  <Slides>27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2</vt:i4>
      </vt:variant>
      <vt:variant>
        <vt:lpstr>عناوين الشرائح</vt:lpstr>
      </vt:variant>
      <vt:variant>
        <vt:i4>27</vt:i4>
      </vt:variant>
    </vt:vector>
  </HeadingPairs>
  <TitlesOfParts>
    <vt:vector size="35" baseType="lpstr">
      <vt:lpstr>ＭＳ Ｐゴシック</vt:lpstr>
      <vt:lpstr>Arial</vt:lpstr>
      <vt:lpstr>Calibri</vt:lpstr>
      <vt:lpstr>Calibri Light</vt:lpstr>
      <vt:lpstr>Times New Roman</vt:lpstr>
      <vt:lpstr>Wingdings</vt:lpstr>
      <vt:lpstr>نسق Office</vt:lpstr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dr.kamal</dc:creator>
  <cp:lastModifiedBy>dr.kamal</cp:lastModifiedBy>
  <cp:revision>1</cp:revision>
  <dcterms:created xsi:type="dcterms:W3CDTF">2020-03-16T22:45:52Z</dcterms:created>
  <dcterms:modified xsi:type="dcterms:W3CDTF">2020-03-16T22:46:28Z</dcterms:modified>
</cp:coreProperties>
</file>