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6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322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639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5F09-61A1-4A35-A666-666F6DF87CBF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B3DBE-8743-473C-B247-D5C8144AB55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751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F8B4-CC17-44A9-A76A-3406A983ED4D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47D0-9CC6-4D11-BDA2-9083F58BA28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773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BF72F-A238-4C49-AD8C-EC54206B5FDE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ACE97-16B9-4DE6-8FC3-C2D27C64C1E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056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1005-A1EF-4013-904F-7F0E57B15D54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5365-A919-489C-BEEB-64155E7EEA0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8A1C-33C9-4765-AC47-46FCCE34B672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61BB-DCD3-4EC5-B495-2792497A2DD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966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F66F-A151-4B36-9BB1-7A2851579811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FC42D-40F7-4704-B2E3-DB481D62810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409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0110B-D24E-49A9-9B99-0C0CBD436866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4C48-E146-42F1-AC5C-BC55E06E9AD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948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4C1D-65A3-4068-A434-2D0FBA0817C3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BA80-EAF5-4D81-B656-A5BBFFB7C51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033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5719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ED57-40C6-4C18-9693-E47889630BC9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80E9-94EE-4687-80F3-F919409B5848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3748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0ED1-A853-4B85-A702-6C8F0DBE9259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A308-8E16-4E44-A94E-0C077EEDCFC2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648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C839-4A6C-45A7-9388-E3F21229982B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9285-A113-4E5F-8D0A-16BC45BAB3DB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3059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772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515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157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65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894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14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060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98E4-E8BA-4F0F-B973-BA785BDCD8AB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39F5-400E-466B-8D31-006B99AC1B7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589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ar-EG" smtClean="0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3CF342-20A4-4AA4-86C8-E6EF2B7FFCE0}" type="datetimeFigureOut">
              <a:rPr lang="ar-EG"/>
              <a:pPr>
                <a:defRPr/>
              </a:pPr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ABBBC-57F7-471C-B527-B31808C4FBF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116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93669" y="992777"/>
            <a:ext cx="8373291" cy="44544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1"/>
          <p:cNvSpPr/>
          <p:nvPr/>
        </p:nvSpPr>
        <p:spPr>
          <a:xfrm>
            <a:off x="2612572" y="1295289"/>
            <a:ext cx="684493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البرمجة باستخدام </a:t>
            </a:r>
          </a:p>
          <a:p>
            <a:pPr algn="ctr"/>
            <a:r>
              <a:rPr lang="ar-EG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البرامج الجاهزة</a:t>
            </a:r>
          </a:p>
          <a:p>
            <a:pPr algn="ctr"/>
            <a:r>
              <a:rPr lang="ar-EG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الفرقة الرابعة تكنولوجيا</a:t>
            </a:r>
            <a:endParaRPr lang="ar-SA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530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ChangeArrowheads="1"/>
          </p:cNvSpPr>
          <p:nvPr/>
        </p:nvSpPr>
        <p:spPr bwMode="auto">
          <a:xfrm>
            <a:off x="1774826" y="1052514"/>
            <a:ext cx="8424863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*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mem_id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 | f_name | </a:t>
            </a:r>
            <a:r>
              <a:rPr lang="en-US" sz="1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l_name</a:t>
            </a:r>
            <a:r>
              <a:rPr lang="ar-EG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 | age | email</a:t>
            </a:r>
            <a:r>
              <a:rPr lang="ar-EG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32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a_youssef@bignet.com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2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30 | m_ismael@bignet.com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3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38 | s_shahin@bignet.com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4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| 27 | s_faroo2@bignet.com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5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mahfouz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29 | m_mahfouz@bignet.com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6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39 | s_mahmoud@bignet.com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7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45 | m_hassan@bignet.com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8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42 | m_wadood@bignet.com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9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24 | m_antary@bignet.com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10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36 | s_hegazy@bignet.com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11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22 | a_antar@bignet.com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12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17 | k_ahmad@bignet.com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13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53 | m_kamal@bignet.com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14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18 | m_taha@bignet.com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15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16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m_nagib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SA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53250" name="Text Box 5"/>
          <p:cNvSpPr txBox="1">
            <a:spLocks noChangeArrowheads="1"/>
          </p:cNvSpPr>
          <p:nvPr/>
        </p:nvSpPr>
        <p:spPr bwMode="auto">
          <a:xfrm>
            <a:off x="4224338" y="188913"/>
            <a:ext cx="5256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  <a:latin typeface="Arial" charset="0"/>
                <a:cs typeface="Arial" charset="0"/>
              </a:rPr>
              <a:t>لاستعراض كافة السجلات</a:t>
            </a:r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3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4"/>
          <p:cNvSpPr>
            <a:spLocks noChangeArrowheads="1"/>
          </p:cNvSpPr>
          <p:nvPr/>
        </p:nvSpPr>
        <p:spPr bwMode="auto">
          <a:xfrm>
            <a:off x="1992313" y="692150"/>
            <a:ext cx="813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Limit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بتحديد لجملة الاستعلام كي تبدأ من السطر </a:t>
            </a: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السادس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 بعدد </a:t>
            </a: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أربع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 نتائج لجملة 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54274" name="Rectangle 5"/>
          <p:cNvSpPr>
            <a:spLocks noChangeArrowheads="1"/>
          </p:cNvSpPr>
          <p:nvPr/>
        </p:nvSpPr>
        <p:spPr bwMode="auto">
          <a:xfrm>
            <a:off x="2063750" y="1700213"/>
            <a:ext cx="78486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0504D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0504D"/>
                </a:solidFill>
                <a:latin typeface="Arial" charset="0"/>
                <a:cs typeface="Arial" charset="0"/>
              </a:rPr>
              <a:t>&gt; select </a:t>
            </a:r>
            <a:r>
              <a:rPr lang="en-US" sz="2400" b="1" dirty="0" err="1">
                <a:solidFill>
                  <a:srgbClr val="C0504D"/>
                </a:solidFill>
                <a:latin typeface="Arial" charset="0"/>
                <a:cs typeface="Arial" charset="0"/>
              </a:rPr>
              <a:t>mem_id</a:t>
            </a:r>
            <a:r>
              <a:rPr lang="en-US" sz="2400" b="1" dirty="0">
                <a:solidFill>
                  <a:srgbClr val="C0504D"/>
                </a:solidFill>
                <a:latin typeface="Arial" charset="0"/>
                <a:cs typeface="Arial" charset="0"/>
              </a:rPr>
              <a:t>, f_name, </a:t>
            </a:r>
            <a:r>
              <a:rPr lang="en-US" sz="2400" b="1" dirty="0" err="1">
                <a:solidFill>
                  <a:srgbClr val="C0504D"/>
                </a:solidFill>
                <a:latin typeface="Arial" charset="0"/>
                <a:cs typeface="Arial" charset="0"/>
              </a:rPr>
              <a:t>l_name</a:t>
            </a:r>
            <a:endParaRPr lang="en-US" sz="2400" b="1" dirty="0">
              <a:solidFill>
                <a:srgbClr val="C0504D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504D"/>
                </a:solidFill>
                <a:latin typeface="Arial" charset="0"/>
                <a:cs typeface="Arial" charset="0"/>
              </a:rPr>
              <a:t>--&gt; from </a:t>
            </a:r>
            <a:r>
              <a:rPr lang="en-US" sz="2400" b="1" dirty="0" err="1">
                <a:solidFill>
                  <a:srgbClr val="C0504D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400" b="1" dirty="0">
                <a:solidFill>
                  <a:srgbClr val="C0504D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limit 6,4;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0504D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mem_id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 f_name </a:t>
            </a:r>
            <a:r>
              <a:rPr lang="ar-EG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l_name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7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8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9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10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 rows in set (0.00 sec)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2063750" y="5013326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حيث الرقم 6 هو الرقم الذي سوف يبدأ بعده مباشرة للاستعلام عن النتائج ثم بعد ذلك الرقم 4 وهو الرقم الذي يحدد عدد النتائج المستعلم عنها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5951538" y="2924176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b="1">
                <a:solidFill>
                  <a:srgbClr val="000099"/>
                </a:solidFill>
                <a:latin typeface="Arial" charset="0"/>
                <a:cs typeface="Arial" charset="0"/>
              </a:rPr>
              <a:t>بداية العرض</a:t>
            </a:r>
            <a:endParaRPr lang="en-US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54277" name="Line 6"/>
          <p:cNvSpPr>
            <a:spLocks noChangeShapeType="1"/>
          </p:cNvSpPr>
          <p:nvPr/>
        </p:nvSpPr>
        <p:spPr bwMode="auto">
          <a:xfrm flipV="1">
            <a:off x="6383338" y="242093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7391401" y="2924176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b="1">
                <a:solidFill>
                  <a:srgbClr val="C60E0A"/>
                </a:solidFill>
                <a:latin typeface="Arial" charset="0"/>
                <a:cs typeface="Arial" charset="0"/>
              </a:rPr>
              <a:t>عدد السجلات المطلوبة</a:t>
            </a:r>
            <a:endParaRPr lang="en-US" b="1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 flipH="1" flipV="1">
            <a:off x="6743701" y="2420939"/>
            <a:ext cx="14398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9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1992313" y="1125539"/>
            <a:ext cx="7777162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0504D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0504D"/>
                </a:solidFill>
                <a:latin typeface="Arial" charset="0"/>
                <a:cs typeface="Arial" charset="0"/>
              </a:rPr>
              <a:t>&gt; select f_name from </a:t>
            </a:r>
            <a:r>
              <a:rPr lang="en-US" sz="2400" b="1" dirty="0" err="1">
                <a:solidFill>
                  <a:srgbClr val="C0504D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400" b="1" dirty="0">
                <a:solidFill>
                  <a:srgbClr val="C0504D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0504D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| f_name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55298" name="Text Box 7"/>
          <p:cNvSpPr txBox="1">
            <a:spLocks noChangeArrowheads="1"/>
          </p:cNvSpPr>
          <p:nvPr/>
        </p:nvSpPr>
        <p:spPr bwMode="auto">
          <a:xfrm>
            <a:off x="3432176" y="549275"/>
            <a:ext cx="655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لاظهار كل الاسماء للاسم الاول من الجدول نكتب التالى: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7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ChangeArrowheads="1"/>
          </p:cNvSpPr>
          <p:nvPr/>
        </p:nvSpPr>
        <p:spPr bwMode="auto">
          <a:xfrm>
            <a:off x="1774825" y="1341438"/>
            <a:ext cx="866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الاستعلام عن الاسماء داخل العمود الاول </a:t>
            </a:r>
            <a:r>
              <a:rPr lang="ar-SA" sz="2400" b="1" u="sng">
                <a:solidFill>
                  <a:srgbClr val="C60E0A"/>
                </a:solidFill>
                <a:latin typeface="Arial" charset="0"/>
                <a:cs typeface="Arial" charset="0"/>
              </a:rPr>
              <a:t>بشرط ألا تظهر أسماء مكررة</a:t>
            </a:r>
            <a:r>
              <a:rPr lang="ar-SA" sz="2400" b="1" u="sng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في نتائج الجملة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56322" name="Rectangle 5"/>
          <p:cNvSpPr>
            <a:spLocks noChangeArrowheads="1"/>
          </p:cNvSpPr>
          <p:nvPr/>
        </p:nvSpPr>
        <p:spPr bwMode="auto">
          <a:xfrm>
            <a:off x="2135188" y="2133600"/>
            <a:ext cx="7777162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distinct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f_name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| f_name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7 rows in set (0.00 sec)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703388" y="549275"/>
            <a:ext cx="85026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200" b="1" u="sng">
                <a:solidFill>
                  <a:srgbClr val="C0504D"/>
                </a:solidFill>
                <a:latin typeface="Arial" charset="0"/>
                <a:cs typeface="Arial" charset="0"/>
              </a:rPr>
              <a:t>والتي تعنى منع ظهور بيانات متشابهة داخل العمود الواحد أو الحقل الواحد</a:t>
            </a:r>
            <a:r>
              <a:rPr lang="en-US" sz="2200" b="1" u="sng">
                <a:solidFill>
                  <a:srgbClr val="C0504D"/>
                </a:solidFill>
                <a:latin typeface="Arial" charset="0"/>
                <a:cs typeface="Arial" charset="0"/>
              </a:rPr>
              <a:t>  </a:t>
            </a:r>
            <a:r>
              <a:rPr lang="en-US" sz="2200" b="1" u="sng">
                <a:solidFill>
                  <a:srgbClr val="C60E0A"/>
                </a:solidFill>
                <a:latin typeface="Arial" charset="0"/>
                <a:cs typeface="Arial" charset="0"/>
              </a:rPr>
              <a:t>distinct</a:t>
            </a:r>
            <a:r>
              <a:rPr lang="ar-SA" sz="2200" b="1" u="sng">
                <a:solidFill>
                  <a:srgbClr val="C0504D"/>
                </a:solidFill>
                <a:latin typeface="Arial" charset="0"/>
                <a:cs typeface="Arial" charset="0"/>
              </a:rPr>
              <a:t>جملة </a:t>
            </a:r>
            <a:endParaRPr lang="en-US" sz="2200" b="1" u="sng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5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ChangeArrowheads="1"/>
          </p:cNvSpPr>
          <p:nvPr/>
        </p:nvSpPr>
        <p:spPr bwMode="auto">
          <a:xfrm>
            <a:off x="1774825" y="476251"/>
            <a:ext cx="8567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u="sng">
                <a:solidFill>
                  <a:srgbClr val="C60E0A"/>
                </a:solidFill>
                <a:latin typeface="Arial" charset="0"/>
                <a:cs typeface="Arial" charset="0"/>
              </a:rPr>
              <a:t>ومثال آخر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 إذا أردنا الاستعلام عن العمود الخاص بأعمار الاعضاء وفى نفس الوقت  سيكون ذلك بالشكل التالي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 : select 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عدم تكرار أعمار متشابهة خلال نتائج جملة أمر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57346" name="Rectangle 5"/>
          <p:cNvSpPr>
            <a:spLocks noChangeArrowheads="1"/>
          </p:cNvSpPr>
          <p:nvPr/>
        </p:nvSpPr>
        <p:spPr bwMode="auto">
          <a:xfrm>
            <a:off x="2063750" y="1412876"/>
            <a:ext cx="7848600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distinct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age from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--&gt; members_data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age;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age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16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17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18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24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29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30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32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36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38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39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42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45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| 53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409983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ChangeArrowheads="1"/>
          </p:cNvSpPr>
          <p:nvPr/>
        </p:nvSpPr>
        <p:spPr bwMode="auto">
          <a:xfrm>
            <a:off x="2351089" y="620714"/>
            <a:ext cx="7585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>
                <a:solidFill>
                  <a:srgbClr val="C60E0A"/>
                </a:solidFill>
                <a:latin typeface="Arial" charset="0"/>
                <a:cs typeface="Arial" charset="0"/>
              </a:rPr>
              <a:t>MySQL </a:t>
            </a:r>
            <a:r>
              <a:rPr lang="ar-SA" sz="3200" b="1" u="sng">
                <a:solidFill>
                  <a:srgbClr val="C60E0A"/>
                </a:solidFill>
                <a:latin typeface="Arial" charset="0"/>
                <a:cs typeface="Arial" charset="0"/>
              </a:rPr>
              <a:t>استخدامات متقدمة لنظام إدارة قواعد البيانات</a:t>
            </a:r>
            <a:endParaRPr lang="en-US" sz="3200" b="1" u="sng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1524001" y="1700213"/>
            <a:ext cx="881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في أداء وظائف قد لا يتخيلها أو يُدركها البعض ومن هذه الوظائف:-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لبيان قوة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58371" name="Rectangle 6"/>
          <p:cNvSpPr>
            <a:spLocks noChangeArrowheads="1"/>
          </p:cNvSpPr>
          <p:nvPr/>
        </p:nvSpPr>
        <p:spPr bwMode="auto">
          <a:xfrm>
            <a:off x="2279651" y="2636838"/>
            <a:ext cx="777716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Aggregate Functions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* دوال المجموع أو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HAVING  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* استخدام جملة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Select  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* استخدامات أخرى لجملة أمر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Mathematical Functions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أو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MySQL  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* الدوال الحسابية في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Update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باستخدام جملة أمر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(Records)  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* تحديث السجل</a:t>
            </a:r>
            <a:r>
              <a:rPr lang="ar-EG" sz="2400" b="1">
                <a:solidFill>
                  <a:srgbClr val="000000"/>
                </a:solidFill>
                <a:latin typeface="Arial" charset="0"/>
                <a:cs typeface="Arial" charset="0"/>
              </a:rPr>
              <a:t>ا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ت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21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3938588" y="620713"/>
            <a:ext cx="632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سنقوم الان بإنشاء قاعدة البيانات جديدة وسوف تحمل الاسم</a:t>
            </a:r>
            <a:r>
              <a:rPr lang="ar-EG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927351" y="620713"/>
            <a:ext cx="1509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FF0000"/>
                </a:solidFill>
                <a:latin typeface="Arial" charset="0"/>
                <a:cs typeface="Arial" charset="0"/>
              </a:rPr>
              <a:t>employees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2063750" y="620713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>
                <a:solidFill>
                  <a:srgbClr val="000099"/>
                </a:solidFill>
                <a:latin typeface="Arial" charset="0"/>
                <a:cs typeface="Arial" charset="0"/>
              </a:rPr>
              <a:t>كما يلي</a:t>
            </a:r>
            <a:endParaRPr lang="en-US" sz="240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2279651" y="1268414"/>
            <a:ext cx="6696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create database employees;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Query OK, 1 row affected (0.02 sec)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1992313" y="2349500"/>
            <a:ext cx="834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ثم نقوم بانشاء جدول وإضافة الاعمدة مع أنواع البيانات التي سوف تخص كل عمود</a:t>
            </a:r>
            <a:endParaRPr lang="en-US" sz="2400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7680326" y="1341438"/>
            <a:ext cx="26638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300" b="1">
                <a:solidFill>
                  <a:srgbClr val="000099"/>
                </a:solidFill>
                <a:latin typeface="Arial" charset="0"/>
                <a:cs typeface="Arial" charset="0"/>
              </a:rPr>
              <a:t>سيتم انشاء قاعدة البيانات</a:t>
            </a:r>
            <a:endParaRPr lang="en-US" sz="2300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2135188" y="2924175"/>
            <a:ext cx="78486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mysql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&gt; CREATE TABLE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employee_data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(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emp_id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unsigned not null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auto_increment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primary key,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f_name varchar(20),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l_name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varchar(20),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title varchar(30),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age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yos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,  </a:t>
            </a:r>
            <a:r>
              <a:rPr lang="ar-SA" sz="2000" b="1" dirty="0">
                <a:solidFill>
                  <a:srgbClr val="F4231E"/>
                </a:solidFill>
                <a:latin typeface="Arial" charset="0"/>
                <a:cs typeface="Arial" charset="0"/>
              </a:rPr>
              <a:t>عدد سنين العمل</a:t>
            </a:r>
            <a:endParaRPr lang="en-US" sz="2000" b="1" dirty="0">
              <a:solidFill>
                <a:srgbClr val="F4231E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salary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--&gt; perks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,  </a:t>
            </a:r>
            <a:r>
              <a:rPr lang="ar-SA" sz="2000" b="1" dirty="0">
                <a:solidFill>
                  <a:srgbClr val="F4231E"/>
                </a:solidFill>
                <a:latin typeface="Arial" charset="0"/>
                <a:cs typeface="Arial" charset="0"/>
              </a:rPr>
              <a:t>الحوافز</a:t>
            </a:r>
            <a:r>
              <a:rPr lang="ar-SA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>
                <a:solidFill>
                  <a:srgbClr val="000000"/>
                </a:solidFill>
                <a:latin typeface="Arial" charset="0"/>
                <a:cs typeface="Arial" charset="0"/>
              </a:rPr>
              <a:t>--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&gt; email varchar(60)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-- &gt; 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Query OK, 0 rows affected (0.13 sec)</a:t>
            </a:r>
          </a:p>
        </p:txBody>
      </p:sp>
    </p:spTree>
    <p:extLst>
      <p:ext uri="{BB962C8B-B14F-4D97-AF65-F5344CB8AC3E}">
        <p14:creationId xmlns:p14="http://schemas.microsoft.com/office/powerpoint/2010/main" val="370319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ChangeArrowheads="1"/>
          </p:cNvSpPr>
          <p:nvPr/>
        </p:nvSpPr>
        <p:spPr bwMode="auto">
          <a:xfrm>
            <a:off x="2640014" y="476250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للتاكد من إضافة الاعمدة بشكل صحيح باستخدام الامر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 describe</a:t>
            </a:r>
          </a:p>
        </p:txBody>
      </p:sp>
      <p:sp>
        <p:nvSpPr>
          <p:cNvPr id="60418" name="Rectangle 5"/>
          <p:cNvSpPr>
            <a:spLocks noChangeArrowheads="1"/>
          </p:cNvSpPr>
          <p:nvPr/>
        </p:nvSpPr>
        <p:spPr bwMode="auto">
          <a:xfrm>
            <a:off x="2135188" y="1268413"/>
            <a:ext cx="78486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describe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employee_data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| Field</a:t>
            </a:r>
            <a:r>
              <a:rPr lang="ar-EG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 Type</a:t>
            </a:r>
            <a:r>
              <a:rPr lang="ar-EG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 Null | Key | Default | Extra</a:t>
            </a:r>
            <a:r>
              <a:rPr lang="ar-EG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emp_id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(10) unsigned | NO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PRI 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auto_increment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f_name | varchar(20)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l_name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varchar(20)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title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varchar(30)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age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(11)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yos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(11)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salary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(11)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perks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(11)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YES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email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varchar(60) 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YES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NULL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		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9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4001734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ChangeArrowheads="1"/>
          </p:cNvSpPr>
          <p:nvPr/>
        </p:nvSpPr>
        <p:spPr bwMode="auto">
          <a:xfrm>
            <a:off x="3143251" y="836613"/>
            <a:ext cx="5795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Aggregate Functions </a:t>
            </a:r>
            <a:r>
              <a:rPr lang="ar-SA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دوال المجموع أو</a:t>
            </a:r>
            <a:endParaRPr lang="en-US" sz="2800" b="1" u="sng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61442" name="Rectangle 5"/>
          <p:cNvSpPr>
            <a:spLocks noChangeArrowheads="1"/>
          </p:cNvSpPr>
          <p:nvPr/>
        </p:nvSpPr>
        <p:spPr bwMode="auto">
          <a:xfrm>
            <a:off x="2777157" y="1700214"/>
            <a:ext cx="71256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توفر 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 MYSQL</a:t>
            </a: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مجموعة من الدوال الداخلية والتي تُمكننا من تلخيص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 بيانات الجدول بدون الاستعلام عن كل حقل على حده وهذه الدوال هى:</a:t>
            </a:r>
            <a:endParaRPr lang="en-US" sz="2400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61443" name="Rectangle 6"/>
          <p:cNvSpPr>
            <a:spLocks noChangeArrowheads="1"/>
          </p:cNvSpPr>
          <p:nvPr/>
        </p:nvSpPr>
        <p:spPr bwMode="auto">
          <a:xfrm>
            <a:off x="2208214" y="2924176"/>
            <a:ext cx="7488237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MySQL provides 5 aggregate functions. They are:</a:t>
            </a:r>
          </a:p>
          <a:p>
            <a:pPr algn="l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1). </a:t>
            </a:r>
            <a:r>
              <a:rPr lang="en-US" b="1">
                <a:solidFill>
                  <a:srgbClr val="C60E0A"/>
                </a:solidFill>
                <a:latin typeface="Arial" charset="0"/>
                <a:cs typeface="Arial" charset="0"/>
              </a:rPr>
              <a:t>MIN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($column_name): Minimum value</a:t>
            </a:r>
          </a:p>
          <a:p>
            <a:pPr algn="l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2). </a:t>
            </a:r>
            <a:r>
              <a:rPr lang="en-US" b="1">
                <a:solidFill>
                  <a:srgbClr val="C60E0A"/>
                </a:solidFill>
                <a:latin typeface="Arial" charset="0"/>
                <a:cs typeface="Arial" charset="0"/>
              </a:rPr>
              <a:t>MAX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($column_name): Maximum value</a:t>
            </a:r>
          </a:p>
          <a:p>
            <a:pPr algn="l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3). </a:t>
            </a:r>
            <a:r>
              <a:rPr lang="en-US" b="1">
                <a:solidFill>
                  <a:srgbClr val="C60E0A"/>
                </a:solidFill>
                <a:latin typeface="Arial" charset="0"/>
                <a:cs typeface="Arial" charset="0"/>
              </a:rPr>
              <a:t>SUM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($column_name): The sum of values</a:t>
            </a:r>
          </a:p>
          <a:p>
            <a:pPr algn="l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4). </a:t>
            </a:r>
            <a:r>
              <a:rPr lang="en-US" b="1">
                <a:solidFill>
                  <a:srgbClr val="C60E0A"/>
                </a:solidFill>
                <a:latin typeface="Arial" charset="0"/>
                <a:cs typeface="Arial" charset="0"/>
              </a:rPr>
              <a:t>AVG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($column_name): The average values</a:t>
            </a:r>
          </a:p>
          <a:p>
            <a:pPr algn="l" rt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5). </a:t>
            </a:r>
            <a:r>
              <a:rPr lang="en-US" b="1">
                <a:solidFill>
                  <a:srgbClr val="C60E0A"/>
                </a:solidFill>
                <a:latin typeface="Arial" charset="0"/>
                <a:cs typeface="Arial" charset="0"/>
              </a:rPr>
              <a:t>COUNT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(): Counts the number of entries.</a:t>
            </a:r>
          </a:p>
        </p:txBody>
      </p:sp>
    </p:spTree>
    <p:extLst>
      <p:ext uri="{BB962C8B-B14F-4D97-AF65-F5344CB8AC3E}">
        <p14:creationId xmlns:p14="http://schemas.microsoft.com/office/powerpoint/2010/main" val="233862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4"/>
          <p:cNvSpPr>
            <a:spLocks noChangeArrowheads="1"/>
          </p:cNvSpPr>
          <p:nvPr/>
        </p:nvSpPr>
        <p:spPr bwMode="auto">
          <a:xfrm>
            <a:off x="4727575" y="333376"/>
            <a:ext cx="305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max() </a:t>
            </a:r>
            <a:r>
              <a:rPr lang="ar-SA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و</a:t>
            </a:r>
            <a:r>
              <a:rPr lang="en-US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 min() </a:t>
            </a:r>
            <a:r>
              <a:rPr lang="ar-SA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الدالة</a:t>
            </a:r>
            <a:endParaRPr lang="en-US" sz="2800" b="1" u="sng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62466" name="Rectangle 5"/>
          <p:cNvSpPr>
            <a:spLocks noChangeArrowheads="1"/>
          </p:cNvSpPr>
          <p:nvPr/>
        </p:nvSpPr>
        <p:spPr bwMode="auto">
          <a:xfrm>
            <a:off x="1774825" y="1125538"/>
            <a:ext cx="8713788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u="sng">
                <a:solidFill>
                  <a:srgbClr val="F4231E"/>
                </a:solidFill>
                <a:latin typeface="Arial" charset="0"/>
                <a:cs typeface="Arial" charset="0"/>
              </a:rPr>
              <a:t>مثال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 : نريد الاستعلام عن أقل قيمة لراتب موظف داخل الشركة ؟ كيف يكون شكل جملة أمر 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select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 باستخدام احدى الدوال السابقة ؟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u="sng">
                <a:solidFill>
                  <a:srgbClr val="F4231E"/>
                </a:solidFill>
                <a:latin typeface="Arial" charset="0"/>
                <a:cs typeface="Arial" charset="0"/>
              </a:rPr>
              <a:t>مثال</a:t>
            </a: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 للاستعلام عن أقل قيمة في الجدول نقوم باستخدام الدالة 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min() </a:t>
            </a: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ar-SA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والحقل المراد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  </a:t>
            </a:r>
            <a:r>
              <a:rPr lang="ar-SA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يكون مابداخل القوسين:</a:t>
            </a:r>
            <a:r>
              <a:rPr lang="ar-SA" sz="2400" b="1" u="sng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2400" b="1" u="sng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الاستعلام عن  حقل الرواتب أي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salary 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وبالتالي نستطيع كتابة الجملة بالشكل التالي</a:t>
            </a: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 :</a:t>
            </a: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min(salary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from employee_data;</a:t>
            </a: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endParaRPr lang="en-US" sz="2400" b="1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min(salary) |</a:t>
            </a: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70000 |</a:t>
            </a: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ar-SA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141152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مستطيل 1"/>
          <p:cNvSpPr>
            <a:spLocks noChangeArrowheads="1"/>
          </p:cNvSpPr>
          <p:nvPr/>
        </p:nvSpPr>
        <p:spPr bwMode="auto">
          <a:xfrm>
            <a:off x="1774826" y="404813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sz="3600" b="1" u="sng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ar-EG" sz="2800" b="1" u="sng">
                <a:solidFill>
                  <a:srgbClr val="F4231E"/>
                </a:solidFill>
                <a:latin typeface="Arial" charset="0"/>
                <a:cs typeface="Arial" charset="0"/>
              </a:rPr>
              <a:t>(للترتيب تصاعدى أو تنازلى)</a:t>
            </a:r>
            <a:r>
              <a:rPr lang="en-US" sz="3600" b="1" u="sng">
                <a:solidFill>
                  <a:srgbClr val="C60E0A"/>
                </a:solidFill>
                <a:latin typeface="Arial" charset="0"/>
                <a:cs typeface="Arial" charset="0"/>
              </a:rPr>
              <a:t>order by </a:t>
            </a:r>
            <a:r>
              <a:rPr lang="ar-SA" sz="3600" b="1" u="sng">
                <a:solidFill>
                  <a:srgbClr val="C60E0A"/>
                </a:solidFill>
                <a:latin typeface="Arial" charset="0"/>
                <a:cs typeface="Arial" charset="0"/>
              </a:rPr>
              <a:t>جملة</a:t>
            </a:r>
            <a:endParaRPr lang="ar-EG" sz="3600" b="1" u="sng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099477" y="1052513"/>
            <a:ext cx="825578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ja-JP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نستخدم جملة </a:t>
            </a:r>
            <a:r>
              <a:rPr lang="en-US" altLang="ja-JP" sz="2400" b="1" dirty="0">
                <a:solidFill>
                  <a:srgbClr val="0000CC"/>
                </a:solidFill>
                <a:latin typeface="Arial" charset="0"/>
                <a:ea typeface="ＭＳ Ｐゴシック"/>
                <a:cs typeface="ＭＳ Ｐゴシック"/>
              </a:rPr>
              <a:t> order by</a:t>
            </a:r>
            <a:r>
              <a:rPr lang="ar-SA" altLang="ja-JP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 بدلا من استخدام جملة الشرط </a:t>
            </a:r>
            <a:r>
              <a:rPr lang="en-US" altLang="ja-JP" sz="2400" b="1" dirty="0">
                <a:solidFill>
                  <a:srgbClr val="0000CC"/>
                </a:solidFill>
                <a:latin typeface="Arial" charset="0"/>
                <a:ea typeface="ＭＳ Ｐゴシック"/>
                <a:cs typeface="ＭＳ Ｐゴシック"/>
              </a:rPr>
              <a:t> where</a:t>
            </a:r>
            <a:r>
              <a:rPr lang="ar-SA" altLang="ja-JP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 حيث تستخدم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ja-JP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ar-SA" altLang="ja-JP" sz="2400" b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لاظهار</a:t>
            </a:r>
            <a:r>
              <a:rPr lang="ar-SA" altLang="ja-JP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 البيانات بشكل معين (</a:t>
            </a:r>
            <a:r>
              <a:rPr lang="ar-SA" altLang="ja-JP" sz="28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تصاعدى</a:t>
            </a:r>
            <a:r>
              <a:rPr lang="ar-SA" altLang="ja-JP" sz="2800" b="1" dirty="0">
                <a:solidFill>
                  <a:srgbClr val="F4231E"/>
                </a:solidFill>
                <a:latin typeface="Arial" charset="0"/>
                <a:cs typeface="Arial" charset="0"/>
              </a:rPr>
              <a:t> او </a:t>
            </a:r>
            <a:r>
              <a:rPr lang="ar-SA" altLang="ja-JP" sz="28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تنازلى</a:t>
            </a:r>
            <a:r>
              <a:rPr lang="ar-SA" altLang="ja-JP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135188" y="1773238"/>
            <a:ext cx="69850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&gt; select f_name, </a:t>
            </a:r>
            <a:r>
              <a:rPr lang="en-US" sz="2400" b="1" dirty="0" err="1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b="1" dirty="0" err="1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members_data</a:t>
            </a:r>
            <a:endParaRPr lang="en-US" sz="2400" b="1" dirty="0">
              <a:solidFill>
                <a:srgbClr val="C60E0A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--&gt; </a:t>
            </a:r>
            <a:r>
              <a:rPr lang="en-US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order by</a:t>
            </a:r>
            <a:r>
              <a:rPr lang="en-US" sz="2400" b="1" dirty="0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 f_name;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F4231E"/>
                </a:solidFill>
                <a:latin typeface="Arial" charset="0"/>
                <a:cs typeface="Arial" charset="0"/>
              </a:rPr>
              <a:t>| f_name </a:t>
            </a:r>
            <a:r>
              <a:rPr lang="ar-EG" sz="1500" b="1" dirty="0">
                <a:solidFill>
                  <a:srgbClr val="F4231E"/>
                </a:solidFill>
                <a:latin typeface="Arial" charset="0"/>
                <a:cs typeface="Arial" charset="0"/>
              </a:rPr>
              <a:t>        </a:t>
            </a:r>
            <a:r>
              <a:rPr lang="en-US" sz="1500" b="1" dirty="0">
                <a:solidFill>
                  <a:srgbClr val="F4231E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l_name</a:t>
            </a:r>
            <a:r>
              <a:rPr lang="en-US" sz="1500" b="1" dirty="0">
                <a:solidFill>
                  <a:srgbClr val="F4231E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	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mahfouz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ar-EG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5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355087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4"/>
          <p:cNvSpPr>
            <a:spLocks noChangeArrowheads="1"/>
          </p:cNvSpPr>
          <p:nvPr/>
        </p:nvSpPr>
        <p:spPr bwMode="auto">
          <a:xfrm>
            <a:off x="1919288" y="549275"/>
            <a:ext cx="8424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ما بداخل أقواس الدالة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max() </a:t>
            </a:r>
            <a:r>
              <a:rPr lang="ar-SA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هو اسم الحقل الذي تريد الاستعلام عن اكبر قيمة فيه</a:t>
            </a:r>
            <a:endParaRPr lang="en-US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5"/>
          <p:cNvSpPr>
            <a:spLocks noChangeArrowheads="1"/>
          </p:cNvSpPr>
          <p:nvPr/>
        </p:nvSpPr>
        <p:spPr bwMode="auto">
          <a:xfrm>
            <a:off x="5735638" y="1339850"/>
            <a:ext cx="388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سيكون الاستعلام عن قيمة أكبر راتب:</a:t>
            </a:r>
            <a:endParaRPr lang="en-US" sz="2400" b="1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63491" name="Rectangle 6"/>
          <p:cNvSpPr>
            <a:spLocks noChangeArrowheads="1"/>
          </p:cNvSpPr>
          <p:nvPr/>
        </p:nvSpPr>
        <p:spPr bwMode="auto">
          <a:xfrm>
            <a:off x="2135189" y="2147888"/>
            <a:ext cx="7921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max(salary)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--&gt; 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max(salary)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120000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(0.01 sec)</a:t>
            </a:r>
          </a:p>
        </p:txBody>
      </p:sp>
    </p:spTree>
    <p:extLst>
      <p:ext uri="{BB962C8B-B14F-4D97-AF65-F5344CB8AC3E}">
        <p14:creationId xmlns:p14="http://schemas.microsoft.com/office/powerpoint/2010/main" val="2800626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ChangeArrowheads="1"/>
          </p:cNvSpPr>
          <p:nvPr/>
        </p:nvSpPr>
        <p:spPr bwMode="auto">
          <a:xfrm>
            <a:off x="4872039" y="333376"/>
            <a:ext cx="3055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avg() </a:t>
            </a:r>
            <a:r>
              <a:rPr lang="ar-SA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و</a:t>
            </a:r>
            <a:r>
              <a:rPr lang="en-US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 sum() </a:t>
            </a:r>
            <a:r>
              <a:rPr lang="ar-SA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الدالة</a:t>
            </a:r>
            <a:endParaRPr lang="en-US" sz="2800" b="1" u="sng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64514" name="Rectangle 5"/>
          <p:cNvSpPr>
            <a:spLocks noChangeArrowheads="1"/>
          </p:cNvSpPr>
          <p:nvPr/>
        </p:nvSpPr>
        <p:spPr bwMode="auto">
          <a:xfrm>
            <a:off x="5303838" y="908050"/>
            <a:ext cx="4545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نريد الاستعلام عن </a:t>
            </a:r>
            <a:r>
              <a:rPr lang="ar-SA" sz="2400" b="1">
                <a:solidFill>
                  <a:srgbClr val="F4231E"/>
                </a:solidFill>
                <a:latin typeface="Arial" charset="0"/>
                <a:cs typeface="Arial" charset="0"/>
              </a:rPr>
              <a:t>مجموع</a:t>
            </a: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 قيم الرواتب كلها؟</a:t>
            </a:r>
            <a:endParaRPr lang="en-US" sz="2400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64515" name="Rectangle 6"/>
          <p:cNvSpPr>
            <a:spLocks noChangeArrowheads="1"/>
          </p:cNvSpPr>
          <p:nvPr/>
        </p:nvSpPr>
        <p:spPr bwMode="auto">
          <a:xfrm>
            <a:off x="2135188" y="1341439"/>
            <a:ext cx="7416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sum(salary)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--&gt; 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sum(salary)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1797000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(0.00 sec)</a:t>
            </a:r>
          </a:p>
        </p:txBody>
      </p:sp>
      <p:sp>
        <p:nvSpPr>
          <p:cNvPr id="64516" name="Rectangle 7"/>
          <p:cNvSpPr>
            <a:spLocks noChangeArrowheads="1"/>
          </p:cNvSpPr>
          <p:nvPr/>
        </p:nvSpPr>
        <p:spPr bwMode="auto">
          <a:xfrm>
            <a:off x="2351089" y="3573463"/>
            <a:ext cx="800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مثال: مطلوب حساب مجموع الرواتب والحوافز الخاصة بالموظفين داخل الشركة</a:t>
            </a:r>
            <a:endParaRPr lang="en-US" sz="2400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64517" name="Rectangle 8"/>
          <p:cNvSpPr>
            <a:spLocks noChangeArrowheads="1"/>
          </p:cNvSpPr>
          <p:nvPr/>
        </p:nvSpPr>
        <p:spPr bwMode="auto">
          <a:xfrm>
            <a:off x="2208213" y="4076701"/>
            <a:ext cx="76327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sum(salary)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sum(perks)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--&gt; 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sum(salary) + sum(perks)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2137000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(0.03 sec)</a:t>
            </a:r>
          </a:p>
        </p:txBody>
      </p:sp>
    </p:spTree>
    <p:extLst>
      <p:ext uri="{BB962C8B-B14F-4D97-AF65-F5344CB8AC3E}">
        <p14:creationId xmlns:p14="http://schemas.microsoft.com/office/powerpoint/2010/main" val="1592569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ChangeArrowheads="1"/>
          </p:cNvSpPr>
          <p:nvPr/>
        </p:nvSpPr>
        <p:spPr bwMode="auto">
          <a:xfrm>
            <a:off x="4656138" y="765176"/>
            <a:ext cx="457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 - العلامة / تشير إلى عملية القسمة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.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 </a:t>
            </a: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العلامة * تشير إلى عملية الضرب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.</a:t>
            </a: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 </a:t>
            </a: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العلامة - تشير إلى عملية الطرح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65538" name="Rectangle 5"/>
          <p:cNvSpPr>
            <a:spLocks noChangeArrowheads="1"/>
          </p:cNvSpPr>
          <p:nvPr/>
        </p:nvSpPr>
        <p:spPr bwMode="auto">
          <a:xfrm>
            <a:off x="2135189" y="2997200"/>
            <a:ext cx="7705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C60E0A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sum(perks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/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sum(salary)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* 100 )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endParaRPr lang="en-US" sz="2400" b="1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(sum(perks) / sum(salary) * 100 )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18.9204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1319019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4"/>
          <p:cNvSpPr>
            <a:spLocks noChangeArrowheads="1"/>
          </p:cNvSpPr>
          <p:nvPr/>
        </p:nvSpPr>
        <p:spPr bwMode="auto">
          <a:xfrm>
            <a:off x="3287713" y="981076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لحساب </a:t>
            </a:r>
            <a:r>
              <a:rPr lang="ar-SA" sz="2800" b="1">
                <a:solidFill>
                  <a:srgbClr val="F4231E"/>
                </a:solidFill>
                <a:latin typeface="Arial" charset="0"/>
                <a:cs typeface="Arial" charset="0"/>
              </a:rPr>
              <a:t>متوسط</a:t>
            </a: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 قيمة الرواتب للموظفين فتكون الجملة بالشكل كالتالي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 :</a:t>
            </a:r>
          </a:p>
        </p:txBody>
      </p:sp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2135188" y="2133600"/>
            <a:ext cx="77771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avg(salary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endParaRPr lang="en-US" sz="2400" b="1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avg(salary)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89850.0000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3070711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ChangeArrowheads="1"/>
          </p:cNvSpPr>
          <p:nvPr/>
        </p:nvSpPr>
        <p:spPr bwMode="auto">
          <a:xfrm>
            <a:off x="1882776" y="333375"/>
            <a:ext cx="8785225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8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الاداة </a:t>
            </a:r>
            <a:r>
              <a:rPr lang="en-US" sz="28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as</a:t>
            </a:r>
            <a:r>
              <a:rPr lang="ar-SA" sz="28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 والتي تعنى " ك ” تفيد</a:t>
            </a:r>
            <a:r>
              <a:rPr lang="ar-SA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99"/>
                </a:solidFill>
                <a:latin typeface="Arial" charset="0"/>
                <a:cs typeface="Arial" charset="0"/>
              </a:rPr>
              <a:t>: " first name " </a:t>
            </a:r>
            <a:r>
              <a:rPr lang="ar-SA" sz="2000" b="1" dirty="0">
                <a:solidFill>
                  <a:srgbClr val="000099"/>
                </a:solidFill>
                <a:latin typeface="Arial" charset="0"/>
                <a:cs typeface="Arial" charset="0"/>
              </a:rPr>
              <a:t>وفى نفس الوقت قمنا بوصف العمود ب</a:t>
            </a:r>
            <a:r>
              <a:rPr lang="en-US" sz="2000" b="1" dirty="0">
                <a:solidFill>
                  <a:srgbClr val="000099"/>
                </a:solidFill>
                <a:latin typeface="Arial" charset="0"/>
                <a:cs typeface="Arial" charset="0"/>
              </a:rPr>
              <a:t> f_name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rgbClr val="000099"/>
                </a:solidFill>
                <a:latin typeface="Arial" charset="0"/>
                <a:cs typeface="Arial" charset="0"/>
              </a:rPr>
              <a:t>الاستعلام عن بيانات العمود</a:t>
            </a:r>
            <a:endParaRPr lang="en-US" sz="2000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7586" name="Rectangle 5"/>
          <p:cNvSpPr>
            <a:spLocks noChangeArrowheads="1"/>
          </p:cNvSpPr>
          <p:nvPr/>
        </p:nvSpPr>
        <p:spPr bwMode="auto">
          <a:xfrm>
            <a:off x="2208214" y="1484313"/>
            <a:ext cx="7559675" cy="464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as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'first name'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employee_data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4231E"/>
                </a:solidFill>
                <a:latin typeface="Arial" charset="0"/>
                <a:cs typeface="Arial" charset="0"/>
              </a:rPr>
              <a:t>| first name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Muhammad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Ahmad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Muhammad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Youssef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Shahida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Abdullah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++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20 rows in set (0.05 sec)</a:t>
            </a:r>
          </a:p>
        </p:txBody>
      </p:sp>
    </p:spTree>
    <p:extLst>
      <p:ext uri="{BB962C8B-B14F-4D97-AF65-F5344CB8AC3E}">
        <p14:creationId xmlns:p14="http://schemas.microsoft.com/office/powerpoint/2010/main" val="1343637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ChangeArrowheads="1"/>
          </p:cNvSpPr>
          <p:nvPr/>
        </p:nvSpPr>
        <p:spPr bwMode="auto">
          <a:xfrm>
            <a:off x="4872039" y="476250"/>
            <a:ext cx="2459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4231E"/>
                </a:solidFill>
                <a:latin typeface="Arial" charset="0"/>
                <a:cs typeface="Arial" charset="0"/>
              </a:rPr>
              <a:t>count() </a:t>
            </a:r>
            <a:r>
              <a:rPr lang="ar-SA" sz="3200" b="1">
                <a:solidFill>
                  <a:srgbClr val="F4231E"/>
                </a:solidFill>
                <a:latin typeface="Arial" charset="0"/>
                <a:cs typeface="Arial" charset="0"/>
              </a:rPr>
              <a:t>الدالة </a:t>
            </a:r>
            <a:endParaRPr lang="en-US" sz="3200" b="1">
              <a:solidFill>
                <a:srgbClr val="F4231E"/>
              </a:solidFill>
              <a:latin typeface="Arial" charset="0"/>
              <a:cs typeface="Arial" charset="0"/>
            </a:endParaRPr>
          </a:p>
        </p:txBody>
      </p:sp>
      <p:sp>
        <p:nvSpPr>
          <p:cNvPr id="68610" name="Rectangle 5"/>
          <p:cNvSpPr>
            <a:spLocks noChangeArrowheads="1"/>
          </p:cNvSpPr>
          <p:nvPr/>
        </p:nvSpPr>
        <p:spPr bwMode="auto">
          <a:xfrm>
            <a:off x="1847851" y="1268413"/>
            <a:ext cx="8569325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وظيفتها حساب عدد المدخلات ثم عرض تلك المدخلات التي تخص </a:t>
            </a:r>
            <a:r>
              <a:rPr lang="ar-SA" sz="2400" b="1">
                <a:solidFill>
                  <a:srgbClr val="F4231E"/>
                </a:solidFill>
                <a:latin typeface="Arial" charset="0"/>
                <a:cs typeface="Arial" charset="0"/>
              </a:rPr>
              <a:t>قيم</a:t>
            </a:r>
            <a:r>
              <a:rPr lang="ar-SA" sz="2400" b="1">
                <a:solidFill>
                  <a:srgbClr val="000099"/>
                </a:solidFill>
                <a:latin typeface="Arial" charset="0"/>
                <a:cs typeface="Arial" charset="0"/>
              </a:rPr>
              <a:t> معينة في جدول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u="sng">
                <a:solidFill>
                  <a:srgbClr val="F4231E"/>
                </a:solidFill>
                <a:latin typeface="Arial" charset="0"/>
                <a:cs typeface="Arial" charset="0"/>
              </a:rPr>
              <a:t>مثال</a:t>
            </a:r>
            <a:r>
              <a:rPr lang="ar-SA" sz="2400" b="1">
                <a:solidFill>
                  <a:srgbClr val="000000"/>
                </a:solidFill>
                <a:latin typeface="Arial" charset="0"/>
                <a:cs typeface="Arial" charset="0"/>
              </a:rPr>
              <a:t> : لحساب عدد المدخلات داخل الجدول 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 employee_data</a:t>
            </a:r>
          </a:p>
        </p:txBody>
      </p:sp>
      <p:sp>
        <p:nvSpPr>
          <p:cNvPr id="68611" name="Rectangle 6"/>
          <p:cNvSpPr>
            <a:spLocks noChangeArrowheads="1"/>
          </p:cNvSpPr>
          <p:nvPr/>
        </p:nvSpPr>
        <p:spPr bwMode="auto">
          <a:xfrm>
            <a:off x="2279650" y="2708275"/>
            <a:ext cx="67691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4231E"/>
                </a:solidFill>
                <a:latin typeface="Arial" charset="0"/>
                <a:cs typeface="Arial" charset="0"/>
              </a:rPr>
              <a:t>mysql&gt; select count(*)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4231E"/>
                </a:solidFill>
                <a:latin typeface="Arial" charset="0"/>
                <a:cs typeface="Arial" charset="0"/>
              </a:rPr>
              <a:t>--&gt; 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4231E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count(*)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20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(0.02 sec)</a:t>
            </a:r>
          </a:p>
        </p:txBody>
      </p:sp>
    </p:spTree>
    <p:extLst>
      <p:ext uri="{BB962C8B-B14F-4D97-AF65-F5344CB8AC3E}">
        <p14:creationId xmlns:p14="http://schemas.microsoft.com/office/powerpoint/2010/main" val="3651255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4"/>
          <p:cNvSpPr>
            <a:spLocks noChangeArrowheads="1"/>
          </p:cNvSpPr>
          <p:nvPr/>
        </p:nvSpPr>
        <p:spPr bwMode="auto">
          <a:xfrm>
            <a:off x="1774825" y="549275"/>
            <a:ext cx="8496300" cy="97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200" b="1">
                <a:solidFill>
                  <a:srgbClr val="C60E0A"/>
                </a:solidFill>
                <a:latin typeface="Arial" charset="0"/>
                <a:cs typeface="Arial" charset="0"/>
              </a:rPr>
              <a:t>مثال</a:t>
            </a:r>
            <a:r>
              <a:rPr lang="ar-SA" sz="2200" b="1">
                <a:solidFill>
                  <a:srgbClr val="0000CC"/>
                </a:solidFill>
                <a:latin typeface="Arial" charset="0"/>
                <a:cs typeface="Arial" charset="0"/>
              </a:rPr>
              <a:t> : المطلوب الاستعلام عن النسبة المئوية لناتج قسمة كلا من مجموع قيم العمود </a:t>
            </a:r>
            <a:r>
              <a:rPr lang="en-US" sz="2200" b="1">
                <a:solidFill>
                  <a:srgbClr val="0000CC"/>
                </a:solidFill>
                <a:latin typeface="Arial" charset="0"/>
                <a:cs typeface="Arial" charset="0"/>
              </a:rPr>
              <a:t>perks</a:t>
            </a:r>
            <a:r>
              <a:rPr lang="ar-SA" sz="2200" b="1">
                <a:solidFill>
                  <a:srgbClr val="0000CC"/>
                </a:solidFill>
                <a:latin typeface="Arial" charset="0"/>
                <a:cs typeface="Arial" charset="0"/>
              </a:rPr>
              <a:t> الى مجموع قيم العمود </a:t>
            </a:r>
            <a:r>
              <a:rPr lang="en-US" sz="2200" b="1">
                <a:solidFill>
                  <a:srgbClr val="0000CC"/>
                </a:solidFill>
                <a:latin typeface="Arial" charset="0"/>
                <a:cs typeface="Arial" charset="0"/>
              </a:rPr>
              <a:t>salary</a:t>
            </a:r>
            <a:r>
              <a:rPr lang="ar-SA" sz="2200" b="1">
                <a:solidFill>
                  <a:srgbClr val="0000CC"/>
                </a:solidFill>
                <a:latin typeface="Arial" charset="0"/>
                <a:cs typeface="Arial" charset="0"/>
              </a:rPr>
              <a:t> ونقوم بقسمة خارج القسمة باسم يدل على ذلك كما يلى:</a:t>
            </a:r>
            <a:endParaRPr lang="en-US" sz="2200" b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70658" name="Rectangle 5"/>
          <p:cNvSpPr>
            <a:spLocks noChangeArrowheads="1"/>
          </p:cNvSpPr>
          <p:nvPr/>
        </p:nvSpPr>
        <p:spPr bwMode="auto">
          <a:xfrm>
            <a:off x="1919289" y="1557338"/>
            <a:ext cx="7704137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(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sum(perks</a:t>
            </a:r>
            <a:r>
              <a:rPr lang="en-US" sz="2400" b="1" u="sng">
                <a:solidFill>
                  <a:srgbClr val="C60E0A"/>
                </a:solidFill>
                <a:latin typeface="Arial" charset="0"/>
                <a:cs typeface="Arial" charset="0"/>
              </a:rPr>
              <a:t>)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/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sum(salary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) * 100 )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--&gt; </a:t>
            </a:r>
            <a:r>
              <a:rPr lang="en-US" sz="2400" b="1" u="sng">
                <a:solidFill>
                  <a:srgbClr val="000099"/>
                </a:solidFill>
                <a:latin typeface="Arial" charset="0"/>
                <a:cs typeface="Arial" charset="0"/>
              </a:rPr>
              <a:t>as</a:t>
            </a:r>
            <a:r>
              <a:rPr lang="en-US" sz="2400" b="1">
                <a:solidFill>
                  <a:srgbClr val="C60E0A"/>
                </a:solidFill>
                <a:latin typeface="Arial" charset="0"/>
                <a:cs typeface="Arial" charset="0"/>
              </a:rPr>
              <a:t> " perks's percentage " 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perks's percentage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18.9204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set, 1 warning (0.00 sec)</a:t>
            </a:r>
          </a:p>
        </p:txBody>
      </p:sp>
      <p:sp>
        <p:nvSpPr>
          <p:cNvPr id="70659" name="Rectangle 6"/>
          <p:cNvSpPr>
            <a:spLocks noChangeArrowheads="1"/>
          </p:cNvSpPr>
          <p:nvPr/>
        </p:nvSpPr>
        <p:spPr bwMode="auto">
          <a:xfrm>
            <a:off x="2913063" y="3860801"/>
            <a:ext cx="756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C60E0A"/>
                </a:solidFill>
                <a:latin typeface="Arial" charset="0"/>
                <a:cs typeface="Arial" charset="0"/>
              </a:rPr>
              <a:t>مثال آخر</a:t>
            </a:r>
            <a:r>
              <a:rPr lang="ar-SA" sz="2000" b="1">
                <a:solidFill>
                  <a:srgbClr val="0000CC"/>
                </a:solidFill>
                <a:latin typeface="Arial" charset="0"/>
                <a:cs typeface="Arial" charset="0"/>
              </a:rPr>
              <a:t> : نريد الاستعلام عن متوسط قيم رواتب الموظفين ونقوم بتسمية النتيجة الخارجة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CC"/>
                </a:solidFill>
                <a:latin typeface="Arial" charset="0"/>
                <a:cs typeface="Arial" charset="0"/>
              </a:rPr>
              <a:t>لجملة الاستعلام ب </a:t>
            </a:r>
            <a:r>
              <a:rPr lang="en-US" b="1">
                <a:solidFill>
                  <a:srgbClr val="0000CC"/>
                </a:solidFill>
                <a:latin typeface="Arial" charset="0"/>
                <a:cs typeface="Arial" charset="0"/>
              </a:rPr>
              <a:t>Average Salary</a:t>
            </a:r>
            <a:r>
              <a:rPr lang="ar-SA" b="1">
                <a:solidFill>
                  <a:srgbClr val="0000CC"/>
                </a:solidFill>
                <a:latin typeface="Arial" charset="0"/>
                <a:cs typeface="Arial" charset="0"/>
              </a:rPr>
              <a:t>؟</a:t>
            </a: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0660" name="Rectangle 7"/>
          <p:cNvSpPr>
            <a:spLocks noChangeArrowheads="1"/>
          </p:cNvSpPr>
          <p:nvPr/>
        </p:nvSpPr>
        <p:spPr bwMode="auto">
          <a:xfrm>
            <a:off x="2135189" y="4292601"/>
            <a:ext cx="7272337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C60E0A"/>
                </a:solidFill>
                <a:latin typeface="Arial" charset="0"/>
                <a:cs typeface="Arial" charset="0"/>
              </a:rPr>
              <a:t>mysql&gt; select </a:t>
            </a:r>
            <a:r>
              <a:rPr lang="en-US" sz="2000" b="1" u="sng">
                <a:solidFill>
                  <a:srgbClr val="000099"/>
                </a:solidFill>
                <a:latin typeface="Arial" charset="0"/>
                <a:cs typeface="Arial" charset="0"/>
              </a:rPr>
              <a:t>avg(salary</a:t>
            </a:r>
            <a:r>
              <a:rPr lang="en-US" sz="2000" b="1">
                <a:solidFill>
                  <a:srgbClr val="C60E0A"/>
                </a:solidFill>
                <a:latin typeface="Arial" charset="0"/>
                <a:cs typeface="Arial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C60E0A"/>
                </a:solidFill>
                <a:latin typeface="Arial" charset="0"/>
                <a:cs typeface="Arial" charset="0"/>
              </a:rPr>
              <a:t>--&gt;</a:t>
            </a:r>
            <a:r>
              <a:rPr lang="en-US" sz="2000" b="1" u="sng">
                <a:solidFill>
                  <a:srgbClr val="000099"/>
                </a:solidFill>
                <a:latin typeface="Arial" charset="0"/>
                <a:cs typeface="Arial" charset="0"/>
              </a:rPr>
              <a:t>as</a:t>
            </a:r>
            <a:r>
              <a:rPr lang="en-US" sz="2000" b="1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u="sng">
                <a:solidFill>
                  <a:srgbClr val="000099"/>
                </a:solidFill>
                <a:latin typeface="Arial" charset="0"/>
                <a:cs typeface="Arial" charset="0"/>
              </a:rPr>
              <a:t>'Average Salary</a:t>
            </a:r>
            <a:r>
              <a:rPr lang="en-US" sz="2000" b="1">
                <a:solidFill>
                  <a:srgbClr val="C60E0A"/>
                </a:solidFill>
                <a:latin typeface="Arial" charset="0"/>
                <a:cs typeface="Arial" charset="0"/>
              </a:rPr>
              <a:t>'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C60E0A"/>
                </a:solidFill>
                <a:latin typeface="Arial" charset="0"/>
                <a:cs typeface="Arial" charset="0"/>
              </a:rPr>
              <a:t>--&gt; from employee_data;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Average Salary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| 89850.0000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 row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851084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1962672">
            <a:off x="2521131" y="2373962"/>
            <a:ext cx="69494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</a:t>
            </a:r>
            <a:endParaRPr lang="ar-SA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25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ChangeArrowheads="1"/>
          </p:cNvSpPr>
          <p:nvPr/>
        </p:nvSpPr>
        <p:spPr bwMode="auto">
          <a:xfrm>
            <a:off x="1992314" y="476250"/>
            <a:ext cx="77755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f_name,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| f_name </a:t>
            </a:r>
            <a:r>
              <a:rPr lang="ar-EG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        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l_name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mahfouz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  <a:endParaRPr lang="ar-EG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727848" y="1988841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3200" b="1" dirty="0">
                <a:solidFill>
                  <a:srgbClr val="0000CC"/>
                </a:solidFill>
                <a:latin typeface="Arial" charset="0"/>
                <a:cs typeface="Arial" charset="0"/>
              </a:rPr>
              <a:t>للترتيب </a:t>
            </a:r>
            <a:r>
              <a:rPr lang="ar-SA" sz="3200" b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تصاعدى</a:t>
            </a:r>
            <a:endParaRPr lang="en-US" sz="3200" b="1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 flipV="1">
            <a:off x="3431753" y="1268586"/>
            <a:ext cx="2232199" cy="9362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2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/>
          <p:cNvSpPr>
            <a:spLocks noChangeArrowheads="1"/>
          </p:cNvSpPr>
          <p:nvPr/>
        </p:nvSpPr>
        <p:spPr bwMode="auto">
          <a:xfrm>
            <a:off x="6311900" y="1628775"/>
            <a:ext cx="2808288" cy="431800"/>
          </a:xfrm>
          <a:prstGeom prst="rect">
            <a:avLst/>
          </a:prstGeom>
          <a:solidFill>
            <a:srgbClr val="EAE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992313" y="765175"/>
            <a:ext cx="7848600" cy="555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, f_name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4231E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l_name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| f_name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faroo2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mahfouz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167438" y="1628776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SA" b="1">
                <a:solidFill>
                  <a:srgbClr val="0000CC"/>
                </a:solidFill>
                <a:latin typeface="Arial" charset="0"/>
                <a:cs typeface="Arial" charset="0"/>
              </a:rPr>
              <a:t>عرض  </a:t>
            </a:r>
            <a:r>
              <a:rPr lang="en-US" b="1">
                <a:solidFill>
                  <a:srgbClr val="0000CC"/>
                </a:solidFill>
                <a:latin typeface="Arial" charset="0"/>
                <a:cs typeface="Arial" charset="0"/>
              </a:rPr>
              <a:t>l_name </a:t>
            </a:r>
            <a:r>
              <a:rPr lang="ar-SA" b="1">
                <a:solidFill>
                  <a:srgbClr val="0000CC"/>
                </a:solidFill>
                <a:latin typeface="Arial" charset="0"/>
                <a:cs typeface="Arial" charset="0"/>
              </a:rPr>
              <a:t> فى العمود الاول</a:t>
            </a:r>
            <a:endParaRPr lang="en-US" b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5016500" y="1125538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ChangeArrowheads="1"/>
          </p:cNvSpPr>
          <p:nvPr/>
        </p:nvSpPr>
        <p:spPr bwMode="auto">
          <a:xfrm>
            <a:off x="7104064" y="2205038"/>
            <a:ext cx="1584325" cy="431800"/>
          </a:xfrm>
          <a:prstGeom prst="rect">
            <a:avLst/>
          </a:prstGeom>
          <a:solidFill>
            <a:srgbClr val="EAE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1524000" y="260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الاستعلام عن الاسم الاول والاسم الاخير والعمر للاعضاء بحسب ترتيب أعمارهم </a:t>
            </a:r>
            <a:r>
              <a:rPr lang="ar-SA" sz="2400" b="1">
                <a:solidFill>
                  <a:srgbClr val="C60E0A"/>
                </a:solidFill>
                <a:latin typeface="Times New Roman" pitchFamily="18" charset="0"/>
                <a:cs typeface="Times New Roman" pitchFamily="18" charset="0"/>
              </a:rPr>
              <a:t>تصاعدى</a:t>
            </a: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 :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1847850" y="836613"/>
            <a:ext cx="8135938" cy="580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f_name, </a:t>
            </a:r>
            <a:r>
              <a:rPr lang="en-US" sz="28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, age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from </a:t>
            </a:r>
            <a:r>
              <a:rPr lang="en-US" sz="28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 age;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4231E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4231E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f_name 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l_name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 </a:t>
            </a:r>
            <a:r>
              <a:rPr lang="ar-EG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 | age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16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17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18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22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24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   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27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muhammad|mahfou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29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36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| 38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39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muhammad|wadoo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42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45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ar-EG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53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104064" y="2205039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000" b="1" dirty="0">
                <a:solidFill>
                  <a:srgbClr val="0000CC"/>
                </a:solidFill>
                <a:latin typeface="Arial" charset="0"/>
                <a:cs typeface="Arial" charset="0"/>
              </a:rPr>
              <a:t>للترتيب </a:t>
            </a:r>
            <a:r>
              <a:rPr lang="ar-SA" sz="2000" b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تصاعدى</a:t>
            </a:r>
            <a:endParaRPr lang="en-US" sz="2000" b="1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 flipH="1" flipV="1">
            <a:off x="6816726" y="177323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5"/>
          <p:cNvSpPr>
            <a:spLocks noChangeArrowheads="1"/>
          </p:cNvSpPr>
          <p:nvPr/>
        </p:nvSpPr>
        <p:spPr bwMode="auto">
          <a:xfrm>
            <a:off x="8112126" y="2133600"/>
            <a:ext cx="1439863" cy="503238"/>
          </a:xfrm>
          <a:prstGeom prst="rect">
            <a:avLst/>
          </a:prstGeom>
          <a:solidFill>
            <a:srgbClr val="EAE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1919288" y="908051"/>
            <a:ext cx="8064500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f_name,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, age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age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DESC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| f_name 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l_name</a:t>
            </a:r>
            <a:r>
              <a:rPr lang="en-US" sz="1600" b="1" dirty="0">
                <a:solidFill>
                  <a:srgbClr val="F4231E"/>
                </a:solidFill>
                <a:latin typeface="Arial" charset="0"/>
                <a:cs typeface="Arial" charset="0"/>
              </a:rPr>
              <a:t>         | age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| 53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| 45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42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| 39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| 38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| 36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| 32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| 30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29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            | 27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| 24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| 22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| 18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| 17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| 16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1703389" y="260351"/>
            <a:ext cx="877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Arial" charset="0"/>
                <a:cs typeface="Arial" charset="0"/>
              </a:rPr>
              <a:t>Descending</a:t>
            </a:r>
            <a:r>
              <a:rPr lang="ar-SA" sz="2000" b="1">
                <a:solidFill>
                  <a:srgbClr val="0000FF"/>
                </a:solidFill>
                <a:latin typeface="Arial" charset="0"/>
                <a:cs typeface="Arial" charset="0"/>
              </a:rPr>
              <a:t>الاستعلام عن الاسم الاول والاسم الاخير والعمر للاعضاء بحسب ترتيب أعمارهم </a:t>
            </a:r>
            <a:r>
              <a:rPr lang="ar-SA" sz="2000" b="1">
                <a:solidFill>
                  <a:srgbClr val="C60E0A"/>
                </a:solidFill>
                <a:latin typeface="Arial" charset="0"/>
                <a:cs typeface="Arial" charset="0"/>
              </a:rPr>
              <a:t>تنازلى </a:t>
            </a:r>
            <a:r>
              <a:rPr lang="ar-SA" sz="2000" b="1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ar-SA" b="1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endParaRPr lang="en-US" b="1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183564" y="2205039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000" b="1">
                <a:solidFill>
                  <a:srgbClr val="0000CC"/>
                </a:solidFill>
                <a:latin typeface="Arial" charset="0"/>
                <a:cs typeface="Arial" charset="0"/>
              </a:rPr>
              <a:t>للترتيب تنازلى</a:t>
            </a:r>
            <a:endParaRPr lang="en-US" sz="2000" b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 flipH="1" flipV="1">
            <a:off x="7967664" y="1700214"/>
            <a:ext cx="86518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ChangeArrowheads="1"/>
          </p:cNvSpPr>
          <p:nvPr/>
        </p:nvSpPr>
        <p:spPr bwMode="auto">
          <a:xfrm>
            <a:off x="6959600" y="1916114"/>
            <a:ext cx="2808288" cy="1152525"/>
          </a:xfrm>
          <a:prstGeom prst="rect">
            <a:avLst/>
          </a:prstGeom>
          <a:solidFill>
            <a:srgbClr val="EAE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135189" y="981076"/>
            <a:ext cx="7685087" cy="561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f_name,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f_name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DESC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f_name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l_name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s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sarah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mahmoud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safwat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hegazy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m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kamal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antary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wadood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mahfouz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marwa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hassan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k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amel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F4231E"/>
                </a:solidFill>
                <a:latin typeface="Arial" charset="0"/>
                <a:cs typeface="Arial" charset="0"/>
              </a:rPr>
              <a:t>a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15 rows in set (0.00 sec)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1703389" y="260351"/>
            <a:ext cx="877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(Descending</a:t>
            </a:r>
            <a:r>
              <a:rPr lang="ar-SA" sz="2000" b="1">
                <a:solidFill>
                  <a:srgbClr val="0000FF"/>
                </a:solidFill>
                <a:latin typeface="Arial" charset="0"/>
                <a:cs typeface="Arial" charset="0"/>
              </a:rPr>
              <a:t>الاستعلام عن الاسم الاول والاسم الاخير للاعضاء بحسب ترتيب الاسم الاول </a:t>
            </a:r>
            <a:r>
              <a:rPr lang="ar-SA" sz="2000" b="1">
                <a:solidFill>
                  <a:srgbClr val="C60E0A"/>
                </a:solidFill>
                <a:latin typeface="Arial" charset="0"/>
                <a:cs typeface="Arial" charset="0"/>
              </a:rPr>
              <a:t>تنازلى (</a:t>
            </a:r>
            <a:r>
              <a:rPr lang="ar-SA" b="1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endParaRPr lang="en-US" b="1">
              <a:solidFill>
                <a:srgbClr val="C60E0A"/>
              </a:solidFill>
              <a:latin typeface="Arial" charset="0"/>
              <a:cs typeface="Arial" charset="0"/>
            </a:endParaRP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6888164" y="1916113"/>
            <a:ext cx="28082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اذا اردنا الترتيب </a:t>
            </a:r>
            <a:r>
              <a:rPr lang="ar-SA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تصاعدى</a:t>
            </a:r>
            <a:endParaRPr lang="ar-SA" sz="24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order by f_name </a:t>
            </a:r>
            <a:r>
              <a:rPr lang="en-US" b="1" u="sng" dirty="0">
                <a:solidFill>
                  <a:srgbClr val="C60E0A"/>
                </a:solidFill>
                <a:latin typeface="Arial" charset="0"/>
                <a:cs typeface="Arial" charset="0"/>
              </a:rPr>
              <a:t>ASC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;</a:t>
            </a:r>
            <a:endParaRPr lang="ar-SA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أو لانكتب</a:t>
            </a:r>
            <a:r>
              <a:rPr lang="ar-SA" b="1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DESC</a:t>
            </a:r>
            <a:r>
              <a:rPr lang="ar-SA" b="1" dirty="0">
                <a:solidFill>
                  <a:srgbClr val="000000"/>
                </a:solidFill>
                <a:latin typeface="Arial" charset="0"/>
                <a:cs typeface="Arial" charset="0"/>
              </a:rPr>
              <a:t>    </a:t>
            </a: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 flipH="1" flipV="1">
            <a:off x="5951538" y="1773239"/>
            <a:ext cx="10080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6"/>
          <p:cNvSpPr>
            <a:spLocks noChangeArrowheads="1"/>
          </p:cNvSpPr>
          <p:nvPr/>
        </p:nvSpPr>
        <p:spPr bwMode="auto">
          <a:xfrm>
            <a:off x="6456363" y="3213100"/>
            <a:ext cx="2519362" cy="503238"/>
          </a:xfrm>
          <a:prstGeom prst="rect">
            <a:avLst/>
          </a:prstGeom>
          <a:solidFill>
            <a:srgbClr val="EAE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1992313" y="1268414"/>
            <a:ext cx="8350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جملة 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Limit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  لعرض عدد محدد من النتائج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فمثلا للاستعلام عن أول خمسة أسماء </a:t>
            </a:r>
            <a:r>
              <a:rPr lang="ar-SA" sz="2400" b="1">
                <a:solidFill>
                  <a:srgbClr val="C60E0A"/>
                </a:solidFill>
                <a:latin typeface="Arial" charset="0"/>
                <a:cs typeface="Arial" charset="0"/>
              </a:rPr>
              <a:t>فقط</a:t>
            </a: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 للاعضاء ( الاسم الاول والاسم الاخير)</a:t>
            </a: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1992314" y="2060576"/>
            <a:ext cx="7920037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f_name,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endParaRPr lang="en-US" sz="2400" b="1" dirty="0">
              <a:solidFill>
                <a:srgbClr val="C60E0A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from </a:t>
            </a:r>
            <a:r>
              <a:rPr lang="en-US" sz="24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limit</a:t>
            </a:r>
            <a:r>
              <a:rPr lang="en-US" sz="2400" b="1" dirty="0">
                <a:solidFill>
                  <a:srgbClr val="C60E0A"/>
                </a:solidFill>
                <a:latin typeface="Arial" charset="0"/>
                <a:cs typeface="Arial" charset="0"/>
              </a:rPr>
              <a:t> 5;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| f_name</a:t>
            </a:r>
            <a:r>
              <a:rPr lang="ar-EG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l_name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youssef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ismael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shahin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sherif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faroo2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mahfouz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5 rows in set (0.00 sec)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4943475" y="476251"/>
            <a:ext cx="208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جملة </a:t>
            </a:r>
            <a:r>
              <a:rPr lang="en-US" sz="2800" b="1" u="sng">
                <a:solidFill>
                  <a:srgbClr val="C60E0A"/>
                </a:solidFill>
                <a:latin typeface="Arial" charset="0"/>
                <a:cs typeface="Arial" charset="0"/>
              </a:rPr>
              <a:t>  Limit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527800" y="3284539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ar-SA" sz="2000" b="1">
                <a:solidFill>
                  <a:srgbClr val="0000CC"/>
                </a:solidFill>
                <a:latin typeface="Arial" charset="0"/>
                <a:cs typeface="Arial" charset="0"/>
              </a:rPr>
              <a:t>لعرض اول خمسة نتائج فقط</a:t>
            </a:r>
            <a:endParaRPr lang="en-US" sz="2000" b="1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 flipH="1" flipV="1">
            <a:off x="6024563" y="2852738"/>
            <a:ext cx="7921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4"/>
          <p:cNvSpPr>
            <a:spLocks noChangeArrowheads="1"/>
          </p:cNvSpPr>
          <p:nvPr/>
        </p:nvSpPr>
        <p:spPr bwMode="auto">
          <a:xfrm>
            <a:off x="3935414" y="692150"/>
            <a:ext cx="609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  <a:latin typeface="Arial" charset="0"/>
                <a:cs typeface="Arial" charset="0"/>
              </a:rPr>
              <a:t>الاستعلام عن أصغر أربعة أعضاء في العمر من خلال الجدول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52226" name="Rectangle 5"/>
          <p:cNvSpPr>
            <a:spLocks noChangeArrowheads="1"/>
          </p:cNvSpPr>
          <p:nvPr/>
        </p:nvSpPr>
        <p:spPr bwMode="auto">
          <a:xfrm>
            <a:off x="2063751" y="1773238"/>
            <a:ext cx="82089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mysql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&gt; select f_name, </a:t>
            </a:r>
            <a:r>
              <a:rPr lang="en-US" sz="28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l_name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, age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--&gt; from </a:t>
            </a:r>
            <a:r>
              <a:rPr lang="en-US" sz="2800" b="1" dirty="0" err="1">
                <a:solidFill>
                  <a:srgbClr val="C60E0A"/>
                </a:solidFill>
                <a:latin typeface="Arial" charset="0"/>
                <a:cs typeface="Arial" charset="0"/>
              </a:rPr>
              <a:t>members_data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order by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 age </a:t>
            </a:r>
            <a:r>
              <a:rPr lang="en-US" sz="2800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limit</a:t>
            </a:r>
            <a:r>
              <a:rPr lang="en-US" sz="2800" b="1" dirty="0">
                <a:solidFill>
                  <a:srgbClr val="C60E0A"/>
                </a:solidFill>
                <a:latin typeface="Arial" charset="0"/>
                <a:cs typeface="Arial" charset="0"/>
              </a:rPr>
              <a:t> 4;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| f_name |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l_name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| age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nagib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16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kamel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| 17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muhammad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taha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  | 18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ahmad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|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antar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| 22 |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025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سمة Office">
  <a:themeElements>
    <a:clrScheme name="سمة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سمة Office">
      <a:majorFont>
        <a:latin typeface="Calibri"/>
        <a:ea typeface=""/>
        <a:cs typeface="Times New Roman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2252</Words>
  <Application>Microsoft Office PowerPoint</Application>
  <PresentationFormat>شاشة عريضة</PresentationFormat>
  <Paragraphs>410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Times New Roman</vt:lpstr>
      <vt:lpstr>Wingdings</vt:lpstr>
      <vt:lpstr>نسق Office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dr.kamal</dc:creator>
  <cp:lastModifiedBy>dr.kamal</cp:lastModifiedBy>
  <cp:revision>1</cp:revision>
  <dcterms:created xsi:type="dcterms:W3CDTF">2020-03-16T22:45:52Z</dcterms:created>
  <dcterms:modified xsi:type="dcterms:W3CDTF">2020-03-16T22:46:28Z</dcterms:modified>
</cp:coreProperties>
</file>