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7"/>
  </p:notesMasterIdLst>
  <p:sldIdLst>
    <p:sldId id="256" r:id="rId2"/>
    <p:sldId id="269" r:id="rId3"/>
    <p:sldId id="257" r:id="rId4"/>
    <p:sldId id="270" r:id="rId5"/>
    <p:sldId id="258" r:id="rId6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72" d="100"/>
          <a:sy n="72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2B5DFB5-A89C-41B6-A3AA-F0751C1DDECA}" type="datetimeFigureOut">
              <a:rPr lang="ar-SA" smtClean="0"/>
              <a:t>27/07/1441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7FDDF1F-C913-413B-8C89-6FB1731214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2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DF1F-C913-413B-8C89-6FB1731214A7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827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شكل حر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شكل حر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شكل حر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E7F7C8E-728A-49E8-BC20-6154CE16E5C1}" type="datetimeFigureOut">
              <a:rPr lang="ar-IQ" smtClean="0"/>
              <a:t>27/07/1441</a:t>
            </a:fld>
            <a:endParaRPr lang="ar-IQ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Autofit/>
          </a:bodyPr>
          <a:lstStyle/>
          <a:p>
            <a:pPr algn="ctr"/>
            <a:r>
              <a:rPr lang="ar-EG" sz="3600" dirty="0" smtClean="0"/>
              <a:t>المعلم ورسالته في التربية الأخلاقية</a:t>
            </a:r>
            <a:br>
              <a:rPr lang="ar-EG" sz="3600" dirty="0" smtClean="0"/>
            </a:br>
            <a:endParaRPr lang="ar-IQ" sz="36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547665" y="2348880"/>
            <a:ext cx="5904656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2400" dirty="0"/>
              <a:t>مقرر الأصول الفلسفية</a:t>
            </a:r>
          </a:p>
          <a:p>
            <a:pPr algn="ctr"/>
            <a:r>
              <a:rPr lang="ar-IQ" sz="2400" dirty="0"/>
              <a:t>الفرقة الثالثة تربية فنية</a:t>
            </a:r>
          </a:p>
          <a:p>
            <a:pPr algn="ctr"/>
            <a:r>
              <a:rPr lang="ar-IQ" sz="2400" dirty="0" err="1"/>
              <a:t>أ.د</a:t>
            </a:r>
            <a:r>
              <a:rPr lang="ar-IQ" sz="2400" dirty="0"/>
              <a:t>/ محمد جابر محمود</a:t>
            </a:r>
          </a:p>
          <a:p>
            <a:pPr algn="ctr"/>
            <a:r>
              <a:rPr lang="ar-IQ" sz="2400" dirty="0"/>
              <a:t>قسم العلوم التربوية والنفسية</a:t>
            </a:r>
            <a:endParaRPr lang="ar-EG" sz="2400" dirty="0"/>
          </a:p>
          <a:p>
            <a:pPr algn="ctr"/>
            <a:r>
              <a:rPr lang="ar-EG" sz="2400" dirty="0"/>
              <a:t>محاضرة الأسبوع الثاني</a:t>
            </a:r>
            <a:endParaRPr lang="ar-IQ" sz="2400" dirty="0"/>
          </a:p>
          <a:p>
            <a:endParaRPr lang="ar-SA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7"/>
    </mc:Choice>
    <mc:Fallback>
      <p:transition spd="slow" advTm="1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988162"/>
          </a:xfrm>
        </p:spPr>
        <p:txBody>
          <a:bodyPr>
            <a:normAutofit/>
          </a:bodyPr>
          <a:lstStyle/>
          <a:p>
            <a:pPr algn="ctr"/>
            <a:r>
              <a:rPr lang="ar-EG" dirty="0" smtClean="0"/>
              <a:t>معني القيم</a:t>
            </a:r>
            <a:endParaRPr lang="ar-IQ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79512" y="2420888"/>
            <a:ext cx="7961595" cy="4801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 smtClean="0"/>
              <a:t>القيمة تعني الشيء الثمين، وبالتالي فالقيم تشير إلى كل </a:t>
            </a:r>
            <a:r>
              <a:rPr lang="ar-EG" dirty="0" err="1" smtClean="0"/>
              <a:t>شىء</a:t>
            </a:r>
            <a:r>
              <a:rPr lang="ar-EG" dirty="0" smtClean="0"/>
              <a:t> غالى ثمين في حياة الفرد، ونحن هنا أمام ثلاثة وجهات فلسفية لتفسير القيم هي:</a:t>
            </a:r>
          </a:p>
          <a:p>
            <a:r>
              <a:rPr lang="ar-EG" dirty="0" smtClean="0"/>
              <a:t>1- إطلاقيه القيم ومثالتيها:</a:t>
            </a:r>
          </a:p>
          <a:p>
            <a:r>
              <a:rPr lang="ar-EG" dirty="0" smtClean="0"/>
              <a:t>وهذا هو رأي الفلسفة المثالية، التي تري أن القيم أشياء مطلقة لا تحتمل أكثر من معني فهي ثابته في كل وقت وفي أي مجتمع</a:t>
            </a:r>
          </a:p>
          <a:p>
            <a:r>
              <a:rPr lang="ar-EG" dirty="0" smtClean="0"/>
              <a:t>2- واقعية القيم ونسبيتها:</a:t>
            </a:r>
          </a:p>
          <a:p>
            <a:r>
              <a:rPr lang="ar-EG" dirty="0" smtClean="0"/>
              <a:t>حيث يرى أصحاب المدرسة الواقعية أن القيم تأخذ معناها من الواقع المعاش وقد تحتمل الاختلاف من مكان لأخر أو من شخص لأخر.</a:t>
            </a:r>
          </a:p>
          <a:p>
            <a:r>
              <a:rPr lang="ar-EG" dirty="0" smtClean="0"/>
              <a:t>3- وسطية القيم وفضيلتها:</a:t>
            </a:r>
          </a:p>
          <a:p>
            <a:r>
              <a:rPr lang="ar-EG" dirty="0" smtClean="0"/>
              <a:t>وهذا ما تراه الفلسفة الاسلامية من أن القيم دائماً ما تكون في المنطقة الوسط .</a:t>
            </a:r>
          </a:p>
          <a:p>
            <a:r>
              <a:rPr lang="ar-EG" dirty="0" smtClean="0"/>
              <a:t>وبالتالي نرى أن القيم وفق وجهات النظر الثالثة السابقة تتصف بي:</a:t>
            </a:r>
          </a:p>
          <a:p>
            <a:r>
              <a:rPr lang="ar-EG" dirty="0" smtClean="0"/>
              <a:t>1- تتسم بالطابع الرمزي التجريدي</a:t>
            </a:r>
          </a:p>
          <a:p>
            <a:r>
              <a:rPr lang="ar-EG" dirty="0" smtClean="0"/>
              <a:t>2- أنها تنطوي علي معان راقيه</a:t>
            </a:r>
          </a:p>
          <a:p>
            <a:r>
              <a:rPr lang="ar-EG" dirty="0" smtClean="0"/>
              <a:t>3- أنها تحتوى علي حرية الاختيار والارادة من قبل الأفراد الذين يتبعونها</a:t>
            </a:r>
          </a:p>
          <a:p>
            <a:r>
              <a:rPr lang="ar-EG" dirty="0" smtClean="0"/>
              <a:t>4- أنها تكتسب وتتعلم في سياق عملية التنشئة الاجتماعية</a:t>
            </a:r>
          </a:p>
          <a:p>
            <a:r>
              <a:rPr lang="ar-EG" dirty="0" smtClean="0"/>
              <a:t>5- تتسم بالديمومة والاستمرارية وصعوبة تغيرها</a:t>
            </a:r>
          </a:p>
          <a:p>
            <a:r>
              <a:rPr lang="ar-EG" dirty="0" smtClean="0"/>
              <a:t>6- مصاحبه ولازمة لفكرة التقدم الحضاري</a:t>
            </a:r>
            <a:endParaRPr lang="ar-SA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13"/>
    </mc:Choice>
    <mc:Fallback>
      <p:transition spd="slow" advTm="217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Autofit/>
          </a:bodyPr>
          <a:lstStyle/>
          <a:p>
            <a:pPr algn="ctr"/>
            <a:r>
              <a:rPr lang="ar-EG" sz="3600" dirty="0" smtClean="0"/>
              <a:t>أهم الوظائف التربوية المنوطة بالقيم</a:t>
            </a:r>
            <a:endParaRPr lang="ar-IQ" sz="36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-172959" y="1988840"/>
            <a:ext cx="8602098" cy="452431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 smtClean="0"/>
              <a:t>1- القيم موجهات للسلوك</a:t>
            </a:r>
          </a:p>
          <a:p>
            <a:r>
              <a:rPr lang="ar-EG" dirty="0" smtClean="0"/>
              <a:t>فمن خلال القيم يوجه سلوك الفرد ويتحدد اتجاهه</a:t>
            </a:r>
          </a:p>
          <a:p>
            <a:r>
              <a:rPr lang="ar-EG" dirty="0" smtClean="0"/>
              <a:t>2- القيم تحافظ على حيوية الشخصية وسلامتها:</a:t>
            </a:r>
          </a:p>
          <a:p>
            <a:r>
              <a:rPr lang="ar-EG" dirty="0" smtClean="0"/>
              <a:t>بمعنى أن القيم تعطي للشخصية قدر من الحيوية وتحافظ على سلامتها وتعطي لها بريقها</a:t>
            </a:r>
          </a:p>
          <a:p>
            <a:r>
              <a:rPr lang="ar-EG" dirty="0" smtClean="0"/>
              <a:t>3- القيم معايير للحكم على نواتج السلوك:</a:t>
            </a:r>
          </a:p>
          <a:p>
            <a:r>
              <a:rPr lang="ar-EG" dirty="0" smtClean="0"/>
              <a:t>بمعنى أنه من خلال القيم نستطيع أن نحكم على نواتج السلوك البشرى ويمكن أن نتنبأ به</a:t>
            </a:r>
          </a:p>
          <a:p>
            <a:r>
              <a:rPr lang="ar-EG" dirty="0" smtClean="0"/>
              <a:t>4- القيم تشكل نمط حياة الأفراد:</a:t>
            </a:r>
          </a:p>
          <a:p>
            <a:r>
              <a:rPr lang="ar-EG" dirty="0" smtClean="0"/>
              <a:t>بمعني أن صورة حياة الفرد وملامحها الرئيسية تشكلها القيم</a:t>
            </a:r>
          </a:p>
          <a:p>
            <a:r>
              <a:rPr lang="ar-EG" dirty="0" smtClean="0"/>
              <a:t>5- القيم أداة للنقد الاجتماعي:</a:t>
            </a:r>
          </a:p>
          <a:p>
            <a:r>
              <a:rPr lang="ar-EG" dirty="0" smtClean="0"/>
              <a:t>فمن خلال القيم يمكن أن نوجه الكثير من النقض الاجتماعي للمجتمع أو الأفراد.</a:t>
            </a:r>
          </a:p>
          <a:p>
            <a:r>
              <a:rPr lang="ar-EG" dirty="0" smtClean="0"/>
              <a:t>6- القيم تسبغ على الحياة المعنى:</a:t>
            </a:r>
          </a:p>
          <a:p>
            <a:r>
              <a:rPr lang="ar-EG" dirty="0" smtClean="0"/>
              <a:t>بمعنى أن القيم تعطي لحياة الفرد المعني والقيمة</a:t>
            </a:r>
          </a:p>
          <a:p>
            <a:r>
              <a:rPr lang="ar-EG" dirty="0" smtClean="0"/>
              <a:t>7- القيم تقضي إلى التكامل الاجتماعي</a:t>
            </a:r>
          </a:p>
          <a:p>
            <a:r>
              <a:rPr lang="ar-EG" dirty="0" smtClean="0"/>
              <a:t>بمعنى أن القيم دائما ما ترمي إلى إحداث نوع من التكامل الاجتماعي بين الافراد</a:t>
            </a:r>
          </a:p>
          <a:p>
            <a:r>
              <a:rPr lang="ar-EG" dirty="0" smtClean="0"/>
              <a:t>8- القيم قوة دافعة للتقدم العلمي والنفسي:</a:t>
            </a:r>
          </a:p>
          <a:p>
            <a:r>
              <a:rPr lang="ar-EG" dirty="0" smtClean="0"/>
              <a:t>فالقيم دائما ما تدعو الى التقدم العلمي واحداث التقدم والنمو النفسي</a:t>
            </a:r>
            <a:endParaRPr lang="ar-SA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593"/>
    </mc:Choice>
    <mc:Fallback>
      <p:transition spd="slow" advTm="18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700130"/>
          </a:xfrm>
        </p:spPr>
        <p:txBody>
          <a:bodyPr>
            <a:noAutofit/>
          </a:bodyPr>
          <a:lstStyle/>
          <a:p>
            <a:pPr algn="ctr"/>
            <a:r>
              <a:rPr lang="ar-EG" sz="3200" dirty="0" smtClean="0"/>
              <a:t>الإطار القيمي والأخلاقي للعملية التربوية</a:t>
            </a:r>
            <a:endParaRPr lang="ar-IQ" sz="32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>
            <a:normAutofit/>
          </a:bodyPr>
          <a:lstStyle/>
          <a:p>
            <a:endParaRPr lang="ar-IQ" dirty="0" smtClean="0"/>
          </a:p>
          <a:p>
            <a:endParaRPr lang="ar-IQ" dirty="0" smtClean="0"/>
          </a:p>
          <a:p>
            <a:endParaRPr lang="ar-IQ" dirty="0" smtClean="0"/>
          </a:p>
          <a:p>
            <a:endParaRPr lang="ar-IQ" dirty="0" smtClean="0"/>
          </a:p>
          <a:p>
            <a:endParaRPr lang="ar-IQ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51238" y="2060848"/>
            <a:ext cx="7633885" cy="258532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 smtClean="0"/>
              <a:t>فالعملية التربوية تحكمها القيم في كل جوانبها ومراحلها وذلك علي النحو التالي:</a:t>
            </a:r>
          </a:p>
          <a:p>
            <a:r>
              <a:rPr lang="ar-EG" dirty="0" smtClean="0"/>
              <a:t>1- الأهداف</a:t>
            </a:r>
          </a:p>
          <a:p>
            <a:endParaRPr lang="ar-EG" dirty="0" smtClean="0"/>
          </a:p>
          <a:p>
            <a:r>
              <a:rPr lang="ar-EG" dirty="0" smtClean="0"/>
              <a:t>2- المحتوى</a:t>
            </a:r>
          </a:p>
          <a:p>
            <a:endParaRPr lang="ar-EG" dirty="0" smtClean="0"/>
          </a:p>
          <a:p>
            <a:r>
              <a:rPr lang="ar-EG" dirty="0" smtClean="0"/>
              <a:t>3- الطريقة</a:t>
            </a:r>
          </a:p>
          <a:p>
            <a:endParaRPr lang="ar-EG" dirty="0" smtClean="0"/>
          </a:p>
          <a:p>
            <a:r>
              <a:rPr lang="ar-EG" dirty="0" smtClean="0"/>
              <a:t>4- التقويم</a:t>
            </a:r>
          </a:p>
          <a:p>
            <a:endParaRPr lang="ar-SA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85"/>
    </mc:Choice>
    <mc:Fallback>
      <p:transition spd="slow" advTm="10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Autofit/>
          </a:bodyPr>
          <a:lstStyle/>
          <a:p>
            <a:pPr algn="ctr"/>
            <a:r>
              <a:rPr lang="ar-EG" sz="3200" dirty="0" smtClean="0"/>
              <a:t>تشخيص حالة القيم في ثقافتنا الحاضرة</a:t>
            </a:r>
            <a:endParaRPr lang="ar-IQ" sz="32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226717" y="2132856"/>
            <a:ext cx="7058406" cy="369331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 smtClean="0"/>
              <a:t>اذا حاولنا تشخيص حالة القيم في ثقافتنا الحاضرة سوف نجد القيم التالية:</a:t>
            </a:r>
          </a:p>
          <a:p>
            <a:r>
              <a:rPr lang="ar-EG" dirty="0" smtClean="0"/>
              <a:t>1- تنمية الوعي بقيمة الوقت والزمن.</a:t>
            </a:r>
          </a:p>
          <a:p>
            <a:endParaRPr lang="ar-EG" dirty="0" smtClean="0"/>
          </a:p>
          <a:p>
            <a:r>
              <a:rPr lang="ar-EG" dirty="0" smtClean="0"/>
              <a:t>2-تنمية الخيال والمغامرة المحسوبة.</a:t>
            </a:r>
          </a:p>
          <a:p>
            <a:endParaRPr lang="ar-EG" dirty="0" smtClean="0"/>
          </a:p>
          <a:p>
            <a:r>
              <a:rPr lang="ar-EG" dirty="0" smtClean="0"/>
              <a:t>3- تنمية التفكير العلمي الناقد.</a:t>
            </a:r>
          </a:p>
          <a:p>
            <a:endParaRPr lang="ar-EG" dirty="0" smtClean="0"/>
          </a:p>
          <a:p>
            <a:r>
              <a:rPr lang="ar-EG" dirty="0" smtClean="0"/>
              <a:t>4- تنمية عناصر الابداع في الشخصية.</a:t>
            </a:r>
          </a:p>
          <a:p>
            <a:endParaRPr lang="ar-EG" dirty="0" smtClean="0"/>
          </a:p>
          <a:p>
            <a:r>
              <a:rPr lang="ar-EG" dirty="0" smtClean="0"/>
              <a:t>5- الوسطية في الأحكام والسلوك.</a:t>
            </a:r>
          </a:p>
          <a:p>
            <a:endParaRPr lang="ar-EG" dirty="0" smtClean="0"/>
          </a:p>
          <a:p>
            <a:r>
              <a:rPr lang="ar-EG" dirty="0" smtClean="0"/>
              <a:t>6- تنمية قيمة البحث عن المعرفة.</a:t>
            </a:r>
          </a:p>
          <a:p>
            <a:endParaRPr lang="ar-SA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59"/>
    </mc:Choice>
    <mc:Fallback>
      <p:transition spd="slow" advTm="19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تقنية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تقنية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تقنية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119</TotalTime>
  <Words>424</Words>
  <Application>Microsoft Office PowerPoint</Application>
  <PresentationFormat>عرض على الشاشة (3:4)‏</PresentationFormat>
  <Paragraphs>64</Paragraphs>
  <Slides>5</Slides>
  <Notes>1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6" baseType="lpstr">
      <vt:lpstr>تقنية</vt:lpstr>
      <vt:lpstr>المعلم ورسالته في التربية الأخلاقية </vt:lpstr>
      <vt:lpstr>معني القيم</vt:lpstr>
      <vt:lpstr>أهم الوظائف التربوية المنوطة بالقيم</vt:lpstr>
      <vt:lpstr>الإطار القيمي والأخلاقي للعملية التربوية</vt:lpstr>
      <vt:lpstr>تشخيص حالة القيم في ثقافتنا الحاضرة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وظائف الاسرة</dc:title>
  <dc:creator>win</dc:creator>
  <cp:lastModifiedBy>Vista Pro</cp:lastModifiedBy>
  <cp:revision>14</cp:revision>
  <dcterms:created xsi:type="dcterms:W3CDTF">2020-03-17T08:39:14Z</dcterms:created>
  <dcterms:modified xsi:type="dcterms:W3CDTF">2020-03-21T11:11:06Z</dcterms:modified>
</cp:coreProperties>
</file>