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1" d="100"/>
          <a:sy n="51" d="100"/>
        </p:scale>
        <p:origin x="-106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893F7533-427D-4913-8DB2-A5ABDC9FF3BE}"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171407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93F7533-427D-4913-8DB2-A5ABDC9FF3BE}"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413151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93F7533-427D-4913-8DB2-A5ABDC9FF3BE}"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255671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93F7533-427D-4913-8DB2-A5ABDC9FF3BE}"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68396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F7533-427D-4913-8DB2-A5ABDC9FF3BE}"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892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893F7533-427D-4913-8DB2-A5ABDC9FF3BE}"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391796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893F7533-427D-4913-8DB2-A5ABDC9FF3BE}" type="datetimeFigureOut">
              <a:rPr lang="ar-EG" smtClean="0"/>
              <a:t>25/07/1441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883728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893F7533-427D-4913-8DB2-A5ABDC9FF3BE}" type="datetimeFigureOut">
              <a:rPr lang="ar-EG" smtClean="0"/>
              <a:t>25/07/1441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98746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F7533-427D-4913-8DB2-A5ABDC9FF3BE}" type="datetimeFigureOut">
              <a:rPr lang="ar-EG" smtClean="0"/>
              <a:t>25/07/1441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96729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F7533-427D-4913-8DB2-A5ABDC9FF3BE}"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3370384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F7533-427D-4913-8DB2-A5ABDC9FF3BE}"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529527D-F0DE-4087-837C-AF9E96242229}" type="slidenum">
              <a:rPr lang="ar-EG" smtClean="0"/>
              <a:t>‹#›</a:t>
            </a:fld>
            <a:endParaRPr lang="ar-EG"/>
          </a:p>
        </p:txBody>
      </p:sp>
    </p:spTree>
    <p:extLst>
      <p:ext uri="{BB962C8B-B14F-4D97-AF65-F5344CB8AC3E}">
        <p14:creationId xmlns:p14="http://schemas.microsoft.com/office/powerpoint/2010/main" val="2352866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93F7533-427D-4913-8DB2-A5ABDC9FF3BE}" type="datetimeFigureOut">
              <a:rPr lang="ar-EG" smtClean="0"/>
              <a:t>25/07/1441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529527D-F0DE-4087-837C-AF9E96242229}" type="slidenum">
              <a:rPr lang="ar-EG" smtClean="0"/>
              <a:t>‹#›</a:t>
            </a:fld>
            <a:endParaRPr lang="ar-EG"/>
          </a:p>
        </p:txBody>
      </p:sp>
    </p:spTree>
    <p:extLst>
      <p:ext uri="{BB962C8B-B14F-4D97-AF65-F5344CB8AC3E}">
        <p14:creationId xmlns:p14="http://schemas.microsoft.com/office/powerpoint/2010/main" val="410602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772816"/>
            <a:ext cx="7772400" cy="1470025"/>
          </a:xfrm>
        </p:spPr>
        <p:txBody>
          <a:bodyPr>
            <a:normAutofit/>
          </a:bodyPr>
          <a:lstStyle/>
          <a:p>
            <a:r>
              <a:rPr lang="ar-EG" sz="8000" dirty="0" smtClean="0"/>
              <a:t>الفرقة الثالثة</a:t>
            </a:r>
            <a:endParaRPr lang="ar-EG" sz="8000" dirty="0"/>
          </a:p>
        </p:txBody>
      </p:sp>
      <p:sp>
        <p:nvSpPr>
          <p:cNvPr id="3" name="Subtitle 2"/>
          <p:cNvSpPr>
            <a:spLocks noGrp="1"/>
          </p:cNvSpPr>
          <p:nvPr>
            <p:ph type="subTitle" idx="1"/>
          </p:nvPr>
        </p:nvSpPr>
        <p:spPr>
          <a:xfrm>
            <a:off x="1331640" y="3717032"/>
            <a:ext cx="6400800" cy="1752600"/>
          </a:xfrm>
        </p:spPr>
        <p:txBody>
          <a:bodyPr>
            <a:normAutofit/>
          </a:bodyPr>
          <a:lstStyle/>
          <a:p>
            <a:r>
              <a:rPr lang="ar-EG" sz="7200" dirty="0" smtClean="0">
                <a:solidFill>
                  <a:schemeClr val="tx1"/>
                </a:solidFill>
                <a:cs typeface="+mj-cs"/>
              </a:rPr>
              <a:t>تاريخ فن إسلامي(6)</a:t>
            </a:r>
            <a:endParaRPr lang="ar-EG" sz="7200" dirty="0">
              <a:solidFill>
                <a:schemeClr val="tx1"/>
              </a:solidFill>
              <a:cs typeface="+mj-cs"/>
            </a:endParaRPr>
          </a:p>
        </p:txBody>
      </p:sp>
    </p:spTree>
    <p:extLst>
      <p:ext uri="{BB962C8B-B14F-4D97-AF65-F5344CB8AC3E}">
        <p14:creationId xmlns:p14="http://schemas.microsoft.com/office/powerpoint/2010/main" val="109473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819542"/>
            <a:ext cx="7992888" cy="5262979"/>
          </a:xfrm>
          <a:prstGeom prst="rect">
            <a:avLst/>
          </a:prstGeom>
        </p:spPr>
        <p:txBody>
          <a:bodyPr wrap="square">
            <a:spAutoFit/>
          </a:bodyPr>
          <a:lstStyle/>
          <a:p>
            <a:pPr algn="just"/>
            <a:r>
              <a:rPr lang="ar-EG" b="1" dirty="0"/>
              <a:t> </a:t>
            </a:r>
            <a:r>
              <a:rPr lang="ar-EG" b="1" dirty="0" smtClean="0"/>
              <a:t>      </a:t>
            </a:r>
            <a:r>
              <a:rPr lang="ar-EG" sz="2800" b="1" dirty="0" smtClean="0"/>
              <a:t>وأصبح </a:t>
            </a:r>
            <a:r>
              <a:rPr lang="ar-EG" sz="2800" b="1" dirty="0"/>
              <a:t>جامع ابن طولون في عهد الأيوبيين جامعة تدرس فيه المذاهب الفقهية الأربعة، وكذلك الحديث والطب إلى جانب تعليم الأيتام ،وفى القرن الثاني عشر الهجري كان هذا الجامع يستعمل كمصنع للأحزمة الصوفية، كما استعمل في منتصف القرن الثامن عشر ملجأ للعجزة، ثم أتت لجنة حفظ الآثار العربية سنة 1882م، وأخذت في إصلاحه وترميمه، إلى أن كانت سنة 1918م، حين أمر الملك فؤاد الأول بإعداد مشروع لإصلاحه إصلاحًا شاملاً، وتخليه ما حوله من الأبنية، راصدًا لذلك 40 ألف جنيه، أنفقت في تقويم ما تداعى من بنائه، وتجديد السقف ،أما آخر محاولة تم فيها ترميم المسجد فكانت في نهاية التسعينيات، حيث قامت وزارة الثقافة المصرية بترميم زخارفه وافتتاحه في عام 2005م كواحد من بين 38 مسجدًا تم ترميمها ضمن مشروع القاهرة التاريخي .</a:t>
            </a:r>
            <a:endParaRPr lang="ar-EG" sz="2800" dirty="0"/>
          </a:p>
        </p:txBody>
      </p:sp>
    </p:spTree>
    <p:extLst>
      <p:ext uri="{BB962C8B-B14F-4D97-AF65-F5344CB8AC3E}">
        <p14:creationId xmlns:p14="http://schemas.microsoft.com/office/powerpoint/2010/main" val="411669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08720"/>
            <a:ext cx="7416824" cy="4955203"/>
          </a:xfrm>
          <a:prstGeom prst="rect">
            <a:avLst/>
          </a:prstGeom>
        </p:spPr>
        <p:txBody>
          <a:bodyPr wrap="square">
            <a:spAutoFit/>
          </a:bodyPr>
          <a:lstStyle/>
          <a:p>
            <a:r>
              <a:rPr lang="ar-EG" sz="3600" b="1" u="sng" dirty="0"/>
              <a:t>- بعض مميزات العمارة في العصر العباسي :</a:t>
            </a:r>
            <a:endParaRPr lang="en-US" sz="3600" dirty="0"/>
          </a:p>
          <a:p>
            <a:r>
              <a:rPr lang="ar-EG" sz="2800" b="1" dirty="0"/>
              <a:t>1- تميزت العمارة بالضخامة وكبر المساحة مقارنه بالعصر الأموي .</a:t>
            </a:r>
            <a:endParaRPr lang="en-US" sz="2800" dirty="0"/>
          </a:p>
          <a:p>
            <a:r>
              <a:rPr lang="ar-EG" sz="2800" b="1" dirty="0"/>
              <a:t>2- استعمال القبة أمام المحراب في بعض المساجد كما في المسجد الأقصى . </a:t>
            </a:r>
            <a:endParaRPr lang="en-US" sz="2800" dirty="0"/>
          </a:p>
          <a:p>
            <a:r>
              <a:rPr lang="en-US" sz="2800" b="1" dirty="0"/>
              <a:t> </a:t>
            </a:r>
            <a:r>
              <a:rPr lang="ar-EG" sz="2800" b="1" dirty="0"/>
              <a:t>3- استعمال القبة فوق المحراب في بعض المساجد كما في مسجد أحمد بن طولون .</a:t>
            </a:r>
            <a:endParaRPr lang="en-US" sz="2800" dirty="0"/>
          </a:p>
          <a:p>
            <a:r>
              <a:rPr lang="ar-EG" sz="2800" b="1" dirty="0"/>
              <a:t>4- المآذن على شكل أبراج .   </a:t>
            </a:r>
            <a:endParaRPr lang="en-US" sz="2800" dirty="0"/>
          </a:p>
          <a:p>
            <a:r>
              <a:rPr lang="ar-EG" sz="2800" b="1" dirty="0"/>
              <a:t>5- انتشار الزخارف الإسلامية الهندسية في أواخر هذا العصر .</a:t>
            </a:r>
            <a:endParaRPr lang="en-US" sz="2800" dirty="0"/>
          </a:p>
          <a:p>
            <a:r>
              <a:rPr lang="ar-EG" sz="2800" b="1" dirty="0"/>
              <a:t>6- استخدمت الزخارف النباتية الدقيقة بطريقة واسعة .</a:t>
            </a:r>
            <a:endParaRPr lang="en-US" sz="2800" dirty="0"/>
          </a:p>
          <a:p>
            <a:r>
              <a:rPr lang="ar-EG" sz="2800" b="1" dirty="0"/>
              <a:t>7- استخدام البلاطات ذات البريق المعدني .</a:t>
            </a:r>
            <a:endParaRPr lang="en-US" sz="2800" dirty="0"/>
          </a:p>
        </p:txBody>
      </p:sp>
    </p:spTree>
    <p:extLst>
      <p:ext uri="{BB962C8B-B14F-4D97-AF65-F5344CB8AC3E}">
        <p14:creationId xmlns:p14="http://schemas.microsoft.com/office/powerpoint/2010/main" val="503160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340768"/>
            <a:ext cx="7992888" cy="3539430"/>
          </a:xfrm>
          <a:prstGeom prst="rect">
            <a:avLst/>
          </a:prstGeom>
        </p:spPr>
        <p:txBody>
          <a:bodyPr wrap="square">
            <a:spAutoFit/>
          </a:bodyPr>
          <a:lstStyle/>
          <a:p>
            <a:pPr algn="just"/>
            <a:r>
              <a:rPr lang="ar-EG" sz="2800" b="1" dirty="0"/>
              <a:t>8- استخدام اللون الأزرق في الأرضية لإظهار طراز الكتابة كما في مسجد أحمد بن طولون .</a:t>
            </a:r>
            <a:endParaRPr lang="en-US" sz="2800" dirty="0"/>
          </a:p>
          <a:p>
            <a:pPr algn="just"/>
            <a:r>
              <a:rPr lang="ar-EG" sz="2800" b="1" dirty="0"/>
              <a:t>9- ظهور بعض البوائك في المسجد عمودية على حائط القبلة كما في مسجد القيروان .</a:t>
            </a:r>
            <a:endParaRPr lang="en-US" sz="2800" dirty="0"/>
          </a:p>
          <a:p>
            <a:pPr algn="just"/>
            <a:r>
              <a:rPr lang="ar-EG" sz="2800" b="1" dirty="0"/>
              <a:t>10- ظهور العقود المدببة .</a:t>
            </a:r>
            <a:endParaRPr lang="en-US" sz="2800" dirty="0"/>
          </a:p>
          <a:p>
            <a:pPr algn="just"/>
            <a:r>
              <a:rPr lang="ar-EG" sz="2800" b="1" dirty="0"/>
              <a:t>11- ظهور تصميم المئذنة المنعزلة عن كتلة مبنى الجامع في سامراء والقطائع.</a:t>
            </a:r>
            <a:endParaRPr lang="en-US" sz="2800" dirty="0"/>
          </a:p>
          <a:p>
            <a:pPr algn="just"/>
            <a:r>
              <a:rPr lang="ar-EG" sz="2800" b="1" dirty="0"/>
              <a:t>12- استخدام الطوب الظاهر في الواجهات تأثراً العمارة الساسانية .</a:t>
            </a:r>
            <a:endParaRPr lang="en-US" sz="2800" dirty="0"/>
          </a:p>
        </p:txBody>
      </p:sp>
    </p:spTree>
    <p:extLst>
      <p:ext uri="{BB962C8B-B14F-4D97-AF65-F5344CB8AC3E}">
        <p14:creationId xmlns:p14="http://schemas.microsoft.com/office/powerpoint/2010/main" val="2084851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84784"/>
            <a:ext cx="7848872" cy="3416320"/>
          </a:xfrm>
          <a:prstGeom prst="rect">
            <a:avLst/>
          </a:prstGeom>
        </p:spPr>
        <p:txBody>
          <a:bodyPr wrap="square">
            <a:spAutoFit/>
          </a:bodyPr>
          <a:lstStyle/>
          <a:p>
            <a:pPr algn="ctr"/>
            <a:r>
              <a:rPr lang="ar-EG" sz="7200" u="sng" dirty="0" smtClean="0"/>
              <a:t>الجزء الثاني من محاضرة العمارة في عصر الدولة الطولونية في مصر</a:t>
            </a:r>
            <a:endParaRPr lang="en-US" sz="7200" dirty="0"/>
          </a:p>
        </p:txBody>
      </p:sp>
    </p:spTree>
    <p:extLst>
      <p:ext uri="{BB962C8B-B14F-4D97-AF65-F5344CB8AC3E}">
        <p14:creationId xmlns:p14="http://schemas.microsoft.com/office/powerpoint/2010/main" val="331672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5616" y="2859170"/>
            <a:ext cx="6542176" cy="1107996"/>
          </a:xfrm>
          <a:prstGeom prst="rect">
            <a:avLst/>
          </a:prstGeom>
        </p:spPr>
        <p:txBody>
          <a:bodyPr wrap="none">
            <a:spAutoFit/>
          </a:bodyPr>
          <a:lstStyle/>
          <a:p>
            <a:r>
              <a:rPr lang="ar-EG" sz="6600" b="1" u="sng" dirty="0"/>
              <a:t>مسجد أحمد بن طولون </a:t>
            </a:r>
            <a:endParaRPr lang="ar-EG" sz="6600" dirty="0"/>
          </a:p>
        </p:txBody>
      </p:sp>
    </p:spTree>
    <p:extLst>
      <p:ext uri="{BB962C8B-B14F-4D97-AF65-F5344CB8AC3E}">
        <p14:creationId xmlns:p14="http://schemas.microsoft.com/office/powerpoint/2010/main" val="106062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836712"/>
            <a:ext cx="7200800" cy="5386090"/>
          </a:xfrm>
          <a:prstGeom prst="rect">
            <a:avLst/>
          </a:prstGeom>
        </p:spPr>
        <p:txBody>
          <a:bodyPr wrap="square">
            <a:spAutoFit/>
          </a:bodyPr>
          <a:lstStyle/>
          <a:p>
            <a:r>
              <a:rPr lang="ar-EG" sz="3600" b="1" u="sng" dirty="0"/>
              <a:t>- مآذنه  المسجد :</a:t>
            </a:r>
            <a:endParaRPr lang="en-US" sz="3600" dirty="0"/>
          </a:p>
          <a:p>
            <a:pPr algn="just"/>
            <a:r>
              <a:rPr lang="ar-SA" dirty="0"/>
              <a:t>   </a:t>
            </a:r>
            <a:r>
              <a:rPr lang="ar-SA" sz="2800" dirty="0"/>
              <a:t>   </a:t>
            </a:r>
            <a:r>
              <a:rPr lang="ar-SA" sz="2800" b="1" dirty="0"/>
              <a:t>كان لنشأة أحمد بن طولون في العراق أثراً في نقل الأساليب المعمارية العراقية إلى مصر في عهده، والتي تطغى على عمارة المسجد سواء من ناحية التصميم أو من ناحية التخطيط والزخرفة ،فيشتهر الجامع الطولوني بمئذنته الوحيدة من نوعها والتي لا يوجد مثيل لها بين المآذن في مصر،حيث صممت المئذنة على طراز المئذنة الملوية في مدينة سامراء العراقية، ويلتف حولها سلم خارجيّ يدور حول بدنها، وهي من أقدم المآذن المصرية القائمة ،وتقع هذه المئذنة خارج المسجد، ولا تتصل</a:t>
            </a:r>
            <a:r>
              <a:rPr lang="ar-IQ" sz="2800" b="1" dirty="0"/>
              <a:t> بالمسجد إلا عن طريق </a:t>
            </a:r>
            <a:r>
              <a:rPr lang="ar-EG" sz="2800" b="1" dirty="0"/>
              <a:t>قنطرة محمولة على عقدين من طراز نعل </a:t>
            </a:r>
            <a:r>
              <a:rPr lang="ar-SA" sz="2800" b="1" dirty="0"/>
              <a:t>"حدوه" </a:t>
            </a:r>
            <a:r>
              <a:rPr lang="ar-EG" sz="2800" b="1" dirty="0"/>
              <a:t>الفرس ،ويبلغ ارتفاعها حوالي 40م </a:t>
            </a:r>
            <a:r>
              <a:rPr lang="ar-EG" sz="2800" b="1" dirty="0" smtClean="0"/>
              <a:t>.</a:t>
            </a:r>
            <a:endParaRPr lang="en-US" sz="2800" dirty="0"/>
          </a:p>
        </p:txBody>
      </p:sp>
    </p:spTree>
    <p:extLst>
      <p:ext uri="{BB962C8B-B14F-4D97-AF65-F5344CB8AC3E}">
        <p14:creationId xmlns:p14="http://schemas.microsoft.com/office/powerpoint/2010/main" val="121203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916832"/>
            <a:ext cx="7344816" cy="2246769"/>
          </a:xfrm>
          <a:prstGeom prst="rect">
            <a:avLst/>
          </a:prstGeom>
        </p:spPr>
        <p:txBody>
          <a:bodyPr wrap="square">
            <a:spAutoFit/>
          </a:bodyPr>
          <a:lstStyle/>
          <a:p>
            <a:pPr algn="just"/>
            <a:r>
              <a:rPr lang="ar-EG" sz="2800" b="1" dirty="0"/>
              <a:t>تتكون هذه المآذنه من قاعدة مربعة يعلوها جزء اسطواني الشكل ثم مثمن علوي يحمل مثمن أخر أصغر منه  وتنتهي بقبة صغيرة مضلعة، كما توجد بها سفينة صغيرة من البرونز توضع بها الحبوب لإطعام الطيور وسقطت في العصر العثماني ولم ترمم بعد ذلك .</a:t>
            </a:r>
            <a:endParaRPr lang="en-US" sz="2800" dirty="0"/>
          </a:p>
        </p:txBody>
      </p:sp>
    </p:spTree>
    <p:extLst>
      <p:ext uri="{BB962C8B-B14F-4D97-AF65-F5344CB8AC3E}">
        <p14:creationId xmlns:p14="http://schemas.microsoft.com/office/powerpoint/2010/main" val="176205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60648"/>
            <a:ext cx="4318000" cy="631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459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10136"/>
            <a:ext cx="7920880" cy="3662541"/>
          </a:xfrm>
          <a:prstGeom prst="rect">
            <a:avLst/>
          </a:prstGeom>
        </p:spPr>
        <p:txBody>
          <a:bodyPr wrap="square">
            <a:spAutoFit/>
          </a:bodyPr>
          <a:lstStyle/>
          <a:p>
            <a:r>
              <a:rPr lang="ar-EG" sz="3600" b="1" u="sng" dirty="0" smtClean="0"/>
              <a:t>- محراب </a:t>
            </a:r>
            <a:r>
              <a:rPr lang="ar-EG" sz="3600" b="1" u="sng" dirty="0"/>
              <a:t>المسجد ومنبره :</a:t>
            </a:r>
            <a:r>
              <a:rPr lang="ar-EG" sz="3600" b="1" dirty="0"/>
              <a:t> </a:t>
            </a:r>
            <a:endParaRPr lang="en-US" sz="3600" dirty="0"/>
          </a:p>
          <a:p>
            <a:pPr algn="just"/>
            <a:r>
              <a:rPr lang="ar-EG" dirty="0"/>
              <a:t> </a:t>
            </a:r>
            <a:r>
              <a:rPr lang="ar-EG" sz="2800" b="1" dirty="0"/>
              <a:t>يوجد برواق القبلة ستة محاريب ،المحراب الموجود بجوار المنبر هو المحراب الرئيسي على شكل تجويف نصف دائري يعلوه قبة يحيط به عمودان من الرخام من كل جانب ،ومغطى بألواح من الرخام والفسيفساء الرخامية يتوجها شريط من الكتابات الفسيفسائية الملونة بالخط النسخ نصها (لا آله إلا الله محمد رسول الله )،أما باقي المحاريب فهي محاريب جصية غير مجوفة (مسطحة) وترجع إلى العصر الطولوني والفاطمي والمملوكي . </a:t>
            </a:r>
            <a:endParaRPr lang="en-US" sz="2800" dirty="0"/>
          </a:p>
        </p:txBody>
      </p:sp>
    </p:spTree>
    <p:extLst>
      <p:ext uri="{BB962C8B-B14F-4D97-AF65-F5344CB8AC3E}">
        <p14:creationId xmlns:p14="http://schemas.microsoft.com/office/powerpoint/2010/main" val="194771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24744"/>
            <a:ext cx="6696744" cy="2677656"/>
          </a:xfrm>
          <a:prstGeom prst="rect">
            <a:avLst/>
          </a:prstGeom>
        </p:spPr>
        <p:txBody>
          <a:bodyPr wrap="square">
            <a:spAutoFit/>
          </a:bodyPr>
          <a:lstStyle/>
          <a:p>
            <a:pPr algn="just"/>
            <a:r>
              <a:rPr lang="ar-EG" sz="2800" b="1" dirty="0"/>
              <a:t>ويوجد بجانب المحراب منبر مصنوع من الخشب على هيئة أشكال هندسية تحصر بينها حشوات محلاة بزخارف بارزة، ويعتبر هذا المنبر من أقدم وأجمل منابر مساجد القاهرة، إذ يعد من حيث القدم ثالث المنابر القائمة بعد منبر المسجد الموجود بدير القديسة كاترين بسيناء، ومنبر المسجد العتيق بقوص .</a:t>
            </a:r>
            <a:endParaRPr lang="en-US" sz="2800" dirty="0"/>
          </a:p>
        </p:txBody>
      </p:sp>
    </p:spTree>
    <p:extLst>
      <p:ext uri="{BB962C8B-B14F-4D97-AF65-F5344CB8AC3E}">
        <p14:creationId xmlns:p14="http://schemas.microsoft.com/office/powerpoint/2010/main" val="4241391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32656"/>
            <a:ext cx="4555350" cy="6123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2831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475</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الفرقة الثالثة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الفرقة الثالثة</dc:title>
  <dc:creator>RoWaD</dc:creator>
  <cp:lastModifiedBy>RoWaD</cp:lastModifiedBy>
  <cp:revision>12</cp:revision>
  <dcterms:created xsi:type="dcterms:W3CDTF">2020-03-18T22:27:38Z</dcterms:created>
  <dcterms:modified xsi:type="dcterms:W3CDTF">2020-03-18T22:54:41Z</dcterms:modified>
</cp:coreProperties>
</file>